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3.xml" ContentType="application/vnd.openxmlformats-officedocument.presentationml.tags+xml"/>
  <Override PartName="/ppt/notesSlides/notesSlide37.xml" ContentType="application/vnd.openxmlformats-officedocument.presentationml.notesSlide+xml"/>
  <Override PartName="/ppt/tags/tag24.xml" ContentType="application/vnd.openxmlformats-officedocument.presentationml.tags+xml"/>
  <Override PartName="/ppt/notesSlides/notesSlide38.xml" ContentType="application/vnd.openxmlformats-officedocument.presentationml.notesSlide+xml"/>
  <Override PartName="/ppt/tags/tag2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56"/>
  </p:notesMasterIdLst>
  <p:handoutMasterIdLst>
    <p:handoutMasterId r:id="rId57"/>
  </p:handoutMasterIdLst>
  <p:sldIdLst>
    <p:sldId id="918" r:id="rId3"/>
    <p:sldId id="571" r:id="rId4"/>
    <p:sldId id="362" r:id="rId5"/>
    <p:sldId id="574" r:id="rId6"/>
    <p:sldId id="661" r:id="rId7"/>
    <p:sldId id="520" r:id="rId8"/>
    <p:sldId id="663" r:id="rId9"/>
    <p:sldId id="856" r:id="rId10"/>
    <p:sldId id="868" r:id="rId11"/>
    <p:sldId id="969" r:id="rId12"/>
    <p:sldId id="970" r:id="rId13"/>
    <p:sldId id="972" r:id="rId14"/>
    <p:sldId id="664" r:id="rId15"/>
    <p:sldId id="857" r:id="rId16"/>
    <p:sldId id="789" r:id="rId17"/>
    <p:sldId id="754" r:id="rId18"/>
    <p:sldId id="851" r:id="rId19"/>
    <p:sldId id="579" r:id="rId20"/>
    <p:sldId id="575" r:id="rId21"/>
    <p:sldId id="523" r:id="rId22"/>
    <p:sldId id="753" r:id="rId23"/>
    <p:sldId id="846" r:id="rId24"/>
    <p:sldId id="847" r:id="rId25"/>
    <p:sldId id="848" r:id="rId26"/>
    <p:sldId id="529" r:id="rId27"/>
    <p:sldId id="756" r:id="rId28"/>
    <p:sldId id="852" r:id="rId29"/>
    <p:sldId id="853" r:id="rId30"/>
    <p:sldId id="729" r:id="rId31"/>
    <p:sldId id="855" r:id="rId32"/>
    <p:sldId id="786" r:id="rId33"/>
    <p:sldId id="858" r:id="rId34"/>
    <p:sldId id="859" r:id="rId35"/>
    <p:sldId id="875" r:id="rId36"/>
    <p:sldId id="866" r:id="rId37"/>
    <p:sldId id="861" r:id="rId38"/>
    <p:sldId id="862" r:id="rId39"/>
    <p:sldId id="863" r:id="rId40"/>
    <p:sldId id="864" r:id="rId41"/>
    <p:sldId id="865" r:id="rId42"/>
    <p:sldId id="870" r:id="rId43"/>
    <p:sldId id="871" r:id="rId44"/>
    <p:sldId id="872" r:id="rId45"/>
    <p:sldId id="873" r:id="rId46"/>
    <p:sldId id="874" r:id="rId47"/>
    <p:sldId id="822" r:id="rId48"/>
    <p:sldId id="910" r:id="rId49"/>
    <p:sldId id="878" r:id="rId50"/>
    <p:sldId id="788" r:id="rId51"/>
    <p:sldId id="580" r:id="rId52"/>
    <p:sldId id="966" r:id="rId53"/>
    <p:sldId id="572" r:id="rId54"/>
    <p:sldId id="968" r:id="rId5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7">
          <p15:clr>
            <a:srgbClr val="A4A3A4"/>
          </p15:clr>
        </p15:guide>
        <p15:guide id="2" pos="3913">
          <p15:clr>
            <a:srgbClr val="A4A3A4"/>
          </p15:clr>
        </p15:guide>
        <p15:guide id="3" pos="676">
          <p15:clr>
            <a:srgbClr val="A4A3A4"/>
          </p15:clr>
        </p15:guide>
        <p15:guide id="4" orient="horz" pos="1012">
          <p15:clr>
            <a:srgbClr val="A4A3A4"/>
          </p15:clr>
        </p15:guide>
        <p15:guide id="5" pos="70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柒 柒" initials="柒" lastIdx="1" clrIdx="0"/>
  <p:cmAuthor id="2" name="Rao.Su" initials="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FDE"/>
    <a:srgbClr val="0060C0"/>
    <a:srgbClr val="8FC7FF"/>
    <a:srgbClr val="C5E2FF"/>
    <a:srgbClr val="0053A6"/>
    <a:srgbClr val="AB47BC"/>
    <a:srgbClr val="4371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5" autoAdjust="0"/>
    <p:restoredTop sz="93963" autoAdjust="0"/>
  </p:normalViewPr>
  <p:slideViewPr>
    <p:cSldViewPr snapToGrid="0">
      <p:cViewPr varScale="1">
        <p:scale>
          <a:sx n="86" d="100"/>
          <a:sy n="86" d="100"/>
        </p:scale>
        <p:origin x="504" y="62"/>
      </p:cViewPr>
      <p:guideLst>
        <p:guide orient="horz" pos="2287"/>
        <p:guide pos="3913"/>
        <p:guide pos="676"/>
        <p:guide orient="horz" pos="1012"/>
        <p:guide pos="70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03284643767398"/>
          <c:y val="9.9217904621128103E-2"/>
          <c:w val="0.40450435543383201"/>
          <c:h val="0.80608810180315904"/>
        </c:manualLayout>
      </c:layout>
      <c:doughnutChart>
        <c:varyColors val="1"/>
        <c:ser>
          <c:idx val="0"/>
          <c:order val="0"/>
          <c:tx>
            <c:strRef>
              <c:f>Sheet1!$B$1</c:f>
              <c:strCache>
                <c:ptCount val="1"/>
                <c:pt idx="0">
                  <c:v>销售额</c:v>
                </c:pt>
              </c:strCache>
            </c:strRef>
          </c:tx>
          <c:dPt>
            <c:idx val="0"/>
            <c:bubble3D val="0"/>
            <c:spPr>
              <a:solidFill>
                <a:srgbClr val="178AA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D1A-4BED-A3B3-0CAE8A79AF99}"/>
              </c:ext>
            </c:extLst>
          </c:dPt>
          <c:dPt>
            <c:idx val="1"/>
            <c:bubble3D val="0"/>
            <c:spPr>
              <a:solidFill>
                <a:srgbClr val="5268A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D1A-4BED-A3B3-0CAE8A79AF99}"/>
              </c:ext>
            </c:extLst>
          </c:dPt>
          <c:dLbls>
            <c:spPr>
              <a:noFill/>
              <a:ln>
                <a:noFill/>
              </a:ln>
              <a:effectLst/>
            </c:spPr>
            <c:txPr>
              <a:bodyPr rot="0" spcFirstLastPara="1" vertOverflow="ellipsis" vert="horz" wrap="square" lIns="38100" tIns="19050" rIns="38100" bIns="19050" anchor="ctr" anchorCtr="1"/>
              <a:lstStyle/>
              <a:p>
                <a:pPr>
                  <a:defRPr lang="zh-CN" sz="1400" b="1" i="0" u="none" strike="noStrike" kern="1200" baseline="0">
                    <a:solidFill>
                      <a:srgbClr val="FFFFFF"/>
                    </a:solidFill>
                    <a:latin typeface="微软雅黑" panose="020B0503020204020204" charset="-122"/>
                    <a:ea typeface="微软雅黑" panose="020B0503020204020204" charset="-122"/>
                    <a:cs typeface="+mn-ea"/>
                  </a:defRPr>
                </a:pPr>
                <a:endParaRPr lang="zh-CN"/>
              </a:p>
            </c:txPr>
            <c:showLegendKey val="0"/>
            <c:showVal val="0"/>
            <c:showCatName val="0"/>
            <c:showSerName val="0"/>
            <c:showPercent val="1"/>
            <c:showBubbleSize val="0"/>
            <c:showLeaderLines val="1"/>
            <c:leaderLines>
              <c:spPr>
                <a:ln w="9525" cap="flat" cmpd="sng" algn="ctr">
                  <a:solidFill>
                    <a:srgbClr val="000000">
                      <a:lumMod val="35000"/>
                      <a:lumOff val="65000"/>
                    </a:srgbClr>
                  </a:solidFill>
                  <a:round/>
                </a:ln>
                <a:effectLst/>
              </c:spPr>
            </c:leaderLines>
            <c:extLst>
              <c:ext xmlns:c15="http://schemas.microsoft.com/office/drawing/2012/chart" uri="{CE6537A1-D6FC-4f65-9D91-7224C49458BB}"/>
            </c:extLst>
          </c:dLbls>
          <c:cat>
            <c:strRef>
              <c:f>Sheet1!$A$2:$A$3</c:f>
              <c:strCache>
                <c:ptCount val="2"/>
                <c:pt idx="0">
                  <c:v>初诊骨转移</c:v>
                </c:pt>
                <c:pt idx="1">
                  <c:v>初诊未骨转移</c:v>
                </c:pt>
              </c:strCache>
            </c:strRef>
          </c:cat>
          <c:val>
            <c:numRef>
              <c:f>Sheet1!$B$2:$B$3</c:f>
              <c:numCache>
                <c:formatCode>0.00%</c:formatCode>
                <c:ptCount val="2"/>
                <c:pt idx="0">
                  <c:v>0.57499999999999996</c:v>
                </c:pt>
                <c:pt idx="1">
                  <c:v>0.42499999999999999</c:v>
                </c:pt>
              </c:numCache>
            </c:numRef>
          </c:val>
          <c:extLst>
            <c:ext xmlns:c16="http://schemas.microsoft.com/office/drawing/2014/chart" uri="{C3380CC4-5D6E-409C-BE32-E72D297353CC}">
              <c16:uniqueId val="{00000004-DD1A-4BED-A3B3-0CAE8A79AF9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34687519382689902"/>
          <c:y val="1.2567186827806999E-2"/>
          <c:w val="0.30624961234620202"/>
          <c:h val="7.6330569459311604E-2"/>
        </c:manualLayout>
      </c:layout>
      <c:overlay val="0"/>
      <c:spPr>
        <a:noFill/>
        <a:ln>
          <a:noFill/>
        </a:ln>
        <a:effectLst/>
      </c:spPr>
      <c:txPr>
        <a:bodyPr rot="0" spcFirstLastPara="1" vertOverflow="ellipsis" vert="horz" wrap="square" anchor="ctr" anchorCtr="1"/>
        <a:lstStyle/>
        <a:p>
          <a:pPr>
            <a:defRPr lang="zh-CN" sz="1400" b="0" i="0" u="none" strike="noStrike" kern="1200" baseline="0">
              <a:solidFill>
                <a:srgbClr val="000000">
                  <a:lumMod val="65000"/>
                  <a:lumOff val="35000"/>
                </a:srgbClr>
              </a:solidFill>
              <a:latin typeface="微软雅黑" panose="020B0503020204020204" charset="-122"/>
              <a:ea typeface="微软雅黑" panose="020B0503020204020204" charset="-122"/>
              <a:cs typeface="+mn-ea"/>
            </a:defRPr>
          </a:pPr>
          <a:endParaRPr lang="zh-CN"/>
        </a:p>
      </c:txPr>
    </c:legend>
    <c:plotVisOnly val="1"/>
    <c:dispBlanksAs val="gap"/>
    <c:showDLblsOverMax val="0"/>
  </c:chart>
  <c:spPr>
    <a:noFill/>
    <a:ln w="9525" cap="flat" cmpd="sng" algn="ctr">
      <a:noFill/>
      <a:round/>
    </a:ln>
    <a:effectLst/>
  </c:spPr>
  <c:txPr>
    <a:bodyPr/>
    <a:lstStyle/>
    <a:p>
      <a:pPr>
        <a:defRPr lang="zh-CN" sz="1400">
          <a:latin typeface="微软雅黑" panose="020B0503020204020204" charset="-122"/>
          <a:ea typeface="微软雅黑" panose="020B050302020402020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rgbClr val="178AA1">
                  <a:shade val="65000"/>
                </a:srgbClr>
              </a:solidFill>
              <a:ln w="19050">
                <a:solidFill>
                  <a:srgbClr val="FFFFFF"/>
                </a:solidFill>
              </a:ln>
              <a:effectLst/>
            </c:spPr>
            <c:extLst>
              <c:ext xmlns:c16="http://schemas.microsoft.com/office/drawing/2014/chart" uri="{C3380CC4-5D6E-409C-BE32-E72D297353CC}">
                <c16:uniqueId val="{00000001-504E-4BB8-9FB5-35EB1C2051A8}"/>
              </c:ext>
            </c:extLst>
          </c:dPt>
          <c:dPt>
            <c:idx val="1"/>
            <c:bubble3D val="0"/>
            <c:spPr>
              <a:solidFill>
                <a:srgbClr val="178AA1"/>
              </a:solidFill>
              <a:ln w="19050">
                <a:solidFill>
                  <a:srgbClr val="FFFFFF"/>
                </a:solidFill>
              </a:ln>
              <a:effectLst/>
            </c:spPr>
            <c:extLst>
              <c:ext xmlns:c16="http://schemas.microsoft.com/office/drawing/2014/chart" uri="{C3380CC4-5D6E-409C-BE32-E72D297353CC}">
                <c16:uniqueId val="{00000003-504E-4BB8-9FB5-35EB1C2051A8}"/>
              </c:ext>
            </c:extLst>
          </c:dPt>
          <c:dPt>
            <c:idx val="2"/>
            <c:bubble3D val="0"/>
            <c:spPr>
              <a:solidFill>
                <a:srgbClr val="178AA1">
                  <a:tint val="65000"/>
                </a:srgbClr>
              </a:solidFill>
              <a:ln w="19050">
                <a:solidFill>
                  <a:srgbClr val="FFFFFF"/>
                </a:solidFill>
              </a:ln>
              <a:effectLst/>
            </c:spPr>
            <c:extLst>
              <c:ext xmlns:c16="http://schemas.microsoft.com/office/drawing/2014/chart" uri="{C3380CC4-5D6E-409C-BE32-E72D297353CC}">
                <c16:uniqueId val="{00000005-504E-4BB8-9FB5-35EB1C2051A8}"/>
              </c:ext>
            </c:extLst>
          </c:dPt>
          <c:dLbls>
            <c:dLbl>
              <c:idx val="0"/>
              <c:layout>
                <c:manualLayout>
                  <c:x val="-0.121082506636859"/>
                  <c:y val="-0.25075666881643799"/>
                </c:manualLayout>
              </c:layout>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000000"/>
                      </a:solidFill>
                      <a:latin typeface="微软雅黑" panose="020B0503020204020204" charset="-122"/>
                      <a:ea typeface="微软雅黑" panose="020B0503020204020204" charset="-122"/>
                      <a:cs typeface="+mn-ea"/>
                    </a:defRPr>
                  </a:pPr>
                  <a:endParaRPr lang="zh-CN"/>
                </a:p>
              </c:txPr>
              <c:showLegendKey val="0"/>
              <c:showVal val="1"/>
              <c:showCatName val="0"/>
              <c:showSerName val="0"/>
              <c:showPercent val="0"/>
              <c:showBubbleSize val="0"/>
              <c:extLst>
                <c:ext xmlns:c15="http://schemas.microsoft.com/office/drawing/2012/chart" uri="{CE6537A1-D6FC-4f65-9D91-7224C49458BB}">
                  <c15:layout>
                    <c:manualLayout>
                      <c:w val="0.228545286653314"/>
                      <c:h val="0.108957216887583"/>
                    </c:manualLayout>
                  </c15:layout>
                </c:ext>
                <c:ext xmlns:c16="http://schemas.microsoft.com/office/drawing/2014/chart" uri="{C3380CC4-5D6E-409C-BE32-E72D297353CC}">
                  <c16:uniqueId val="{00000001-504E-4BB8-9FB5-35EB1C2051A8}"/>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FFFFFF"/>
                    </a:solidFill>
                    <a:latin typeface="微软雅黑" panose="020B0503020204020204" charset="-122"/>
                    <a:ea typeface="微软雅黑" panose="020B0503020204020204" charset="-122"/>
                    <a:cs typeface="+mn-ea"/>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溶骨型</c:v>
                </c:pt>
                <c:pt idx="1">
                  <c:v>成骨型</c:v>
                </c:pt>
                <c:pt idx="2">
                  <c:v>混合型</c:v>
                </c:pt>
              </c:strCache>
            </c:strRef>
          </c:cat>
          <c:val>
            <c:numRef>
              <c:f>Sheet1!$B$2:$B$4</c:f>
              <c:numCache>
                <c:formatCode>0.00%</c:formatCode>
                <c:ptCount val="3"/>
                <c:pt idx="0">
                  <c:v>0.74299999999999999</c:v>
                </c:pt>
                <c:pt idx="1">
                  <c:v>0.114</c:v>
                </c:pt>
                <c:pt idx="2">
                  <c:v>0.14299999999999999</c:v>
                </c:pt>
              </c:numCache>
            </c:numRef>
          </c:val>
          <c:extLst>
            <c:ext xmlns:c16="http://schemas.microsoft.com/office/drawing/2014/chart" uri="{C3380CC4-5D6E-409C-BE32-E72D297353CC}">
              <c16:uniqueId val="{00000006-504E-4BB8-9FB5-35EB1C2051A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74259925873087096"/>
          <c:y val="8.8647286056900101E-2"/>
          <c:w val="0.19264837576362701"/>
          <c:h val="0.40192346245002097"/>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rgbClr val="000000"/>
              </a:solidFill>
              <a:latin typeface="微软雅黑" panose="020B0503020204020204" charset="-122"/>
              <a:ea typeface="微软雅黑" panose="020B0503020204020204" charset="-122"/>
              <a:cs typeface="+mn-ea"/>
            </a:defRPr>
          </a:pPr>
          <a:endParaRPr lang="zh-CN"/>
        </a:p>
      </c:txPr>
    </c:legend>
    <c:plotVisOnly val="1"/>
    <c:dispBlanksAs val="gap"/>
    <c:showDLblsOverMax val="0"/>
  </c:chart>
  <c:spPr>
    <a:noFill/>
    <a:ln w="9525" cap="flat" cmpd="sng" algn="ctr">
      <a:noFill/>
      <a:round/>
    </a:ln>
    <a:effectLst/>
  </c:spPr>
  <c:txPr>
    <a:bodyPr/>
    <a:lstStyle/>
    <a:p>
      <a:pPr>
        <a:defRPr lang="zh-CN">
          <a:latin typeface="微软雅黑" panose="020B0503020204020204" charset="-122"/>
          <a:ea typeface="微软雅黑" panose="020B050302020402020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脊椎</c:v>
                </c:pt>
              </c:strCache>
            </c:strRef>
          </c:tx>
          <c:spPr>
            <a:solidFill>
              <a:srgbClr val="4276AA"/>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rgbClr val="000000">
                          <a:lumMod val="75000"/>
                          <a:lumOff val="25000"/>
                        </a:srgbClr>
                      </a:solidFill>
                      <a:latin typeface="微软雅黑" panose="020B0503020204020204" charset="-122"/>
                      <a:ea typeface="微软雅黑" panose="020B0503020204020204" charset="-122"/>
                      <a:cs typeface="+mn-ea"/>
                    </a:defRPr>
                  </a:pPr>
                  <a:endParaRPr lang="zh-C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F4-488D-870E-E743CFC8BDD9}"/>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0000">
                        <a:lumMod val="75000"/>
                        <a:lumOff val="25000"/>
                      </a:srgbClr>
                    </a:solidFill>
                    <a:latin typeface="微软雅黑" panose="020B0503020204020204" charset="-122"/>
                    <a:ea typeface="微软雅黑" panose="020B0503020204020204" charset="-122"/>
                    <a:cs typeface="+mn-ea"/>
                  </a:defRPr>
                </a:pPr>
                <a:endParaRPr lang="zh-CN"/>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rgbClr val="000000">
                          <a:lumMod val="35000"/>
                          <a:lumOff val="65000"/>
                        </a:srgbClr>
                      </a:solidFill>
                      <a:round/>
                    </a:ln>
                    <a:effectLst/>
                  </c:spPr>
                </c15:leaderLines>
              </c:ext>
            </c:extLst>
          </c:dLbls>
          <c:cat>
            <c:strRef>
              <c:f>Sheet1!$A$2</c:f>
              <c:strCache>
                <c:ptCount val="1"/>
                <c:pt idx="0">
                  <c:v>类别 1</c:v>
                </c:pt>
              </c:strCache>
            </c:strRef>
          </c:cat>
          <c:val>
            <c:numRef>
              <c:f>Sheet1!$B$2</c:f>
              <c:numCache>
                <c:formatCode>0.00%</c:formatCode>
                <c:ptCount val="1"/>
                <c:pt idx="0">
                  <c:v>0.749</c:v>
                </c:pt>
              </c:numCache>
            </c:numRef>
          </c:val>
          <c:extLst>
            <c:ext xmlns:c16="http://schemas.microsoft.com/office/drawing/2014/chart" uri="{C3380CC4-5D6E-409C-BE32-E72D297353CC}">
              <c16:uniqueId val="{00000001-0FF4-488D-870E-E743CFC8BDD9}"/>
            </c:ext>
          </c:extLst>
        </c:ser>
        <c:ser>
          <c:idx val="1"/>
          <c:order val="1"/>
          <c:tx>
            <c:strRef>
              <c:f>Sheet1!$C$1</c:f>
              <c:strCache>
                <c:ptCount val="1"/>
                <c:pt idx="0">
                  <c:v>盆骨</c:v>
                </c:pt>
              </c:strCache>
            </c:strRef>
          </c:tx>
          <c:spPr>
            <a:solidFill>
              <a:srgbClr val="178AA1"/>
            </a:solidFill>
            <a:ln>
              <a:noFill/>
            </a:ln>
            <a:effectLst/>
          </c:spPr>
          <c:invertIfNegative val="0"/>
          <c:cat>
            <c:strRef>
              <c:f>Sheet1!$A$2</c:f>
              <c:strCache>
                <c:ptCount val="1"/>
                <c:pt idx="0">
                  <c:v>类别 1</c:v>
                </c:pt>
              </c:strCache>
            </c:strRef>
          </c:cat>
          <c:val>
            <c:numRef>
              <c:f>Sheet1!$C$2</c:f>
              <c:numCache>
                <c:formatCode>0.00%</c:formatCode>
                <c:ptCount val="1"/>
                <c:pt idx="0">
                  <c:v>0.48099999999999998</c:v>
                </c:pt>
              </c:numCache>
            </c:numRef>
          </c:val>
          <c:extLst>
            <c:ext xmlns:c16="http://schemas.microsoft.com/office/drawing/2014/chart" uri="{C3380CC4-5D6E-409C-BE32-E72D297353CC}">
              <c16:uniqueId val="{00000002-0FF4-488D-870E-E743CFC8BDD9}"/>
            </c:ext>
          </c:extLst>
        </c:ser>
        <c:ser>
          <c:idx val="2"/>
          <c:order val="2"/>
          <c:tx>
            <c:strRef>
              <c:f>Sheet1!$D$1</c:f>
              <c:strCache>
                <c:ptCount val="1"/>
                <c:pt idx="0">
                  <c:v>四肢</c:v>
                </c:pt>
              </c:strCache>
            </c:strRef>
          </c:tx>
          <c:spPr>
            <a:solidFill>
              <a:srgbClr val="40A693"/>
            </a:solidFill>
            <a:ln>
              <a:noFill/>
            </a:ln>
            <a:effectLst/>
          </c:spPr>
          <c:invertIfNegative val="0"/>
          <c:cat>
            <c:strRef>
              <c:f>Sheet1!$A$2</c:f>
              <c:strCache>
                <c:ptCount val="1"/>
                <c:pt idx="0">
                  <c:v>类别 1</c:v>
                </c:pt>
              </c:strCache>
            </c:strRef>
          </c:cat>
          <c:val>
            <c:numRef>
              <c:f>Sheet1!$D$2</c:f>
              <c:numCache>
                <c:formatCode>0.00%</c:formatCode>
                <c:ptCount val="1"/>
                <c:pt idx="0">
                  <c:v>0.32900000000000001</c:v>
                </c:pt>
              </c:numCache>
            </c:numRef>
          </c:val>
          <c:extLst>
            <c:ext xmlns:c16="http://schemas.microsoft.com/office/drawing/2014/chart" uri="{C3380CC4-5D6E-409C-BE32-E72D297353CC}">
              <c16:uniqueId val="{00000003-0FF4-488D-870E-E743CFC8BDD9}"/>
            </c:ext>
          </c:extLst>
        </c:ser>
        <c:ser>
          <c:idx val="3"/>
          <c:order val="3"/>
          <c:tx>
            <c:strRef>
              <c:f>Sheet1!$E$1</c:f>
              <c:strCache>
                <c:ptCount val="1"/>
                <c:pt idx="0">
                  <c:v>其它</c:v>
                </c:pt>
              </c:strCache>
            </c:strRef>
          </c:tx>
          <c:spPr>
            <a:solidFill>
              <a:srgbClr val="5268A5"/>
            </a:solidFill>
            <a:ln>
              <a:noFill/>
            </a:ln>
            <a:effectLst/>
          </c:spPr>
          <c:invertIfNegative val="0"/>
          <c:cat>
            <c:strRef>
              <c:f>Sheet1!$A$2</c:f>
              <c:strCache>
                <c:ptCount val="1"/>
                <c:pt idx="0">
                  <c:v>类别 1</c:v>
                </c:pt>
              </c:strCache>
            </c:strRef>
          </c:cat>
          <c:val>
            <c:numRef>
              <c:f>Sheet1!$E$2</c:f>
              <c:numCache>
                <c:formatCode>0.00%</c:formatCode>
                <c:ptCount val="1"/>
                <c:pt idx="0">
                  <c:v>0.34499999999999997</c:v>
                </c:pt>
              </c:numCache>
            </c:numRef>
          </c:val>
          <c:extLst>
            <c:ext xmlns:c16="http://schemas.microsoft.com/office/drawing/2014/chart" uri="{C3380CC4-5D6E-409C-BE32-E72D297353CC}">
              <c16:uniqueId val="{00000004-0FF4-488D-870E-E743CFC8BDD9}"/>
            </c:ext>
          </c:extLst>
        </c:ser>
        <c:dLbls>
          <c:showLegendKey val="0"/>
          <c:showVal val="0"/>
          <c:showCatName val="0"/>
          <c:showSerName val="0"/>
          <c:showPercent val="0"/>
          <c:showBubbleSize val="0"/>
        </c:dLbls>
        <c:gapWidth val="219"/>
        <c:overlap val="-27"/>
        <c:axId val="1146491616"/>
        <c:axId val="1146493912"/>
      </c:barChart>
      <c:catAx>
        <c:axId val="1146491616"/>
        <c:scaling>
          <c:orientation val="minMax"/>
        </c:scaling>
        <c:delete val="1"/>
        <c:axPos val="b"/>
        <c:numFmt formatCode="General" sourceLinked="1"/>
        <c:majorTickMark val="none"/>
        <c:minorTickMark val="none"/>
        <c:tickLblPos val="nextTo"/>
        <c:crossAx val="1146493912"/>
        <c:crosses val="autoZero"/>
        <c:auto val="1"/>
        <c:lblAlgn val="ctr"/>
        <c:lblOffset val="100"/>
        <c:noMultiLvlLbl val="0"/>
      </c:catAx>
      <c:valAx>
        <c:axId val="1146493912"/>
        <c:scaling>
          <c:orientation val="minMax"/>
        </c:scaling>
        <c:delete val="0"/>
        <c:axPos val="l"/>
        <c:majorGridlines>
          <c:spPr>
            <a:ln w="9525" cap="flat" cmpd="sng" algn="ctr">
              <a:solidFill>
                <a:srgbClr val="000000">
                  <a:lumMod val="15000"/>
                  <a:lumOff val="85000"/>
                </a:srgbClr>
              </a:solidFill>
              <a:round/>
            </a:ln>
            <a:effectLst/>
          </c:spPr>
        </c:majorGridlines>
        <c:numFmt formatCode="0.00%" sourceLinked="1"/>
        <c:majorTickMark val="in"/>
        <c:minorTickMark val="none"/>
        <c:tickLblPos val="nextTo"/>
        <c:spPr>
          <a:noFill/>
          <a:ln>
            <a:solidFill>
              <a:srgbClr val="4276AA"/>
            </a:solidFill>
          </a:ln>
          <a:effectLst/>
        </c:spPr>
        <c:txPr>
          <a:bodyPr rot="-60000000" spcFirstLastPara="1" vertOverflow="ellipsis" vert="horz" wrap="square" anchor="ctr" anchorCtr="1"/>
          <a:lstStyle/>
          <a:p>
            <a:pPr>
              <a:defRPr lang="zh-CN" sz="1195" b="0" i="0" u="none" strike="noStrike" kern="1200" baseline="0">
                <a:solidFill>
                  <a:srgbClr val="000000">
                    <a:lumMod val="65000"/>
                    <a:lumOff val="35000"/>
                  </a:srgbClr>
                </a:solidFill>
                <a:latin typeface="微软雅黑" panose="020B0503020204020204" charset="-122"/>
                <a:ea typeface="微软雅黑" panose="020B0503020204020204" charset="-122"/>
                <a:cs typeface="+mn-ea"/>
              </a:defRPr>
            </a:pPr>
            <a:endParaRPr lang="zh-CN"/>
          </a:p>
        </c:txPr>
        <c:crossAx val="114649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rgbClr val="000000">
                  <a:lumMod val="65000"/>
                  <a:lumOff val="35000"/>
                </a:srgbClr>
              </a:solidFill>
              <a:latin typeface="微软雅黑" panose="020B0503020204020204" charset="-122"/>
              <a:ea typeface="微软雅黑" panose="020B0503020204020204" charset="-122"/>
              <a:cs typeface="+mn-ea"/>
            </a:defRPr>
          </a:pPr>
          <a:endParaRPr lang="zh-CN"/>
        </a:p>
      </c:txPr>
    </c:legend>
    <c:plotVisOnly val="1"/>
    <c:dispBlanksAs val="gap"/>
    <c:showDLblsOverMax val="0"/>
  </c:chart>
  <c:spPr>
    <a:noFill/>
    <a:ln w="9525" cap="flat" cmpd="sng" algn="ctr">
      <a:noFill/>
      <a:round/>
    </a:ln>
    <a:effectLst/>
  </c:spPr>
  <c:txPr>
    <a:bodyPr/>
    <a:lstStyle/>
    <a:p>
      <a:pPr>
        <a:defRPr lang="zh-CN">
          <a:latin typeface="微软雅黑" panose="020B0503020204020204" charset="-122"/>
          <a:ea typeface="微软雅黑" panose="020B0503020204020204" charset="-122"/>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31097398204187299"/>
          <c:y val="6.7849570729911393E-2"/>
          <c:w val="0.37805221976276399"/>
          <c:h val="0.68080229738623999"/>
        </c:manualLayout>
      </c:layout>
      <c:doughnutChart>
        <c:varyColors val="1"/>
        <c:ser>
          <c:idx val="0"/>
          <c:order val="0"/>
          <c:tx>
            <c:strRef>
              <c:f>Sheet1!$B$1</c:f>
              <c:strCache>
                <c:ptCount val="1"/>
                <c:pt idx="0">
                  <c:v>列1</c:v>
                </c:pt>
              </c:strCache>
            </c:strRef>
          </c:tx>
          <c:dPt>
            <c:idx val="0"/>
            <c:bubble3D val="0"/>
            <c:spPr>
              <a:gradFill rotWithShape="1">
                <a:gsLst>
                  <a:gs pos="0">
                    <a:srgbClr val="000000">
                      <a:tint val="88500"/>
                      <a:lumMod val="110000"/>
                      <a:satMod val="105000"/>
                      <a:tint val="67000"/>
                    </a:srgbClr>
                  </a:gs>
                  <a:gs pos="50000">
                    <a:srgbClr val="000000">
                      <a:tint val="88500"/>
                      <a:lumMod val="105000"/>
                      <a:satMod val="103000"/>
                      <a:tint val="73000"/>
                    </a:srgbClr>
                  </a:gs>
                  <a:gs pos="100000">
                    <a:srgbClr val="000000">
                      <a:tint val="88500"/>
                      <a:lumMod val="105000"/>
                      <a:satMod val="109000"/>
                      <a:tint val="81000"/>
                    </a:srgbClr>
                  </a:gs>
                </a:gsLst>
                <a:lin ang="5400000" scaled="0"/>
              </a:gradFill>
              <a:ln w="9525" cap="flat" cmpd="sng" algn="ctr">
                <a:solidFill>
                  <a:srgbClr val="000000">
                    <a:tint val="88500"/>
                    <a:shade val="95000"/>
                  </a:srgbClr>
                </a:solidFill>
                <a:round/>
              </a:ln>
              <a:effectLst/>
            </c:spPr>
            <c:extLst>
              <c:ext xmlns:c16="http://schemas.microsoft.com/office/drawing/2014/chart" uri="{C3380CC4-5D6E-409C-BE32-E72D297353CC}">
                <c16:uniqueId val="{00000001-D911-4924-9F53-2EF0E10E3B49}"/>
              </c:ext>
            </c:extLst>
          </c:dPt>
          <c:dPt>
            <c:idx val="1"/>
            <c:bubble3D val="0"/>
            <c:spPr>
              <a:noFill/>
              <a:ln w="9525" cap="flat" cmpd="sng" algn="ctr">
                <a:solidFill>
                  <a:srgbClr val="000000">
                    <a:tint val="55000"/>
                    <a:shade val="95000"/>
                  </a:srgbClr>
                </a:solidFill>
                <a:round/>
              </a:ln>
              <a:effectLst/>
            </c:spPr>
            <c:extLst>
              <c:ext xmlns:c16="http://schemas.microsoft.com/office/drawing/2014/chart" uri="{C3380CC4-5D6E-409C-BE32-E72D297353CC}">
                <c16:uniqueId val="{00000003-D911-4924-9F53-2EF0E10E3B49}"/>
              </c:ext>
            </c:extLst>
          </c:dPt>
          <c:dLbls>
            <c:dLbl>
              <c:idx val="0"/>
              <c:layout>
                <c:manualLayout>
                  <c:x val="-1.6014134119706199E-2"/>
                  <c:y val="4.9874754839965597E-2"/>
                </c:manualLayout>
              </c:layout>
              <c:spPr>
                <a:noFill/>
                <a:ln>
                  <a:noFill/>
                </a:ln>
                <a:effectLst/>
              </c:spPr>
              <c:txPr>
                <a:bodyPr rot="0" spcFirstLastPara="1" vertOverflow="ellipsis" vert="horz" wrap="square" lIns="38100" tIns="19050" rIns="38100" bIns="19050" anchor="ctr" anchorCtr="1">
                  <a:noAutofit/>
                </a:bodyPr>
                <a:lstStyle/>
                <a:p>
                  <a:pPr>
                    <a:defRPr lang="zh-CN" sz="1195" b="1" i="0" u="none" strike="noStrike" kern="1200" baseline="0">
                      <a:solidFill>
                        <a:srgbClr val="000000"/>
                      </a:solidFill>
                      <a:latin typeface="微软雅黑" panose="020B0503020204020204" charset="-122"/>
                      <a:ea typeface="微软雅黑" panose="020B0503020204020204" charset="-122"/>
                      <a:cs typeface="+mn-ea"/>
                    </a:defRPr>
                  </a:pPr>
                  <a:endParaRPr lang="zh-CN"/>
                </a:p>
              </c:txPr>
              <c:showLegendKey val="0"/>
              <c:showVal val="1"/>
              <c:showCatName val="0"/>
              <c:showSerName val="0"/>
              <c:showPercent val="0"/>
              <c:showBubbleSize val="0"/>
              <c:extLst>
                <c:ext xmlns:c15="http://schemas.microsoft.com/office/drawing/2012/chart" uri="{CE6537A1-D6FC-4f65-9D91-7224C49458BB}">
                  <c15:layout>
                    <c:manualLayout>
                      <c:w val="0.20040023385276101"/>
                      <c:h val="0.101794220513588"/>
                    </c:manualLayout>
                  </c15:layout>
                </c:ext>
                <c:ext xmlns:c16="http://schemas.microsoft.com/office/drawing/2014/chart" uri="{C3380CC4-5D6E-409C-BE32-E72D297353CC}">
                  <c16:uniqueId val="{00000001-D911-4924-9F53-2EF0E10E3B49}"/>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0000">
                        <a:lumMod val="65000"/>
                        <a:lumOff val="35000"/>
                      </a:srgbClr>
                    </a:solidFill>
                    <a:latin typeface="等线" panose="02010600030101010101" charset="-122"/>
                    <a:ea typeface="等线" panose="02010600030101010101" charset="-122"/>
                    <a:cs typeface="+mn-ea"/>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疼痛值&gt;4</c:v>
                </c:pt>
                <c:pt idx="1">
                  <c:v>单一骨转移</c:v>
                </c:pt>
              </c:strCache>
            </c:strRef>
          </c:cat>
          <c:val>
            <c:numRef>
              <c:f>Sheet1!$B$2:$B$3</c:f>
              <c:numCache>
                <c:formatCode>0.00%</c:formatCode>
                <c:ptCount val="2"/>
                <c:pt idx="0">
                  <c:v>0.443</c:v>
                </c:pt>
                <c:pt idx="1">
                  <c:v>0.55700000000000005</c:v>
                </c:pt>
              </c:numCache>
            </c:numRef>
          </c:val>
          <c:extLst>
            <c:ext xmlns:c16="http://schemas.microsoft.com/office/drawing/2014/chart" uri="{C3380CC4-5D6E-409C-BE32-E72D297353CC}">
              <c16:uniqueId val="{00000004-D911-4924-9F53-2EF0E10E3B4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1"/>
        <c:delete val="1"/>
      </c:legendEntry>
      <c:layout>
        <c:manualLayout>
          <c:xMode val="edge"/>
          <c:yMode val="edge"/>
          <c:x val="0.17669396174521801"/>
          <c:y val="0.61172146376928704"/>
          <c:w val="0.64894692718942804"/>
          <c:h val="0.37566463034303199"/>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rgbClr val="000000"/>
              </a:solidFill>
              <a:latin typeface="微软雅黑" panose="020B0503020204020204" charset="-122"/>
              <a:ea typeface="微软雅黑" panose="020B0503020204020204" charset="-122"/>
              <a:cs typeface="+mn-ea"/>
            </a:defRPr>
          </a:pPr>
          <a:endParaRPr lang="zh-CN"/>
        </a:p>
      </c:txPr>
    </c:legend>
    <c:plotVisOnly val="1"/>
    <c:dispBlanksAs val="gap"/>
    <c:showDLblsOverMax val="0"/>
  </c:chart>
  <c:spPr>
    <a:noFill/>
    <a:ln w="9525" cap="flat" cmpd="sng" algn="ctr">
      <a:noFill/>
      <a:round/>
    </a:ln>
    <a:effectLst/>
  </c:spPr>
  <c:txPr>
    <a:bodyPr/>
    <a:lstStyle/>
    <a:p>
      <a:pPr>
        <a:defRPr lang="zh-CN"/>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97398204187299"/>
          <c:y val="6.7849570729911393E-2"/>
          <c:w val="0.37805221976276399"/>
          <c:h val="0.68080229738623999"/>
        </c:manualLayout>
      </c:layout>
      <c:doughnutChart>
        <c:varyColors val="1"/>
        <c:ser>
          <c:idx val="0"/>
          <c:order val="0"/>
          <c:tx>
            <c:strRef>
              <c:f>Sheet1!$B$1</c:f>
              <c:strCache>
                <c:ptCount val="1"/>
                <c:pt idx="0">
                  <c:v>列1</c:v>
                </c:pt>
              </c:strCache>
            </c:strRef>
          </c:tx>
          <c:dPt>
            <c:idx val="0"/>
            <c:bubble3D val="0"/>
            <c:spPr>
              <a:solidFill>
                <a:srgbClr val="5268A5">
                  <a:lumMod val="75000"/>
                </a:srgbClr>
              </a:solidFill>
              <a:ln w="9525" cap="flat" cmpd="sng" algn="ctr">
                <a:solidFill>
                  <a:srgbClr val="778495">
                    <a:shade val="95000"/>
                  </a:srgbClr>
                </a:solidFill>
                <a:round/>
              </a:ln>
              <a:effectLst/>
            </c:spPr>
            <c:extLst>
              <c:ext xmlns:c16="http://schemas.microsoft.com/office/drawing/2014/chart" uri="{C3380CC4-5D6E-409C-BE32-E72D297353CC}">
                <c16:uniqueId val="{00000001-06CB-474C-A277-A5CA1B723421}"/>
              </c:ext>
            </c:extLst>
          </c:dPt>
          <c:dPt>
            <c:idx val="1"/>
            <c:bubble3D val="0"/>
            <c:spPr>
              <a:noFill/>
              <a:ln w="9525" cap="flat" cmpd="sng" algn="ctr">
                <a:solidFill>
                  <a:srgbClr val="5E5CA2">
                    <a:shade val="95000"/>
                  </a:srgbClr>
                </a:solidFill>
                <a:round/>
              </a:ln>
              <a:effectLst/>
            </c:spPr>
            <c:extLst>
              <c:ext xmlns:c16="http://schemas.microsoft.com/office/drawing/2014/chart" uri="{C3380CC4-5D6E-409C-BE32-E72D297353CC}">
                <c16:uniqueId val="{00000003-06CB-474C-A277-A5CA1B723421}"/>
              </c:ext>
            </c:extLst>
          </c:dPt>
          <c:dLbls>
            <c:dLbl>
              <c:idx val="0"/>
              <c:layout>
                <c:manualLayout>
                  <c:x val="-0.104738459954553"/>
                  <c:y val="-0.20240336291366001"/>
                </c:manualLayout>
              </c:layout>
              <c:spPr>
                <a:noFill/>
                <a:ln>
                  <a:noFill/>
                </a:ln>
                <a:effectLst/>
              </c:spPr>
              <c:txPr>
                <a:bodyPr rot="0" spcFirstLastPara="1" vertOverflow="ellipsis" vert="horz" wrap="square" lIns="38100" tIns="19050" rIns="38100" bIns="19050" anchor="ctr" anchorCtr="1">
                  <a:noAutofit/>
                </a:bodyPr>
                <a:lstStyle/>
                <a:p>
                  <a:pPr>
                    <a:defRPr lang="zh-CN" sz="1195" b="1" i="0" u="none" strike="noStrike" kern="1200" baseline="0">
                      <a:solidFill>
                        <a:srgbClr val="000000"/>
                      </a:solidFill>
                      <a:latin typeface="微软雅黑" panose="020B0503020204020204" charset="-122"/>
                      <a:ea typeface="微软雅黑" panose="020B0503020204020204" charset="-122"/>
                      <a:cs typeface="+mn-ea"/>
                    </a:defRPr>
                  </a:pPr>
                  <a:endParaRPr lang="zh-CN"/>
                </a:p>
              </c:txPr>
              <c:showLegendKey val="0"/>
              <c:showVal val="1"/>
              <c:showCatName val="0"/>
              <c:showSerName val="0"/>
              <c:showPercent val="0"/>
              <c:showBubbleSize val="0"/>
              <c:extLst>
                <c:ext xmlns:c15="http://schemas.microsoft.com/office/drawing/2012/chart" uri="{CE6537A1-D6FC-4f65-9D91-7224C49458BB}">
                  <c15:layout>
                    <c:manualLayout>
                      <c:w val="0.20040023385276101"/>
                      <c:h val="0.101794220513588"/>
                    </c:manualLayout>
                  </c15:layout>
                </c:ext>
                <c:ext xmlns:c16="http://schemas.microsoft.com/office/drawing/2014/chart" uri="{C3380CC4-5D6E-409C-BE32-E72D297353CC}">
                  <c16:uniqueId val="{00000001-06CB-474C-A277-A5CA1B723421}"/>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0000">
                        <a:lumMod val="65000"/>
                        <a:lumOff val="35000"/>
                      </a:srgbClr>
                    </a:solidFill>
                    <a:latin typeface="等线" panose="02010600030101010101" charset="-122"/>
                    <a:ea typeface="等线" panose="02010600030101010101" charset="-122"/>
                    <a:cs typeface="+mn-ea"/>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多发性骨转移</c:v>
                </c:pt>
                <c:pt idx="1">
                  <c:v>单一骨转移</c:v>
                </c:pt>
              </c:strCache>
            </c:strRef>
          </c:cat>
          <c:val>
            <c:numRef>
              <c:f>Sheet1!$B$2:$B$3</c:f>
              <c:numCache>
                <c:formatCode>0.00%</c:formatCode>
                <c:ptCount val="2"/>
                <c:pt idx="0">
                  <c:v>0.78300000000000003</c:v>
                </c:pt>
                <c:pt idx="1">
                  <c:v>0.217</c:v>
                </c:pt>
              </c:numCache>
            </c:numRef>
          </c:val>
          <c:extLst>
            <c:ext xmlns:c16="http://schemas.microsoft.com/office/drawing/2014/chart" uri="{C3380CC4-5D6E-409C-BE32-E72D297353CC}">
              <c16:uniqueId val="{00000004-06CB-474C-A277-A5CA1B72342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1"/>
        <c:delete val="1"/>
      </c:legendEntry>
      <c:layout>
        <c:manualLayout>
          <c:xMode val="edge"/>
          <c:yMode val="edge"/>
          <c:x val="0.17669396174521801"/>
          <c:y val="0.61172146376928704"/>
          <c:w val="0.64894692718942804"/>
          <c:h val="0.37566463034303199"/>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rgbClr val="000000"/>
              </a:solidFill>
              <a:latin typeface="微软雅黑" panose="020B0503020204020204" charset="-122"/>
              <a:ea typeface="微软雅黑" panose="020B0503020204020204" charset="-122"/>
              <a:cs typeface="+mn-ea"/>
            </a:defRPr>
          </a:pPr>
          <a:endParaRPr lang="zh-CN"/>
        </a:p>
      </c:txPr>
    </c:legend>
    <c:plotVisOnly val="1"/>
    <c:dispBlanksAs val="gap"/>
    <c:showDLblsOverMax val="0"/>
  </c:chart>
  <c:spPr>
    <a:noFill/>
    <a:ln w="9525" cap="flat" cmpd="sng" algn="ctr">
      <a:noFill/>
      <a:round/>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rgbClr val="000000">
        <a:lumMod val="65000"/>
        <a:lumOff val="35000"/>
      </a:srgbClr>
    </cs:fontRef>
    <cs:defRPr sz="1195" kern="1200"/>
  </cs:axisTitle>
  <cs:categoryAxis>
    <cs:lnRef idx="0"/>
    <cs:fillRef idx="0"/>
    <cs:effectRef idx="0"/>
    <cs:fontRef idx="minor">
      <a:srgbClr val="000000">
        <a:lumMod val="65000"/>
        <a:lumOff val="35000"/>
      </a:srgbClr>
    </cs:fontRef>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FFFFFF"/>
    </cs:fontRef>
    <cs:defRPr sz="1195" b="1"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rgbClr val="000000"/>
    </cs:fontRef>
    <cs:spPr>
      <a:solidFill>
        <a:srgbClr val="FFFFFF"/>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rgbClr val="000000"/>
    </cs:fontRef>
    <cs:spPr>
      <a:solidFill>
        <a:srgbClr val="FFFFFF"/>
      </a:solidFill>
      <a:ln w="19050">
        <a:solidFill>
          <a:srgbClr val="FFFFFF"/>
        </a:solidFill>
      </a:ln>
    </cs:spPr>
  </cs:dataPoint3D>
  <cs:dataPointLine>
    <cs:lnRef idx="0">
      <cs:styleClr val="auto"/>
    </cs:lnRef>
    <cs:fillRef idx="0"/>
    <cs:effectRef idx="0"/>
    <cs:fontRef idx="minor">
      <a:srgbClr val="000000"/>
    </cs:fontRef>
    <cs:spPr>
      <a:ln w="28575" cap="rnd">
        <a:solidFill>
          <a:srgbClr val="FFFFFF"/>
        </a:solidFill>
        <a:round/>
      </a:ln>
    </cs:spPr>
  </cs:dataPointLine>
  <cs:dataPointMarker>
    <cs:lnRef idx="0"/>
    <cs:fillRef idx="0">
      <cs:styleClr val="auto"/>
    </cs:fillRef>
    <cs:effectRef idx="0"/>
    <cs:fontRef idx="minor">
      <a:srgbClr val="000000"/>
    </cs:fontRef>
    <cs:spPr>
      <a:solidFill>
        <a:srgbClr val="FFFFFF"/>
      </a:solidFill>
      <a:ln w="9525">
        <a:solidFill>
          <a:srgbClr val="FFFFFF"/>
        </a:solidFill>
      </a:ln>
    </cs:spPr>
  </cs:dataPointMarker>
  <cs:dataPointMarkerLayout symbol="circle" size="6"/>
  <cs:dataPointWireframe>
    <cs:lnRef idx="0">
      <cs:styleClr val="auto"/>
    </cs:lnRef>
    <cs:fillRef idx="0"/>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75000"/>
          <a:lumOff val="25000"/>
        </a:srgbClr>
      </a:solidFill>
      <a:ln w="9525" cap="flat" cmpd="sng" algn="ctr">
        <a:solidFill>
          <a:srgbClr val="000000">
            <a:lumMod val="65000"/>
            <a:lumOff val="35000"/>
          </a:srgbClr>
        </a:solidFill>
        <a:round/>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50000"/>
            <a:lumOff val="50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1" i="0" kern="1200" cap="all" spc="50" baseline="0"/>
  </cs:title>
  <cs:trendline>
    <cs:lnRef idx="0">
      <cs:styleClr val="auto"/>
    </cs:lnRef>
    <cs:fillRef idx="0"/>
    <cs:effectRef idx="0"/>
    <cs:fontRef idx="minor">
      <a:srgbClr val="000000"/>
    </cs:fontRef>
    <cs:spPr>
      <a:ln w="19050" cap="rnd">
        <a:solidFill>
          <a:srgbClr val="FFFFFF"/>
        </a:solidFill>
        <a:prstDash val="sysDash"/>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cap="flat" cmpd="sng" algn="ctr">
        <a:solidFill>
          <a:srgbClr val="000000">
            <a:lumMod val="65000"/>
            <a:lumOff val="35000"/>
          </a:srgbClr>
        </a:solidFill>
        <a:round/>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spPr>
      <a:ln w="19050">
        <a:solidFill>
          <a:srgbClr val="FFFFFF"/>
        </a:solidFill>
      </a:ln>
    </cs:spPr>
  </cs:dataPoint>
  <cs:dataPoint3D>
    <cs:lnRef idx="0"/>
    <cs:fillRef idx="1">
      <cs:styleClr val="auto"/>
    </cs:fillRef>
    <cs:effectRef idx="0"/>
    <cs:fontRef idx="minor">
      <a:srgbClr val="000000"/>
    </cs:fontRef>
    <cs:spPr>
      <a:ln w="25400">
        <a:solidFill>
          <a:srgbClr val="FFFFFF"/>
        </a:solidFill>
      </a:ln>
    </cs:spPr>
  </cs:dataPoint3D>
  <cs:dataPointLine>
    <cs:lnRef idx="0">
      <cs:styleClr val="auto"/>
    </cs:lnRef>
    <cs:fillRef idx="0"/>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0"/>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75000"/>
          <a:lumOff val="25000"/>
        </a:srgbClr>
      </a:solidFill>
      <a:ln w="9525" cap="flat" cmpd="sng" algn="ctr">
        <a:solidFill>
          <a:srgbClr val="000000">
            <a:lumMod val="65000"/>
            <a:lumOff val="35000"/>
          </a:srgbClr>
        </a:solidFill>
        <a:round/>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50000"/>
            <a:lumOff val="50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cap="flat" cmpd="sng" algn="ctr">
        <a:solidFill>
          <a:srgbClr val="000000">
            <a:lumMod val="65000"/>
            <a:lumOff val="35000"/>
          </a:srgbClr>
        </a:solidFill>
        <a:round/>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330"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4.xml><?xml version="1.0" encoding="utf-8"?>
<cs:chartStyle xmlns:cs="http://schemas.microsoft.com/office/drawing/2012/chartStyle" xmlns:a="http://schemas.openxmlformats.org/drawingml/2006/main" id="254">
  <cs:axisTitle>
    <cs:lnRef idx="0"/>
    <cs:fillRef idx="0"/>
    <cs:effectRef idx="0"/>
    <cs:fontRef idx="minor">
      <a:srgbClr val="000000">
        <a:lumMod val="50000"/>
        <a:lumOff val="50000"/>
      </a:srgbClr>
    </cs:fontRef>
    <cs:defRPr sz="1195" kern="1200" cap="all"/>
  </cs:axisTitle>
  <cs:categoryAxis>
    <cs:lnRef idx="0"/>
    <cs:fillRef idx="0"/>
    <cs:effectRef idx="0"/>
    <cs:fontRef idx="minor">
      <a:srgbClr val="000000">
        <a:lumMod val="50000"/>
        <a:lumOff val="50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000000">
        <a:lumMod val="65000"/>
        <a:lumOff val="3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rgbClr val="000000"/>
    </cs:fontRef>
    <cs:spPr>
      <a:ln w="9525" cap="flat" cmpd="sng" algn="ctr">
        <a:solidFill>
          <a:srgbClr val="FFFFFF">
            <a:shade val="95000"/>
          </a:srgbClr>
        </a:solidFill>
        <a:round/>
      </a:ln>
    </cs:spPr>
  </cs:dataPoint>
  <cs:dataPoint3D>
    <cs:lnRef idx="0"/>
    <cs:fillRef idx="2">
      <cs:styleClr val="auto"/>
    </cs:fillRef>
    <cs:effectRef idx="1"/>
    <cs:fontRef idx="minor">
      <a:srgbClr val="000000"/>
    </cs:fontRef>
  </cs:dataPoint3D>
  <cs:dataPointLine>
    <cs:lnRef idx="0">
      <cs:styleClr val="auto"/>
    </cs:lnRef>
    <cs:fillRef idx="2">
      <cs:styleClr val="auto"/>
    </cs:fillRef>
    <cs:effectRef idx="1"/>
    <cs:fontRef idx="minor">
      <a:srgbClr val="000000"/>
    </cs:fontRef>
    <cs:spPr>
      <a:ln w="15875" cap="rnd">
        <a:solidFill>
          <a:srgbClr val="FFFFFF"/>
        </a:solidFill>
        <a:round/>
      </a:ln>
    </cs:spPr>
  </cs:dataPointLine>
  <cs:dataPointMarker>
    <cs:lnRef idx="0">
      <cs:styleClr val="auto"/>
    </cs:lnRef>
    <cs:fillRef idx="2">
      <cs:styleClr val="auto"/>
    </cs:fillRef>
    <cs:effectRef idx="1"/>
    <cs:fontRef idx="minor">
      <a:srgbClr val="000000"/>
    </cs:fontRef>
    <cs:spPr>
      <a:ln w="9525" cap="flat" cmpd="sng" algn="ctr">
        <a:solidFill>
          <a:srgbClr val="FFFFFF">
            <a:shade val="95000"/>
          </a:srgbClr>
        </a:solidFill>
        <a:round/>
      </a:ln>
    </cs:spPr>
  </cs:dataPointMarker>
  <cs:dataPointMarkerLayout symbol="circle" size="4"/>
  <cs:dataPointWireframe>
    <cs:lnRef idx="0">
      <cs:styleClr val="auto"/>
    </cs:lnRef>
    <cs:fillRef idx="2"/>
    <cs:effectRef idx="0"/>
    <cs:fontRef idx="minor">
      <a:srgbClr val="000000"/>
    </cs:fontRef>
    <cs:spPr>
      <a:ln w="9525" cap="rnd">
        <a:solidFill>
          <a:srgbClr val="FFFFFF"/>
        </a:solidFill>
        <a:round/>
      </a:ln>
    </cs:spPr>
  </cs:dataPointWireframe>
  <cs:dataTable>
    <cs:lnRef idx="0"/>
    <cs:fillRef idx="0"/>
    <cs:effectRef idx="0"/>
    <cs:fontRef idx="minor">
      <a:srgbClr val="000000">
        <a:lumMod val="50000"/>
        <a:lumOff val="50000"/>
      </a:srgbClr>
    </cs:fontRef>
    <cs:spPr>
      <a:ln w="9525">
        <a:solidFill>
          <a:srgbClr val="000000">
            <a:lumMod val="15000"/>
            <a:lumOff val="85000"/>
          </a:srgbClr>
        </a:solidFill>
      </a:ln>
    </cs:spPr>
    <cs:defRPr sz="1195" kern="1200"/>
  </cs:dataTable>
  <cs:downBar>
    <cs:lnRef idx="0"/>
    <cs:fillRef idx="0"/>
    <cs:effectRef idx="0"/>
    <cs:fontRef idx="minor">
      <a:srgbClr val="000000"/>
    </cs:fontRef>
    <cs:spPr>
      <a:solidFill>
        <a:srgbClr val="000000">
          <a:lumMod val="75000"/>
          <a:lumOff val="25000"/>
        </a:srgbClr>
      </a:solidFill>
      <a:ln w="9525">
        <a:solidFill>
          <a:srgbClr val="000000">
            <a:lumMod val="50000"/>
            <a:lumOff val="50000"/>
          </a:srgbClr>
        </a:solidFill>
      </a:ln>
    </cs:spPr>
  </cs:downBar>
  <cs:dropLine>
    <cs:lnRef idx="0"/>
    <cs:fillRef idx="0"/>
    <cs:effectRef idx="0"/>
    <cs:fontRef idx="minor">
      <a:srgbClr val="000000"/>
    </cs:fontRef>
    <cs:spPr>
      <a:ln w="9525">
        <a:solidFill>
          <a:srgbClr val="000000">
            <a:lumMod val="35000"/>
            <a:lumOff val="65000"/>
          </a:srgbClr>
        </a:solidFill>
        <a:prstDash val="dash"/>
      </a:ln>
    </cs:spPr>
  </cs:dropLine>
  <cs:errorBar>
    <cs:lnRef idx="0"/>
    <cs:fillRef idx="0"/>
    <cs:effectRef idx="0"/>
    <cs:fontRef idx="minor">
      <a:srgbClr val="000000"/>
    </cs:fontRef>
    <cs:spPr>
      <a:ln w="9525">
        <a:solidFill>
          <a:srgbClr val="000000">
            <a:lumMod val="50000"/>
            <a:lumOff val="50000"/>
          </a:srgbClr>
        </a:solidFill>
      </a:ln>
    </cs:spPr>
  </cs:errorBar>
  <cs:floor>
    <cs:lnRef idx="0"/>
    <cs:fillRef idx="0"/>
    <cs:effectRef idx="0"/>
    <cs:fontRef idx="minor">
      <a:srgbClr val="000000"/>
    </cs:fontRef>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a:solidFill>
          <a:srgbClr val="000000">
            <a:lumMod val="5000"/>
            <a:lumOff val="95000"/>
          </a:srgbClr>
        </a:solidFill>
      </a:ln>
    </cs:spPr>
  </cs:gridlineMinor>
  <cs:hiLoLine>
    <cs:lnRef idx="0"/>
    <cs:fillRef idx="0"/>
    <cs:effectRef idx="0"/>
    <cs:fontRef idx="minor">
      <a:srgbClr val="000000"/>
    </cs:fontRef>
    <cs:spPr>
      <a:ln w="9525">
        <a:solidFill>
          <a:srgbClr val="000000">
            <a:lumMod val="50000"/>
            <a:lumOff val="50000"/>
          </a:srgbClr>
        </a:solidFill>
        <a:prstDash val="dash"/>
      </a:ln>
    </cs:spPr>
  </cs:hiLoLine>
  <cs:leaderLine>
    <cs:lnRef idx="0"/>
    <cs:fillRef idx="0"/>
    <cs:effectRef idx="0"/>
    <cs:fontRef idx="minor">
      <a:srgbClr val="000000"/>
    </cs:fontRef>
    <cs:spPr>
      <a:ln w="9525">
        <a:solidFill>
          <a:srgbClr val="000000">
            <a:lumMod val="35000"/>
            <a:lumOff val="65000"/>
          </a:srgbClr>
        </a:solidFill>
      </a:ln>
    </cs:spPr>
  </cs:leaderLine>
  <cs:legend>
    <cs:lnRef idx="0"/>
    <cs:fillRef idx="0"/>
    <cs:effectRef idx="0"/>
    <cs:fontRef idx="minor">
      <a:srgbClr val="000000">
        <a:lumMod val="50000"/>
        <a:lumOff val="50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50000"/>
        <a:lumOff val="50000"/>
      </a:srgbClr>
    </cs:fontRef>
    <cs:spPr>
      <a:ln w="9525" cap="flat" cmpd="sng" algn="ctr">
        <a:solidFill>
          <a:srgbClr val="000000">
            <a:lumMod val="15000"/>
            <a:lumOff val="85000"/>
          </a:srgbClr>
        </a:solidFill>
        <a:round/>
      </a:ln>
    </cs:spPr>
    <cs:defRPr sz="1195" kern="1200"/>
  </cs:seriesAxis>
  <cs:seriesLine>
    <cs:lnRef idx="0"/>
    <cs:fillRef idx="0"/>
    <cs:effectRef idx="0"/>
    <cs:fontRef idx="minor">
      <a:srgbClr val="000000"/>
    </cs:fontRef>
    <cs:spPr>
      <a:ln w="9525">
        <a:solidFill>
          <a:srgbClr val="000000">
            <a:lumMod val="35000"/>
            <a:lumOff val="65000"/>
          </a:srgbClr>
        </a:solidFill>
        <a:prstDash val="dash"/>
      </a:ln>
    </cs:spPr>
  </cs:seriesLine>
  <cs:title>
    <cs:lnRef idx="0"/>
    <cs:fillRef idx="0"/>
    <cs:effectRef idx="0"/>
    <cs:fontRef idx="minor">
      <a:srgbClr val="000000">
        <a:lumMod val="50000"/>
        <a:lumOff val="50000"/>
      </a:srgbClr>
    </cs:fontRef>
    <cs:defRPr sz="1860" kern="1200" cap="none" spc="20" baseline="0"/>
  </cs:title>
  <cs:trendline>
    <cs:lnRef idx="0">
      <cs:styleClr val="auto"/>
    </cs:lnRef>
    <cs:fillRef idx="2"/>
    <cs:effectRef idx="0"/>
    <cs:fontRef idx="minor">
      <a:srgbClr val="000000"/>
    </cs:fontRef>
    <cs:spPr>
      <a:ln w="9525" cap="rnd">
        <a:solidFill>
          <a:srgbClr val="FFFFFF"/>
        </a:solidFill>
      </a:ln>
    </cs:spPr>
  </cs:trendline>
  <cs:trendlineLabel>
    <cs:lnRef idx="0"/>
    <cs:fillRef idx="0"/>
    <cs:effectRef idx="0"/>
    <cs:fontRef idx="minor">
      <a:srgbClr val="000000">
        <a:lumMod val="50000"/>
        <a:lumOff val="50000"/>
      </a:srgbClr>
    </cs:fontRef>
    <cs:defRPr sz="1195" kern="1200"/>
  </cs:trendlineLabel>
  <cs:upBar>
    <cs:lnRef idx="0"/>
    <cs:fillRef idx="0"/>
    <cs:effectRef idx="0"/>
    <cs:fontRef idx="minor">
      <a:srgbClr val="000000"/>
    </cs:fontRef>
    <cs:spPr>
      <a:solidFill>
        <a:srgbClr val="FFFFFF"/>
      </a:solidFill>
      <a:ln w="9525">
        <a:solidFill>
          <a:srgbClr val="000000">
            <a:lumMod val="50000"/>
            <a:lumOff val="50000"/>
          </a:srgbClr>
        </a:solidFill>
      </a:ln>
    </cs:spPr>
  </cs:upBar>
  <cs:valueAxis>
    <cs:lnRef idx="0"/>
    <cs:fillRef idx="0"/>
    <cs:effectRef idx="0"/>
    <cs:fontRef idx="minor">
      <a:srgbClr val="000000">
        <a:lumMod val="50000"/>
        <a:lumOff val="50000"/>
      </a:srgbClr>
    </cs:fontRef>
    <cs:defRPr sz="1195" kern="1200"/>
  </cs:valueAxis>
  <cs:wall>
    <cs:lnRef idx="0"/>
    <cs:fillRef idx="0"/>
    <cs:effectRef idx="0"/>
    <cs:fontRef idx="minor">
      <a:srgbClr val="000000"/>
    </cs:fontRef>
  </cs:wall>
</cs:chartStyle>
</file>

<file path=ppt/charts/style5.xml><?xml version="1.0" encoding="utf-8"?>
<cs:chartStyle xmlns:cs="http://schemas.microsoft.com/office/drawing/2012/chartStyle" xmlns:a="http://schemas.openxmlformats.org/drawingml/2006/main" id="254">
  <cs:axisTitle>
    <cs:lnRef idx="0"/>
    <cs:fillRef idx="0"/>
    <cs:effectRef idx="0"/>
    <cs:fontRef idx="minor">
      <a:srgbClr val="000000">
        <a:lumMod val="50000"/>
        <a:lumOff val="50000"/>
      </a:srgbClr>
    </cs:fontRef>
    <cs:defRPr sz="1195" kern="1200" cap="all"/>
  </cs:axisTitle>
  <cs:categoryAxis>
    <cs:lnRef idx="0"/>
    <cs:fillRef idx="0"/>
    <cs:effectRef idx="0"/>
    <cs:fontRef idx="minor">
      <a:srgbClr val="000000">
        <a:lumMod val="50000"/>
        <a:lumOff val="50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000000">
        <a:lumMod val="65000"/>
        <a:lumOff val="3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rgbClr val="000000"/>
    </cs:fontRef>
    <cs:spPr>
      <a:ln w="9525" cap="flat" cmpd="sng" algn="ctr">
        <a:solidFill>
          <a:srgbClr val="FFFFFF">
            <a:shade val="95000"/>
          </a:srgbClr>
        </a:solidFill>
        <a:round/>
      </a:ln>
    </cs:spPr>
  </cs:dataPoint>
  <cs:dataPoint3D>
    <cs:lnRef idx="0"/>
    <cs:fillRef idx="2">
      <cs:styleClr val="auto"/>
    </cs:fillRef>
    <cs:effectRef idx="1"/>
    <cs:fontRef idx="minor">
      <a:srgbClr val="000000"/>
    </cs:fontRef>
  </cs:dataPoint3D>
  <cs:dataPointLine>
    <cs:lnRef idx="0">
      <cs:styleClr val="auto"/>
    </cs:lnRef>
    <cs:fillRef idx="2">
      <cs:styleClr val="auto"/>
    </cs:fillRef>
    <cs:effectRef idx="1"/>
    <cs:fontRef idx="minor">
      <a:srgbClr val="000000"/>
    </cs:fontRef>
    <cs:spPr>
      <a:ln w="15875" cap="rnd">
        <a:solidFill>
          <a:srgbClr val="FFFFFF"/>
        </a:solidFill>
        <a:round/>
      </a:ln>
    </cs:spPr>
  </cs:dataPointLine>
  <cs:dataPointMarker>
    <cs:lnRef idx="0">
      <cs:styleClr val="auto"/>
    </cs:lnRef>
    <cs:fillRef idx="2">
      <cs:styleClr val="auto"/>
    </cs:fillRef>
    <cs:effectRef idx="1"/>
    <cs:fontRef idx="minor">
      <a:srgbClr val="000000"/>
    </cs:fontRef>
    <cs:spPr>
      <a:ln w="9525" cap="flat" cmpd="sng" algn="ctr">
        <a:solidFill>
          <a:srgbClr val="FFFFFF">
            <a:shade val="95000"/>
          </a:srgbClr>
        </a:solidFill>
        <a:round/>
      </a:ln>
    </cs:spPr>
  </cs:dataPointMarker>
  <cs:dataPointMarkerLayout symbol="circle" size="4"/>
  <cs:dataPointWireframe>
    <cs:lnRef idx="0">
      <cs:styleClr val="auto"/>
    </cs:lnRef>
    <cs:fillRef idx="2"/>
    <cs:effectRef idx="0"/>
    <cs:fontRef idx="minor">
      <a:srgbClr val="000000"/>
    </cs:fontRef>
    <cs:spPr>
      <a:ln w="9525" cap="rnd">
        <a:solidFill>
          <a:srgbClr val="FFFFFF"/>
        </a:solidFill>
        <a:round/>
      </a:ln>
    </cs:spPr>
  </cs:dataPointWireframe>
  <cs:dataTable>
    <cs:lnRef idx="0"/>
    <cs:fillRef idx="0"/>
    <cs:effectRef idx="0"/>
    <cs:fontRef idx="minor">
      <a:srgbClr val="000000">
        <a:lumMod val="50000"/>
        <a:lumOff val="50000"/>
      </a:srgbClr>
    </cs:fontRef>
    <cs:spPr>
      <a:ln w="9525">
        <a:solidFill>
          <a:srgbClr val="000000">
            <a:lumMod val="15000"/>
            <a:lumOff val="85000"/>
          </a:srgbClr>
        </a:solidFill>
      </a:ln>
    </cs:spPr>
    <cs:defRPr sz="1195" kern="1200"/>
  </cs:dataTable>
  <cs:downBar>
    <cs:lnRef idx="0"/>
    <cs:fillRef idx="0"/>
    <cs:effectRef idx="0"/>
    <cs:fontRef idx="minor">
      <a:srgbClr val="000000"/>
    </cs:fontRef>
    <cs:spPr>
      <a:solidFill>
        <a:srgbClr val="000000">
          <a:lumMod val="75000"/>
          <a:lumOff val="25000"/>
        </a:srgbClr>
      </a:solidFill>
      <a:ln w="9525">
        <a:solidFill>
          <a:srgbClr val="000000">
            <a:lumMod val="50000"/>
            <a:lumOff val="50000"/>
          </a:srgbClr>
        </a:solidFill>
      </a:ln>
    </cs:spPr>
  </cs:downBar>
  <cs:dropLine>
    <cs:lnRef idx="0"/>
    <cs:fillRef idx="0"/>
    <cs:effectRef idx="0"/>
    <cs:fontRef idx="minor">
      <a:srgbClr val="000000"/>
    </cs:fontRef>
    <cs:spPr>
      <a:ln w="9525">
        <a:solidFill>
          <a:srgbClr val="000000">
            <a:lumMod val="35000"/>
            <a:lumOff val="65000"/>
          </a:srgbClr>
        </a:solidFill>
        <a:prstDash val="dash"/>
      </a:ln>
    </cs:spPr>
  </cs:dropLine>
  <cs:errorBar>
    <cs:lnRef idx="0"/>
    <cs:fillRef idx="0"/>
    <cs:effectRef idx="0"/>
    <cs:fontRef idx="minor">
      <a:srgbClr val="000000"/>
    </cs:fontRef>
    <cs:spPr>
      <a:ln w="9525">
        <a:solidFill>
          <a:srgbClr val="000000">
            <a:lumMod val="50000"/>
            <a:lumOff val="50000"/>
          </a:srgbClr>
        </a:solidFill>
      </a:ln>
    </cs:spPr>
  </cs:errorBar>
  <cs:floor>
    <cs:lnRef idx="0"/>
    <cs:fillRef idx="0"/>
    <cs:effectRef idx="0"/>
    <cs:fontRef idx="minor">
      <a:srgbClr val="000000"/>
    </cs:fontRef>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a:solidFill>
          <a:srgbClr val="000000">
            <a:lumMod val="5000"/>
            <a:lumOff val="95000"/>
          </a:srgbClr>
        </a:solidFill>
      </a:ln>
    </cs:spPr>
  </cs:gridlineMinor>
  <cs:hiLoLine>
    <cs:lnRef idx="0"/>
    <cs:fillRef idx="0"/>
    <cs:effectRef idx="0"/>
    <cs:fontRef idx="minor">
      <a:srgbClr val="000000"/>
    </cs:fontRef>
    <cs:spPr>
      <a:ln w="9525">
        <a:solidFill>
          <a:srgbClr val="000000">
            <a:lumMod val="50000"/>
            <a:lumOff val="50000"/>
          </a:srgbClr>
        </a:solidFill>
        <a:prstDash val="dash"/>
      </a:ln>
    </cs:spPr>
  </cs:hiLoLine>
  <cs:leaderLine>
    <cs:lnRef idx="0"/>
    <cs:fillRef idx="0"/>
    <cs:effectRef idx="0"/>
    <cs:fontRef idx="minor">
      <a:srgbClr val="000000"/>
    </cs:fontRef>
    <cs:spPr>
      <a:ln w="9525">
        <a:solidFill>
          <a:srgbClr val="000000">
            <a:lumMod val="35000"/>
            <a:lumOff val="65000"/>
          </a:srgbClr>
        </a:solidFill>
      </a:ln>
    </cs:spPr>
  </cs:leaderLine>
  <cs:legend>
    <cs:lnRef idx="0"/>
    <cs:fillRef idx="0"/>
    <cs:effectRef idx="0"/>
    <cs:fontRef idx="minor">
      <a:srgbClr val="000000">
        <a:lumMod val="50000"/>
        <a:lumOff val="50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50000"/>
        <a:lumOff val="50000"/>
      </a:srgbClr>
    </cs:fontRef>
    <cs:spPr>
      <a:ln w="9525" cap="flat" cmpd="sng" algn="ctr">
        <a:solidFill>
          <a:srgbClr val="000000">
            <a:lumMod val="15000"/>
            <a:lumOff val="85000"/>
          </a:srgbClr>
        </a:solidFill>
        <a:round/>
      </a:ln>
    </cs:spPr>
    <cs:defRPr sz="1195" kern="1200"/>
  </cs:seriesAxis>
  <cs:seriesLine>
    <cs:lnRef idx="0"/>
    <cs:fillRef idx="0"/>
    <cs:effectRef idx="0"/>
    <cs:fontRef idx="minor">
      <a:srgbClr val="000000"/>
    </cs:fontRef>
    <cs:spPr>
      <a:ln w="9525">
        <a:solidFill>
          <a:srgbClr val="000000">
            <a:lumMod val="35000"/>
            <a:lumOff val="65000"/>
          </a:srgbClr>
        </a:solidFill>
        <a:prstDash val="dash"/>
      </a:ln>
    </cs:spPr>
  </cs:seriesLine>
  <cs:title>
    <cs:lnRef idx="0"/>
    <cs:fillRef idx="0"/>
    <cs:effectRef idx="0"/>
    <cs:fontRef idx="minor">
      <a:srgbClr val="000000">
        <a:lumMod val="50000"/>
        <a:lumOff val="50000"/>
      </a:srgbClr>
    </cs:fontRef>
    <cs:defRPr sz="1860" kern="1200" cap="none" spc="20" baseline="0"/>
  </cs:title>
  <cs:trendline>
    <cs:lnRef idx="0">
      <cs:styleClr val="auto"/>
    </cs:lnRef>
    <cs:fillRef idx="2"/>
    <cs:effectRef idx="0"/>
    <cs:fontRef idx="minor">
      <a:srgbClr val="000000"/>
    </cs:fontRef>
    <cs:spPr>
      <a:ln w="9525" cap="rnd">
        <a:solidFill>
          <a:srgbClr val="FFFFFF"/>
        </a:solidFill>
      </a:ln>
    </cs:spPr>
  </cs:trendline>
  <cs:trendlineLabel>
    <cs:lnRef idx="0"/>
    <cs:fillRef idx="0"/>
    <cs:effectRef idx="0"/>
    <cs:fontRef idx="minor">
      <a:srgbClr val="000000">
        <a:lumMod val="50000"/>
        <a:lumOff val="50000"/>
      </a:srgbClr>
    </cs:fontRef>
    <cs:defRPr sz="1195" kern="1200"/>
  </cs:trendlineLabel>
  <cs:upBar>
    <cs:lnRef idx="0"/>
    <cs:fillRef idx="0"/>
    <cs:effectRef idx="0"/>
    <cs:fontRef idx="minor">
      <a:srgbClr val="000000"/>
    </cs:fontRef>
    <cs:spPr>
      <a:solidFill>
        <a:srgbClr val="FFFFFF"/>
      </a:solidFill>
      <a:ln w="9525">
        <a:solidFill>
          <a:srgbClr val="000000">
            <a:lumMod val="50000"/>
            <a:lumOff val="50000"/>
          </a:srgbClr>
        </a:solidFill>
      </a:ln>
    </cs:spPr>
  </cs:upBar>
  <cs:valueAxis>
    <cs:lnRef idx="0"/>
    <cs:fillRef idx="0"/>
    <cs:effectRef idx="0"/>
    <cs:fontRef idx="minor">
      <a:srgbClr val="000000">
        <a:lumMod val="50000"/>
        <a:lumOff val="50000"/>
      </a:srgbClr>
    </cs:fontRef>
    <cs:defRPr sz="1195" kern="1200"/>
  </cs:valueAxis>
  <cs:wall>
    <cs:lnRef idx="0"/>
    <cs:fillRef idx="0"/>
    <cs:effectRef idx="0"/>
    <cs:fontRef idx="minor">
      <a:srgbClr val="000000"/>
    </cs:fontRef>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E15931E-1654-4B73-89B2-8E333D9C42E0}" type="doc">
      <dgm:prSet loTypeId="urn:microsoft.com/office/officeart/2005/8/layout/vList5" loCatId="list" qsTypeId="urn:microsoft.com/office/officeart/2005/8/quickstyle/simple1#1" qsCatId="simple" csTypeId="urn:microsoft.com/office/officeart/2005/8/colors/accent1_2#1" csCatId="accent1" phldr="0"/>
      <dgm:spPr/>
      <dgm:t>
        <a:bodyPr/>
        <a:lstStyle/>
        <a:p>
          <a:endParaRPr lang="zh-CN" altLang="en-US"/>
        </a:p>
      </dgm:t>
    </dgm:pt>
    <dgm:pt modelId="{90DDC401-903F-495B-A387-FFA8A45891F6}">
      <dgm:prSet phldrT="[文本]" phldr="0" custT="1"/>
      <dgm:spPr/>
      <dgm:t>
        <a:bodyPr vert="horz" wrap="square"/>
        <a:lstStyle/>
        <a:p>
          <a:pPr>
            <a:lnSpc>
              <a:spcPct val="100000"/>
            </a:lnSpc>
            <a:spcBef>
              <a:spcPct val="0"/>
            </a:spcBef>
            <a:spcAft>
              <a:spcPct val="35000"/>
            </a:spcAft>
          </a:pPr>
          <a:r>
            <a:rPr lang="zh-CN" altLang="en-US" sz="3200"/>
            <a:t>骨形成标志物</a:t>
          </a:r>
        </a:p>
      </dgm:t>
    </dgm:pt>
    <dgm:pt modelId="{C8BB0B8A-C63A-4F83-B8DD-3A7CE259E4EE}" type="parTrans" cxnId="{90F60A58-C915-4FC3-91CF-430020D35EEC}">
      <dgm:prSet/>
      <dgm:spPr/>
      <dgm:t>
        <a:bodyPr/>
        <a:lstStyle/>
        <a:p>
          <a:endParaRPr lang="zh-CN" altLang="en-US"/>
        </a:p>
      </dgm:t>
    </dgm:pt>
    <dgm:pt modelId="{35E5E878-0907-4014-9CFA-56AEFE6C22E5}" type="sibTrans" cxnId="{90F60A58-C915-4FC3-91CF-430020D35EEC}">
      <dgm:prSet/>
      <dgm:spPr/>
      <dgm:t>
        <a:bodyPr/>
        <a:lstStyle/>
        <a:p>
          <a:endParaRPr lang="zh-CN" altLang="en-US"/>
        </a:p>
      </dgm:t>
    </dgm:pt>
    <dgm:pt modelId="{E08CEB0C-E37F-4DCA-A8EA-4B2CD3AD7754}">
      <dgm:prSet phldrT="[文本]" phldr="0" custT="0"/>
      <dgm:spPr/>
      <dgm:t>
        <a:bodyPr vert="horz" wrap="square"/>
        <a:lstStyle/>
        <a:p>
          <a:pPr>
            <a:lnSpc>
              <a:spcPct val="100000"/>
            </a:lnSpc>
            <a:spcBef>
              <a:spcPct val="0"/>
            </a:spcBef>
            <a:spcAft>
              <a:spcPct val="15000"/>
            </a:spcAft>
          </a:pPr>
          <a:r>
            <a:rPr lang="zh-CN" altLang="en-US" b="1"/>
            <a:t>骨源性碱性磷酸酶</a:t>
          </a:r>
          <a:r>
            <a:rPr lang="en-US" altLang="zh-CN" b="1"/>
            <a:t>(BAP)</a:t>
          </a:r>
          <a:r>
            <a:rPr lang="zh-CN" altLang="en-US" b="1"/>
            <a:t>：</a:t>
          </a:r>
          <a:r>
            <a:rPr lang="en-US" altLang="zh-CN"/>
            <a:t>BAP</a:t>
          </a:r>
          <a:r>
            <a:rPr lang="zh-CN" altLang="en-US"/>
            <a:t>是成骨细胞早期分化的指标，是特异的骨形成指标；</a:t>
          </a:r>
        </a:p>
      </dgm:t>
    </dgm:pt>
    <dgm:pt modelId="{FB4BCC77-44E9-4065-8A2F-90CD32DE34E3}" type="parTrans" cxnId="{F7132DC1-6589-429A-BC4B-AC377848F320}">
      <dgm:prSet/>
      <dgm:spPr/>
      <dgm:t>
        <a:bodyPr/>
        <a:lstStyle/>
        <a:p>
          <a:endParaRPr lang="zh-CN" altLang="en-US"/>
        </a:p>
      </dgm:t>
    </dgm:pt>
    <dgm:pt modelId="{41FED480-3E2E-47A2-B997-02D527BC8082}" type="sibTrans" cxnId="{F7132DC1-6589-429A-BC4B-AC377848F320}">
      <dgm:prSet/>
      <dgm:spPr/>
      <dgm:t>
        <a:bodyPr/>
        <a:lstStyle/>
        <a:p>
          <a:endParaRPr lang="zh-CN" altLang="en-US"/>
        </a:p>
      </dgm:t>
    </dgm:pt>
    <dgm:pt modelId="{2880A4B8-C537-4D74-BB03-3D9442100494}">
      <dgm:prSet phldr="0" custT="0"/>
      <dgm:spPr/>
      <dgm:t>
        <a:bodyPr vert="horz" wrap="square"/>
        <a:lstStyle/>
        <a:p>
          <a:pPr>
            <a:lnSpc>
              <a:spcPct val="100000"/>
            </a:lnSpc>
            <a:spcBef>
              <a:spcPct val="0"/>
            </a:spcBef>
            <a:spcAft>
              <a:spcPct val="15000"/>
            </a:spcAft>
          </a:pPr>
          <a:r>
            <a:rPr lang="zh-CN" altLang="en-US" b="1">
              <a:latin typeface="微软雅黑" panose="020B0503020204020204" charset="-122"/>
              <a:ea typeface="微软雅黑" panose="020B0503020204020204" charset="-122"/>
              <a:cs typeface="微软雅黑" panose="020B0503020204020204" charset="-122"/>
            </a:rPr>
            <a:t>Ⅰ型</a:t>
          </a:r>
          <a:r>
            <a:rPr lang="zh-CN" altLang="en-US" b="1"/>
            <a:t>前胶原：</a:t>
          </a:r>
          <a:r>
            <a:rPr lang="zh-CN" altLang="en-US">
              <a:latin typeface="微软雅黑" panose="020B0503020204020204" charset="-122"/>
              <a:ea typeface="微软雅黑" panose="020B0503020204020204" charset="-122"/>
              <a:cs typeface="微软雅黑" panose="020B0503020204020204" charset="-122"/>
              <a:sym typeface="+mn-ea"/>
            </a:rPr>
            <a:t>Ⅰ</a:t>
          </a:r>
          <a:r>
            <a:rPr lang="zh-CN" altLang="en-US">
              <a:sym typeface="+mn-ea"/>
            </a:rPr>
            <a:t>型前胶原</a:t>
          </a:r>
          <a:r>
            <a:rPr lang="en-US" altLang="zh-CN">
              <a:sym typeface="+mn-ea"/>
            </a:rPr>
            <a:t>N</a:t>
          </a:r>
          <a:r>
            <a:rPr lang="zh-CN" altLang="en-US">
              <a:sym typeface="+mn-ea"/>
            </a:rPr>
            <a:t>端前肽</a:t>
          </a:r>
          <a:r>
            <a:rPr lang="en-US" altLang="zh-CN">
              <a:sym typeface="+mn-ea"/>
            </a:rPr>
            <a:t>(PINP)</a:t>
          </a:r>
          <a:r>
            <a:rPr lang="zh-CN" altLang="en-US">
              <a:sym typeface="+mn-ea"/>
            </a:rPr>
            <a:t>、</a:t>
          </a:r>
          <a:r>
            <a:rPr lang="zh-CN" altLang="en-US">
              <a:latin typeface="微软雅黑" panose="020B0503020204020204" charset="-122"/>
              <a:ea typeface="微软雅黑" panose="020B0503020204020204" charset="-122"/>
              <a:cs typeface="微软雅黑" panose="020B0503020204020204" charset="-122"/>
              <a:sym typeface="+mn-ea"/>
            </a:rPr>
            <a:t>Ⅰ</a:t>
          </a:r>
          <a:r>
            <a:rPr lang="zh-CN" altLang="en-US">
              <a:sym typeface="+mn-ea"/>
            </a:rPr>
            <a:t>型前胶原</a:t>
          </a:r>
          <a:r>
            <a:rPr lang="en-US" altLang="zh-CN">
              <a:sym typeface="+mn-ea"/>
            </a:rPr>
            <a:t>C</a:t>
          </a:r>
          <a:r>
            <a:rPr lang="zh-CN" altLang="en-US">
              <a:sym typeface="+mn-ea"/>
            </a:rPr>
            <a:t>端前肽</a:t>
          </a:r>
          <a:r>
            <a:rPr lang="en-US" altLang="zh-CN">
              <a:sym typeface="+mn-ea"/>
            </a:rPr>
            <a:t>(PICP)</a:t>
          </a:r>
          <a:r>
            <a:rPr lang="zh-CN" altLang="en-US">
              <a:sym typeface="+mn-ea"/>
            </a:rPr>
            <a:t>是Ⅰ型胶原沉积的特异性标志物，可反映骨形成水平；</a:t>
          </a:r>
        </a:p>
      </dgm:t>
    </dgm:pt>
    <dgm:pt modelId="{E8BDC848-D375-4270-AB4C-464BBE010978}" type="parTrans" cxnId="{5C532DD4-1EFB-4A6C-BAF9-4C3F46795A23}">
      <dgm:prSet/>
      <dgm:spPr/>
    </dgm:pt>
    <dgm:pt modelId="{3DE654C9-4BA4-4421-84D6-CB524F7F98B6}" type="sibTrans" cxnId="{5C532DD4-1EFB-4A6C-BAF9-4C3F46795A23}">
      <dgm:prSet/>
      <dgm:spPr/>
    </dgm:pt>
    <dgm:pt modelId="{F6F7123B-FA29-4C02-ADF2-12D1F8D5DD20}">
      <dgm:prSet phldr="0" custT="0"/>
      <dgm:spPr/>
      <dgm:t>
        <a:bodyPr vert="horz" wrap="square"/>
        <a:lstStyle/>
        <a:p>
          <a:pPr>
            <a:lnSpc>
              <a:spcPct val="100000"/>
            </a:lnSpc>
            <a:spcBef>
              <a:spcPct val="0"/>
            </a:spcBef>
            <a:spcAft>
              <a:spcPct val="15000"/>
            </a:spcAft>
          </a:pPr>
          <a:r>
            <a:rPr lang="zh-CN" altLang="en-US" b="1">
              <a:sym typeface="+mn-ea"/>
            </a:rPr>
            <a:t>骨钙素</a:t>
          </a:r>
          <a:r>
            <a:rPr lang="en-US" altLang="zh-CN" b="1">
              <a:sym typeface="+mn-ea"/>
            </a:rPr>
            <a:t>(OC)</a:t>
          </a:r>
          <a:r>
            <a:rPr lang="zh-CN" altLang="en-US" b="1">
              <a:sym typeface="+mn-ea"/>
            </a:rPr>
            <a:t>：</a:t>
          </a:r>
          <a:r>
            <a:rPr lang="en-US" altLang="zh-CN">
              <a:sym typeface="+mn-ea"/>
            </a:rPr>
            <a:t>OC</a:t>
          </a:r>
          <a:r>
            <a:rPr lang="zh-CN" altLang="en-US">
              <a:sym typeface="+mn-ea"/>
            </a:rPr>
            <a:t>被认为是骨基质含量最丰富和骨形成过程中产生较晚的标志物。</a:t>
          </a:r>
        </a:p>
      </dgm:t>
    </dgm:pt>
    <dgm:pt modelId="{243CC126-1658-4323-9259-FD64E63E8963}" type="parTrans" cxnId="{394B8ED0-CFB0-4D4B-A2D6-8C598D300958}">
      <dgm:prSet/>
      <dgm:spPr/>
    </dgm:pt>
    <dgm:pt modelId="{1691F267-F68C-4DC4-B313-35E8EA51CAD5}" type="sibTrans" cxnId="{394B8ED0-CFB0-4D4B-A2D6-8C598D300958}">
      <dgm:prSet/>
      <dgm:spPr/>
    </dgm:pt>
    <dgm:pt modelId="{A6685E83-BEEC-49B3-B40A-539E2C0D7A1A}">
      <dgm:prSet phldrT="[文本]" phldr="0" custT="1"/>
      <dgm:spPr/>
      <dgm:t>
        <a:bodyPr vert="horz" wrap="square"/>
        <a:lstStyle/>
        <a:p>
          <a:pPr>
            <a:lnSpc>
              <a:spcPct val="100000"/>
            </a:lnSpc>
            <a:spcBef>
              <a:spcPct val="0"/>
            </a:spcBef>
            <a:spcAft>
              <a:spcPct val="35000"/>
            </a:spcAft>
          </a:pPr>
          <a:r>
            <a:rPr lang="zh-CN" altLang="en-US" sz="3200"/>
            <a:t>骨吸收标志物</a:t>
          </a:r>
        </a:p>
      </dgm:t>
    </dgm:pt>
    <dgm:pt modelId="{FECC43A3-D59E-4EE1-9557-8FBB90D5B362}" type="parTrans" cxnId="{184CC58C-FD7B-4A09-9E87-8996505B27EF}">
      <dgm:prSet/>
      <dgm:spPr/>
      <dgm:t>
        <a:bodyPr/>
        <a:lstStyle/>
        <a:p>
          <a:endParaRPr lang="zh-CN" altLang="en-US"/>
        </a:p>
      </dgm:t>
    </dgm:pt>
    <dgm:pt modelId="{68BB6C9A-B7F0-43A0-955B-FC8C4D4009BF}" type="sibTrans" cxnId="{184CC58C-FD7B-4A09-9E87-8996505B27EF}">
      <dgm:prSet/>
      <dgm:spPr/>
      <dgm:t>
        <a:bodyPr/>
        <a:lstStyle/>
        <a:p>
          <a:endParaRPr lang="zh-CN" altLang="en-US"/>
        </a:p>
      </dgm:t>
    </dgm:pt>
    <dgm:pt modelId="{CBA50553-63FA-4B5A-9888-EDDBA06CA593}">
      <dgm:prSet phldrT="[文本]" phldr="0" custT="0"/>
      <dgm:spPr/>
      <dgm:t>
        <a:bodyPr vert="horz" wrap="square"/>
        <a:lstStyle/>
        <a:p>
          <a:pPr>
            <a:lnSpc>
              <a:spcPct val="100000"/>
            </a:lnSpc>
            <a:spcBef>
              <a:spcPct val="0"/>
            </a:spcBef>
            <a:spcAft>
              <a:spcPct val="15000"/>
            </a:spcAft>
          </a:pPr>
          <a:r>
            <a:rPr lang="zh-CN" altLang="en-US" b="1">
              <a:latin typeface="微软雅黑" panose="020B0503020204020204" charset="-122"/>
              <a:ea typeface="微软雅黑" panose="020B0503020204020204" charset="-122"/>
              <a:cs typeface="微软雅黑" panose="020B0503020204020204" charset="-122"/>
              <a:sym typeface="+mn-ea"/>
            </a:rPr>
            <a:t>Ⅰ型</a:t>
          </a:r>
          <a:r>
            <a:rPr lang="zh-CN" altLang="en-US" b="1">
              <a:sym typeface="+mn-ea"/>
            </a:rPr>
            <a:t>胶原交联末端肽：</a:t>
          </a:r>
          <a:r>
            <a:rPr lang="zh-CN" altLang="en-US">
              <a:latin typeface="微软雅黑" panose="020B0503020204020204" charset="-122"/>
              <a:ea typeface="微软雅黑" panose="020B0503020204020204" charset="-122"/>
              <a:cs typeface="微软雅黑" panose="020B0503020204020204" charset="-122"/>
              <a:sym typeface="+mn-ea"/>
            </a:rPr>
            <a:t>Ⅰ型</a:t>
          </a:r>
          <a:r>
            <a:rPr lang="zh-CN" altLang="en-US">
              <a:sym typeface="+mn-ea"/>
            </a:rPr>
            <a:t>胶原降解后释放入血，分子末端与吡啶形形成交联物，</a:t>
          </a:r>
          <a:r>
            <a:rPr lang="en-US" altLang="zh-CN">
              <a:sym typeface="+mn-ea"/>
            </a:rPr>
            <a:t>N</a:t>
          </a:r>
          <a:r>
            <a:rPr lang="zh-CN" altLang="en-US">
              <a:sym typeface="+mn-ea"/>
            </a:rPr>
            <a:t>端和</a:t>
          </a:r>
          <a:r>
            <a:rPr lang="en-US" altLang="zh-CN">
              <a:sym typeface="+mn-ea"/>
            </a:rPr>
            <a:t>C</a:t>
          </a:r>
          <a:r>
            <a:rPr lang="zh-CN" altLang="en-US">
              <a:sym typeface="+mn-ea"/>
            </a:rPr>
            <a:t>端分别形成</a:t>
          </a:r>
          <a:r>
            <a:rPr lang="zh-CN" altLang="en-US">
              <a:latin typeface="微软雅黑" panose="020B0503020204020204" charset="-122"/>
              <a:ea typeface="微软雅黑" panose="020B0503020204020204" charset="-122"/>
              <a:cs typeface="微软雅黑" panose="020B0503020204020204" charset="-122"/>
              <a:sym typeface="+mn-ea"/>
            </a:rPr>
            <a:t>Ⅰ型</a:t>
          </a:r>
          <a:r>
            <a:rPr lang="zh-CN" altLang="en-US">
              <a:sym typeface="+mn-ea"/>
            </a:rPr>
            <a:t>胶原交联氨基末端肽</a:t>
          </a:r>
          <a:r>
            <a:rPr lang="en-US" altLang="zh-CN">
              <a:sym typeface="+mn-ea"/>
            </a:rPr>
            <a:t>(NTX)</a:t>
          </a:r>
          <a:r>
            <a:rPr lang="zh-CN" altLang="en-US">
              <a:sym typeface="+mn-ea"/>
            </a:rPr>
            <a:t>与</a:t>
          </a:r>
          <a:r>
            <a:rPr lang="zh-CN" altLang="en-US">
              <a:latin typeface="微软雅黑" panose="020B0503020204020204" charset="-122"/>
              <a:ea typeface="微软雅黑" panose="020B0503020204020204" charset="-122"/>
              <a:cs typeface="微软雅黑" panose="020B0503020204020204" charset="-122"/>
              <a:sym typeface="+mn-ea"/>
            </a:rPr>
            <a:t>Ⅰ型</a:t>
          </a:r>
          <a:r>
            <a:rPr lang="zh-CN" altLang="en-US">
              <a:sym typeface="+mn-ea"/>
            </a:rPr>
            <a:t>胶原交联羧基末端肽</a:t>
          </a:r>
          <a:r>
            <a:rPr lang="en-US" altLang="zh-CN">
              <a:sym typeface="+mn-ea"/>
            </a:rPr>
            <a:t>(CTX)</a:t>
          </a:r>
          <a:r>
            <a:rPr lang="zh-CN" altLang="en-US">
              <a:sym typeface="+mn-ea"/>
            </a:rPr>
            <a:t>，</a:t>
          </a:r>
          <a:r>
            <a:rPr lang="en-US" altLang="zh-CN">
              <a:sym typeface="+mn-ea"/>
            </a:rPr>
            <a:t>NTX</a:t>
          </a:r>
          <a:r>
            <a:rPr lang="zh-CN" altLang="en-US">
              <a:sym typeface="+mn-ea"/>
            </a:rPr>
            <a:t>不受饮食影响可较好反映骨胶原分解及骨质溶解发情况；</a:t>
          </a:r>
          <a:endParaRPr lang="zh-CN" altLang="en-US"/>
        </a:p>
      </dgm:t>
    </dgm:pt>
    <dgm:pt modelId="{73E2772F-165D-4B56-ACC2-969CBF53B0A8}" type="parTrans" cxnId="{013B3191-2FC3-4B74-8A65-F550BBE73BEE}">
      <dgm:prSet/>
      <dgm:spPr/>
      <dgm:t>
        <a:bodyPr/>
        <a:lstStyle/>
        <a:p>
          <a:endParaRPr lang="zh-CN" altLang="en-US"/>
        </a:p>
      </dgm:t>
    </dgm:pt>
    <dgm:pt modelId="{7BFD1607-7356-4D3D-A829-75D002A3A4B0}" type="sibTrans" cxnId="{013B3191-2FC3-4B74-8A65-F550BBE73BEE}">
      <dgm:prSet/>
      <dgm:spPr/>
      <dgm:t>
        <a:bodyPr/>
        <a:lstStyle/>
        <a:p>
          <a:endParaRPr lang="zh-CN" altLang="en-US"/>
        </a:p>
      </dgm:t>
    </dgm:pt>
    <dgm:pt modelId="{F1A081C8-B01C-47FA-9F00-D2DC4D692134}">
      <dgm:prSet phldr="0" custT="0"/>
      <dgm:spPr/>
      <dgm:t>
        <a:bodyPr vert="horz" wrap="square"/>
        <a:lstStyle/>
        <a:p>
          <a:pPr>
            <a:lnSpc>
              <a:spcPct val="100000"/>
            </a:lnSpc>
            <a:spcBef>
              <a:spcPct val="0"/>
            </a:spcBef>
            <a:spcAft>
              <a:spcPct val="15000"/>
            </a:spcAft>
          </a:pPr>
          <a:r>
            <a:rPr lang="zh-CN" altLang="en-US" b="1"/>
            <a:t>血清抗酒石酸酸性磷酸酶</a:t>
          </a:r>
          <a:r>
            <a:rPr lang="en-US" altLang="zh-CN" b="1"/>
            <a:t>-5b(TRACP-5b)</a:t>
          </a:r>
          <a:r>
            <a:rPr lang="zh-CN" altLang="en-US" b="1"/>
            <a:t>：</a:t>
          </a:r>
          <a:r>
            <a:rPr lang="en-US" altLang="zh-CN">
              <a:sym typeface="+mn-ea"/>
            </a:rPr>
            <a:t>TRACP-5b</a:t>
          </a:r>
          <a:r>
            <a:rPr lang="zh-CN" altLang="en-US">
              <a:sym typeface="+mn-ea"/>
            </a:rPr>
            <a:t>被认为是可反映破骨细胞活性和骨吸收程度的指标；</a:t>
          </a:r>
        </a:p>
      </dgm:t>
    </dgm:pt>
    <dgm:pt modelId="{D13996BB-D1F8-4F00-A72F-0302CB224444}" type="parTrans" cxnId="{D964FBA6-3DCC-4A65-80D3-DD88F7C564DA}">
      <dgm:prSet/>
      <dgm:spPr/>
    </dgm:pt>
    <dgm:pt modelId="{782CEBDB-09BA-4569-877A-B41248FD3C2D}" type="sibTrans" cxnId="{D964FBA6-3DCC-4A65-80D3-DD88F7C564DA}">
      <dgm:prSet/>
      <dgm:spPr/>
    </dgm:pt>
    <dgm:pt modelId="{B742D050-8E73-4B3B-92C3-E464E1167473}">
      <dgm:prSet phldr="0" custT="0"/>
      <dgm:spPr/>
      <dgm:t>
        <a:bodyPr vert="horz" wrap="square"/>
        <a:lstStyle/>
        <a:p>
          <a:pPr>
            <a:lnSpc>
              <a:spcPct val="100000"/>
            </a:lnSpc>
            <a:spcBef>
              <a:spcPct val="0"/>
            </a:spcBef>
            <a:spcAft>
              <a:spcPct val="15000"/>
            </a:spcAft>
          </a:pPr>
          <a:r>
            <a:rPr lang="zh-CN" altLang="en-US" b="1">
              <a:latin typeface="微软雅黑" panose="020B0503020204020204" charset="-122"/>
              <a:ea typeface="微软雅黑" panose="020B0503020204020204" charset="-122"/>
              <a:cs typeface="微软雅黑" panose="020B0503020204020204" charset="-122"/>
              <a:sym typeface="+mn-ea"/>
            </a:rPr>
            <a:t>Ⅰ型</a:t>
          </a:r>
          <a:r>
            <a:rPr lang="zh-CN" altLang="en-US" b="1">
              <a:sym typeface="+mn-ea"/>
            </a:rPr>
            <a:t>胶原吡啶交联终肽</a:t>
          </a:r>
          <a:r>
            <a:rPr lang="en-US" altLang="zh-CN" b="1">
              <a:sym typeface="+mn-ea"/>
            </a:rPr>
            <a:t>(</a:t>
          </a:r>
          <a:r>
            <a:rPr lang="zh-CN" altLang="en-US" b="1">
              <a:latin typeface="微软雅黑" panose="020B0503020204020204" charset="-122"/>
              <a:ea typeface="微软雅黑" panose="020B0503020204020204" charset="-122"/>
              <a:cs typeface="微软雅黑" panose="020B0503020204020204" charset="-122"/>
              <a:sym typeface="+mn-ea"/>
            </a:rPr>
            <a:t>Ⅰ</a:t>
          </a:r>
          <a:r>
            <a:rPr lang="en-US" altLang="zh-CN" b="1">
              <a:sym typeface="+mn-ea"/>
            </a:rPr>
            <a:t>CTP)</a:t>
          </a:r>
          <a:r>
            <a:rPr lang="zh-CN" altLang="en-US" b="1">
              <a:sym typeface="+mn-ea"/>
            </a:rPr>
            <a:t>：</a:t>
          </a:r>
          <a:r>
            <a:rPr lang="zh-CN" altLang="en-US">
              <a:latin typeface="微软雅黑" panose="020B0503020204020204" charset="-122"/>
              <a:ea typeface="微软雅黑" panose="020B0503020204020204" charset="-122"/>
              <a:cs typeface="微软雅黑" panose="020B0503020204020204" charset="-122"/>
              <a:sym typeface="+mn-ea"/>
            </a:rPr>
            <a:t>Ⅰ</a:t>
          </a:r>
          <a:r>
            <a:rPr lang="en-US" altLang="zh-CN">
              <a:sym typeface="+mn-ea"/>
            </a:rPr>
            <a:t>CTP</a:t>
          </a:r>
          <a:r>
            <a:rPr lang="zh-CN" altLang="en-US">
              <a:sym typeface="+mn-ea"/>
            </a:rPr>
            <a:t>反映骨降解情况。</a:t>
          </a:r>
        </a:p>
      </dgm:t>
    </dgm:pt>
    <dgm:pt modelId="{2D0D625A-EADD-4C94-9212-56CF1F4A57A5}" type="parTrans" cxnId="{8C498D4B-C5F5-4C00-9EB3-0A627C4AAFFF}">
      <dgm:prSet/>
      <dgm:spPr/>
    </dgm:pt>
    <dgm:pt modelId="{1F0A4817-68B6-4543-90C1-3D3DCC7D2FFC}" type="sibTrans" cxnId="{8C498D4B-C5F5-4C00-9EB3-0A627C4AAFFF}">
      <dgm:prSet/>
      <dgm:spPr/>
    </dgm:pt>
    <dgm:pt modelId="{D5935282-3C7C-4F88-A1AE-C27DB8591514}" type="pres">
      <dgm:prSet presAssocID="{2E15931E-1654-4B73-89B2-8E333D9C42E0}" presName="Name0" presStyleCnt="0">
        <dgm:presLayoutVars>
          <dgm:dir/>
          <dgm:animLvl val="lvl"/>
          <dgm:resizeHandles val="exact"/>
        </dgm:presLayoutVars>
      </dgm:prSet>
      <dgm:spPr/>
    </dgm:pt>
    <dgm:pt modelId="{E61486FD-113E-4C87-8ADF-B1A8E2A84801}" type="pres">
      <dgm:prSet presAssocID="{90DDC401-903F-495B-A387-FFA8A45891F6}" presName="linNode" presStyleCnt="0"/>
      <dgm:spPr/>
    </dgm:pt>
    <dgm:pt modelId="{96BE2B31-D87C-43E1-BE64-4C27B13F4AA4}" type="pres">
      <dgm:prSet presAssocID="{90DDC401-903F-495B-A387-FFA8A45891F6}" presName="parentText" presStyleLbl="node1" presStyleIdx="0" presStyleCnt="2" custScaleX="75748" custScaleY="65269">
        <dgm:presLayoutVars>
          <dgm:chMax val="1"/>
          <dgm:bulletEnabled val="1"/>
        </dgm:presLayoutVars>
      </dgm:prSet>
      <dgm:spPr/>
    </dgm:pt>
    <dgm:pt modelId="{DD9406C3-FC80-4468-A55B-122D744D43F0}" type="pres">
      <dgm:prSet presAssocID="{90DDC401-903F-495B-A387-FFA8A45891F6}" presName="descendantText" presStyleLbl="alignAccFollowNode1" presStyleIdx="0" presStyleCnt="2" custScaleX="116545" custScaleY="99944">
        <dgm:presLayoutVars>
          <dgm:bulletEnabled val="1"/>
        </dgm:presLayoutVars>
      </dgm:prSet>
      <dgm:spPr/>
    </dgm:pt>
    <dgm:pt modelId="{F1941F29-E51C-4282-956D-50CFAFAEB9B8}" type="pres">
      <dgm:prSet presAssocID="{35E5E878-0907-4014-9CFA-56AEFE6C22E5}" presName="sp" presStyleCnt="0"/>
      <dgm:spPr/>
    </dgm:pt>
    <dgm:pt modelId="{B589D1EC-5156-4FB2-BB1C-8E1290A868B9}" type="pres">
      <dgm:prSet presAssocID="{A6685E83-BEEC-49B3-B40A-539E2C0D7A1A}" presName="linNode" presStyleCnt="0"/>
      <dgm:spPr/>
    </dgm:pt>
    <dgm:pt modelId="{EBD335B5-8308-49CB-9630-99D852747B1F}" type="pres">
      <dgm:prSet presAssocID="{A6685E83-BEEC-49B3-B40A-539E2C0D7A1A}" presName="parentText" presStyleLbl="node1" presStyleIdx="1" presStyleCnt="2" custScaleX="74875" custScaleY="59723">
        <dgm:presLayoutVars>
          <dgm:chMax val="1"/>
          <dgm:bulletEnabled val="1"/>
        </dgm:presLayoutVars>
      </dgm:prSet>
      <dgm:spPr/>
    </dgm:pt>
    <dgm:pt modelId="{6EB2A58E-CA03-4F76-94B6-D8FE50231963}" type="pres">
      <dgm:prSet presAssocID="{A6685E83-BEEC-49B3-B40A-539E2C0D7A1A}" presName="descendantText" presStyleLbl="alignAccFollowNode1" presStyleIdx="1" presStyleCnt="2" custScaleX="114728">
        <dgm:presLayoutVars>
          <dgm:bulletEnabled val="1"/>
        </dgm:presLayoutVars>
      </dgm:prSet>
      <dgm:spPr/>
    </dgm:pt>
  </dgm:ptLst>
  <dgm:cxnLst>
    <dgm:cxn modelId="{49ECDF05-3E6D-47BA-B8BF-CFCB8C86D866}" type="presOf" srcId="{B742D050-8E73-4B3B-92C3-E464E1167473}" destId="{6EB2A58E-CA03-4F76-94B6-D8FE50231963}" srcOrd="0" destOrd="2" presId="urn:microsoft.com/office/officeart/2005/8/layout/vList5"/>
    <dgm:cxn modelId="{6F11EF16-BE15-4A8F-9DBA-B2FC34B1931E}" type="presOf" srcId="{2E15931E-1654-4B73-89B2-8E333D9C42E0}" destId="{D5935282-3C7C-4F88-A1AE-C27DB8591514}" srcOrd="0" destOrd="0" presId="urn:microsoft.com/office/officeart/2005/8/layout/vList5"/>
    <dgm:cxn modelId="{7190523D-EA43-40D7-8C36-EAB211E35848}" type="presOf" srcId="{CBA50553-63FA-4B5A-9888-EDDBA06CA593}" destId="{6EB2A58E-CA03-4F76-94B6-D8FE50231963}" srcOrd="0" destOrd="0" presId="urn:microsoft.com/office/officeart/2005/8/layout/vList5"/>
    <dgm:cxn modelId="{8C498D4B-C5F5-4C00-9EB3-0A627C4AAFFF}" srcId="{A6685E83-BEEC-49B3-B40A-539E2C0D7A1A}" destId="{B742D050-8E73-4B3B-92C3-E464E1167473}" srcOrd="2" destOrd="0" parTransId="{2D0D625A-EADD-4C94-9212-56CF1F4A57A5}" sibTransId="{1F0A4817-68B6-4543-90C1-3D3DCC7D2FFC}"/>
    <dgm:cxn modelId="{5CDBD756-535C-41B6-8774-6CAB3ABF1A37}" type="presOf" srcId="{A6685E83-BEEC-49B3-B40A-539E2C0D7A1A}" destId="{EBD335B5-8308-49CB-9630-99D852747B1F}" srcOrd="0" destOrd="0" presId="urn:microsoft.com/office/officeart/2005/8/layout/vList5"/>
    <dgm:cxn modelId="{90F60A58-C915-4FC3-91CF-430020D35EEC}" srcId="{2E15931E-1654-4B73-89B2-8E333D9C42E0}" destId="{90DDC401-903F-495B-A387-FFA8A45891F6}" srcOrd="0" destOrd="0" parTransId="{C8BB0B8A-C63A-4F83-B8DD-3A7CE259E4EE}" sibTransId="{35E5E878-0907-4014-9CFA-56AEFE6C22E5}"/>
    <dgm:cxn modelId="{184CC58C-FD7B-4A09-9E87-8996505B27EF}" srcId="{2E15931E-1654-4B73-89B2-8E333D9C42E0}" destId="{A6685E83-BEEC-49B3-B40A-539E2C0D7A1A}" srcOrd="1" destOrd="0" parTransId="{FECC43A3-D59E-4EE1-9557-8FBB90D5B362}" sibTransId="{68BB6C9A-B7F0-43A0-955B-FC8C4D4009BF}"/>
    <dgm:cxn modelId="{013B3191-2FC3-4B74-8A65-F550BBE73BEE}" srcId="{A6685E83-BEEC-49B3-B40A-539E2C0D7A1A}" destId="{CBA50553-63FA-4B5A-9888-EDDBA06CA593}" srcOrd="0" destOrd="0" parTransId="{73E2772F-165D-4B56-ACC2-969CBF53B0A8}" sibTransId="{7BFD1607-7356-4D3D-A829-75D002A3A4B0}"/>
    <dgm:cxn modelId="{D964FBA6-3DCC-4A65-80D3-DD88F7C564DA}" srcId="{A6685E83-BEEC-49B3-B40A-539E2C0D7A1A}" destId="{F1A081C8-B01C-47FA-9F00-D2DC4D692134}" srcOrd="1" destOrd="0" parTransId="{D13996BB-D1F8-4F00-A72F-0302CB224444}" sibTransId="{782CEBDB-09BA-4569-877A-B41248FD3C2D}"/>
    <dgm:cxn modelId="{F7132DC1-6589-429A-BC4B-AC377848F320}" srcId="{90DDC401-903F-495B-A387-FFA8A45891F6}" destId="{E08CEB0C-E37F-4DCA-A8EA-4B2CD3AD7754}" srcOrd="0" destOrd="0" parTransId="{FB4BCC77-44E9-4065-8A2F-90CD32DE34E3}" sibTransId="{41FED480-3E2E-47A2-B997-02D527BC8082}"/>
    <dgm:cxn modelId="{B22DBEC2-EE7C-4101-864F-D17D99350B03}" type="presOf" srcId="{E08CEB0C-E37F-4DCA-A8EA-4B2CD3AD7754}" destId="{DD9406C3-FC80-4468-A55B-122D744D43F0}" srcOrd="0" destOrd="0" presId="urn:microsoft.com/office/officeart/2005/8/layout/vList5"/>
    <dgm:cxn modelId="{2DB7E1CA-F4F6-4457-814A-49C199FEE660}" type="presOf" srcId="{2880A4B8-C537-4D74-BB03-3D9442100494}" destId="{DD9406C3-FC80-4468-A55B-122D744D43F0}" srcOrd="0" destOrd="1" presId="urn:microsoft.com/office/officeart/2005/8/layout/vList5"/>
    <dgm:cxn modelId="{394B8ED0-CFB0-4D4B-A2D6-8C598D300958}" srcId="{90DDC401-903F-495B-A387-FFA8A45891F6}" destId="{F6F7123B-FA29-4C02-ADF2-12D1F8D5DD20}" srcOrd="2" destOrd="0" parTransId="{243CC126-1658-4323-9259-FD64E63E8963}" sibTransId="{1691F267-F68C-4DC4-B313-35E8EA51CAD5}"/>
    <dgm:cxn modelId="{5C532DD4-1EFB-4A6C-BAF9-4C3F46795A23}" srcId="{90DDC401-903F-495B-A387-FFA8A45891F6}" destId="{2880A4B8-C537-4D74-BB03-3D9442100494}" srcOrd="1" destOrd="0" parTransId="{E8BDC848-D375-4270-AB4C-464BBE010978}" sibTransId="{3DE654C9-4BA4-4421-84D6-CB524F7F98B6}"/>
    <dgm:cxn modelId="{064226D8-F4C3-4237-BC31-1FFC548314AD}" type="presOf" srcId="{90DDC401-903F-495B-A387-FFA8A45891F6}" destId="{96BE2B31-D87C-43E1-BE64-4C27B13F4AA4}" srcOrd="0" destOrd="0" presId="urn:microsoft.com/office/officeart/2005/8/layout/vList5"/>
    <dgm:cxn modelId="{4B9137E0-6151-45A6-9C5C-45FF593D55AA}" type="presOf" srcId="{F6F7123B-FA29-4C02-ADF2-12D1F8D5DD20}" destId="{DD9406C3-FC80-4468-A55B-122D744D43F0}" srcOrd="0" destOrd="2" presId="urn:microsoft.com/office/officeart/2005/8/layout/vList5"/>
    <dgm:cxn modelId="{11AF17EA-37F9-4F25-850E-87EB1ACDD095}" type="presOf" srcId="{F1A081C8-B01C-47FA-9F00-D2DC4D692134}" destId="{6EB2A58E-CA03-4F76-94B6-D8FE50231963}" srcOrd="0" destOrd="1" presId="urn:microsoft.com/office/officeart/2005/8/layout/vList5"/>
    <dgm:cxn modelId="{9F71D444-FD68-46A3-B2FE-E1FE20734700}" type="presParOf" srcId="{D5935282-3C7C-4F88-A1AE-C27DB8591514}" destId="{E61486FD-113E-4C87-8ADF-B1A8E2A84801}" srcOrd="0" destOrd="0" presId="urn:microsoft.com/office/officeart/2005/8/layout/vList5"/>
    <dgm:cxn modelId="{FF868E10-7040-4962-9C1A-A812F5D30932}" type="presParOf" srcId="{E61486FD-113E-4C87-8ADF-B1A8E2A84801}" destId="{96BE2B31-D87C-43E1-BE64-4C27B13F4AA4}" srcOrd="0" destOrd="0" presId="urn:microsoft.com/office/officeart/2005/8/layout/vList5"/>
    <dgm:cxn modelId="{C9E75678-CBB6-4C1A-A499-DD943C2B1A88}" type="presParOf" srcId="{E61486FD-113E-4C87-8ADF-B1A8E2A84801}" destId="{DD9406C3-FC80-4468-A55B-122D744D43F0}" srcOrd="1" destOrd="0" presId="urn:microsoft.com/office/officeart/2005/8/layout/vList5"/>
    <dgm:cxn modelId="{AF648284-2591-4E0F-A91E-FEF92D505DF4}" type="presParOf" srcId="{D5935282-3C7C-4F88-A1AE-C27DB8591514}" destId="{F1941F29-E51C-4282-956D-50CFAFAEB9B8}" srcOrd="1" destOrd="0" presId="urn:microsoft.com/office/officeart/2005/8/layout/vList5"/>
    <dgm:cxn modelId="{BDD77BF4-FD80-44E3-99FF-123928D2AE7A}" type="presParOf" srcId="{D5935282-3C7C-4F88-A1AE-C27DB8591514}" destId="{B589D1EC-5156-4FB2-BB1C-8E1290A868B9}" srcOrd="2" destOrd="0" presId="urn:microsoft.com/office/officeart/2005/8/layout/vList5"/>
    <dgm:cxn modelId="{6A43CC6E-7CC2-41AB-B303-86B7764BDC6B}" type="presParOf" srcId="{B589D1EC-5156-4FB2-BB1C-8E1290A868B9}" destId="{EBD335B5-8308-49CB-9630-99D852747B1F}" srcOrd="0" destOrd="0" presId="urn:microsoft.com/office/officeart/2005/8/layout/vList5"/>
    <dgm:cxn modelId="{693287C9-15A6-4090-9A90-F1A37F62AE30}" type="presParOf" srcId="{B589D1EC-5156-4FB2-BB1C-8E1290A868B9}" destId="{6EB2A58E-CA03-4F76-94B6-D8FE5023196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406C3-FC80-4468-A55B-122D744D43F0}">
      <dsp:nvSpPr>
        <dsp:cNvPr id="0" name=""/>
        <dsp:cNvSpPr/>
      </dsp:nvSpPr>
      <dsp:spPr>
        <a:xfrm rot="5400000">
          <a:off x="6349569" y="-3341792"/>
          <a:ext cx="1532418" cy="821995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100000"/>
            </a:lnSpc>
            <a:spcBef>
              <a:spcPct val="0"/>
            </a:spcBef>
            <a:spcAft>
              <a:spcPct val="15000"/>
            </a:spcAft>
            <a:buChar char="•"/>
          </a:pPr>
          <a:r>
            <a:rPr lang="zh-CN" altLang="en-US" sz="1200" b="1" kern="1200"/>
            <a:t>骨源性碱性磷酸酶</a:t>
          </a:r>
          <a:r>
            <a:rPr lang="en-US" altLang="zh-CN" sz="1200" b="1" kern="1200"/>
            <a:t>(BAP)</a:t>
          </a:r>
          <a:r>
            <a:rPr lang="zh-CN" altLang="en-US" sz="1200" b="1" kern="1200"/>
            <a:t>：</a:t>
          </a:r>
          <a:r>
            <a:rPr lang="en-US" altLang="zh-CN" sz="1200" kern="1200"/>
            <a:t>BAP</a:t>
          </a:r>
          <a:r>
            <a:rPr lang="zh-CN" altLang="en-US" sz="1200" kern="1200"/>
            <a:t>是成骨细胞早期分化的指标，是特异的骨形成指标；</a:t>
          </a:r>
        </a:p>
        <a:p>
          <a:pPr marL="114300" lvl="1" indent="-114300" algn="l" defTabSz="533400">
            <a:lnSpc>
              <a:spcPct val="100000"/>
            </a:lnSpc>
            <a:spcBef>
              <a:spcPct val="0"/>
            </a:spcBef>
            <a:spcAft>
              <a:spcPct val="15000"/>
            </a:spcAft>
            <a:buChar char="•"/>
          </a:pPr>
          <a:r>
            <a:rPr lang="zh-CN" altLang="en-US" sz="1200" b="1" kern="1200">
              <a:latin typeface="微软雅黑" panose="020B0503020204020204" charset="-122"/>
              <a:ea typeface="微软雅黑" panose="020B0503020204020204" charset="-122"/>
              <a:cs typeface="微软雅黑" panose="020B0503020204020204" charset="-122"/>
            </a:rPr>
            <a:t>Ⅰ型</a:t>
          </a:r>
          <a:r>
            <a:rPr lang="zh-CN" altLang="en-US" sz="1200" b="1" kern="1200"/>
            <a:t>前胶原：</a:t>
          </a:r>
          <a:r>
            <a:rPr lang="zh-CN" altLang="en-US" sz="1200" kern="1200">
              <a:latin typeface="微软雅黑" panose="020B0503020204020204" charset="-122"/>
              <a:ea typeface="微软雅黑" panose="020B0503020204020204" charset="-122"/>
              <a:cs typeface="微软雅黑" panose="020B0503020204020204" charset="-122"/>
              <a:sym typeface="+mn-ea"/>
            </a:rPr>
            <a:t>Ⅰ</a:t>
          </a:r>
          <a:r>
            <a:rPr lang="zh-CN" altLang="en-US" sz="1200" kern="1200">
              <a:sym typeface="+mn-ea"/>
            </a:rPr>
            <a:t>型前胶原</a:t>
          </a:r>
          <a:r>
            <a:rPr lang="en-US" altLang="zh-CN" sz="1200" kern="1200">
              <a:sym typeface="+mn-ea"/>
            </a:rPr>
            <a:t>N</a:t>
          </a:r>
          <a:r>
            <a:rPr lang="zh-CN" altLang="en-US" sz="1200" kern="1200">
              <a:sym typeface="+mn-ea"/>
            </a:rPr>
            <a:t>端前肽</a:t>
          </a:r>
          <a:r>
            <a:rPr lang="en-US" altLang="zh-CN" sz="1200" kern="1200">
              <a:sym typeface="+mn-ea"/>
            </a:rPr>
            <a:t>(PINP)</a:t>
          </a:r>
          <a:r>
            <a:rPr lang="zh-CN" altLang="en-US" sz="1200" kern="1200">
              <a:sym typeface="+mn-ea"/>
            </a:rPr>
            <a:t>、</a:t>
          </a:r>
          <a:r>
            <a:rPr lang="zh-CN" altLang="en-US" sz="1200" kern="1200">
              <a:latin typeface="微软雅黑" panose="020B0503020204020204" charset="-122"/>
              <a:ea typeface="微软雅黑" panose="020B0503020204020204" charset="-122"/>
              <a:cs typeface="微软雅黑" panose="020B0503020204020204" charset="-122"/>
              <a:sym typeface="+mn-ea"/>
            </a:rPr>
            <a:t>Ⅰ</a:t>
          </a:r>
          <a:r>
            <a:rPr lang="zh-CN" altLang="en-US" sz="1200" kern="1200">
              <a:sym typeface="+mn-ea"/>
            </a:rPr>
            <a:t>型前胶原</a:t>
          </a:r>
          <a:r>
            <a:rPr lang="en-US" altLang="zh-CN" sz="1200" kern="1200">
              <a:sym typeface="+mn-ea"/>
            </a:rPr>
            <a:t>C</a:t>
          </a:r>
          <a:r>
            <a:rPr lang="zh-CN" altLang="en-US" sz="1200" kern="1200">
              <a:sym typeface="+mn-ea"/>
            </a:rPr>
            <a:t>端前肽</a:t>
          </a:r>
          <a:r>
            <a:rPr lang="en-US" altLang="zh-CN" sz="1200" kern="1200">
              <a:sym typeface="+mn-ea"/>
            </a:rPr>
            <a:t>(PICP)</a:t>
          </a:r>
          <a:r>
            <a:rPr lang="zh-CN" altLang="en-US" sz="1200" kern="1200">
              <a:sym typeface="+mn-ea"/>
            </a:rPr>
            <a:t>是Ⅰ型胶原沉积的特异性标志物，可反映骨形成水平；</a:t>
          </a:r>
        </a:p>
        <a:p>
          <a:pPr marL="114300" lvl="1" indent="-114300" algn="l" defTabSz="533400">
            <a:lnSpc>
              <a:spcPct val="100000"/>
            </a:lnSpc>
            <a:spcBef>
              <a:spcPct val="0"/>
            </a:spcBef>
            <a:spcAft>
              <a:spcPct val="15000"/>
            </a:spcAft>
            <a:buChar char="•"/>
          </a:pPr>
          <a:r>
            <a:rPr lang="zh-CN" altLang="en-US" sz="1200" b="1" kern="1200">
              <a:sym typeface="+mn-ea"/>
            </a:rPr>
            <a:t>骨钙素</a:t>
          </a:r>
          <a:r>
            <a:rPr lang="en-US" altLang="zh-CN" sz="1200" b="1" kern="1200">
              <a:sym typeface="+mn-ea"/>
            </a:rPr>
            <a:t>(OC)</a:t>
          </a:r>
          <a:r>
            <a:rPr lang="zh-CN" altLang="en-US" sz="1200" b="1" kern="1200">
              <a:sym typeface="+mn-ea"/>
            </a:rPr>
            <a:t>：</a:t>
          </a:r>
          <a:r>
            <a:rPr lang="en-US" altLang="zh-CN" sz="1200" kern="1200">
              <a:sym typeface="+mn-ea"/>
            </a:rPr>
            <a:t>OC</a:t>
          </a:r>
          <a:r>
            <a:rPr lang="zh-CN" altLang="en-US" sz="1200" kern="1200">
              <a:sym typeface="+mn-ea"/>
            </a:rPr>
            <a:t>被认为是骨基质含量最丰富和骨形成过程中产生较晚的标志物。</a:t>
          </a:r>
        </a:p>
      </dsp:txBody>
      <dsp:txXfrm rot="-5400000">
        <a:off x="3005801" y="76782"/>
        <a:ext cx="8145148" cy="1382806"/>
      </dsp:txXfrm>
    </dsp:sp>
    <dsp:sp modelId="{96BE2B31-D87C-43E1-BE64-4C27B13F4AA4}">
      <dsp:nvSpPr>
        <dsp:cNvPr id="0" name=""/>
        <dsp:cNvSpPr/>
      </dsp:nvSpPr>
      <dsp:spPr>
        <a:xfrm>
          <a:off x="628" y="142712"/>
          <a:ext cx="3005172" cy="12509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100000"/>
            </a:lnSpc>
            <a:spcBef>
              <a:spcPct val="0"/>
            </a:spcBef>
            <a:spcAft>
              <a:spcPct val="35000"/>
            </a:spcAft>
            <a:buNone/>
          </a:pPr>
          <a:r>
            <a:rPr lang="zh-CN" altLang="en-US" sz="3200" kern="1200"/>
            <a:t>骨形成标志物</a:t>
          </a:r>
        </a:p>
      </dsp:txBody>
      <dsp:txXfrm>
        <a:off x="61694" y="203778"/>
        <a:ext cx="2883040" cy="1128811"/>
      </dsp:txXfrm>
    </dsp:sp>
    <dsp:sp modelId="{6EB2A58E-CA03-4F76-94B6-D8FE50231963}">
      <dsp:nvSpPr>
        <dsp:cNvPr id="0" name=""/>
        <dsp:cNvSpPr/>
      </dsp:nvSpPr>
      <dsp:spPr>
        <a:xfrm rot="5400000">
          <a:off x="6355151" y="-1709425"/>
          <a:ext cx="1533276" cy="821257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100000"/>
            </a:lnSpc>
            <a:spcBef>
              <a:spcPct val="0"/>
            </a:spcBef>
            <a:spcAft>
              <a:spcPct val="15000"/>
            </a:spcAft>
            <a:buChar char="•"/>
          </a:pPr>
          <a:r>
            <a:rPr lang="zh-CN" altLang="en-US" sz="1200" b="1" kern="1200">
              <a:latin typeface="微软雅黑" panose="020B0503020204020204" charset="-122"/>
              <a:ea typeface="微软雅黑" panose="020B0503020204020204" charset="-122"/>
              <a:cs typeface="微软雅黑" panose="020B0503020204020204" charset="-122"/>
              <a:sym typeface="+mn-ea"/>
            </a:rPr>
            <a:t>Ⅰ型</a:t>
          </a:r>
          <a:r>
            <a:rPr lang="zh-CN" altLang="en-US" sz="1200" b="1" kern="1200">
              <a:sym typeface="+mn-ea"/>
            </a:rPr>
            <a:t>胶原交联末端肽：</a:t>
          </a:r>
          <a:r>
            <a:rPr lang="zh-CN" altLang="en-US" sz="1200" kern="1200">
              <a:latin typeface="微软雅黑" panose="020B0503020204020204" charset="-122"/>
              <a:ea typeface="微软雅黑" panose="020B0503020204020204" charset="-122"/>
              <a:cs typeface="微软雅黑" panose="020B0503020204020204" charset="-122"/>
              <a:sym typeface="+mn-ea"/>
            </a:rPr>
            <a:t>Ⅰ型</a:t>
          </a:r>
          <a:r>
            <a:rPr lang="zh-CN" altLang="en-US" sz="1200" kern="1200">
              <a:sym typeface="+mn-ea"/>
            </a:rPr>
            <a:t>胶原降解后释放入血，分子末端与吡啶形形成交联物，</a:t>
          </a:r>
          <a:r>
            <a:rPr lang="en-US" altLang="zh-CN" sz="1200" kern="1200">
              <a:sym typeface="+mn-ea"/>
            </a:rPr>
            <a:t>N</a:t>
          </a:r>
          <a:r>
            <a:rPr lang="zh-CN" altLang="en-US" sz="1200" kern="1200">
              <a:sym typeface="+mn-ea"/>
            </a:rPr>
            <a:t>端和</a:t>
          </a:r>
          <a:r>
            <a:rPr lang="en-US" altLang="zh-CN" sz="1200" kern="1200">
              <a:sym typeface="+mn-ea"/>
            </a:rPr>
            <a:t>C</a:t>
          </a:r>
          <a:r>
            <a:rPr lang="zh-CN" altLang="en-US" sz="1200" kern="1200">
              <a:sym typeface="+mn-ea"/>
            </a:rPr>
            <a:t>端分别形成</a:t>
          </a:r>
          <a:r>
            <a:rPr lang="zh-CN" altLang="en-US" sz="1200" kern="1200">
              <a:latin typeface="微软雅黑" panose="020B0503020204020204" charset="-122"/>
              <a:ea typeface="微软雅黑" panose="020B0503020204020204" charset="-122"/>
              <a:cs typeface="微软雅黑" panose="020B0503020204020204" charset="-122"/>
              <a:sym typeface="+mn-ea"/>
            </a:rPr>
            <a:t>Ⅰ型</a:t>
          </a:r>
          <a:r>
            <a:rPr lang="zh-CN" altLang="en-US" sz="1200" kern="1200">
              <a:sym typeface="+mn-ea"/>
            </a:rPr>
            <a:t>胶原交联氨基末端肽</a:t>
          </a:r>
          <a:r>
            <a:rPr lang="en-US" altLang="zh-CN" sz="1200" kern="1200">
              <a:sym typeface="+mn-ea"/>
            </a:rPr>
            <a:t>(NTX)</a:t>
          </a:r>
          <a:r>
            <a:rPr lang="zh-CN" altLang="en-US" sz="1200" kern="1200">
              <a:sym typeface="+mn-ea"/>
            </a:rPr>
            <a:t>与</a:t>
          </a:r>
          <a:r>
            <a:rPr lang="zh-CN" altLang="en-US" sz="1200" kern="1200">
              <a:latin typeface="微软雅黑" panose="020B0503020204020204" charset="-122"/>
              <a:ea typeface="微软雅黑" panose="020B0503020204020204" charset="-122"/>
              <a:cs typeface="微软雅黑" panose="020B0503020204020204" charset="-122"/>
              <a:sym typeface="+mn-ea"/>
            </a:rPr>
            <a:t>Ⅰ型</a:t>
          </a:r>
          <a:r>
            <a:rPr lang="zh-CN" altLang="en-US" sz="1200" kern="1200">
              <a:sym typeface="+mn-ea"/>
            </a:rPr>
            <a:t>胶原交联羧基末端肽</a:t>
          </a:r>
          <a:r>
            <a:rPr lang="en-US" altLang="zh-CN" sz="1200" kern="1200">
              <a:sym typeface="+mn-ea"/>
            </a:rPr>
            <a:t>(CTX)</a:t>
          </a:r>
          <a:r>
            <a:rPr lang="zh-CN" altLang="en-US" sz="1200" kern="1200">
              <a:sym typeface="+mn-ea"/>
            </a:rPr>
            <a:t>，</a:t>
          </a:r>
          <a:r>
            <a:rPr lang="en-US" altLang="zh-CN" sz="1200" kern="1200">
              <a:sym typeface="+mn-ea"/>
            </a:rPr>
            <a:t>NTX</a:t>
          </a:r>
          <a:r>
            <a:rPr lang="zh-CN" altLang="en-US" sz="1200" kern="1200">
              <a:sym typeface="+mn-ea"/>
            </a:rPr>
            <a:t>不受饮食影响可较好反映骨胶原分解及骨质溶解发情况；</a:t>
          </a:r>
          <a:endParaRPr lang="zh-CN" altLang="en-US" sz="1200" kern="1200"/>
        </a:p>
        <a:p>
          <a:pPr marL="114300" lvl="1" indent="-114300" algn="l" defTabSz="533400">
            <a:lnSpc>
              <a:spcPct val="100000"/>
            </a:lnSpc>
            <a:spcBef>
              <a:spcPct val="0"/>
            </a:spcBef>
            <a:spcAft>
              <a:spcPct val="15000"/>
            </a:spcAft>
            <a:buChar char="•"/>
          </a:pPr>
          <a:r>
            <a:rPr lang="zh-CN" altLang="en-US" sz="1200" b="1" kern="1200"/>
            <a:t>血清抗酒石酸酸性磷酸酶</a:t>
          </a:r>
          <a:r>
            <a:rPr lang="en-US" altLang="zh-CN" sz="1200" b="1" kern="1200"/>
            <a:t>-5b(TRACP-5b)</a:t>
          </a:r>
          <a:r>
            <a:rPr lang="zh-CN" altLang="en-US" sz="1200" b="1" kern="1200"/>
            <a:t>：</a:t>
          </a:r>
          <a:r>
            <a:rPr lang="en-US" altLang="zh-CN" sz="1200" kern="1200">
              <a:sym typeface="+mn-ea"/>
            </a:rPr>
            <a:t>TRACP-5b</a:t>
          </a:r>
          <a:r>
            <a:rPr lang="zh-CN" altLang="en-US" sz="1200" kern="1200">
              <a:sym typeface="+mn-ea"/>
            </a:rPr>
            <a:t>被认为是可反映破骨细胞活性和骨吸收程度的指标；</a:t>
          </a:r>
        </a:p>
        <a:p>
          <a:pPr marL="114300" lvl="1" indent="-114300" algn="l" defTabSz="533400">
            <a:lnSpc>
              <a:spcPct val="100000"/>
            </a:lnSpc>
            <a:spcBef>
              <a:spcPct val="0"/>
            </a:spcBef>
            <a:spcAft>
              <a:spcPct val="15000"/>
            </a:spcAft>
            <a:buChar char="•"/>
          </a:pPr>
          <a:r>
            <a:rPr lang="zh-CN" altLang="en-US" sz="1200" b="1" kern="1200">
              <a:latin typeface="微软雅黑" panose="020B0503020204020204" charset="-122"/>
              <a:ea typeface="微软雅黑" panose="020B0503020204020204" charset="-122"/>
              <a:cs typeface="微软雅黑" panose="020B0503020204020204" charset="-122"/>
              <a:sym typeface="+mn-ea"/>
            </a:rPr>
            <a:t>Ⅰ型</a:t>
          </a:r>
          <a:r>
            <a:rPr lang="zh-CN" altLang="en-US" sz="1200" b="1" kern="1200">
              <a:sym typeface="+mn-ea"/>
            </a:rPr>
            <a:t>胶原吡啶交联终肽</a:t>
          </a:r>
          <a:r>
            <a:rPr lang="en-US" altLang="zh-CN" sz="1200" b="1" kern="1200">
              <a:sym typeface="+mn-ea"/>
            </a:rPr>
            <a:t>(</a:t>
          </a:r>
          <a:r>
            <a:rPr lang="zh-CN" altLang="en-US" sz="1200" b="1" kern="1200">
              <a:latin typeface="微软雅黑" panose="020B0503020204020204" charset="-122"/>
              <a:ea typeface="微软雅黑" panose="020B0503020204020204" charset="-122"/>
              <a:cs typeface="微软雅黑" panose="020B0503020204020204" charset="-122"/>
              <a:sym typeface="+mn-ea"/>
            </a:rPr>
            <a:t>Ⅰ</a:t>
          </a:r>
          <a:r>
            <a:rPr lang="en-US" altLang="zh-CN" sz="1200" b="1" kern="1200">
              <a:sym typeface="+mn-ea"/>
            </a:rPr>
            <a:t>CTP)</a:t>
          </a:r>
          <a:r>
            <a:rPr lang="zh-CN" altLang="en-US" sz="1200" b="1" kern="1200">
              <a:sym typeface="+mn-ea"/>
            </a:rPr>
            <a:t>：</a:t>
          </a:r>
          <a:r>
            <a:rPr lang="zh-CN" altLang="en-US" sz="1200" kern="1200">
              <a:latin typeface="微软雅黑" panose="020B0503020204020204" charset="-122"/>
              <a:ea typeface="微软雅黑" panose="020B0503020204020204" charset="-122"/>
              <a:cs typeface="微软雅黑" panose="020B0503020204020204" charset="-122"/>
              <a:sym typeface="+mn-ea"/>
            </a:rPr>
            <a:t>Ⅰ</a:t>
          </a:r>
          <a:r>
            <a:rPr lang="en-US" altLang="zh-CN" sz="1200" kern="1200">
              <a:sym typeface="+mn-ea"/>
            </a:rPr>
            <a:t>CTP</a:t>
          </a:r>
          <a:r>
            <a:rPr lang="zh-CN" altLang="en-US" sz="1200" kern="1200">
              <a:sym typeface="+mn-ea"/>
            </a:rPr>
            <a:t>反映骨降解情况。</a:t>
          </a:r>
        </a:p>
      </dsp:txBody>
      <dsp:txXfrm rot="-5400000">
        <a:off x="3015503" y="1705071"/>
        <a:ext cx="8137725" cy="1383580"/>
      </dsp:txXfrm>
    </dsp:sp>
    <dsp:sp modelId="{EBD335B5-8308-49CB-9630-99D852747B1F}">
      <dsp:nvSpPr>
        <dsp:cNvPr id="0" name=""/>
        <dsp:cNvSpPr/>
      </dsp:nvSpPr>
      <dsp:spPr>
        <a:xfrm>
          <a:off x="628" y="1824537"/>
          <a:ext cx="3014874" cy="11446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100000"/>
            </a:lnSpc>
            <a:spcBef>
              <a:spcPct val="0"/>
            </a:spcBef>
            <a:spcAft>
              <a:spcPct val="35000"/>
            </a:spcAft>
            <a:buNone/>
          </a:pPr>
          <a:r>
            <a:rPr lang="zh-CN" altLang="en-US" sz="3200" kern="1200"/>
            <a:t>骨吸收标志物</a:t>
          </a:r>
        </a:p>
      </dsp:txBody>
      <dsp:txXfrm>
        <a:off x="56505" y="1880414"/>
        <a:ext cx="2903120" cy="103289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2021/12/30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408B59-38B6-4D0B-AAE1-77AE14080FED}" type="datetimeFigureOut">
              <a:rPr lang="zh-CN" altLang="en-US" smtClean="0"/>
              <a:t>2021/12/30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AC5BE-5498-4C4C-870E-BEA2CE1603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那么在肺癌生存期不断延长的当下，如何进一步帮助肺癌骨转移患者延长生命、提高生活质量呢？肺癌出现骨转移时即为全身性疾病，应采取以全身治疗为主的综合治疗方式，包括：肺癌（原发病）的系统治疗（化疗、分子靶向治疗或免疫治疗）、放疗、手术、止痛、双膦酸盐治疗。一旦出现骨转移，则需开始并长期规律使用双膦酸盐进行治疗，双膦酸盐可以预防和延缓SRE的发生。</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接下来我们了解一下双膦酸盐的经典结构，这要从焦膦酸盐说起，</a:t>
            </a:r>
            <a:r>
              <a:rPr lang="en-US" altLang="zh-CN" dirty="0">
                <a:sym typeface="+mn-ea"/>
              </a:rPr>
              <a:t>1968</a:t>
            </a:r>
            <a:r>
              <a:rPr lang="zh-CN" altLang="en-US" dirty="0">
                <a:sym typeface="+mn-ea"/>
              </a:rPr>
              <a:t>年就发现焦膦酸盐可以抑制组织钙化，但由于焦膦酸盐半衰期短，而且毒副作用大，其应用受到限制，</a:t>
            </a:r>
            <a:r>
              <a:rPr lang="zh-CN" altLang="en-US" dirty="0">
                <a:latin typeface="微软雅黑" panose="020B0503020204020204" charset="-122"/>
                <a:ea typeface="微软雅黑" panose="020B0503020204020204" charset="-122"/>
                <a:sym typeface="+mn-ea"/>
              </a:rPr>
              <a:t>而双膦酸盐</a:t>
            </a:r>
            <a:r>
              <a:rPr lang="zh-CN" altLang="en-US" dirty="0">
                <a:sym typeface="+mn-ea"/>
              </a:rPr>
              <a:t>是焦膦酸盐分子的稳定类似物，以一个碳原子取代中间的氧原子</a:t>
            </a:r>
            <a:r>
              <a:rPr lang="zh-CN" altLang="en-US" strike="sngStrike" dirty="0">
                <a:sym typeface="+mn-ea"/>
              </a:rPr>
              <a:t>，</a:t>
            </a:r>
            <a:r>
              <a:rPr lang="en-US" altLang="zh-CN" dirty="0">
                <a:effectLst/>
                <a:ea typeface="等线" panose="02010600030101010101" charset="-122"/>
                <a:cs typeface="Times New Roman" panose="02020603050405020304" pitchFamily="18" charset="0"/>
                <a:sym typeface="+mn-ea"/>
              </a:rPr>
              <a:t>C</a:t>
            </a:r>
            <a:r>
              <a:rPr lang="zh-CN" altLang="en-US" dirty="0">
                <a:effectLst/>
                <a:ea typeface="等线" panose="02010600030101010101" charset="-122"/>
                <a:cs typeface="Times New Roman" panose="02020603050405020304" pitchFamily="18" charset="0"/>
                <a:sym typeface="+mn-ea"/>
              </a:rPr>
              <a:t>是</a:t>
            </a:r>
            <a:r>
              <a:rPr lang="zh-CN" altLang="zh-CN" dirty="0">
                <a:effectLst/>
                <a:ea typeface="等线" panose="02010600030101010101" charset="-122"/>
                <a:cs typeface="Times New Roman" panose="02020603050405020304" pitchFamily="18" charset="0"/>
                <a:sym typeface="+mn-ea"/>
              </a:rPr>
              <a:t>四价的，连接两个膦酸的同时还有两个</a:t>
            </a:r>
            <a:r>
              <a:rPr lang="zh-CN" altLang="en-US" dirty="0">
                <a:effectLst/>
                <a:ea typeface="等线" panose="02010600030101010101" charset="-122"/>
                <a:cs typeface="Times New Roman" panose="02020603050405020304" pitchFamily="18" charset="0"/>
                <a:sym typeface="+mn-ea"/>
              </a:rPr>
              <a:t>基团，</a:t>
            </a:r>
            <a:r>
              <a:rPr lang="zh-CN" altLang="en-US" dirty="0">
                <a:sym typeface="+mn-ea"/>
              </a:rPr>
              <a:t>基本分子结构</a:t>
            </a:r>
            <a:r>
              <a:rPr lang="en-US" altLang="zh-CN" dirty="0">
                <a:sym typeface="+mn-ea"/>
              </a:rPr>
              <a:t>P-C-P</a:t>
            </a:r>
            <a:r>
              <a:rPr lang="zh-CN" altLang="en-US" dirty="0">
                <a:sym typeface="+mn-ea"/>
              </a:rPr>
              <a:t>结构决定了双膦酸盐的药物活性，而碳原子上的这两个基团</a:t>
            </a:r>
            <a:r>
              <a:rPr lang="en-US" altLang="zh-CN" dirty="0">
                <a:sym typeface="+mn-ea"/>
              </a:rPr>
              <a:t>R1</a:t>
            </a:r>
            <a:r>
              <a:rPr lang="zh-CN" altLang="en-US" dirty="0">
                <a:sym typeface="+mn-ea"/>
              </a:rPr>
              <a:t>和</a:t>
            </a:r>
            <a:r>
              <a:rPr lang="en-US" altLang="zh-CN" dirty="0">
                <a:sym typeface="+mn-ea"/>
              </a:rPr>
              <a:t>R2</a:t>
            </a:r>
            <a:r>
              <a:rPr lang="zh-CN" altLang="en-US" dirty="0">
                <a:sym typeface="+mn-ea"/>
              </a:rPr>
              <a:t>决定其药物效应，</a:t>
            </a:r>
            <a:r>
              <a:rPr lang="en-US" altLang="zh-CN" dirty="0">
                <a:sym typeface="+mn-ea"/>
              </a:rPr>
              <a:t>R1</a:t>
            </a:r>
            <a:r>
              <a:rPr lang="zh-CN" altLang="en-US" dirty="0">
                <a:sym typeface="+mn-ea"/>
              </a:rPr>
              <a:t>侧链使钙离子晶体与骨矿化基质（羟膦灰石）高度亲和，</a:t>
            </a:r>
            <a:r>
              <a:rPr lang="en-US" altLang="zh-CN" dirty="0">
                <a:sym typeface="+mn-ea"/>
              </a:rPr>
              <a:t>R2</a:t>
            </a:r>
            <a:r>
              <a:rPr lang="zh-CN" altLang="en-US" dirty="0">
                <a:sym typeface="+mn-ea"/>
              </a:rPr>
              <a:t>的差别使不同的双膦酸盐抗骨吸收的能力不同。</a:t>
            </a:r>
            <a:r>
              <a:rPr lang="zh-CN" altLang="en-US" dirty="0">
                <a:latin typeface="微软雅黑" panose="020B0503020204020204" charset="-122"/>
                <a:ea typeface="微软雅黑" panose="020B0503020204020204" charset="-122"/>
                <a:sym typeface="+mn-ea"/>
              </a:rPr>
              <a:t>双膦酸盐能特异的与骨质中的羟膦灰石结合，抑制破骨细胞活性，从而抑制骨质吸收。临床广泛用于治疗骨质疏松症，变形性骨炎，恶性肿瘤骨转移及相关疾病引起的高钙血症和骨痛症等。</a:t>
            </a:r>
            <a:endParaRPr lang="zh-CN" altLang="en-US" dirty="0"/>
          </a:p>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微软雅黑" panose="020B0503020204020204" charset="-122"/>
              <a:ea typeface="微软雅黑" panose="020B0503020204020204" charset="-122"/>
              <a:cs typeface="方正黑体_GBK" panose="03000509000000000000" charset="-122"/>
              <a:sym typeface="+mn-e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这张图列举了主要双膦酸盐的构效关系。我们可以看到，双膦酸盐的主要结构就是</a:t>
            </a:r>
            <a:r>
              <a:rPr lang="en-US" altLang="zh-CN" dirty="0">
                <a:sym typeface="+mn-ea"/>
              </a:rPr>
              <a:t>P-C-P</a:t>
            </a:r>
            <a:r>
              <a:rPr lang="zh-CN" altLang="en-US" dirty="0">
                <a:sym typeface="+mn-ea"/>
              </a:rPr>
              <a:t>结构，这是其发挥疗效的基础，而侧链的不同，会影响整个双膦酸盐结构在骨骼及其他脏器的靶向性，进而体现出安全性指标的差异。</a:t>
            </a:r>
            <a:r>
              <a:rPr lang="en-US" altLang="zh-CN" dirty="0">
                <a:sym typeface="+mn-ea"/>
              </a:rPr>
              <a:t>R1</a:t>
            </a:r>
            <a:r>
              <a:rPr lang="zh-CN" altLang="en-US" dirty="0">
                <a:sym typeface="+mn-ea"/>
              </a:rPr>
              <a:t>和</a:t>
            </a:r>
            <a:r>
              <a:rPr lang="en-US" altLang="zh-CN" dirty="0">
                <a:sym typeface="+mn-ea"/>
              </a:rPr>
              <a:t>R2</a:t>
            </a:r>
            <a:r>
              <a:rPr lang="zh-CN" altLang="en-US" dirty="0">
                <a:sym typeface="+mn-ea"/>
              </a:rPr>
              <a:t>结构共同决定了双膦酸盐的构效特点，</a:t>
            </a:r>
            <a:r>
              <a:rPr lang="en-US" altLang="zh-CN" dirty="0">
                <a:sym typeface="+mn-ea"/>
              </a:rPr>
              <a:t>R1</a:t>
            </a:r>
            <a:r>
              <a:rPr lang="zh-CN" altLang="en-US" dirty="0">
                <a:sym typeface="+mn-ea"/>
              </a:rPr>
              <a:t>侧链决定了与骨组织结合的强度，因卡膦酸选择了氢基，具有更适度的骨亲和力，而唑来膦酸和伊班膦酸选择了羟基，羟基具有极强的骨亲和力，这使得可能会沉积在其它骨组织上，比如说诱导下颌骨坏死；</a:t>
            </a:r>
            <a:r>
              <a:rPr lang="en-US" altLang="zh-CN" dirty="0">
                <a:sym typeface="+mn-ea"/>
              </a:rPr>
              <a:t>R2</a:t>
            </a:r>
            <a:r>
              <a:rPr lang="zh-CN" altLang="en-US" dirty="0">
                <a:sym typeface="+mn-ea"/>
              </a:rPr>
              <a:t>侧链的不同体现出双膦酸盐抗骨吸收的能力不同，唑来膦酸使用的是咪唑环，很多抗肿瘤药物均喜欢用咪唑环作为侧链，因为其具有细胞毒作用，它通过杀伤侵润的肿瘤细胞和破骨细胞发挥作用，同时咪唑环也具有强肾靶向性，这也使得其肾损伤事件发生频率高于其他双膦酸盐。伊班膦酸的侧链是含氮长链，对于肾靶向的机制研究较少，国外的体外实验结果显示其具有与唑来膦酸类似的肾毒性。因卡膦酸</a:t>
            </a:r>
            <a:r>
              <a:rPr lang="en-US" altLang="zh-CN" dirty="0">
                <a:sym typeface="+mn-ea"/>
              </a:rPr>
              <a:t>R2</a:t>
            </a:r>
            <a:r>
              <a:rPr lang="zh-CN" altLang="en-US" dirty="0">
                <a:sym typeface="+mn-ea"/>
              </a:rPr>
              <a:t>侧链引入的是秋水仙碱母核，该结构弱化了肾靶向性，并且具有抗炎功能。秋水仙碱是大家所熟知的经典痛风治疗药物，能够抑制炎症反应，具有极强的抗炎作用。这种特性使得双膦酸盐自身固有的很多不良反应得到拮抗或减弱。</a:t>
            </a:r>
            <a:endParaRPr lang="zh-CN" altLang="en-US" dirty="0"/>
          </a:p>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双膦酸盐的使用过程中是需要对肾功能进行定期复查的。其主要原因是因为有报道显示，双膦酸盐的使用可能会引起肾损伤。但不同双膦酸盐的说明书书中对于肾功能异常的患者使用过程中的用量及禁用范围表述却不相同。出现这种情况的主要原因是因为侧链引入的基团不同，其在骨骼以外的靶器官的构效关系会发生变化，最直接的表现是不同双膦酸盐所报道的肾损伤（甚至是急性肾衰）有所不同，一般报道较多的双膦酸盐（如唑来膦酸）要求对说明书进行修订以确保临床用药的安全性。</a:t>
            </a:r>
            <a:r>
              <a:rPr lang="zh-CN" altLang="en-US" dirty="0">
                <a:solidFill>
                  <a:schemeClr val="tx1">
                    <a:lumMod val="75000"/>
                    <a:lumOff val="25000"/>
                  </a:schemeClr>
                </a:solidFill>
                <a:sym typeface="+mn-ea"/>
              </a:rPr>
              <a:t>而在</a:t>
            </a:r>
            <a:r>
              <a:rPr lang="en-US" altLang="zh-CN" dirty="0">
                <a:solidFill>
                  <a:schemeClr val="tx1">
                    <a:lumMod val="75000"/>
                    <a:lumOff val="25000"/>
                  </a:schemeClr>
                </a:solidFill>
                <a:sym typeface="+mn-ea"/>
              </a:rPr>
              <a:t>2020</a:t>
            </a:r>
            <a:r>
              <a:rPr lang="zh-CN" altLang="en-US" dirty="0">
                <a:solidFill>
                  <a:schemeClr val="tx1">
                    <a:lumMod val="75000"/>
                    <a:lumOff val="25000"/>
                  </a:schemeClr>
                </a:solidFill>
                <a:sym typeface="+mn-ea"/>
              </a:rPr>
              <a:t>年中国药品监督管理局因安全性问题要求帕米膦酸修改说明书。</a:t>
            </a:r>
            <a:r>
              <a:rPr lang="en-US" altLang="zh-CN" dirty="0">
                <a:sym typeface="+mn-ea"/>
              </a:rPr>
              <a:t>PPT</a:t>
            </a:r>
            <a:r>
              <a:rPr lang="zh-CN" altLang="en-US" dirty="0">
                <a:sym typeface="+mn-ea"/>
              </a:rPr>
              <a:t>图中的表格是目前国内主要使用的双膦酸盐中，说明书中对肾功异常患者使用相应双膦酸盐的主要限定</a:t>
            </a:r>
            <a:r>
              <a:rPr lang="en-US" altLang="zh-CN" dirty="0">
                <a:sym typeface="+mn-ea"/>
              </a:rPr>
              <a:t>/</a:t>
            </a:r>
            <a:r>
              <a:rPr lang="zh-CN" altLang="en-US" dirty="0">
                <a:sym typeface="+mn-ea"/>
              </a:rPr>
              <a:t>禁用范围及要求。我们以原研药物说明书为主要参考依据，除因卡膦酸外，目前临床常用的几种双膦酸盐均明确指出，肌酐清除率＜</a:t>
            </a:r>
            <a:r>
              <a:rPr lang="en-US" altLang="zh-CN" dirty="0">
                <a:sym typeface="+mn-ea"/>
              </a:rPr>
              <a:t>30ml/min</a:t>
            </a:r>
            <a:r>
              <a:rPr lang="zh-CN" altLang="en-US" dirty="0">
                <a:sym typeface="+mn-ea"/>
              </a:rPr>
              <a:t>均为不推荐范围；肌酐清除率</a:t>
            </a:r>
            <a:r>
              <a:rPr lang="en-US" altLang="zh-CN" dirty="0">
                <a:sym typeface="+mn-ea"/>
              </a:rPr>
              <a:t>30-60</a:t>
            </a:r>
            <a:r>
              <a:rPr lang="zh-CN" altLang="en-US" dirty="0">
                <a:sym typeface="+mn-ea"/>
              </a:rPr>
              <a:t>，为剂量酌减范围。而因卡膦酸的治疗窗</a:t>
            </a:r>
            <a:r>
              <a:rPr lang="zh-CN" altLang="en-US" dirty="0">
                <a:solidFill>
                  <a:prstClr val="black">
                    <a:lumMod val="95000"/>
                    <a:lumOff val="5000"/>
                  </a:prstClr>
                </a:solidFill>
                <a:latin typeface="黑体" panose="02010609060101010101" charset="-122"/>
                <a:ea typeface="黑体" panose="02010609060101010101" charset="-122"/>
                <a:cs typeface="+mn-ea"/>
                <a:sym typeface="Arial" panose="020B0604020202020204" pitchFamily="34" charset="0"/>
              </a:rPr>
              <a:t>优于其他双膦酸盐类药物，</a:t>
            </a:r>
            <a:r>
              <a:rPr lang="zh-CN" altLang="en-US" dirty="0">
                <a:sym typeface="+mn-ea"/>
              </a:rPr>
              <a:t>较其他双膦酸盐更宽。</a:t>
            </a:r>
            <a:r>
              <a:rPr lang="zh-CN" altLang="en-US" dirty="0">
                <a:solidFill>
                  <a:prstClr val="black">
                    <a:lumMod val="95000"/>
                    <a:lumOff val="5000"/>
                  </a:prstClr>
                </a:solidFill>
                <a:latin typeface="黑体" panose="02010609060101010101" charset="-122"/>
                <a:ea typeface="黑体" panose="02010609060101010101" charset="-122"/>
                <a:sym typeface="+mn-ea"/>
              </a:rPr>
              <a:t>低肾毒性特点更适用于老年癌症患者或含铂</a:t>
            </a:r>
            <a:r>
              <a:rPr lang="en-US" altLang="zh-CN" dirty="0">
                <a:solidFill>
                  <a:prstClr val="black">
                    <a:lumMod val="95000"/>
                    <a:lumOff val="5000"/>
                  </a:prstClr>
                </a:solidFill>
                <a:latin typeface="黑体" panose="02010609060101010101" charset="-122"/>
                <a:ea typeface="黑体" panose="02010609060101010101" charset="-122"/>
                <a:sym typeface="+mn-ea"/>
              </a:rPr>
              <a:t>/</a:t>
            </a:r>
            <a:r>
              <a:rPr lang="zh-CN" altLang="en-US" dirty="0">
                <a:solidFill>
                  <a:prstClr val="black">
                    <a:lumMod val="95000"/>
                    <a:lumOff val="5000"/>
                  </a:prstClr>
                </a:solidFill>
                <a:latin typeface="黑体" panose="02010609060101010101" charset="-122"/>
                <a:ea typeface="黑体" panose="02010609060101010101" charset="-122"/>
                <a:sym typeface="+mn-ea"/>
              </a:rPr>
              <a:t>环膦酰胺及其它有肾损害化疗方案的肿瘤骨转移患者，可降低治疗方案核心药物的叠加肾毒性。</a:t>
            </a:r>
            <a:endParaRPr lang="zh-CN" altLang="en-US" dirty="0"/>
          </a:p>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dirty="0">
                <a:sym typeface="+mn-ea"/>
              </a:rPr>
              <a:t>双膦酸盐的研发思路是在引入不同的侧链以增强双膦酸盐活性。但因卡膦酸的研发设计思路有一定不同，除了增强抗骨吸收活性，更加兼顾了安全性的考虑，在侧链上引入一个带有抗炎活性的功能基团，该基团的生物活性不仅拮抗了双膦酸盐结构中固有的急性期发热反应，还弱化了双膦酸盐的肾靶向性，减轻了药物引起的肾损伤。同时也降低了颌骨坏死发生风险。</a:t>
            </a:r>
            <a:endParaRPr lang="zh-CN" alt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dirty="0">
                <a:latin typeface="微软雅黑" panose="020B0503020204020204" charset="-122"/>
                <a:ea typeface="微软雅黑" panose="020B0503020204020204" charset="-122"/>
                <a:cs typeface="微软雅黑" panose="020B0503020204020204" charset="-122"/>
                <a:sym typeface="+mn-ea"/>
              </a:rPr>
              <a:t>下面</a:t>
            </a:r>
            <a:r>
              <a:rPr lang="zh-CN" altLang="en-US" dirty="0">
                <a:sym typeface="+mn-ea"/>
              </a:rPr>
              <a:t>我们来看看它的作用机理。</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微软雅黑" panose="020B0503020204020204" charset="-122"/>
              <a:ea typeface="微软雅黑" panose="020B0503020204020204" charset="-122"/>
              <a:cs typeface="方正黑体_GBK" panose="03000509000000000000" charset="-122"/>
              <a:sym typeface="+mn-e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71047" y="2814216"/>
            <a:ext cx="9649905" cy="848458"/>
          </a:xfrm>
        </p:spPr>
        <p:txBody>
          <a:bodyPr anchor="b"/>
          <a:lstStyle>
            <a:lvl1pPr algn="ctr">
              <a:defRPr sz="6000" b="1">
                <a:solidFill>
                  <a:srgbClr val="01579B"/>
                </a:solidFill>
              </a:defRPr>
            </a:lvl1pPr>
          </a:lstStyle>
          <a:p>
            <a:r>
              <a:rPr lang="zh-CN" altLang="en-US"/>
              <a:t>单击此处编辑母版标题样式</a:t>
            </a:r>
            <a:endParaRPr lang="zh-CN" altLang="en-US" dirty="0"/>
          </a:p>
        </p:txBody>
      </p:sp>
      <p:sp>
        <p:nvSpPr>
          <p:cNvPr id="3" name="副标题 2"/>
          <p:cNvSpPr>
            <a:spLocks noGrp="1"/>
          </p:cNvSpPr>
          <p:nvPr>
            <p:ph type="subTitle" idx="1" hasCustomPrompt="1"/>
          </p:nvPr>
        </p:nvSpPr>
        <p:spPr>
          <a:xfrm>
            <a:off x="4641129" y="4351657"/>
            <a:ext cx="2909741" cy="437155"/>
          </a:xfrm>
        </p:spPr>
        <p:txBody>
          <a:bodyPr/>
          <a:lstStyle>
            <a:lvl1pPr marL="0" indent="0" algn="l">
              <a:buNone/>
              <a:defRPr sz="2400">
                <a:solidFill>
                  <a:srgbClr val="0157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汇报人：</a:t>
            </a:r>
          </a:p>
        </p:txBody>
      </p:sp>
      <p:sp>
        <p:nvSpPr>
          <p:cNvPr id="4" name="日期占位符 3"/>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648AFBE-CB95-410C-9170-E8C374E6C10C}"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16DB24-B25B-49D7-A066-6E012C0AC9EA}" type="slidenum">
              <a:rPr lang="zh-CN" altLang="en-US" smtClean="0"/>
              <a:t>‹#›</a:t>
            </a:fld>
            <a:endParaRPr lang="zh-CN" altLang="en-US"/>
          </a:p>
        </p:txBody>
      </p:sp>
      <p:sp>
        <p:nvSpPr>
          <p:cNvPr id="7" name="矩形 6"/>
          <p:cNvSpPr/>
          <p:nvPr userDrawn="1"/>
        </p:nvSpPr>
        <p:spPr>
          <a:xfrm>
            <a:off x="0" y="899320"/>
            <a:ext cx="12192000" cy="5277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71047" y="2814216"/>
            <a:ext cx="9649905" cy="848458"/>
          </a:xfrm>
        </p:spPr>
        <p:txBody>
          <a:bodyPr anchor="b"/>
          <a:lstStyle>
            <a:lvl1pPr algn="ctr">
              <a:defRPr sz="6000" b="1">
                <a:solidFill>
                  <a:schemeClr val="accent1">
                    <a:lumMod val="75000"/>
                  </a:schemeClr>
                </a:solidFill>
              </a:defRPr>
            </a:lvl1pPr>
          </a:lstStyle>
          <a:p>
            <a:r>
              <a:rPr lang="zh-CN" altLang="en-US" dirty="0"/>
              <a:t>单击此处编辑母版标题样式</a:t>
            </a:r>
          </a:p>
        </p:txBody>
      </p:sp>
      <p:sp>
        <p:nvSpPr>
          <p:cNvPr id="3" name="副标题 2"/>
          <p:cNvSpPr>
            <a:spLocks noGrp="1"/>
          </p:cNvSpPr>
          <p:nvPr>
            <p:ph type="subTitle" idx="1" hasCustomPrompt="1"/>
          </p:nvPr>
        </p:nvSpPr>
        <p:spPr>
          <a:xfrm>
            <a:off x="4641129" y="4351657"/>
            <a:ext cx="2909741" cy="437155"/>
          </a:xfrm>
        </p:spPr>
        <p:txBody>
          <a:bodyPr/>
          <a:lstStyle>
            <a:lvl1pPr marL="0" indent="0" algn="l">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汇报人：</a:t>
            </a:r>
          </a:p>
        </p:txBody>
      </p:sp>
      <p:sp>
        <p:nvSpPr>
          <p:cNvPr id="4" name="日期占位符 3"/>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5" name="矩形 4"/>
          <p:cNvSpPr/>
          <p:nvPr userDrawn="1"/>
        </p:nvSpPr>
        <p:spPr>
          <a:xfrm>
            <a:off x="10149840" y="365760"/>
            <a:ext cx="192913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945145" y="2041499"/>
            <a:ext cx="2301709" cy="1325563"/>
          </a:xfrm>
        </p:spPr>
        <p:txBody>
          <a:bodyPr>
            <a:normAutofit/>
          </a:bodyPr>
          <a:lstStyle>
            <a:lvl1pPr algn="ctr">
              <a:defRPr sz="5400">
                <a:solidFill>
                  <a:schemeClr val="accent1">
                    <a:lumMod val="75000"/>
                  </a:schemeClr>
                </a:solidFill>
              </a:defRPr>
            </a:lvl1pPr>
          </a:lstStyle>
          <a:p>
            <a:r>
              <a:rPr lang="en-US" altLang="zh-CN" dirty="0"/>
              <a:t>ONE</a:t>
            </a:r>
            <a:endParaRPr lang="zh-CN" altLang="en-US" dirty="0"/>
          </a:p>
        </p:txBody>
      </p:sp>
      <p:sp>
        <p:nvSpPr>
          <p:cNvPr id="3" name="文本占位符 2"/>
          <p:cNvSpPr>
            <a:spLocks noGrp="1"/>
          </p:cNvSpPr>
          <p:nvPr>
            <p:ph type="body" idx="1"/>
          </p:nvPr>
        </p:nvSpPr>
        <p:spPr>
          <a:xfrm>
            <a:off x="2464823" y="3458699"/>
            <a:ext cx="7262354" cy="823912"/>
          </a:xfrm>
        </p:spPr>
        <p:txBody>
          <a:bodyPr anchor="ctr">
            <a:noAutofit/>
          </a:bodyPr>
          <a:lstStyle>
            <a:lvl1pPr marL="0" indent="0" algn="ctr">
              <a:buNone/>
              <a:defRPr sz="4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10" name="任意多边形 7"/>
          <p:cNvSpPr/>
          <p:nvPr/>
        </p:nvSpPr>
        <p:spPr>
          <a:xfrm flipV="1">
            <a:off x="691148" y="0"/>
            <a:ext cx="4492591" cy="2386690"/>
          </a:xfrm>
          <a:custGeom>
            <a:avLst/>
            <a:gdLst>
              <a:gd name="connsiteX0" fmla="*/ 2763520 w 5527040"/>
              <a:gd name="connsiteY0" fmla="*/ 0 h 2936240"/>
              <a:gd name="connsiteX1" fmla="*/ 5527040 w 5527040"/>
              <a:gd name="connsiteY1" fmla="*/ 2936240 h 2936240"/>
              <a:gd name="connsiteX2" fmla="*/ 4828988 w 5527040"/>
              <a:gd name="connsiteY2" fmla="*/ 2936240 h 2936240"/>
              <a:gd name="connsiteX3" fmla="*/ 2763520 w 5527040"/>
              <a:gd name="connsiteY3" fmla="*/ 741680 h 2936240"/>
              <a:gd name="connsiteX4" fmla="*/ 698052 w 5527040"/>
              <a:gd name="connsiteY4" fmla="*/ 2936240 h 2936240"/>
              <a:gd name="connsiteX5" fmla="*/ 0 w 5527040"/>
              <a:gd name="connsiteY5" fmla="*/ 2936240 h 2936240"/>
              <a:gd name="connsiteX6" fmla="*/ 2763520 w 5527040"/>
              <a:gd name="connsiteY6" fmla="*/ 0 h 293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040" h="2936240">
                <a:moveTo>
                  <a:pt x="2763520" y="0"/>
                </a:moveTo>
                <a:lnTo>
                  <a:pt x="5527040" y="2936240"/>
                </a:lnTo>
                <a:lnTo>
                  <a:pt x="4828988" y="2936240"/>
                </a:lnTo>
                <a:lnTo>
                  <a:pt x="2763520" y="741680"/>
                </a:lnTo>
                <a:lnTo>
                  <a:pt x="698052" y="2936240"/>
                </a:lnTo>
                <a:lnTo>
                  <a:pt x="0" y="2936240"/>
                </a:lnTo>
                <a:lnTo>
                  <a:pt x="276352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9"/>
          <p:cNvSpPr/>
          <p:nvPr/>
        </p:nvSpPr>
        <p:spPr>
          <a:xfrm flipV="1">
            <a:off x="2201989" y="0"/>
            <a:ext cx="1470909" cy="781420"/>
          </a:xfrm>
          <a:custGeom>
            <a:avLst/>
            <a:gdLst>
              <a:gd name="connsiteX0" fmla="*/ 2065468 w 4130936"/>
              <a:gd name="connsiteY0" fmla="*/ 0 h 2194560"/>
              <a:gd name="connsiteX1" fmla="*/ 4130936 w 4130936"/>
              <a:gd name="connsiteY1" fmla="*/ 2194560 h 2194560"/>
              <a:gd name="connsiteX2" fmla="*/ 0 w 4130936"/>
              <a:gd name="connsiteY2" fmla="*/ 2194560 h 2194560"/>
              <a:gd name="connsiteX3" fmla="*/ 2065468 w 4130936"/>
              <a:gd name="connsiteY3" fmla="*/ 0 h 2194560"/>
            </a:gdLst>
            <a:ahLst/>
            <a:cxnLst>
              <a:cxn ang="0">
                <a:pos x="connsiteX0" y="connsiteY0"/>
              </a:cxn>
              <a:cxn ang="0">
                <a:pos x="connsiteX1" y="connsiteY1"/>
              </a:cxn>
              <a:cxn ang="0">
                <a:pos x="connsiteX2" y="connsiteY2"/>
              </a:cxn>
              <a:cxn ang="0">
                <a:pos x="connsiteX3" y="connsiteY3"/>
              </a:cxn>
            </a:cxnLst>
            <a:rect l="l" t="t" r="r" b="b"/>
            <a:pathLst>
              <a:path w="4130936" h="2194560">
                <a:moveTo>
                  <a:pt x="2065468" y="0"/>
                </a:moveTo>
                <a:lnTo>
                  <a:pt x="4130936" y="2194560"/>
                </a:lnTo>
                <a:lnTo>
                  <a:pt x="0" y="2194560"/>
                </a:lnTo>
                <a:lnTo>
                  <a:pt x="206546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8"/>
          <p:cNvSpPr/>
          <p:nvPr/>
        </p:nvSpPr>
        <p:spPr>
          <a:xfrm>
            <a:off x="6096000" y="4663440"/>
            <a:ext cx="4130936" cy="2194560"/>
          </a:xfrm>
          <a:custGeom>
            <a:avLst/>
            <a:gdLst>
              <a:gd name="connsiteX0" fmla="*/ 2065468 w 4130936"/>
              <a:gd name="connsiteY0" fmla="*/ 0 h 2194560"/>
              <a:gd name="connsiteX1" fmla="*/ 4130936 w 4130936"/>
              <a:gd name="connsiteY1" fmla="*/ 2194560 h 2194560"/>
              <a:gd name="connsiteX2" fmla="*/ 0 w 4130936"/>
              <a:gd name="connsiteY2" fmla="*/ 2194560 h 2194560"/>
              <a:gd name="connsiteX3" fmla="*/ 2065468 w 4130936"/>
              <a:gd name="connsiteY3" fmla="*/ 0 h 2194560"/>
            </a:gdLst>
            <a:ahLst/>
            <a:cxnLst>
              <a:cxn ang="0">
                <a:pos x="connsiteX0" y="connsiteY0"/>
              </a:cxn>
              <a:cxn ang="0">
                <a:pos x="connsiteX1" y="connsiteY1"/>
              </a:cxn>
              <a:cxn ang="0">
                <a:pos x="connsiteX2" y="connsiteY2"/>
              </a:cxn>
              <a:cxn ang="0">
                <a:pos x="connsiteX3" y="connsiteY3"/>
              </a:cxn>
            </a:cxnLst>
            <a:rect l="l" t="t" r="r" b="b"/>
            <a:pathLst>
              <a:path w="4130936" h="2194560">
                <a:moveTo>
                  <a:pt x="2065468" y="0"/>
                </a:moveTo>
                <a:lnTo>
                  <a:pt x="4130936" y="2194560"/>
                </a:lnTo>
                <a:lnTo>
                  <a:pt x="0" y="2194560"/>
                </a:lnTo>
                <a:lnTo>
                  <a:pt x="2065468"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6695440" y="4288790"/>
            <a:ext cx="4836160" cy="2569210"/>
          </a:xfrm>
          <a:custGeom>
            <a:avLst/>
            <a:gdLst>
              <a:gd name="connsiteX0" fmla="*/ 0 w 4130936"/>
              <a:gd name="connsiteY0" fmla="*/ 2194560 h 2194560"/>
              <a:gd name="connsiteX1" fmla="*/ 225015 w 4130936"/>
              <a:gd name="connsiteY1" fmla="*/ 2194560 h 2194560"/>
              <a:gd name="connsiteX2" fmla="*/ 2065468 w 4130936"/>
              <a:gd name="connsiteY2" fmla="*/ 239078 h 2194560"/>
              <a:gd name="connsiteX3" fmla="*/ 3905922 w 4130936"/>
              <a:gd name="connsiteY3" fmla="*/ 2194560 h 2194560"/>
              <a:gd name="connsiteX4" fmla="*/ 4130936 w 4130936"/>
              <a:gd name="connsiteY4" fmla="*/ 2194560 h 2194560"/>
              <a:gd name="connsiteX5" fmla="*/ 2065468 w 4130936"/>
              <a:gd name="connsiteY5" fmla="*/ 0 h 2194560"/>
              <a:gd name="connsiteX6" fmla="*/ 0 w 4130936"/>
              <a:gd name="connsiteY6" fmla="*/ 219456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936" h="2194560">
                <a:moveTo>
                  <a:pt x="0" y="2194560"/>
                </a:moveTo>
                <a:lnTo>
                  <a:pt x="225015" y="2194560"/>
                </a:lnTo>
                <a:lnTo>
                  <a:pt x="2065468" y="239078"/>
                </a:lnTo>
                <a:lnTo>
                  <a:pt x="3905922" y="2194560"/>
                </a:lnTo>
                <a:lnTo>
                  <a:pt x="4130936" y="2194560"/>
                </a:lnTo>
                <a:lnTo>
                  <a:pt x="2065468" y="0"/>
                </a:lnTo>
                <a:lnTo>
                  <a:pt x="0" y="219456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5953919" y="3170548"/>
            <a:ext cx="28416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任意多边形 7"/>
          <p:cNvSpPr/>
          <p:nvPr userDrawn="1"/>
        </p:nvSpPr>
        <p:spPr>
          <a:xfrm flipV="1">
            <a:off x="691148" y="0"/>
            <a:ext cx="4492591" cy="2386690"/>
          </a:xfrm>
          <a:custGeom>
            <a:avLst/>
            <a:gdLst>
              <a:gd name="connsiteX0" fmla="*/ 2763520 w 5527040"/>
              <a:gd name="connsiteY0" fmla="*/ 0 h 2936240"/>
              <a:gd name="connsiteX1" fmla="*/ 5527040 w 5527040"/>
              <a:gd name="connsiteY1" fmla="*/ 2936240 h 2936240"/>
              <a:gd name="connsiteX2" fmla="*/ 4828988 w 5527040"/>
              <a:gd name="connsiteY2" fmla="*/ 2936240 h 2936240"/>
              <a:gd name="connsiteX3" fmla="*/ 2763520 w 5527040"/>
              <a:gd name="connsiteY3" fmla="*/ 741680 h 2936240"/>
              <a:gd name="connsiteX4" fmla="*/ 698052 w 5527040"/>
              <a:gd name="connsiteY4" fmla="*/ 2936240 h 2936240"/>
              <a:gd name="connsiteX5" fmla="*/ 0 w 5527040"/>
              <a:gd name="connsiteY5" fmla="*/ 2936240 h 2936240"/>
              <a:gd name="connsiteX6" fmla="*/ 2763520 w 5527040"/>
              <a:gd name="connsiteY6" fmla="*/ 0 h 293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040" h="2936240">
                <a:moveTo>
                  <a:pt x="2763520" y="0"/>
                </a:moveTo>
                <a:lnTo>
                  <a:pt x="5527040" y="2936240"/>
                </a:lnTo>
                <a:lnTo>
                  <a:pt x="4828988" y="2936240"/>
                </a:lnTo>
                <a:lnTo>
                  <a:pt x="2763520" y="741680"/>
                </a:lnTo>
                <a:lnTo>
                  <a:pt x="698052" y="2936240"/>
                </a:lnTo>
                <a:lnTo>
                  <a:pt x="0" y="2936240"/>
                </a:lnTo>
                <a:lnTo>
                  <a:pt x="276352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9"/>
          <p:cNvSpPr/>
          <p:nvPr userDrawn="1"/>
        </p:nvSpPr>
        <p:spPr>
          <a:xfrm flipV="1">
            <a:off x="2201989" y="0"/>
            <a:ext cx="1470909" cy="781420"/>
          </a:xfrm>
          <a:custGeom>
            <a:avLst/>
            <a:gdLst>
              <a:gd name="connsiteX0" fmla="*/ 2065468 w 4130936"/>
              <a:gd name="connsiteY0" fmla="*/ 0 h 2194560"/>
              <a:gd name="connsiteX1" fmla="*/ 4130936 w 4130936"/>
              <a:gd name="connsiteY1" fmla="*/ 2194560 h 2194560"/>
              <a:gd name="connsiteX2" fmla="*/ 0 w 4130936"/>
              <a:gd name="connsiteY2" fmla="*/ 2194560 h 2194560"/>
              <a:gd name="connsiteX3" fmla="*/ 2065468 w 4130936"/>
              <a:gd name="connsiteY3" fmla="*/ 0 h 2194560"/>
            </a:gdLst>
            <a:ahLst/>
            <a:cxnLst>
              <a:cxn ang="0">
                <a:pos x="connsiteX0" y="connsiteY0"/>
              </a:cxn>
              <a:cxn ang="0">
                <a:pos x="connsiteX1" y="connsiteY1"/>
              </a:cxn>
              <a:cxn ang="0">
                <a:pos x="connsiteX2" y="connsiteY2"/>
              </a:cxn>
              <a:cxn ang="0">
                <a:pos x="connsiteX3" y="connsiteY3"/>
              </a:cxn>
            </a:cxnLst>
            <a:rect l="l" t="t" r="r" b="b"/>
            <a:pathLst>
              <a:path w="4130936" h="2194560">
                <a:moveTo>
                  <a:pt x="2065468" y="0"/>
                </a:moveTo>
                <a:lnTo>
                  <a:pt x="4130936" y="2194560"/>
                </a:lnTo>
                <a:lnTo>
                  <a:pt x="0" y="2194560"/>
                </a:lnTo>
                <a:lnTo>
                  <a:pt x="206546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8"/>
          <p:cNvSpPr/>
          <p:nvPr userDrawn="1"/>
        </p:nvSpPr>
        <p:spPr>
          <a:xfrm>
            <a:off x="6096000" y="4663440"/>
            <a:ext cx="4130936" cy="2194560"/>
          </a:xfrm>
          <a:custGeom>
            <a:avLst/>
            <a:gdLst>
              <a:gd name="connsiteX0" fmla="*/ 2065468 w 4130936"/>
              <a:gd name="connsiteY0" fmla="*/ 0 h 2194560"/>
              <a:gd name="connsiteX1" fmla="*/ 4130936 w 4130936"/>
              <a:gd name="connsiteY1" fmla="*/ 2194560 h 2194560"/>
              <a:gd name="connsiteX2" fmla="*/ 0 w 4130936"/>
              <a:gd name="connsiteY2" fmla="*/ 2194560 h 2194560"/>
              <a:gd name="connsiteX3" fmla="*/ 2065468 w 4130936"/>
              <a:gd name="connsiteY3" fmla="*/ 0 h 2194560"/>
            </a:gdLst>
            <a:ahLst/>
            <a:cxnLst>
              <a:cxn ang="0">
                <a:pos x="connsiteX0" y="connsiteY0"/>
              </a:cxn>
              <a:cxn ang="0">
                <a:pos x="connsiteX1" y="connsiteY1"/>
              </a:cxn>
              <a:cxn ang="0">
                <a:pos x="connsiteX2" y="connsiteY2"/>
              </a:cxn>
              <a:cxn ang="0">
                <a:pos x="connsiteX3" y="connsiteY3"/>
              </a:cxn>
            </a:cxnLst>
            <a:rect l="l" t="t" r="r" b="b"/>
            <a:pathLst>
              <a:path w="4130936" h="2194560">
                <a:moveTo>
                  <a:pt x="2065468" y="0"/>
                </a:moveTo>
                <a:lnTo>
                  <a:pt x="4130936" y="2194560"/>
                </a:lnTo>
                <a:lnTo>
                  <a:pt x="0" y="2194560"/>
                </a:lnTo>
                <a:lnTo>
                  <a:pt x="2065468"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2"/>
          <p:cNvSpPr/>
          <p:nvPr userDrawn="1"/>
        </p:nvSpPr>
        <p:spPr>
          <a:xfrm>
            <a:off x="6695440" y="4288790"/>
            <a:ext cx="4836160" cy="2569210"/>
          </a:xfrm>
          <a:custGeom>
            <a:avLst/>
            <a:gdLst>
              <a:gd name="connsiteX0" fmla="*/ 0 w 4130936"/>
              <a:gd name="connsiteY0" fmla="*/ 2194560 h 2194560"/>
              <a:gd name="connsiteX1" fmla="*/ 225015 w 4130936"/>
              <a:gd name="connsiteY1" fmla="*/ 2194560 h 2194560"/>
              <a:gd name="connsiteX2" fmla="*/ 2065468 w 4130936"/>
              <a:gd name="connsiteY2" fmla="*/ 239078 h 2194560"/>
              <a:gd name="connsiteX3" fmla="*/ 3905922 w 4130936"/>
              <a:gd name="connsiteY3" fmla="*/ 2194560 h 2194560"/>
              <a:gd name="connsiteX4" fmla="*/ 4130936 w 4130936"/>
              <a:gd name="connsiteY4" fmla="*/ 2194560 h 2194560"/>
              <a:gd name="connsiteX5" fmla="*/ 2065468 w 4130936"/>
              <a:gd name="connsiteY5" fmla="*/ 0 h 2194560"/>
              <a:gd name="connsiteX6" fmla="*/ 0 w 4130936"/>
              <a:gd name="connsiteY6" fmla="*/ 219456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936" h="2194560">
                <a:moveTo>
                  <a:pt x="0" y="2194560"/>
                </a:moveTo>
                <a:lnTo>
                  <a:pt x="225015" y="2194560"/>
                </a:lnTo>
                <a:lnTo>
                  <a:pt x="2065468" y="239078"/>
                </a:lnTo>
                <a:lnTo>
                  <a:pt x="3905922" y="2194560"/>
                </a:lnTo>
                <a:lnTo>
                  <a:pt x="4130936" y="2194560"/>
                </a:lnTo>
                <a:lnTo>
                  <a:pt x="2065468" y="0"/>
                </a:lnTo>
                <a:lnTo>
                  <a:pt x="0" y="219456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userDrawn="1"/>
        </p:nvCxnSpPr>
        <p:spPr>
          <a:xfrm>
            <a:off x="5953919" y="3170548"/>
            <a:ext cx="28416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59234" y="162238"/>
            <a:ext cx="10423039" cy="663894"/>
          </a:xfrm>
        </p:spPr>
        <p:txBody>
          <a:bodyPr anchor="ctr">
            <a:normAutofit/>
          </a:bodyPr>
          <a:lstStyle>
            <a:lvl1pPr>
              <a:defRPr sz="3600" b="1">
                <a:solidFill>
                  <a:schemeClr val="accent1">
                    <a:lumMod val="75000"/>
                  </a:schemeClr>
                </a:solidFill>
              </a:defRPr>
            </a:lvl1pPr>
          </a:lstStyle>
          <a:p>
            <a:r>
              <a:rPr lang="zh-CN" altLang="en-US" dirty="0"/>
              <a:t>单击此处编辑母版标题样式</a:t>
            </a:r>
          </a:p>
        </p:txBody>
      </p:sp>
      <p:sp>
        <p:nvSpPr>
          <p:cNvPr id="3" name="文本占位符 2"/>
          <p:cNvSpPr>
            <a:spLocks noGrp="1"/>
          </p:cNvSpPr>
          <p:nvPr>
            <p:ph type="body" idx="1"/>
          </p:nvPr>
        </p:nvSpPr>
        <p:spPr>
          <a:xfrm>
            <a:off x="1042282" y="6495854"/>
            <a:ext cx="8884895" cy="208961"/>
          </a:xfrm>
        </p:spPr>
        <p:txBody>
          <a:bodyPr anchor="ctr">
            <a:noAutofit/>
          </a:bodyPr>
          <a:lstStyle>
            <a:lvl1pPr marL="0" indent="0">
              <a:lnSpc>
                <a:spcPct val="100000"/>
              </a:lnSpc>
              <a:spcBef>
                <a:spcPts val="0"/>
              </a:spcBef>
              <a:buNone/>
              <a:defRPr sz="1000">
                <a:solidFill>
                  <a:schemeClr val="tx1">
                    <a:lumMod val="65000"/>
                    <a:lumOff val="35000"/>
                  </a:schemeClr>
                </a:solidFill>
                <a:latin typeface="微软雅黑" panose="020B0503020204020204" charset="-122"/>
                <a:ea typeface="微软雅黑" panose="020B050302020402020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grpSp>
        <p:nvGrpSpPr>
          <p:cNvPr id="7" name="组合 6"/>
          <p:cNvGrpSpPr/>
          <p:nvPr userDrawn="1"/>
        </p:nvGrpSpPr>
        <p:grpSpPr>
          <a:xfrm flipV="1">
            <a:off x="0" y="-1"/>
            <a:ext cx="1249680" cy="663893"/>
            <a:chOff x="8564880" y="5384482"/>
            <a:chExt cx="2773680" cy="1473519"/>
          </a:xfrm>
        </p:grpSpPr>
        <p:sp>
          <p:nvSpPr>
            <p:cNvPr id="8" name="任意多边形 7"/>
            <p:cNvSpPr/>
            <p:nvPr/>
          </p:nvSpPr>
          <p:spPr>
            <a:xfrm>
              <a:off x="8564880" y="5384482"/>
              <a:ext cx="2773680" cy="1473518"/>
            </a:xfrm>
            <a:custGeom>
              <a:avLst/>
              <a:gdLst>
                <a:gd name="connsiteX0" fmla="*/ 2763520 w 5527040"/>
                <a:gd name="connsiteY0" fmla="*/ 0 h 2936240"/>
                <a:gd name="connsiteX1" fmla="*/ 5527040 w 5527040"/>
                <a:gd name="connsiteY1" fmla="*/ 2936240 h 2936240"/>
                <a:gd name="connsiteX2" fmla="*/ 4828988 w 5527040"/>
                <a:gd name="connsiteY2" fmla="*/ 2936240 h 2936240"/>
                <a:gd name="connsiteX3" fmla="*/ 2763520 w 5527040"/>
                <a:gd name="connsiteY3" fmla="*/ 741680 h 2936240"/>
                <a:gd name="connsiteX4" fmla="*/ 698052 w 5527040"/>
                <a:gd name="connsiteY4" fmla="*/ 2936240 h 2936240"/>
                <a:gd name="connsiteX5" fmla="*/ 0 w 5527040"/>
                <a:gd name="connsiteY5" fmla="*/ 2936240 h 2936240"/>
                <a:gd name="connsiteX6" fmla="*/ 2763520 w 5527040"/>
                <a:gd name="connsiteY6" fmla="*/ 0 h 293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040" h="2936240">
                  <a:moveTo>
                    <a:pt x="2763520" y="0"/>
                  </a:moveTo>
                  <a:lnTo>
                    <a:pt x="5527040" y="2936240"/>
                  </a:lnTo>
                  <a:lnTo>
                    <a:pt x="4828988" y="2936240"/>
                  </a:lnTo>
                  <a:lnTo>
                    <a:pt x="2763520" y="741680"/>
                  </a:lnTo>
                  <a:lnTo>
                    <a:pt x="698052" y="2936240"/>
                  </a:lnTo>
                  <a:lnTo>
                    <a:pt x="0" y="2936240"/>
                  </a:lnTo>
                  <a:lnTo>
                    <a:pt x="276352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9"/>
            <p:cNvSpPr/>
            <p:nvPr/>
          </p:nvSpPr>
          <p:spPr>
            <a:xfrm>
              <a:off x="8564880" y="5867137"/>
              <a:ext cx="1865155" cy="990864"/>
            </a:xfrm>
            <a:custGeom>
              <a:avLst/>
              <a:gdLst>
                <a:gd name="connsiteX0" fmla="*/ 2065468 w 4130936"/>
                <a:gd name="connsiteY0" fmla="*/ 0 h 2194560"/>
                <a:gd name="connsiteX1" fmla="*/ 4130936 w 4130936"/>
                <a:gd name="connsiteY1" fmla="*/ 2194560 h 2194560"/>
                <a:gd name="connsiteX2" fmla="*/ 0 w 4130936"/>
                <a:gd name="connsiteY2" fmla="*/ 2194560 h 2194560"/>
                <a:gd name="connsiteX3" fmla="*/ 2065468 w 4130936"/>
                <a:gd name="connsiteY3" fmla="*/ 0 h 2194560"/>
              </a:gdLst>
              <a:ahLst/>
              <a:cxnLst>
                <a:cxn ang="0">
                  <a:pos x="connsiteX0" y="connsiteY0"/>
                </a:cxn>
                <a:cxn ang="0">
                  <a:pos x="connsiteX1" y="connsiteY1"/>
                </a:cxn>
                <a:cxn ang="0">
                  <a:pos x="connsiteX2" y="connsiteY2"/>
                </a:cxn>
                <a:cxn ang="0">
                  <a:pos x="connsiteX3" y="connsiteY3"/>
                </a:cxn>
              </a:cxnLst>
              <a:rect l="l" t="t" r="r" b="b"/>
              <a:pathLst>
                <a:path w="4130936" h="2194560">
                  <a:moveTo>
                    <a:pt x="2065468" y="0"/>
                  </a:moveTo>
                  <a:lnTo>
                    <a:pt x="4130936" y="2194560"/>
                  </a:lnTo>
                  <a:lnTo>
                    <a:pt x="0" y="2194560"/>
                  </a:lnTo>
                  <a:lnTo>
                    <a:pt x="206546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3" name="组合 12"/>
          <p:cNvGrpSpPr/>
          <p:nvPr userDrawn="1"/>
        </p:nvGrpSpPr>
        <p:grpSpPr>
          <a:xfrm flipV="1">
            <a:off x="0" y="-1"/>
            <a:ext cx="1249680" cy="663893"/>
            <a:chOff x="8564880" y="5384482"/>
            <a:chExt cx="2773680" cy="1473519"/>
          </a:xfrm>
        </p:grpSpPr>
        <p:sp>
          <p:nvSpPr>
            <p:cNvPr id="14" name="任意多边形 7"/>
            <p:cNvSpPr/>
            <p:nvPr/>
          </p:nvSpPr>
          <p:spPr>
            <a:xfrm>
              <a:off x="8564880" y="5384482"/>
              <a:ext cx="2773680" cy="1473518"/>
            </a:xfrm>
            <a:custGeom>
              <a:avLst/>
              <a:gdLst>
                <a:gd name="connsiteX0" fmla="*/ 2763520 w 5527040"/>
                <a:gd name="connsiteY0" fmla="*/ 0 h 2936240"/>
                <a:gd name="connsiteX1" fmla="*/ 5527040 w 5527040"/>
                <a:gd name="connsiteY1" fmla="*/ 2936240 h 2936240"/>
                <a:gd name="connsiteX2" fmla="*/ 4828988 w 5527040"/>
                <a:gd name="connsiteY2" fmla="*/ 2936240 h 2936240"/>
                <a:gd name="connsiteX3" fmla="*/ 2763520 w 5527040"/>
                <a:gd name="connsiteY3" fmla="*/ 741680 h 2936240"/>
                <a:gd name="connsiteX4" fmla="*/ 698052 w 5527040"/>
                <a:gd name="connsiteY4" fmla="*/ 2936240 h 2936240"/>
                <a:gd name="connsiteX5" fmla="*/ 0 w 5527040"/>
                <a:gd name="connsiteY5" fmla="*/ 2936240 h 2936240"/>
                <a:gd name="connsiteX6" fmla="*/ 2763520 w 5527040"/>
                <a:gd name="connsiteY6" fmla="*/ 0 h 293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040" h="2936240">
                  <a:moveTo>
                    <a:pt x="2763520" y="0"/>
                  </a:moveTo>
                  <a:lnTo>
                    <a:pt x="5527040" y="2936240"/>
                  </a:lnTo>
                  <a:lnTo>
                    <a:pt x="4828988" y="2936240"/>
                  </a:lnTo>
                  <a:lnTo>
                    <a:pt x="2763520" y="741680"/>
                  </a:lnTo>
                  <a:lnTo>
                    <a:pt x="698052" y="2936240"/>
                  </a:lnTo>
                  <a:lnTo>
                    <a:pt x="0" y="2936240"/>
                  </a:lnTo>
                  <a:lnTo>
                    <a:pt x="276352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9"/>
            <p:cNvSpPr/>
            <p:nvPr/>
          </p:nvSpPr>
          <p:spPr>
            <a:xfrm>
              <a:off x="8564880" y="5867137"/>
              <a:ext cx="1865155" cy="990864"/>
            </a:xfrm>
            <a:custGeom>
              <a:avLst/>
              <a:gdLst>
                <a:gd name="connsiteX0" fmla="*/ 2065468 w 4130936"/>
                <a:gd name="connsiteY0" fmla="*/ 0 h 2194560"/>
                <a:gd name="connsiteX1" fmla="*/ 4130936 w 4130936"/>
                <a:gd name="connsiteY1" fmla="*/ 2194560 h 2194560"/>
                <a:gd name="connsiteX2" fmla="*/ 0 w 4130936"/>
                <a:gd name="connsiteY2" fmla="*/ 2194560 h 2194560"/>
                <a:gd name="connsiteX3" fmla="*/ 2065468 w 4130936"/>
                <a:gd name="connsiteY3" fmla="*/ 0 h 2194560"/>
              </a:gdLst>
              <a:ahLst/>
              <a:cxnLst>
                <a:cxn ang="0">
                  <a:pos x="connsiteX0" y="connsiteY0"/>
                </a:cxn>
                <a:cxn ang="0">
                  <a:pos x="connsiteX1" y="connsiteY1"/>
                </a:cxn>
                <a:cxn ang="0">
                  <a:pos x="connsiteX2" y="connsiteY2"/>
                </a:cxn>
                <a:cxn ang="0">
                  <a:pos x="connsiteX3" y="connsiteY3"/>
                </a:cxn>
              </a:cxnLst>
              <a:rect l="l" t="t" r="r" b="b"/>
              <a:pathLst>
                <a:path w="4130936" h="2194560">
                  <a:moveTo>
                    <a:pt x="2065468" y="0"/>
                  </a:moveTo>
                  <a:lnTo>
                    <a:pt x="4130936" y="2194560"/>
                  </a:lnTo>
                  <a:lnTo>
                    <a:pt x="0" y="2194560"/>
                  </a:lnTo>
                  <a:lnTo>
                    <a:pt x="206546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userDrawn="1"/>
        </p:nvSpPr>
        <p:spPr>
          <a:xfrm>
            <a:off x="10126980" y="584835"/>
            <a:ext cx="192913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320040" y="5876290"/>
            <a:ext cx="2743200" cy="365125"/>
          </a:xfrm>
        </p:spPr>
        <p:txBody>
          <a:bodyPr/>
          <a:lstStyle/>
          <a:p>
            <a:fld id="{5CF9839A-58A1-4F6C-B9D9-148BCC135DB2}" type="datetimeFigureOut">
              <a:rPr lang="zh-CN" altLang="en-US" smtClean="0"/>
              <a:t>2021/12/30</a:t>
            </a:fld>
            <a:endParaRPr lang="zh-CN" altLang="en-US"/>
          </a:p>
        </p:txBody>
      </p:sp>
      <p:sp>
        <p:nvSpPr>
          <p:cNvPr id="5" name="页脚占位符 4"/>
          <p:cNvSpPr>
            <a:spLocks noGrp="1"/>
          </p:cNvSpPr>
          <p:nvPr>
            <p:ph type="ftr" sz="quarter" idx="11"/>
          </p:nvPr>
        </p:nvSpPr>
        <p:spPr>
          <a:xfrm>
            <a:off x="4038600" y="5876290"/>
            <a:ext cx="4114800" cy="365125"/>
          </a:xfrm>
        </p:spPr>
        <p:txBody>
          <a:bodyPr/>
          <a:lstStyle/>
          <a:p>
            <a:endParaRPr lang="zh-CN" altLang="en-US"/>
          </a:p>
        </p:txBody>
      </p:sp>
      <p:sp>
        <p:nvSpPr>
          <p:cNvPr id="6" name="灯片编号占位符 5"/>
          <p:cNvSpPr>
            <a:spLocks noGrp="1"/>
          </p:cNvSpPr>
          <p:nvPr>
            <p:ph type="sldNum" sz="quarter" idx="12"/>
          </p:nvPr>
        </p:nvSpPr>
        <p:spPr>
          <a:xfrm>
            <a:off x="8610600" y="5876290"/>
            <a:ext cx="2743200" cy="365125"/>
          </a:xfrm>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945145" y="2041499"/>
            <a:ext cx="2301709" cy="1325563"/>
          </a:xfrm>
        </p:spPr>
        <p:txBody>
          <a:bodyPr>
            <a:normAutofit/>
          </a:bodyPr>
          <a:lstStyle>
            <a:lvl1pPr algn="ctr">
              <a:defRPr sz="5400">
                <a:solidFill>
                  <a:schemeClr val="accent1">
                    <a:lumMod val="75000"/>
                  </a:schemeClr>
                </a:solidFill>
              </a:defRPr>
            </a:lvl1pPr>
          </a:lstStyle>
          <a:p>
            <a:r>
              <a:rPr lang="en-US" altLang="zh-CN" dirty="0"/>
              <a:t>ONE</a:t>
            </a:r>
            <a:endParaRPr lang="zh-CN" altLang="en-US" dirty="0"/>
          </a:p>
        </p:txBody>
      </p:sp>
      <p:sp>
        <p:nvSpPr>
          <p:cNvPr id="3" name="文本占位符 2"/>
          <p:cNvSpPr>
            <a:spLocks noGrp="1"/>
          </p:cNvSpPr>
          <p:nvPr>
            <p:ph type="body" idx="1"/>
          </p:nvPr>
        </p:nvSpPr>
        <p:spPr>
          <a:xfrm>
            <a:off x="2464823" y="3458699"/>
            <a:ext cx="7262354" cy="823912"/>
          </a:xfrm>
        </p:spPr>
        <p:txBody>
          <a:bodyPr anchor="ctr">
            <a:noAutofit/>
          </a:bodyPr>
          <a:lstStyle>
            <a:lvl1pPr marL="0" indent="0" algn="ctr">
              <a:buNone/>
              <a:defRPr sz="4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cxnSp>
        <p:nvCxnSpPr>
          <p:cNvPr id="17" name="直接连接符 16"/>
          <p:cNvCxnSpPr/>
          <p:nvPr/>
        </p:nvCxnSpPr>
        <p:spPr>
          <a:xfrm>
            <a:off x="5953919" y="3170548"/>
            <a:ext cx="28416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945145" y="2041499"/>
            <a:ext cx="2301709" cy="1325563"/>
          </a:xfrm>
        </p:spPr>
        <p:txBody>
          <a:bodyPr>
            <a:normAutofit/>
          </a:bodyPr>
          <a:lstStyle>
            <a:lvl1pPr algn="ctr">
              <a:defRPr sz="5400">
                <a:solidFill>
                  <a:srgbClr val="0080FF"/>
                </a:solidFill>
              </a:defRPr>
            </a:lvl1pPr>
          </a:lstStyle>
          <a:p>
            <a:r>
              <a:rPr lang="en-US" altLang="zh-CN" dirty="0"/>
              <a:t>ONE</a:t>
            </a:r>
            <a:endParaRPr lang="zh-CN" altLang="en-US" dirty="0"/>
          </a:p>
        </p:txBody>
      </p:sp>
      <p:sp>
        <p:nvSpPr>
          <p:cNvPr id="3" name="文本占位符 2"/>
          <p:cNvSpPr>
            <a:spLocks noGrp="1"/>
          </p:cNvSpPr>
          <p:nvPr>
            <p:ph type="body" idx="1"/>
          </p:nvPr>
        </p:nvSpPr>
        <p:spPr>
          <a:xfrm>
            <a:off x="2464823" y="3458699"/>
            <a:ext cx="7262354" cy="823912"/>
          </a:xfrm>
        </p:spPr>
        <p:txBody>
          <a:bodyPr anchor="ctr">
            <a:noAutofit/>
          </a:bodyPr>
          <a:lstStyle>
            <a:lvl1pPr marL="0" indent="0" algn="ctr">
              <a:buNone/>
              <a:defRPr sz="4400" b="1">
                <a:solidFill>
                  <a:srgbClr val="006F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cxnSp>
        <p:nvCxnSpPr>
          <p:cNvPr id="17" name="直接连接符 16"/>
          <p:cNvCxnSpPr/>
          <p:nvPr userDrawn="1"/>
        </p:nvCxnSpPr>
        <p:spPr>
          <a:xfrm>
            <a:off x="5953919" y="3170548"/>
            <a:ext cx="284162" cy="0"/>
          </a:xfrm>
          <a:prstGeom prst="line">
            <a:avLst/>
          </a:prstGeom>
          <a:ln w="19050">
            <a:solidFill>
              <a:srgbClr val="008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59234" y="181090"/>
            <a:ext cx="10423039" cy="663894"/>
          </a:xfrm>
        </p:spPr>
        <p:txBody>
          <a:bodyPr anchor="ctr">
            <a:normAutofit/>
          </a:bodyPr>
          <a:lstStyle>
            <a:lvl1pPr>
              <a:defRPr sz="3600" b="1">
                <a:solidFill>
                  <a:srgbClr val="006FDE"/>
                </a:solidFill>
              </a:defRPr>
            </a:lvl1pPr>
          </a:lstStyle>
          <a:p>
            <a:r>
              <a:rPr lang="zh-CN" altLang="en-US" dirty="0"/>
              <a:t>单击此处编辑母版标题样式</a:t>
            </a:r>
          </a:p>
        </p:txBody>
      </p:sp>
      <p:sp>
        <p:nvSpPr>
          <p:cNvPr id="3" name="文本占位符 2"/>
          <p:cNvSpPr>
            <a:spLocks noGrp="1"/>
          </p:cNvSpPr>
          <p:nvPr>
            <p:ph type="body" idx="1"/>
          </p:nvPr>
        </p:nvSpPr>
        <p:spPr>
          <a:xfrm>
            <a:off x="1042282" y="6495854"/>
            <a:ext cx="8884895" cy="208961"/>
          </a:xfrm>
        </p:spPr>
        <p:txBody>
          <a:bodyPr anchor="ctr">
            <a:noAutofit/>
          </a:bodyPr>
          <a:lstStyle>
            <a:lvl1pPr marL="0" indent="0">
              <a:lnSpc>
                <a:spcPct val="100000"/>
              </a:lnSpc>
              <a:spcBef>
                <a:spcPts val="0"/>
              </a:spcBef>
              <a:buNone/>
              <a:defRPr sz="1000">
                <a:solidFill>
                  <a:schemeClr val="tx1">
                    <a:lumMod val="65000"/>
                    <a:lumOff val="35000"/>
                  </a:schemeClr>
                </a:solidFill>
                <a:latin typeface="微软雅黑" panose="020B0503020204020204" charset="-122"/>
                <a:ea typeface="微软雅黑" panose="020B050302020402020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59234" y="162238"/>
            <a:ext cx="10423039" cy="663894"/>
          </a:xfrm>
        </p:spPr>
        <p:txBody>
          <a:bodyPr anchor="ctr">
            <a:normAutofit/>
          </a:bodyPr>
          <a:lstStyle>
            <a:lvl1pPr>
              <a:defRPr sz="3600" b="1">
                <a:solidFill>
                  <a:schemeClr val="accent1">
                    <a:lumMod val="75000"/>
                  </a:schemeClr>
                </a:solidFill>
              </a:defRPr>
            </a:lvl1pPr>
          </a:lstStyle>
          <a:p>
            <a:r>
              <a:rPr lang="zh-CN" altLang="en-US" dirty="0"/>
              <a:t>单击此处编辑母版标题样式</a:t>
            </a:r>
          </a:p>
        </p:txBody>
      </p:sp>
      <p:sp>
        <p:nvSpPr>
          <p:cNvPr id="3" name="文本占位符 2"/>
          <p:cNvSpPr>
            <a:spLocks noGrp="1"/>
          </p:cNvSpPr>
          <p:nvPr>
            <p:ph type="body" idx="1"/>
          </p:nvPr>
        </p:nvSpPr>
        <p:spPr>
          <a:xfrm>
            <a:off x="9805670" y="6400800"/>
            <a:ext cx="2071370" cy="144780"/>
          </a:xfrm>
        </p:spPr>
        <p:txBody>
          <a:bodyPr anchor="ctr">
            <a:noAutofit/>
          </a:bodyPr>
          <a:lstStyle>
            <a:lvl1pPr marL="0" indent="0">
              <a:lnSpc>
                <a:spcPct val="100000"/>
              </a:lnSpc>
              <a:spcBef>
                <a:spcPts val="0"/>
              </a:spcBef>
              <a:buNone/>
              <a:defRPr sz="1000">
                <a:solidFill>
                  <a:schemeClr val="bg1"/>
                </a:solidFill>
                <a:latin typeface="微软雅黑" panose="020B0503020204020204" charset="-122"/>
                <a:ea typeface="微软雅黑" panose="020B050302020402020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CF9839A-58A1-4F6C-B9D9-148BCC135DB2}"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728080-21F4-4318-B805-68384D80A48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262890" y="586867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F9839A-58A1-4F6C-B9D9-148BCC135DB2}" type="datetimeFigureOut">
              <a:rPr lang="zh-CN" altLang="en-US" smtClean="0"/>
              <a:t>2021/12/30</a:t>
            </a:fld>
            <a:endParaRPr lang="zh-CN" altLang="en-US"/>
          </a:p>
        </p:txBody>
      </p:sp>
      <p:sp>
        <p:nvSpPr>
          <p:cNvPr id="5" name="页脚占位符 4"/>
          <p:cNvSpPr>
            <a:spLocks noGrp="1"/>
          </p:cNvSpPr>
          <p:nvPr>
            <p:ph type="ftr" sz="quarter" idx="3"/>
          </p:nvPr>
        </p:nvSpPr>
        <p:spPr>
          <a:xfrm>
            <a:off x="4038600" y="58686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58686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28080-21F4-4318-B805-68384D80A487}" type="slidenum">
              <a:rPr lang="zh-CN" altLang="en-US" smtClean="0"/>
              <a:t>‹#›</a:t>
            </a:fld>
            <a:endParaRPr lang="zh-CN" altLang="en-US"/>
          </a:p>
        </p:txBody>
      </p:sp>
      <p:sp>
        <p:nvSpPr>
          <p:cNvPr id="7" name="矩形 6"/>
          <p:cNvSpPr/>
          <p:nvPr userDrawn="1"/>
        </p:nvSpPr>
        <p:spPr>
          <a:xfrm>
            <a:off x="10149840" y="365760"/>
            <a:ext cx="192913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F9839A-58A1-4F6C-B9D9-148BCC135DB2}" type="datetimeFigureOut">
              <a:rPr lang="zh-CN" altLang="en-US" smtClean="0"/>
              <a:t>2021/12/30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28080-21F4-4318-B805-68384D80A487}" type="slidenum">
              <a:rPr lang="zh-CN" altLang="en-US" smtClean="0"/>
              <a:t>‹#›</a:t>
            </a:fld>
            <a:endParaRPr lang="zh-CN" altLang="en-US"/>
          </a:p>
        </p:txBody>
      </p:sp>
      <p:sp>
        <p:nvSpPr>
          <p:cNvPr id="7" name="矩形 6"/>
          <p:cNvSpPr/>
          <p:nvPr userDrawn="1"/>
        </p:nvSpPr>
        <p:spPr>
          <a:xfrm>
            <a:off x="10149840" y="365760"/>
            <a:ext cx="192913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1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5.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xml"/><Relationship Id="rId1" Type="http://schemas.openxmlformats.org/officeDocument/2006/relationships/tags" Target="../tags/tag26.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65480" y="260985"/>
            <a:ext cx="9841865" cy="664210"/>
          </a:xfrm>
        </p:spPr>
        <p:txBody>
          <a:bodyPr>
            <a:normAutofit/>
          </a:bodyPr>
          <a:lstStyle/>
          <a:p>
            <a:pPr algn="ctr"/>
            <a:r>
              <a:rPr lang="zh-CN" altLang="en-US" sz="3110" dirty="0">
                <a:sym typeface="+mn-ea"/>
              </a:rPr>
              <a:t>放疗与双膦酸盐增加KRAS野生性骨转移肺腺癌的OS</a:t>
            </a:r>
          </a:p>
        </p:txBody>
      </p:sp>
      <p:sp>
        <p:nvSpPr>
          <p:cNvPr id="26" name="文本框 25"/>
          <p:cNvSpPr txBox="1"/>
          <p:nvPr/>
        </p:nvSpPr>
        <p:spPr>
          <a:xfrm>
            <a:off x="5666740" y="6382385"/>
            <a:ext cx="6444615" cy="245110"/>
          </a:xfrm>
          <a:prstGeom prst="rect">
            <a:avLst/>
          </a:prstGeom>
          <a:noFill/>
        </p:spPr>
        <p:txBody>
          <a:bodyPr wrap="square" rtlCol="0" anchor="t">
            <a:spAutoFit/>
          </a:bodyPr>
          <a:lstStyle/>
          <a:p>
            <a:pPr algn="r"/>
            <a:r>
              <a:rPr lang="zh-CN" altLang="en-US" sz="1000">
                <a:solidFill>
                  <a:schemeClr val="bg1"/>
                </a:solidFill>
                <a:latin typeface="微软雅黑" panose="020B0503020204020204" charset="-122"/>
                <a:ea typeface="微软雅黑" panose="020B0503020204020204" charset="-122"/>
              </a:rPr>
              <a:t>Transl Lung Cancer Res. 2021 Feb;10(2):675-684.</a:t>
            </a:r>
          </a:p>
        </p:txBody>
      </p:sp>
      <p:sp>
        <p:nvSpPr>
          <p:cNvPr id="5" name="文本框 4"/>
          <p:cNvSpPr txBox="1"/>
          <p:nvPr/>
        </p:nvSpPr>
        <p:spPr>
          <a:xfrm>
            <a:off x="474345" y="1084580"/>
            <a:ext cx="11015980" cy="645160"/>
          </a:xfrm>
          <a:prstGeom prst="rect">
            <a:avLst/>
          </a:prstGeom>
          <a:noFill/>
        </p:spPr>
        <p:txBody>
          <a:bodyPr wrap="square" rtlCol="0" anchor="t">
            <a:spAutoFit/>
          </a:bodyPr>
          <a:lstStyle/>
          <a:p>
            <a:r>
              <a:rPr lang="zh-CN" altLang="en-US" b="1">
                <a:solidFill>
                  <a:schemeClr val="tx1"/>
                </a:solidFill>
              </a:rPr>
              <a:t>匈牙利回顾性分析：</a:t>
            </a:r>
            <a:r>
              <a:rPr lang="zh-CN" altLang="en-US">
                <a:solidFill>
                  <a:schemeClr val="tx1"/>
                </a:solidFill>
              </a:rPr>
              <a:t>通过观察</a:t>
            </a:r>
            <a:r>
              <a:rPr lang="en-US" altLang="zh-CN">
                <a:solidFill>
                  <a:schemeClr val="tx1"/>
                </a:solidFill>
              </a:rPr>
              <a:t>1</a:t>
            </a:r>
            <a:r>
              <a:rPr lang="zh-CN" altLang="en-US">
                <a:sym typeface="+mn-ea"/>
              </a:rPr>
              <a:t>34例确诊为骨转移且已知KRAS状态的肺腺癌患者的临床病理变量，研究放疗及双膦酸盐对KRAS突变患者O</a:t>
            </a:r>
            <a:r>
              <a:rPr lang="en-US" altLang="zh-CN">
                <a:sym typeface="+mn-ea"/>
              </a:rPr>
              <a:t>S</a:t>
            </a:r>
            <a:r>
              <a:rPr lang="zh-CN" altLang="en-US">
                <a:sym typeface="+mn-ea"/>
              </a:rPr>
              <a:t>的影响。（其中</a:t>
            </a:r>
            <a:r>
              <a:rPr lang="en-US" altLang="zh-CN">
                <a:sym typeface="+mn-ea"/>
              </a:rPr>
              <a:t>93</a:t>
            </a:r>
            <a:r>
              <a:rPr lang="zh-CN" altLang="en-US">
                <a:sym typeface="+mn-ea"/>
              </a:rPr>
              <a:t>例KRAS野生型、</a:t>
            </a:r>
            <a:r>
              <a:rPr lang="en-US" altLang="zh-CN">
                <a:sym typeface="+mn-ea"/>
              </a:rPr>
              <a:t>41</a:t>
            </a:r>
            <a:r>
              <a:rPr lang="zh-CN" altLang="en-US">
                <a:sym typeface="+mn-ea"/>
              </a:rPr>
              <a:t>例KRAS突变型）</a:t>
            </a:r>
            <a:endParaRPr lang="zh-CN" altLang="en-US" b="1">
              <a:solidFill>
                <a:schemeClr val="tx1"/>
              </a:solidFill>
            </a:endParaRPr>
          </a:p>
        </p:txBody>
      </p:sp>
      <p:pic>
        <p:nvPicPr>
          <p:cNvPr id="11" name="图片 10"/>
          <p:cNvPicPr>
            <a:picLocks noChangeAspect="1"/>
          </p:cNvPicPr>
          <p:nvPr/>
        </p:nvPicPr>
        <p:blipFill>
          <a:blip r:embed="rId3"/>
          <a:stretch>
            <a:fillRect/>
          </a:stretch>
        </p:blipFill>
        <p:spPr>
          <a:xfrm>
            <a:off x="799465" y="2444750"/>
            <a:ext cx="4293870" cy="2962275"/>
          </a:xfrm>
          <a:prstGeom prst="rect">
            <a:avLst/>
          </a:prstGeom>
        </p:spPr>
      </p:pic>
      <p:sp>
        <p:nvSpPr>
          <p:cNvPr id="15" name="文本框 14"/>
          <p:cNvSpPr txBox="1"/>
          <p:nvPr/>
        </p:nvSpPr>
        <p:spPr>
          <a:xfrm>
            <a:off x="665480" y="2076450"/>
            <a:ext cx="5256530" cy="368300"/>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cs typeface="微软雅黑" panose="020B0503020204020204" charset="-122"/>
              </a:rPr>
              <a:t>放疗增加</a:t>
            </a:r>
            <a:r>
              <a:rPr lang="en-US" altLang="zh-CN" b="1">
                <a:latin typeface="微软雅黑" panose="020B0503020204020204" charset="-122"/>
                <a:ea typeface="微软雅黑" panose="020B0503020204020204" charset="-122"/>
                <a:cs typeface="微软雅黑" panose="020B0503020204020204" charset="-122"/>
              </a:rPr>
              <a:t>KRAS</a:t>
            </a:r>
            <a:r>
              <a:rPr lang="zh-CN" altLang="en-US" b="1">
                <a:latin typeface="微软雅黑" panose="020B0503020204020204" charset="-122"/>
                <a:ea typeface="微软雅黑" panose="020B0503020204020204" charset="-122"/>
                <a:cs typeface="微软雅黑" panose="020B0503020204020204" charset="-122"/>
              </a:rPr>
              <a:t>野生型</a:t>
            </a:r>
            <a:r>
              <a:rPr lang="zh-CN" altLang="en-US" b="1">
                <a:latin typeface="微软雅黑" panose="020B0503020204020204" charset="-122"/>
                <a:ea typeface="微软雅黑" panose="020B0503020204020204" charset="-122"/>
                <a:cs typeface="微软雅黑" panose="020B0503020204020204" charset="-122"/>
                <a:sym typeface="+mn-ea"/>
              </a:rPr>
              <a:t>骨转移</a:t>
            </a:r>
            <a:r>
              <a:rPr lang="zh-CN" altLang="en-US" b="1">
                <a:latin typeface="微软雅黑" panose="020B0503020204020204" charset="-122"/>
                <a:ea typeface="微软雅黑" panose="020B0503020204020204" charset="-122"/>
                <a:cs typeface="微软雅黑" panose="020B0503020204020204" charset="-122"/>
              </a:rPr>
              <a:t>肺腺癌患者</a:t>
            </a:r>
            <a:r>
              <a:rPr lang="en-US" altLang="zh-CN" b="1">
                <a:latin typeface="微软雅黑" panose="020B0503020204020204" charset="-122"/>
                <a:ea typeface="微软雅黑" panose="020B0503020204020204" charset="-122"/>
                <a:cs typeface="微软雅黑" panose="020B0503020204020204" charset="-122"/>
              </a:rPr>
              <a:t>OS</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6465570" y="2040255"/>
            <a:ext cx="5256530" cy="368300"/>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cs typeface="微软雅黑" panose="020B0503020204020204" charset="-122"/>
              </a:rPr>
              <a:t>双膦酸盐增加</a:t>
            </a:r>
            <a:r>
              <a:rPr lang="en-US" altLang="zh-CN" b="1">
                <a:latin typeface="微软雅黑" panose="020B0503020204020204" charset="-122"/>
                <a:ea typeface="微软雅黑" panose="020B0503020204020204" charset="-122"/>
                <a:cs typeface="微软雅黑" panose="020B0503020204020204" charset="-122"/>
              </a:rPr>
              <a:t>KRAS</a:t>
            </a:r>
            <a:r>
              <a:rPr lang="zh-CN" altLang="en-US" b="1">
                <a:latin typeface="微软雅黑" panose="020B0503020204020204" charset="-122"/>
                <a:ea typeface="微软雅黑" panose="020B0503020204020204" charset="-122"/>
                <a:cs typeface="微软雅黑" panose="020B0503020204020204" charset="-122"/>
              </a:rPr>
              <a:t>野生型</a:t>
            </a:r>
            <a:r>
              <a:rPr lang="zh-CN" altLang="en-US" b="1">
                <a:latin typeface="微软雅黑" panose="020B0503020204020204" charset="-122"/>
                <a:ea typeface="微软雅黑" panose="020B0503020204020204" charset="-122"/>
                <a:cs typeface="微软雅黑" panose="020B0503020204020204" charset="-122"/>
                <a:sym typeface="+mn-ea"/>
              </a:rPr>
              <a:t>骨转移</a:t>
            </a:r>
            <a:r>
              <a:rPr lang="zh-CN" altLang="en-US" b="1">
                <a:latin typeface="微软雅黑" panose="020B0503020204020204" charset="-122"/>
                <a:ea typeface="微软雅黑" panose="020B0503020204020204" charset="-122"/>
                <a:cs typeface="微软雅黑" panose="020B0503020204020204" charset="-122"/>
              </a:rPr>
              <a:t>肺腺癌患者</a:t>
            </a:r>
            <a:r>
              <a:rPr lang="en-US" altLang="zh-CN" b="1">
                <a:latin typeface="微软雅黑" panose="020B0503020204020204" charset="-122"/>
                <a:ea typeface="微软雅黑" panose="020B0503020204020204" charset="-122"/>
                <a:cs typeface="微软雅黑" panose="020B0503020204020204" charset="-122"/>
              </a:rPr>
              <a:t>OS</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432435" y="5470525"/>
            <a:ext cx="5165725" cy="737235"/>
          </a:xfrm>
          <a:prstGeom prst="rect">
            <a:avLst/>
          </a:prstGeom>
          <a:noFill/>
          <a:ln>
            <a:solidFill>
              <a:schemeClr val="tx1"/>
            </a:solidFill>
            <a:prstDash val="dash"/>
          </a:ln>
        </p:spPr>
        <p:txBody>
          <a:bodyPr wrap="square" rtlCol="0" anchor="t">
            <a:spAutoFit/>
          </a:bodyPr>
          <a:lstStyle/>
          <a:p>
            <a:r>
              <a:rPr lang="zh-CN" altLang="en-US" sz="1400"/>
              <a:t> 根据KRAS突变状态，在KRAS野生型患者中，接受RTx与未接受RTx治疗的患者相比，OS有明显获益（</a:t>
            </a:r>
            <a:r>
              <a:rPr lang="zh-CN" altLang="en-US" sz="1400" b="1">
                <a:solidFill>
                  <a:srgbClr val="FF0000"/>
                </a:solidFill>
              </a:rPr>
              <a:t>13.6月 vs</a:t>
            </a:r>
            <a:r>
              <a:rPr lang="en-US" altLang="zh-CN" sz="1400" b="1">
                <a:solidFill>
                  <a:srgbClr val="FF0000"/>
                </a:solidFill>
              </a:rPr>
              <a:t> </a:t>
            </a:r>
            <a:r>
              <a:rPr lang="zh-CN" altLang="en-US" sz="1400" b="1">
                <a:solidFill>
                  <a:srgbClr val="FF0000"/>
                </a:solidFill>
              </a:rPr>
              <a:t>7.4月</a:t>
            </a:r>
            <a:r>
              <a:rPr lang="zh-CN" altLang="en-US" sz="1400"/>
              <a:t>），OS在KRAS突变患者中使用或不使用RTx治疗时无明显差异。</a:t>
            </a:r>
          </a:p>
        </p:txBody>
      </p:sp>
      <p:sp>
        <p:nvSpPr>
          <p:cNvPr id="16" name="文本框 15"/>
          <p:cNvSpPr txBox="1"/>
          <p:nvPr/>
        </p:nvSpPr>
        <p:spPr>
          <a:xfrm>
            <a:off x="6604000" y="5470525"/>
            <a:ext cx="5165725" cy="737235"/>
          </a:xfrm>
          <a:prstGeom prst="rect">
            <a:avLst/>
          </a:prstGeom>
          <a:noFill/>
          <a:ln>
            <a:solidFill>
              <a:schemeClr val="tx1"/>
            </a:solidFill>
            <a:prstDash val="dash"/>
          </a:ln>
        </p:spPr>
        <p:txBody>
          <a:bodyPr wrap="square" rtlCol="0" anchor="t">
            <a:spAutoFit/>
          </a:bodyPr>
          <a:lstStyle/>
          <a:p>
            <a:r>
              <a:rPr lang="zh-CN" altLang="en-US" sz="1400"/>
              <a:t> 根据KRAS突变状态，在KRAS野生型患者中，接受</a:t>
            </a:r>
            <a:r>
              <a:rPr lang="en-US" altLang="zh-CN" sz="1400"/>
              <a:t>B</a:t>
            </a:r>
            <a:r>
              <a:rPr lang="zh-CN" altLang="en-US" sz="1400"/>
              <a:t>Tx与未接受</a:t>
            </a:r>
            <a:r>
              <a:rPr lang="en-US" altLang="zh-CN" sz="1400"/>
              <a:t>B</a:t>
            </a:r>
            <a:r>
              <a:rPr lang="zh-CN" altLang="en-US" sz="1400"/>
              <a:t>Tx治疗的患者相比，OS有明显</a:t>
            </a:r>
            <a:r>
              <a:rPr lang="en-US" altLang="zh-CN" sz="1400"/>
              <a:t> </a:t>
            </a:r>
            <a:r>
              <a:rPr lang="zh-CN" altLang="en-US" sz="1400"/>
              <a:t>获益（</a:t>
            </a:r>
            <a:r>
              <a:rPr lang="zh-CN" altLang="en-US" sz="1400" b="1">
                <a:solidFill>
                  <a:srgbClr val="FF0000"/>
                </a:solidFill>
              </a:rPr>
              <a:t>1</a:t>
            </a:r>
            <a:r>
              <a:rPr lang="en-US" altLang="zh-CN" sz="1400" b="1">
                <a:solidFill>
                  <a:srgbClr val="FF0000"/>
                </a:solidFill>
              </a:rPr>
              <a:t>1</a:t>
            </a:r>
            <a:r>
              <a:rPr lang="zh-CN" altLang="en-US" sz="1400" b="1">
                <a:solidFill>
                  <a:srgbClr val="FF0000"/>
                </a:solidFill>
              </a:rPr>
              <a:t>月 vs</a:t>
            </a:r>
            <a:r>
              <a:rPr lang="en-US" altLang="zh-CN" sz="1400" b="1">
                <a:solidFill>
                  <a:srgbClr val="FF0000"/>
                </a:solidFill>
              </a:rPr>
              <a:t> 5</a:t>
            </a:r>
            <a:r>
              <a:rPr lang="zh-CN" altLang="en-US" sz="1400" b="1">
                <a:solidFill>
                  <a:srgbClr val="FF0000"/>
                </a:solidFill>
              </a:rPr>
              <a:t>.</a:t>
            </a:r>
            <a:r>
              <a:rPr lang="en-US" altLang="zh-CN" sz="1400" b="1">
                <a:solidFill>
                  <a:srgbClr val="FF0000"/>
                </a:solidFill>
              </a:rPr>
              <a:t>2</a:t>
            </a:r>
            <a:r>
              <a:rPr lang="zh-CN" altLang="en-US" sz="1400" b="1">
                <a:solidFill>
                  <a:srgbClr val="FF0000"/>
                </a:solidFill>
              </a:rPr>
              <a:t>月</a:t>
            </a:r>
            <a:r>
              <a:rPr lang="zh-CN" altLang="en-US" sz="1400"/>
              <a:t>），OS在KRAS突变患者中使用或不使用</a:t>
            </a:r>
            <a:r>
              <a:rPr lang="en-US" altLang="zh-CN" sz="1400"/>
              <a:t>B</a:t>
            </a:r>
            <a:r>
              <a:rPr lang="zh-CN" altLang="en-US" sz="1400"/>
              <a:t>Tx治疗时无明显差异。</a:t>
            </a:r>
          </a:p>
        </p:txBody>
      </p:sp>
      <p:pic>
        <p:nvPicPr>
          <p:cNvPr id="17" name="图片 16"/>
          <p:cNvPicPr>
            <a:picLocks noChangeAspect="1"/>
          </p:cNvPicPr>
          <p:nvPr/>
        </p:nvPicPr>
        <p:blipFill>
          <a:blip r:embed="rId4"/>
          <a:stretch>
            <a:fillRect/>
          </a:stretch>
        </p:blipFill>
        <p:spPr>
          <a:xfrm>
            <a:off x="7045960" y="2540635"/>
            <a:ext cx="4095750" cy="27971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65480" y="260985"/>
            <a:ext cx="9841865" cy="664210"/>
          </a:xfrm>
        </p:spPr>
        <p:txBody>
          <a:bodyPr>
            <a:normAutofit/>
          </a:bodyPr>
          <a:lstStyle/>
          <a:p>
            <a:pPr algn="ctr"/>
            <a:r>
              <a:rPr lang="zh-CN" altLang="en-US" sz="3110" dirty="0">
                <a:sym typeface="+mn-ea"/>
              </a:rPr>
              <a:t>免疫检查点抑制剂 + 骨靶向疗法或具有协同作用</a:t>
            </a:r>
          </a:p>
        </p:txBody>
      </p:sp>
      <p:sp>
        <p:nvSpPr>
          <p:cNvPr id="26" name="文本框 25"/>
          <p:cNvSpPr txBox="1"/>
          <p:nvPr/>
        </p:nvSpPr>
        <p:spPr>
          <a:xfrm>
            <a:off x="5666740" y="6382385"/>
            <a:ext cx="6444615" cy="245110"/>
          </a:xfrm>
          <a:prstGeom prst="rect">
            <a:avLst/>
          </a:prstGeom>
          <a:noFill/>
        </p:spPr>
        <p:txBody>
          <a:bodyPr wrap="square" rtlCol="0" anchor="t">
            <a:spAutoFit/>
          </a:bodyPr>
          <a:lstStyle/>
          <a:p>
            <a:pPr algn="r"/>
            <a:r>
              <a:rPr lang="en-US" altLang="zh-CN" sz="1000" dirty="0">
                <a:solidFill>
                  <a:schemeClr val="bg1"/>
                </a:solidFill>
                <a:latin typeface="Times New Roman" panose="02020603050405020304" pitchFamily="18" charset="0"/>
                <a:sym typeface="+mn-ea"/>
              </a:rPr>
              <a:t>Bongiovanni</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A,</a:t>
            </a:r>
            <a:r>
              <a:rPr lang="zh-CN" altLang="en-US" sz="1000" dirty="0">
                <a:solidFill>
                  <a:schemeClr val="bg1"/>
                </a:solidFill>
                <a:latin typeface="Times New Roman" panose="02020603050405020304" pitchFamily="18" charset="0"/>
                <a:sym typeface="+mn-ea"/>
              </a:rPr>
              <a:t> </a:t>
            </a:r>
            <a:r>
              <a:rPr lang="en-US" altLang="zh-CN" sz="1000" dirty="0" err="1">
                <a:solidFill>
                  <a:schemeClr val="bg1"/>
                </a:solidFill>
                <a:latin typeface="Times New Roman" panose="02020603050405020304" pitchFamily="18" charset="0"/>
                <a:sym typeface="+mn-ea"/>
              </a:rPr>
              <a:t>Foca</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F,</a:t>
            </a:r>
            <a:r>
              <a:rPr lang="zh-CN" altLang="en-US" sz="1000" dirty="0">
                <a:solidFill>
                  <a:schemeClr val="bg1"/>
                </a:solidFill>
                <a:latin typeface="Times New Roman" panose="02020603050405020304" pitchFamily="18" charset="0"/>
                <a:sym typeface="+mn-ea"/>
              </a:rPr>
              <a:t> </a:t>
            </a:r>
            <a:r>
              <a:rPr lang="en-US" altLang="zh-CN" sz="1000" dirty="0" err="1">
                <a:solidFill>
                  <a:schemeClr val="bg1"/>
                </a:solidFill>
                <a:latin typeface="Times New Roman" panose="02020603050405020304" pitchFamily="18" charset="0"/>
                <a:sym typeface="+mn-ea"/>
              </a:rPr>
              <a:t>Menis</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J,</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et</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al.</a:t>
            </a:r>
            <a:r>
              <a:rPr lang="zh-CN" altLang="en-US" sz="1000" dirty="0">
                <a:solidFill>
                  <a:schemeClr val="bg1"/>
                </a:solidFill>
                <a:latin typeface="Times New Roman" panose="02020603050405020304" pitchFamily="18" charset="0"/>
                <a:sym typeface="+mn-ea"/>
              </a:rPr>
              <a:t> </a:t>
            </a:r>
            <a:r>
              <a:rPr lang="en-GB" altLang="zh-CN" sz="1000" dirty="0">
                <a:solidFill>
                  <a:schemeClr val="bg1"/>
                </a:solidFill>
                <a:sym typeface="+mn-ea"/>
              </a:rPr>
              <a:t>Front Immunol. 2021 Nov 10;12:697298.</a:t>
            </a:r>
            <a:endParaRPr lang="en-GB" altLang="zh-CN" sz="1000" dirty="0">
              <a:solidFill>
                <a:schemeClr val="bg1"/>
              </a:solidFill>
              <a:latin typeface="微软雅黑" panose="020B0503020204020204" charset="-122"/>
              <a:ea typeface="微软雅黑" panose="020B0503020204020204" charset="-122"/>
              <a:sym typeface="+mn-ea"/>
            </a:endParaRPr>
          </a:p>
        </p:txBody>
      </p:sp>
      <p:sp>
        <p:nvSpPr>
          <p:cNvPr id="4" name="文本框 3"/>
          <p:cNvSpPr txBox="1"/>
          <p:nvPr/>
        </p:nvSpPr>
        <p:spPr>
          <a:xfrm>
            <a:off x="579120" y="1471295"/>
            <a:ext cx="4689475" cy="341503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600" dirty="0">
                <a:solidFill>
                  <a:srgbClr val="000000"/>
                </a:solidFill>
                <a:latin typeface="微软雅黑" panose="020B0503020204020204" charset="-122"/>
                <a:ea typeface="微软雅黑" panose="020B0503020204020204" charset="-122"/>
                <a:cs typeface="微软雅黑" panose="020B0503020204020204" charset="-122"/>
                <a:sym typeface="+mn-ea"/>
              </a:rPr>
              <a:t>研究</a:t>
            </a:r>
            <a:r>
              <a:rPr lang="zh-CN" altLang="en-US" sz="1600" dirty="0">
                <a:solidFill>
                  <a:srgbClr val="000000"/>
                </a:solidFill>
                <a:effectLst/>
                <a:latin typeface="微软雅黑" panose="020B0503020204020204" charset="-122"/>
                <a:ea typeface="微软雅黑" panose="020B0503020204020204" charset="-122"/>
                <a:cs typeface="微软雅黑" panose="020B0503020204020204" charset="-122"/>
                <a:sym typeface="+mn-ea"/>
              </a:rPr>
              <a:t>在接受唑来膦酸或地诺单抗治疗的 </a:t>
            </a:r>
            <a:r>
              <a:rPr lang="en-GB" altLang="zh-CN" sz="1600" dirty="0">
                <a:solidFill>
                  <a:srgbClr val="000000"/>
                </a:solidFill>
                <a:effectLst/>
                <a:latin typeface="微软雅黑" panose="020B0503020204020204" charset="-122"/>
                <a:ea typeface="微软雅黑" panose="020B0503020204020204" charset="-122"/>
                <a:cs typeface="微软雅黑" panose="020B0503020204020204" charset="-122"/>
                <a:sym typeface="+mn-ea"/>
              </a:rPr>
              <a:t>BMs NSCLC </a:t>
            </a:r>
            <a:r>
              <a:rPr lang="zh-CN" altLang="en-US" sz="1600" dirty="0">
                <a:solidFill>
                  <a:srgbClr val="000000"/>
                </a:solidFill>
                <a:effectLst/>
                <a:latin typeface="微软雅黑" panose="020B0503020204020204" charset="-122"/>
                <a:ea typeface="微软雅黑" panose="020B0503020204020204" charset="-122"/>
                <a:cs typeface="微软雅黑" panose="020B0503020204020204" charset="-122"/>
                <a:sym typeface="+mn-ea"/>
              </a:rPr>
              <a:t>患者中研究 </a:t>
            </a:r>
            <a:r>
              <a:rPr lang="en-GB" altLang="zh-CN" sz="1600" dirty="0">
                <a:solidFill>
                  <a:srgbClr val="000000"/>
                </a:solidFill>
                <a:effectLst/>
                <a:latin typeface="微软雅黑" panose="020B0503020204020204" charset="-122"/>
                <a:ea typeface="微软雅黑" panose="020B0503020204020204" charset="-122"/>
                <a:cs typeface="微软雅黑" panose="020B0503020204020204" charset="-122"/>
                <a:sym typeface="+mn-ea"/>
              </a:rPr>
              <a:t>ICI </a:t>
            </a:r>
            <a:r>
              <a:rPr lang="zh-CN" altLang="en-US" sz="1600" dirty="0">
                <a:solidFill>
                  <a:srgbClr val="000000"/>
                </a:solidFill>
                <a:effectLst/>
                <a:latin typeface="微软雅黑" panose="020B0503020204020204" charset="-122"/>
                <a:ea typeface="微软雅黑" panose="020B0503020204020204" charset="-122"/>
                <a:cs typeface="微软雅黑" panose="020B0503020204020204" charset="-122"/>
                <a:sym typeface="+mn-ea"/>
              </a:rPr>
              <a:t>的有效性和安全性，数据来自意大利骨转移数据库与回顾性数据。</a:t>
            </a:r>
            <a:endParaRPr lang="en-US" altLang="zh-CN" sz="1600" b="0" i="0" dirty="0">
              <a:solidFill>
                <a:srgbClr val="000000"/>
              </a:solidFill>
              <a:effectLst/>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endParaRPr lang="en-US" altLang="zh-CN" sz="1600" b="0" i="0" dirty="0">
              <a:solidFill>
                <a:srgbClr val="000000"/>
              </a:solidFill>
              <a:effectLst/>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zh-CN" altLang="en-US" sz="1600" dirty="0">
                <a:solidFill>
                  <a:srgbClr val="000000"/>
                </a:solidFill>
                <a:effectLst/>
                <a:latin typeface="微软雅黑" panose="020B0503020204020204" charset="-122"/>
                <a:ea typeface="微软雅黑" panose="020B0503020204020204" charset="-122"/>
                <a:cs typeface="微软雅黑" panose="020B0503020204020204" charset="-122"/>
                <a:sym typeface="+mn-ea"/>
              </a:rPr>
              <a:t>共纳入142例年龄≥18 岁的NSCLC患者，其中111例符合分析条件，均至少使用过一种ICI治疗。20例（18%）患者只有骨部位转移；在91例（81.9%）骨、内脏均出现转移的患者中，其中18例（22%）还出现了脑转移。</a:t>
            </a:r>
            <a:endParaRPr lang="zh-CN" altLang="en-US" sz="1600" dirty="0">
              <a:solidFill>
                <a:srgbClr val="000000"/>
              </a:solidFill>
              <a:effectLst/>
              <a:latin typeface="微软雅黑" panose="020B0503020204020204" charset="-122"/>
              <a:ea typeface="微软雅黑" panose="020B0503020204020204" charset="-122"/>
              <a:cs typeface="微软雅黑" panose="020B0503020204020204" charset="-122"/>
            </a:endParaRPr>
          </a:p>
        </p:txBody>
      </p:sp>
      <p:graphicFrame>
        <p:nvGraphicFramePr>
          <p:cNvPr id="9" name="表格 9"/>
          <p:cNvGraphicFramePr>
            <a:graphicFrameLocks noGrp="1"/>
          </p:cNvGraphicFramePr>
          <p:nvPr>
            <p:custDataLst>
              <p:tags r:id="rId1"/>
            </p:custDataLst>
          </p:nvPr>
        </p:nvGraphicFramePr>
        <p:xfrm>
          <a:off x="5530533" y="1471034"/>
          <a:ext cx="6515100" cy="4185285"/>
        </p:xfrm>
        <a:graphic>
          <a:graphicData uri="http://schemas.openxmlformats.org/drawingml/2006/table">
            <a:tbl>
              <a:tblPr firstRow="1" bandRow="1">
                <a:tableStyleId>{7DF18680-E054-41AD-8BC1-D1AEF772440D}</a:tableStyleId>
              </a:tblPr>
              <a:tblGrid>
                <a:gridCol w="1960562">
                  <a:extLst>
                    <a:ext uri="{9D8B030D-6E8A-4147-A177-3AD203B41FA5}">
                      <a16:colId xmlns:a16="http://schemas.microsoft.com/office/drawing/2014/main" val="20000"/>
                    </a:ext>
                  </a:extLst>
                </a:gridCol>
                <a:gridCol w="4554538">
                  <a:extLst>
                    <a:ext uri="{9D8B030D-6E8A-4147-A177-3AD203B41FA5}">
                      <a16:colId xmlns:a16="http://schemas.microsoft.com/office/drawing/2014/main" val="20001"/>
                    </a:ext>
                  </a:extLst>
                </a:gridCol>
              </a:tblGrid>
              <a:tr h="309245">
                <a:tc>
                  <a:txBody>
                    <a:bodyPr/>
                    <a:lstStyle/>
                    <a:p>
                      <a:r>
                        <a:rPr lang="zh-CN" altLang="en-US" sz="1400" dirty="0"/>
                        <a:t>患者基线状况</a:t>
                      </a:r>
                    </a:p>
                  </a:txBody>
                  <a:tcPr anchor="ctr"/>
                </a:tc>
                <a:tc>
                  <a:txBody>
                    <a:bodyPr/>
                    <a:lstStyle/>
                    <a:p>
                      <a:pPr algn="ctr"/>
                      <a:r>
                        <a:rPr lang="en-US" altLang="zh-CN" sz="1400" dirty="0"/>
                        <a:t>n=111</a:t>
                      </a:r>
                    </a:p>
                  </a:txBody>
                  <a:tcPr/>
                </a:tc>
                <a:extLst>
                  <a:ext uri="{0D108BD9-81ED-4DB2-BD59-A6C34878D82A}">
                    <a16:rowId xmlns:a16="http://schemas.microsoft.com/office/drawing/2014/main" val="10000"/>
                  </a:ext>
                </a:extLst>
              </a:tr>
              <a:tr h="432491">
                <a:tc>
                  <a:txBody>
                    <a:bodyPr/>
                    <a:lstStyle/>
                    <a:p>
                      <a:r>
                        <a:rPr lang="zh-CN" altLang="en-US" sz="1400" dirty="0"/>
                        <a:t>确诊骨转移的年龄</a:t>
                      </a:r>
                    </a:p>
                  </a:txBody>
                  <a:tcPr anchor="ctr"/>
                </a:tc>
                <a:tc>
                  <a:txBody>
                    <a:bodyPr/>
                    <a:lstStyle/>
                    <a:p>
                      <a:pPr algn="ctr"/>
                      <a:r>
                        <a:rPr lang="zh-CN" altLang="en-US" sz="1400" dirty="0"/>
                        <a:t>中位值：</a:t>
                      </a:r>
                      <a:r>
                        <a:rPr lang="en-US" altLang="zh-CN" sz="1400" dirty="0"/>
                        <a:t>66</a:t>
                      </a:r>
                      <a:r>
                        <a:rPr lang="zh-CN" altLang="en-US" sz="1400" dirty="0"/>
                        <a:t>（</a:t>
                      </a:r>
                      <a:r>
                        <a:rPr lang="en-US" altLang="zh-CN" sz="1400" dirty="0"/>
                        <a:t>42-84</a:t>
                      </a:r>
                      <a:r>
                        <a:rPr lang="zh-CN" altLang="en-US" sz="1400" dirty="0"/>
                        <a:t>）</a:t>
                      </a:r>
                      <a:endParaRPr lang="en-US" altLang="zh-CN" sz="1400" dirty="0"/>
                    </a:p>
                    <a:p>
                      <a:pPr algn="ctr"/>
                      <a:r>
                        <a:rPr lang="en-US" altLang="zh-CN" sz="1400" dirty="0"/>
                        <a:t>47</a:t>
                      </a:r>
                      <a:r>
                        <a:rPr lang="zh-CN" altLang="en-US" sz="1400" dirty="0"/>
                        <a:t>例≤</a:t>
                      </a:r>
                      <a:r>
                        <a:rPr lang="en-US" altLang="zh-CN" sz="1400" dirty="0"/>
                        <a:t>65</a:t>
                      </a:r>
                      <a:r>
                        <a:rPr lang="zh-CN" altLang="en-US" sz="1400" dirty="0"/>
                        <a:t>；</a:t>
                      </a:r>
                      <a:r>
                        <a:rPr lang="en-US" altLang="zh-CN" sz="1400" dirty="0"/>
                        <a:t>64</a:t>
                      </a:r>
                      <a:r>
                        <a:rPr lang="zh-CN" altLang="en-US" sz="1400" dirty="0"/>
                        <a:t>例</a:t>
                      </a:r>
                      <a:r>
                        <a:rPr lang="en-US" altLang="zh-CN" sz="1400" dirty="0"/>
                        <a:t>&gt;65</a:t>
                      </a:r>
                    </a:p>
                  </a:txBody>
                  <a:tcPr/>
                </a:tc>
                <a:extLst>
                  <a:ext uri="{0D108BD9-81ED-4DB2-BD59-A6C34878D82A}">
                    <a16:rowId xmlns:a16="http://schemas.microsoft.com/office/drawing/2014/main" val="10001"/>
                  </a:ext>
                </a:extLst>
              </a:tr>
              <a:tr h="309880">
                <a:tc>
                  <a:txBody>
                    <a:bodyPr/>
                    <a:lstStyle/>
                    <a:p>
                      <a:r>
                        <a:rPr lang="zh-CN" altLang="en-US" sz="1400" dirty="0"/>
                        <a:t>性别</a:t>
                      </a:r>
                    </a:p>
                  </a:txBody>
                  <a:tcPr anchor="ctr"/>
                </a:tc>
                <a:tc>
                  <a:txBody>
                    <a:bodyPr/>
                    <a:lstStyle/>
                    <a:p>
                      <a:pPr algn="ctr"/>
                      <a:r>
                        <a:rPr lang="zh-CN" altLang="en-US" sz="1400" dirty="0"/>
                        <a:t>男性患者</a:t>
                      </a:r>
                      <a:r>
                        <a:rPr lang="en-US" altLang="zh-CN" sz="1400" dirty="0"/>
                        <a:t>70</a:t>
                      </a:r>
                      <a:r>
                        <a:rPr lang="zh-CN" altLang="en-US" sz="1400" dirty="0"/>
                        <a:t>例；女性患者</a:t>
                      </a:r>
                      <a:r>
                        <a:rPr lang="en-US" altLang="zh-CN" sz="1400" dirty="0"/>
                        <a:t>41</a:t>
                      </a:r>
                      <a:r>
                        <a:rPr lang="zh-CN" altLang="en-US" sz="1400" dirty="0"/>
                        <a:t>例</a:t>
                      </a:r>
                    </a:p>
                  </a:txBody>
                  <a:tcPr/>
                </a:tc>
                <a:extLst>
                  <a:ext uri="{0D108BD9-81ED-4DB2-BD59-A6C34878D82A}">
                    <a16:rowId xmlns:a16="http://schemas.microsoft.com/office/drawing/2014/main" val="10002"/>
                  </a:ext>
                </a:extLst>
              </a:tr>
              <a:tr h="610575">
                <a:tc>
                  <a:txBody>
                    <a:bodyPr/>
                    <a:lstStyle/>
                    <a:p>
                      <a:r>
                        <a:rPr lang="en-US" altLang="zh-CN" sz="1400" dirty="0"/>
                        <a:t>ECOG</a:t>
                      </a:r>
                      <a:r>
                        <a:rPr lang="zh-CN" altLang="en-US" sz="1400" dirty="0"/>
                        <a:t> </a:t>
                      </a:r>
                      <a:r>
                        <a:rPr lang="en-US" altLang="zh-CN" sz="1400" dirty="0"/>
                        <a:t>PS</a:t>
                      </a:r>
                    </a:p>
                  </a:txBody>
                  <a:tcPr anchor="ctr"/>
                </a:tc>
                <a:tc>
                  <a:txBody>
                    <a:bodyPr/>
                    <a:lstStyle/>
                    <a:p>
                      <a:pPr algn="ctr"/>
                      <a:r>
                        <a:rPr lang="en-US" altLang="zh-CN" sz="1400" dirty="0"/>
                        <a:t>0</a:t>
                      </a:r>
                      <a:r>
                        <a:rPr lang="zh-CN" altLang="en-US" sz="1400" dirty="0"/>
                        <a:t> </a:t>
                      </a:r>
                      <a:r>
                        <a:rPr lang="en-US" altLang="zh-CN" sz="1400" dirty="0"/>
                        <a:t>26</a:t>
                      </a:r>
                      <a:r>
                        <a:rPr lang="zh-CN" altLang="en-US" sz="1400" dirty="0"/>
                        <a:t>例</a:t>
                      </a:r>
                      <a:endParaRPr lang="en-US" altLang="zh-CN" sz="1400" dirty="0"/>
                    </a:p>
                    <a:p>
                      <a:pPr algn="ctr"/>
                      <a:r>
                        <a:rPr lang="en-US" altLang="zh-CN" sz="1400" dirty="0"/>
                        <a:t>1</a:t>
                      </a:r>
                      <a:r>
                        <a:rPr lang="zh-CN" altLang="en-US" sz="1400" dirty="0"/>
                        <a:t> </a:t>
                      </a:r>
                      <a:r>
                        <a:rPr lang="en-US" altLang="zh-CN" sz="1400" dirty="0"/>
                        <a:t>53</a:t>
                      </a:r>
                      <a:r>
                        <a:rPr lang="zh-CN" altLang="en-US" sz="1400" dirty="0"/>
                        <a:t>例</a:t>
                      </a:r>
                      <a:endParaRPr lang="en-US" altLang="zh-CN" sz="1400" dirty="0"/>
                    </a:p>
                    <a:p>
                      <a:pPr algn="ctr"/>
                      <a:r>
                        <a:rPr lang="zh-CN" altLang="en-US" sz="1400" dirty="0"/>
                        <a:t>≥</a:t>
                      </a:r>
                      <a:r>
                        <a:rPr lang="en-US" altLang="zh-CN" sz="1400" dirty="0"/>
                        <a:t>2</a:t>
                      </a:r>
                      <a:r>
                        <a:rPr lang="zh-CN" altLang="en-US" sz="1400" dirty="0"/>
                        <a:t> </a:t>
                      </a:r>
                      <a:r>
                        <a:rPr lang="en-US" altLang="zh-CN" sz="1400" dirty="0"/>
                        <a:t>6</a:t>
                      </a:r>
                      <a:r>
                        <a:rPr lang="zh-CN" altLang="en-US" sz="1400" dirty="0"/>
                        <a:t>例</a:t>
                      </a:r>
                    </a:p>
                  </a:txBody>
                  <a:tcPr/>
                </a:tc>
                <a:extLst>
                  <a:ext uri="{0D108BD9-81ED-4DB2-BD59-A6C34878D82A}">
                    <a16:rowId xmlns:a16="http://schemas.microsoft.com/office/drawing/2014/main" val="10003"/>
                  </a:ext>
                </a:extLst>
              </a:tr>
              <a:tr h="788660">
                <a:tc>
                  <a:txBody>
                    <a:bodyPr/>
                    <a:lstStyle/>
                    <a:p>
                      <a:r>
                        <a:rPr lang="zh-CN" altLang="en-US" sz="1400" dirty="0"/>
                        <a:t>病史</a:t>
                      </a:r>
                    </a:p>
                  </a:txBody>
                  <a:tcPr anchor="ctr"/>
                </a:tc>
                <a:tc>
                  <a:txBody>
                    <a:bodyPr/>
                    <a:lstStyle/>
                    <a:p>
                      <a:pPr algn="ctr"/>
                      <a:r>
                        <a:rPr lang="zh-CN" altLang="en-US" sz="1400" dirty="0"/>
                        <a:t>腺癌 </a:t>
                      </a:r>
                      <a:r>
                        <a:rPr lang="en-US" altLang="zh-CN" sz="1400" dirty="0"/>
                        <a:t>99</a:t>
                      </a:r>
                      <a:r>
                        <a:rPr lang="zh-CN" altLang="en-US" sz="1400" dirty="0"/>
                        <a:t>例</a:t>
                      </a:r>
                      <a:endParaRPr lang="en-US" altLang="zh-CN" sz="1400" dirty="0"/>
                    </a:p>
                    <a:p>
                      <a:pPr algn="ctr"/>
                      <a:r>
                        <a:rPr lang="zh-CN" altLang="en-US" sz="1400" dirty="0"/>
                        <a:t>鳞癌 </a:t>
                      </a:r>
                      <a:r>
                        <a:rPr lang="en-US" altLang="zh-CN" sz="1400" dirty="0"/>
                        <a:t>9</a:t>
                      </a:r>
                      <a:r>
                        <a:rPr lang="zh-CN" altLang="en-US" sz="1400" dirty="0"/>
                        <a:t>例</a:t>
                      </a:r>
                      <a:endParaRPr lang="en-US" altLang="zh-CN" sz="1400" dirty="0"/>
                    </a:p>
                    <a:p>
                      <a:pPr algn="ctr"/>
                      <a:r>
                        <a:rPr lang="zh-CN" altLang="en-US" sz="1400" dirty="0"/>
                        <a:t>大细胞癌 </a:t>
                      </a:r>
                      <a:r>
                        <a:rPr lang="en-US" altLang="zh-CN" sz="1400" dirty="0"/>
                        <a:t>1</a:t>
                      </a:r>
                      <a:r>
                        <a:rPr lang="zh-CN" altLang="en-US" sz="1400" dirty="0"/>
                        <a:t>例</a:t>
                      </a:r>
                      <a:endParaRPr lang="en-US" altLang="zh-CN" sz="1400" dirty="0"/>
                    </a:p>
                    <a:p>
                      <a:pPr algn="ctr"/>
                      <a:r>
                        <a:rPr lang="zh-CN" altLang="en-US" sz="1400" dirty="0"/>
                        <a:t>腺鳞癌 </a:t>
                      </a:r>
                      <a:r>
                        <a:rPr lang="en-US" altLang="zh-CN" sz="1400" dirty="0"/>
                        <a:t>1</a:t>
                      </a:r>
                      <a:r>
                        <a:rPr lang="zh-CN" altLang="en-US" sz="1400" dirty="0"/>
                        <a:t>例</a:t>
                      </a:r>
                    </a:p>
                  </a:txBody>
                  <a:tcPr/>
                </a:tc>
                <a:extLst>
                  <a:ext uri="{0D108BD9-81ED-4DB2-BD59-A6C34878D82A}">
                    <a16:rowId xmlns:a16="http://schemas.microsoft.com/office/drawing/2014/main" val="10004"/>
                  </a:ext>
                </a:extLst>
              </a:tr>
              <a:tr h="0">
                <a:tc>
                  <a:txBody>
                    <a:bodyPr/>
                    <a:lstStyle/>
                    <a:p>
                      <a:r>
                        <a:rPr lang="zh-CN" altLang="en-US" sz="1400" dirty="0"/>
                        <a:t>突变</a:t>
                      </a:r>
                    </a:p>
                  </a:txBody>
                  <a:tcPr anchor="ctr"/>
                </a:tc>
                <a:tc>
                  <a:txBody>
                    <a:bodyPr/>
                    <a:lstStyle/>
                    <a:p>
                      <a:pPr algn="ctr"/>
                      <a:r>
                        <a:rPr lang="en-US" altLang="zh-CN" sz="1400" dirty="0"/>
                        <a:t>EGFR</a:t>
                      </a:r>
                      <a:r>
                        <a:rPr lang="zh-CN" altLang="en-US" sz="1400" dirty="0"/>
                        <a:t>：</a:t>
                      </a:r>
                      <a:r>
                        <a:rPr lang="en-US" altLang="zh-CN" sz="1400" dirty="0"/>
                        <a:t>12</a:t>
                      </a:r>
                      <a:r>
                        <a:rPr lang="zh-CN" altLang="en-US" sz="1400" dirty="0"/>
                        <a:t>例突变；</a:t>
                      </a:r>
                      <a:r>
                        <a:rPr lang="en-US" altLang="zh-CN" sz="1400" dirty="0"/>
                        <a:t>84</a:t>
                      </a:r>
                      <a:r>
                        <a:rPr lang="zh-CN" altLang="en-US" sz="1400" dirty="0"/>
                        <a:t>例野生型</a:t>
                      </a:r>
                      <a:endParaRPr lang="en-US" altLang="zh-CN" sz="1400" dirty="0"/>
                    </a:p>
                    <a:p>
                      <a:pPr algn="ctr"/>
                      <a:r>
                        <a:rPr lang="en-US" altLang="zh-CN" sz="1400" dirty="0"/>
                        <a:t>ALK</a:t>
                      </a:r>
                      <a:r>
                        <a:rPr lang="zh-CN" altLang="en-US" sz="1400" dirty="0"/>
                        <a:t>：</a:t>
                      </a:r>
                      <a:r>
                        <a:rPr lang="en-US" altLang="zh-CN" sz="1400" dirty="0"/>
                        <a:t>4</a:t>
                      </a:r>
                      <a:r>
                        <a:rPr lang="zh-CN" altLang="en-US" sz="1400" dirty="0"/>
                        <a:t>例异位；</a:t>
                      </a:r>
                      <a:r>
                        <a:rPr lang="en-US" altLang="zh-CN" sz="1400" dirty="0"/>
                        <a:t>67</a:t>
                      </a:r>
                      <a:r>
                        <a:rPr lang="zh-CN" altLang="en-US" sz="1400" dirty="0"/>
                        <a:t>例野生型</a:t>
                      </a:r>
                      <a:endParaRPr lang="en-US" altLang="zh-CN" sz="1400" dirty="0"/>
                    </a:p>
                    <a:p>
                      <a:pPr algn="ctr"/>
                      <a:r>
                        <a:rPr lang="en-US" altLang="zh-CN" sz="1400" dirty="0"/>
                        <a:t>ROS1</a:t>
                      </a:r>
                      <a:r>
                        <a:rPr lang="zh-CN" altLang="en-US" sz="1400" dirty="0"/>
                        <a:t>：</a:t>
                      </a:r>
                      <a:r>
                        <a:rPr lang="en-US" altLang="zh-CN" sz="1400" dirty="0"/>
                        <a:t>3</a:t>
                      </a:r>
                      <a:r>
                        <a:rPr lang="zh-CN" altLang="en-US" sz="1400" dirty="0"/>
                        <a:t>例重排；</a:t>
                      </a:r>
                      <a:r>
                        <a:rPr lang="en-US" altLang="zh-CN" sz="1400" dirty="0"/>
                        <a:t>48</a:t>
                      </a:r>
                      <a:r>
                        <a:rPr lang="zh-CN" altLang="en-US" sz="1400" dirty="0"/>
                        <a:t>例野生型</a:t>
                      </a:r>
                      <a:endParaRPr lang="en-US" altLang="zh-CN" sz="1400" dirty="0"/>
                    </a:p>
                    <a:p>
                      <a:pPr algn="ctr"/>
                      <a:r>
                        <a:rPr lang="en-US" altLang="zh-CN" sz="1400" dirty="0"/>
                        <a:t>KRAS</a:t>
                      </a:r>
                      <a:r>
                        <a:rPr lang="zh-CN" altLang="en-US" sz="1400" dirty="0"/>
                        <a:t>：</a:t>
                      </a:r>
                      <a:r>
                        <a:rPr lang="en-US" altLang="zh-CN" sz="1400" dirty="0"/>
                        <a:t>10</a:t>
                      </a:r>
                      <a:r>
                        <a:rPr lang="zh-CN" altLang="en-US" sz="1400" dirty="0"/>
                        <a:t>例突变；</a:t>
                      </a:r>
                      <a:r>
                        <a:rPr lang="en-US" altLang="zh-CN" sz="1400" dirty="0"/>
                        <a:t>25</a:t>
                      </a:r>
                      <a:r>
                        <a:rPr lang="zh-CN" altLang="en-US" sz="1400" dirty="0"/>
                        <a:t>例野生型</a:t>
                      </a:r>
                      <a:endParaRPr lang="en-US" altLang="zh-CN" sz="1400" dirty="0"/>
                    </a:p>
                    <a:p>
                      <a:pPr algn="ctr"/>
                      <a:r>
                        <a:rPr lang="en-US" altLang="zh-CN" sz="1400" dirty="0"/>
                        <a:t>PD-L1</a:t>
                      </a:r>
                      <a:r>
                        <a:rPr lang="zh-CN" altLang="en-US" sz="1400" dirty="0"/>
                        <a:t>（</a:t>
                      </a:r>
                      <a:r>
                        <a:rPr lang="en-US" altLang="zh-CN" sz="1400" dirty="0"/>
                        <a:t>1</a:t>
                      </a:r>
                      <a:r>
                        <a:rPr lang="zh-CN" altLang="en-US" sz="1400" dirty="0"/>
                        <a:t>）：</a:t>
                      </a:r>
                      <a:r>
                        <a:rPr lang="en-US" altLang="zh-CN" sz="1400" dirty="0"/>
                        <a:t>29</a:t>
                      </a:r>
                      <a:r>
                        <a:rPr lang="zh-CN" altLang="en-US" sz="1400" dirty="0"/>
                        <a:t>例</a:t>
                      </a:r>
                      <a:r>
                        <a:rPr lang="en-US" altLang="zh-CN" sz="1400" dirty="0"/>
                        <a:t>&lt;50%</a:t>
                      </a:r>
                      <a:r>
                        <a:rPr lang="zh-CN" altLang="en-US" sz="1400" dirty="0"/>
                        <a:t> ，</a:t>
                      </a:r>
                      <a:r>
                        <a:rPr lang="en-US" altLang="zh-CN" sz="1400" dirty="0"/>
                        <a:t>9</a:t>
                      </a:r>
                      <a:r>
                        <a:rPr lang="zh-CN" altLang="en-US" sz="1400" dirty="0"/>
                        <a:t>例≥</a:t>
                      </a:r>
                      <a:r>
                        <a:rPr lang="en-US" altLang="zh-CN" sz="1400" dirty="0"/>
                        <a:t>50%</a:t>
                      </a:r>
                    </a:p>
                    <a:p>
                      <a:pPr algn="ctr"/>
                      <a:r>
                        <a:rPr lang="en-US" altLang="zh-CN" sz="1400" dirty="0"/>
                        <a:t>PD-L1</a:t>
                      </a:r>
                      <a:r>
                        <a:rPr lang="zh-CN" altLang="en-US" sz="1400" dirty="0"/>
                        <a:t>（</a:t>
                      </a:r>
                      <a:r>
                        <a:rPr lang="en-US" altLang="zh-CN" sz="1400" dirty="0"/>
                        <a:t>2</a:t>
                      </a:r>
                      <a:r>
                        <a:rPr lang="zh-CN" altLang="en-US" sz="1400" dirty="0"/>
                        <a:t>）：</a:t>
                      </a:r>
                      <a:r>
                        <a:rPr lang="en-US" altLang="zh-CN" sz="1400" dirty="0"/>
                        <a:t>14</a:t>
                      </a:r>
                      <a:r>
                        <a:rPr lang="zh-CN" altLang="en-US" sz="1400" dirty="0"/>
                        <a:t>例</a:t>
                      </a:r>
                      <a:r>
                        <a:rPr lang="en-US" altLang="zh-CN" sz="1400" dirty="0"/>
                        <a:t>&lt;1%</a:t>
                      </a:r>
                      <a:r>
                        <a:rPr lang="zh-CN" altLang="en-US" sz="1400" dirty="0"/>
                        <a:t>，</a:t>
                      </a:r>
                      <a:r>
                        <a:rPr lang="en-US" altLang="zh-CN" sz="1400" dirty="0"/>
                        <a:t>24</a:t>
                      </a:r>
                      <a:r>
                        <a:rPr lang="zh-CN" altLang="en-US" sz="1400" dirty="0"/>
                        <a:t>例≥</a:t>
                      </a:r>
                      <a:r>
                        <a:rPr lang="en-US" altLang="zh-CN" sz="1400" dirty="0"/>
                        <a:t>1%</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65480" y="260985"/>
            <a:ext cx="9841865" cy="664210"/>
          </a:xfrm>
        </p:spPr>
        <p:txBody>
          <a:bodyPr>
            <a:normAutofit/>
          </a:bodyPr>
          <a:lstStyle/>
          <a:p>
            <a:pPr algn="ctr"/>
            <a:r>
              <a:rPr lang="zh-CN" altLang="en-US" sz="3110" dirty="0">
                <a:sym typeface="+mn-ea"/>
              </a:rPr>
              <a:t>免疫检查点抑制剂 + 骨靶向疗法或具有协同作用</a:t>
            </a:r>
          </a:p>
        </p:txBody>
      </p:sp>
      <p:sp>
        <p:nvSpPr>
          <p:cNvPr id="26" name="文本框 25"/>
          <p:cNvSpPr txBox="1"/>
          <p:nvPr/>
        </p:nvSpPr>
        <p:spPr>
          <a:xfrm>
            <a:off x="5666740" y="6382385"/>
            <a:ext cx="6444615" cy="245110"/>
          </a:xfrm>
          <a:prstGeom prst="rect">
            <a:avLst/>
          </a:prstGeom>
          <a:noFill/>
        </p:spPr>
        <p:txBody>
          <a:bodyPr wrap="square" rtlCol="0" anchor="t">
            <a:spAutoFit/>
          </a:bodyPr>
          <a:lstStyle/>
          <a:p>
            <a:pPr algn="r"/>
            <a:r>
              <a:rPr lang="en-US" altLang="zh-CN" sz="1000" dirty="0">
                <a:solidFill>
                  <a:schemeClr val="bg1"/>
                </a:solidFill>
                <a:latin typeface="Times New Roman" panose="02020603050405020304" pitchFamily="18" charset="0"/>
                <a:sym typeface="+mn-ea"/>
              </a:rPr>
              <a:t>Bongiovanni</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A,</a:t>
            </a:r>
            <a:r>
              <a:rPr lang="zh-CN" altLang="en-US" sz="1000" dirty="0">
                <a:solidFill>
                  <a:schemeClr val="bg1"/>
                </a:solidFill>
                <a:latin typeface="Times New Roman" panose="02020603050405020304" pitchFamily="18" charset="0"/>
                <a:sym typeface="+mn-ea"/>
              </a:rPr>
              <a:t> </a:t>
            </a:r>
            <a:r>
              <a:rPr lang="en-US" altLang="zh-CN" sz="1000" dirty="0" err="1">
                <a:solidFill>
                  <a:schemeClr val="bg1"/>
                </a:solidFill>
                <a:latin typeface="Times New Roman" panose="02020603050405020304" pitchFamily="18" charset="0"/>
                <a:sym typeface="+mn-ea"/>
              </a:rPr>
              <a:t>Foca</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F,</a:t>
            </a:r>
            <a:r>
              <a:rPr lang="zh-CN" altLang="en-US" sz="1000" dirty="0">
                <a:solidFill>
                  <a:schemeClr val="bg1"/>
                </a:solidFill>
                <a:latin typeface="Times New Roman" panose="02020603050405020304" pitchFamily="18" charset="0"/>
                <a:sym typeface="+mn-ea"/>
              </a:rPr>
              <a:t> </a:t>
            </a:r>
            <a:r>
              <a:rPr lang="en-US" altLang="zh-CN" sz="1000" dirty="0" err="1">
                <a:solidFill>
                  <a:schemeClr val="bg1"/>
                </a:solidFill>
                <a:latin typeface="Times New Roman" panose="02020603050405020304" pitchFamily="18" charset="0"/>
                <a:sym typeface="+mn-ea"/>
              </a:rPr>
              <a:t>Menis</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J,</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et</a:t>
            </a:r>
            <a:r>
              <a:rPr lang="zh-CN" altLang="en-US" sz="1000" dirty="0">
                <a:solidFill>
                  <a:schemeClr val="bg1"/>
                </a:solidFill>
                <a:latin typeface="Times New Roman" panose="02020603050405020304" pitchFamily="18" charset="0"/>
                <a:sym typeface="+mn-ea"/>
              </a:rPr>
              <a:t> </a:t>
            </a:r>
            <a:r>
              <a:rPr lang="en-US" altLang="zh-CN" sz="1000" dirty="0">
                <a:solidFill>
                  <a:schemeClr val="bg1"/>
                </a:solidFill>
                <a:latin typeface="Times New Roman" panose="02020603050405020304" pitchFamily="18" charset="0"/>
                <a:sym typeface="+mn-ea"/>
              </a:rPr>
              <a:t>al.</a:t>
            </a:r>
            <a:r>
              <a:rPr lang="zh-CN" altLang="en-US" sz="1000" dirty="0">
                <a:solidFill>
                  <a:schemeClr val="bg1"/>
                </a:solidFill>
                <a:latin typeface="Times New Roman" panose="02020603050405020304" pitchFamily="18" charset="0"/>
                <a:sym typeface="+mn-ea"/>
              </a:rPr>
              <a:t> </a:t>
            </a:r>
            <a:r>
              <a:rPr lang="en-GB" altLang="zh-CN" sz="1000" dirty="0">
                <a:solidFill>
                  <a:schemeClr val="bg1"/>
                </a:solidFill>
                <a:sym typeface="+mn-ea"/>
              </a:rPr>
              <a:t>Front Immunol. 2021 Nov 10;12:697298.</a:t>
            </a:r>
            <a:endParaRPr lang="en-GB" altLang="zh-CN" sz="1000" dirty="0">
              <a:solidFill>
                <a:schemeClr val="bg1"/>
              </a:solidFill>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3"/>
          <a:stretch>
            <a:fillRect/>
          </a:stretch>
        </p:blipFill>
        <p:spPr>
          <a:xfrm>
            <a:off x="1457960" y="1277620"/>
            <a:ext cx="4150995" cy="2961005"/>
          </a:xfrm>
          <a:prstGeom prst="rect">
            <a:avLst/>
          </a:prstGeom>
        </p:spPr>
      </p:pic>
      <p:pic>
        <p:nvPicPr>
          <p:cNvPr id="4" name="图片 3"/>
          <p:cNvPicPr>
            <a:picLocks noChangeAspect="1"/>
          </p:cNvPicPr>
          <p:nvPr/>
        </p:nvPicPr>
        <p:blipFill>
          <a:blip r:embed="rId4"/>
          <a:stretch>
            <a:fillRect/>
          </a:stretch>
        </p:blipFill>
        <p:spPr>
          <a:xfrm>
            <a:off x="5793105" y="1280795"/>
            <a:ext cx="4150995" cy="2957830"/>
          </a:xfrm>
          <a:prstGeom prst="rect">
            <a:avLst/>
          </a:prstGeom>
        </p:spPr>
      </p:pic>
      <p:sp>
        <p:nvSpPr>
          <p:cNvPr id="5" name="文本框 4"/>
          <p:cNvSpPr txBox="1"/>
          <p:nvPr/>
        </p:nvSpPr>
        <p:spPr>
          <a:xfrm>
            <a:off x="789305" y="4481830"/>
            <a:ext cx="11131550" cy="1706880"/>
          </a:xfrm>
          <a:prstGeom prst="rect">
            <a:avLst/>
          </a:prstGeom>
          <a:noFill/>
          <a:ln>
            <a:solidFill>
              <a:schemeClr val="tx1"/>
            </a:solidFill>
            <a:prstDash val="dash"/>
          </a:ln>
        </p:spPr>
        <p:txBody>
          <a:bodyPr wrap="square" rtlCol="0" anchor="t">
            <a:spAutoFit/>
          </a:bodyPr>
          <a:lstStyle/>
          <a:p>
            <a:pPr marL="285750" indent="-285750">
              <a:lnSpc>
                <a:spcPct val="150000"/>
              </a:lnSpc>
              <a:buFont typeface="Arial" panose="020B0604020202020204" pitchFamily="34" charset="0"/>
              <a:buChar char="•"/>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在中位随访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41.4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个月时，整个人群的中位 </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OS (</a:t>
            </a:r>
            <a:r>
              <a:rPr lang="en-GB" altLang="zh-CN" sz="1400" dirty="0" err="1">
                <a:solidFill>
                  <a:schemeClr val="tx1"/>
                </a:solidFill>
                <a:latin typeface="微软雅黑" panose="020B0503020204020204" charset="-122"/>
                <a:ea typeface="微软雅黑" panose="020B0503020204020204" charset="-122"/>
                <a:cs typeface="微软雅黑" panose="020B0503020204020204" charset="-122"/>
                <a:sym typeface="+mn-ea"/>
              </a:rPr>
              <a:t>mOS</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为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11.9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个月（</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95% </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CI</a:t>
            </a:r>
            <a:r>
              <a:rPr lang="zh-CN" altLang="en-GB"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8.2-14.4</a:t>
            </a:r>
            <a:r>
              <a:rPr lang="zh-CN" altLang="en-GB" sz="1400"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在接受 </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ICI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治疗的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46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名患者中，</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30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例患者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(65.2%)</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接受骨靶向疗法（</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BTT</a:t>
            </a:r>
            <a:r>
              <a:rPr lang="zh-CN" altLang="en-GB"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24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名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(80.0%)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接受唑来膦酸盐，</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6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例患者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(20.0%)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接受狄诺塞麦。单独 </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ICI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组的 </a:t>
            </a:r>
            <a:r>
              <a:rPr lang="en-GB" altLang="zh-CN" sz="1400" dirty="0" err="1">
                <a:solidFill>
                  <a:schemeClr val="tx1"/>
                </a:solidFill>
                <a:latin typeface="微软雅黑" panose="020B0503020204020204" charset="-122"/>
                <a:ea typeface="微软雅黑" panose="020B0503020204020204" charset="-122"/>
                <a:cs typeface="微软雅黑" panose="020B0503020204020204" charset="-122"/>
                <a:sym typeface="+mn-ea"/>
              </a:rPr>
              <a:t>mOS</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为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15.8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个月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[95% </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CI</a:t>
            </a:r>
            <a:r>
              <a:rPr lang="zh-CN" altLang="en-GB"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8.2-</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不可评估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NE)] </a:t>
            </a:r>
            <a:r>
              <a:rPr lang="en-GB" altLang="zh-CN" sz="1400" i="1" dirty="0">
                <a:solidFill>
                  <a:schemeClr val="tx1"/>
                </a:solidFill>
                <a:latin typeface="微软雅黑" panose="020B0503020204020204" charset="-122"/>
                <a:ea typeface="微软雅黑" panose="020B0503020204020204" charset="-122"/>
                <a:cs typeface="微软雅黑" panose="020B0503020204020204" charset="-122"/>
                <a:sym typeface="+mn-ea"/>
              </a:rPr>
              <a:t>vs</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ICI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BTT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组为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21.8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个月（</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95%</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CI</a:t>
            </a:r>
            <a:r>
              <a:rPr lang="zh-CN" altLang="en-GB"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14.5-</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不可评估），接受其他治疗组为 </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7.5</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95%</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CI</a:t>
            </a:r>
            <a:r>
              <a:rPr lang="zh-CN" altLang="en-GB"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6.1-10.9</a:t>
            </a:r>
            <a:r>
              <a:rPr lang="zh-CN" altLang="en-GB"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个月（</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p &lt; 0.001</a:t>
            </a:r>
            <a:r>
              <a:rPr lang="zh-CN" altLang="en-GB" sz="1400"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zh-CN" altLang="en-GB" sz="1400" dirty="0">
                <a:solidFill>
                  <a:schemeClr val="tx1"/>
                </a:solidFill>
                <a:latin typeface="微软雅黑" panose="020B0503020204020204" charset="-122"/>
                <a:ea typeface="微软雅黑" panose="020B0503020204020204" charset="-122"/>
                <a:cs typeface="微软雅黑" panose="020B0503020204020204" charset="-122"/>
                <a:sym typeface="+mn-ea"/>
              </a:rPr>
              <a:t>此外</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NLR</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neutrophil-to-lymphocyte ratio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 ≤5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对 </a:t>
            </a:r>
            <a:r>
              <a:rPr lang="en-GB"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OS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有积极影响。</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51514" y="241613"/>
            <a:ext cx="10423039" cy="663894"/>
          </a:xfrm>
        </p:spPr>
        <p:txBody>
          <a:bodyPr>
            <a:normAutofit/>
          </a:bodyPr>
          <a:lstStyle/>
          <a:p>
            <a:pPr algn="ctr"/>
            <a:r>
              <a:rPr lang="zh-CN" altLang="en-US" sz="2800" dirty="0">
                <a:sym typeface="+mn-ea"/>
              </a:rPr>
              <a:t>骨转移患者发生骨相关事件（</a:t>
            </a:r>
            <a:r>
              <a:rPr lang="en-US" altLang="zh-CN" sz="2800" dirty="0">
                <a:sym typeface="+mn-ea"/>
              </a:rPr>
              <a:t>SRE</a:t>
            </a:r>
            <a:r>
              <a:rPr lang="zh-CN" altLang="en-US" sz="2800" dirty="0">
                <a:sym typeface="+mn-ea"/>
              </a:rPr>
              <a:t>）</a:t>
            </a:r>
            <a:endParaRPr lang="zh-CN" altLang="en-US" sz="2800" dirty="0">
              <a:solidFill>
                <a:schemeClr val="accent1">
                  <a:lumMod val="75000"/>
                </a:schemeClr>
              </a:solidFill>
              <a:sym typeface="+mn-ea"/>
            </a:endParaRPr>
          </a:p>
        </p:txBody>
      </p:sp>
      <p:sp>
        <p:nvSpPr>
          <p:cNvPr id="5" name="텍스트 개체 틀 1"/>
          <p:cNvSpPr>
            <a:spLocks noGrp="1"/>
          </p:cNvSpPr>
          <p:nvPr/>
        </p:nvSpPr>
        <p:spPr>
          <a:xfrm>
            <a:off x="838200" y="899320"/>
            <a:ext cx="10515600" cy="5277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000" b="1" dirty="0">
                <a:latin typeface="微软雅黑" panose="020B0503020204020204" charset="-122"/>
                <a:ea typeface="微软雅黑" panose="020B0503020204020204" charset="-122"/>
              </a:rPr>
              <a:t>SREs（Skeletal-Related Events</a:t>
            </a:r>
            <a:r>
              <a:rPr lang="zh-CN" altLang="en-US" sz="2000" b="1" dirty="0">
                <a:latin typeface="微软雅黑" panose="020B0503020204020204" charset="-122"/>
                <a:ea typeface="微软雅黑" panose="020B0503020204020204" charset="-122"/>
              </a:rPr>
              <a:t>），骨相关事件</a:t>
            </a:r>
            <a:r>
              <a:rPr lang="zh-CN" altLang="en-US" sz="1800" dirty="0"/>
              <a:t>是指在恶性肿瘤骨转移或骨病患者中，由于疾病进展带来的一系列骨并发症总和。</a:t>
            </a:r>
            <a:r>
              <a:rPr lang="zh-CN" altLang="en-US" sz="1800" b="1" dirty="0">
                <a:cs typeface="微软雅黑" panose="020B0503020204020204" charset="-122"/>
                <a:sym typeface="+mn-ea"/>
              </a:rPr>
              <a:t>SREs</a:t>
            </a:r>
            <a:r>
              <a:rPr lang="zh-CN" altLang="en-US" sz="1800" dirty="0">
                <a:cs typeface="微软雅黑" panose="020B0503020204020204" charset="-122"/>
                <a:sym typeface="+mn-ea"/>
              </a:rPr>
              <a:t>是</a:t>
            </a:r>
            <a:r>
              <a:rPr lang="zh-CN" altLang="en-US" sz="1800" b="1" dirty="0">
                <a:cs typeface="微软雅黑" panose="020B0503020204020204" charset="-122"/>
                <a:sym typeface="+mn-ea"/>
              </a:rPr>
              <a:t>一组事件</a:t>
            </a:r>
            <a:r>
              <a:rPr lang="zh-CN" altLang="en-US" sz="1800" dirty="0">
                <a:cs typeface="微软雅黑" panose="020B0503020204020204" charset="-122"/>
                <a:sym typeface="+mn-ea"/>
              </a:rPr>
              <a:t>，常作为</a:t>
            </a:r>
            <a:r>
              <a:rPr lang="zh-CN" altLang="en-US" sz="1800" b="1" dirty="0">
                <a:cs typeface="微软雅黑" panose="020B0503020204020204" charset="-122"/>
                <a:sym typeface="+mn-ea"/>
              </a:rPr>
              <a:t>研究终点</a:t>
            </a:r>
            <a:r>
              <a:rPr lang="zh-CN" altLang="en-US" sz="1800" dirty="0">
                <a:cs typeface="微软雅黑" panose="020B0503020204020204" charset="-122"/>
                <a:sym typeface="+mn-ea"/>
              </a:rPr>
              <a:t>用于评价治疗恶性肿瘤骨转移的疗效</a:t>
            </a:r>
            <a:r>
              <a:rPr lang="en-US" altLang="zh-CN" sz="1800" baseline="30000" dirty="0">
                <a:cs typeface="微软雅黑" panose="020B0503020204020204" charset="-122"/>
                <a:sym typeface="+mn-ea"/>
              </a:rPr>
              <a:t>1</a:t>
            </a:r>
            <a:r>
              <a:rPr lang="zh-CN" altLang="en-US" sz="1800" dirty="0">
                <a:cs typeface="微软雅黑" panose="020B0503020204020204" charset="-122"/>
                <a:sym typeface="+mn-ea"/>
              </a:rPr>
              <a:t>，目前</a:t>
            </a:r>
            <a:r>
              <a:rPr lang="en-US" altLang="zh-CN" sz="1800" dirty="0">
                <a:cs typeface="微软雅黑" panose="020B0503020204020204" charset="-122"/>
                <a:sym typeface="+mn-ea"/>
              </a:rPr>
              <a:t>FDA《</a:t>
            </a:r>
            <a:r>
              <a:rPr lang="zh-CN" altLang="en-US" sz="1800" dirty="0">
                <a:cs typeface="微软雅黑" panose="020B0503020204020204" charset="-122"/>
                <a:sym typeface="+mn-ea"/>
              </a:rPr>
              <a:t>肿瘤药物临床试验的研究终点指南</a:t>
            </a:r>
            <a:r>
              <a:rPr lang="en-US" altLang="zh-CN" sz="1800" dirty="0">
                <a:cs typeface="微软雅黑" panose="020B0503020204020204" charset="-122"/>
                <a:sym typeface="+mn-ea"/>
              </a:rPr>
              <a:t>》</a:t>
            </a:r>
            <a:r>
              <a:rPr lang="en-US" altLang="zh-CN" sz="1800" baseline="30000" dirty="0">
                <a:cs typeface="微软雅黑" panose="020B0503020204020204" charset="-122"/>
                <a:sym typeface="+mn-ea"/>
              </a:rPr>
              <a:t>6</a:t>
            </a:r>
            <a:r>
              <a:rPr lang="zh-CN" altLang="en-US" sz="1800" dirty="0">
                <a:cs typeface="微软雅黑" panose="020B0503020204020204" charset="-122"/>
                <a:sym typeface="+mn-ea"/>
              </a:rPr>
              <a:t>中明确规定</a:t>
            </a:r>
            <a:r>
              <a:rPr lang="en-US" altLang="zh-CN" sz="1800" dirty="0">
                <a:cs typeface="微软雅黑" panose="020B0503020204020204" charset="-122"/>
                <a:sym typeface="+mn-ea"/>
              </a:rPr>
              <a:t>SREs</a:t>
            </a:r>
            <a:r>
              <a:rPr lang="zh-CN" altLang="en-US" sz="1800" dirty="0">
                <a:cs typeface="微软雅黑" panose="020B0503020204020204" charset="-122"/>
                <a:sym typeface="+mn-ea"/>
              </a:rPr>
              <a:t>包括以下</a:t>
            </a:r>
            <a:r>
              <a:rPr lang="en-US" altLang="zh-CN" sz="2400" b="1" dirty="0">
                <a:solidFill>
                  <a:srgbClr val="C00000"/>
                </a:solidFill>
                <a:cs typeface="微软雅黑" panose="020B0503020204020204" charset="-122"/>
                <a:sym typeface="+mn-ea"/>
              </a:rPr>
              <a:t>4</a:t>
            </a:r>
            <a:r>
              <a:rPr lang="zh-CN" altLang="en-US" sz="1800" dirty="0">
                <a:cs typeface="微软雅黑" panose="020B0503020204020204" charset="-122"/>
                <a:sym typeface="+mn-ea"/>
              </a:rPr>
              <a:t>种</a:t>
            </a:r>
            <a:r>
              <a:rPr lang="en-US" altLang="zh-CN" sz="1800" dirty="0">
                <a:cs typeface="微软雅黑" panose="020B0503020204020204" charset="-122"/>
                <a:sym typeface="+mn-ea"/>
              </a:rPr>
              <a:t>*</a:t>
            </a:r>
            <a:r>
              <a:rPr lang="zh-CN" altLang="en-US" sz="1800" dirty="0">
                <a:cs typeface="微软雅黑" panose="020B0503020204020204" charset="-122"/>
                <a:sym typeface="+mn-ea"/>
              </a:rPr>
              <a:t>。</a:t>
            </a:r>
            <a:endParaRPr lang="en-US" sz="1800" dirty="0">
              <a:cs typeface="Tahoma" panose="020B0604030504040204" pitchFamily="34" charset="0"/>
            </a:endParaRPr>
          </a:p>
          <a:p>
            <a:endParaRPr lang="ko-KR" altLang="en-US" sz="1200" b="1" dirty="0"/>
          </a:p>
        </p:txBody>
      </p:sp>
      <p:sp>
        <p:nvSpPr>
          <p:cNvPr id="27" name="矩形 26"/>
          <p:cNvSpPr/>
          <p:nvPr/>
        </p:nvSpPr>
        <p:spPr>
          <a:xfrm>
            <a:off x="6771640" y="5328285"/>
            <a:ext cx="5524500" cy="1014730"/>
          </a:xfrm>
          <a:prstGeom prst="rect">
            <a:avLst/>
          </a:prstGeom>
        </p:spPr>
        <p:txBody>
          <a:bodyPr wrap="square">
            <a:spAutoFit/>
          </a:bodyPr>
          <a:lstStyle/>
          <a:p>
            <a:r>
              <a:rPr lang="en-US" altLang="zh-CN" sz="1000" dirty="0"/>
              <a:t>1. Coleman RE. Cancer 1997;80:1588-94;</a:t>
            </a:r>
          </a:p>
          <a:p>
            <a:r>
              <a:rPr lang="en-US" altLang="zh-CN" sz="1000" dirty="0"/>
              <a:t>2. Drudge Coates L, </a:t>
            </a:r>
            <a:r>
              <a:rPr lang="en-US" altLang="zh-CN" sz="1000" dirty="0" err="1"/>
              <a:t>Rajbabu</a:t>
            </a:r>
            <a:r>
              <a:rPr lang="en-US" altLang="zh-CN" sz="1000" dirty="0"/>
              <a:t> K. Int J </a:t>
            </a:r>
            <a:r>
              <a:rPr lang="en-US" altLang="zh-CN" sz="1000" dirty="0" err="1"/>
              <a:t>Paliat</a:t>
            </a:r>
            <a:r>
              <a:rPr lang="en-US" altLang="zh-CN" sz="1000" dirty="0"/>
              <a:t> </a:t>
            </a:r>
            <a:r>
              <a:rPr lang="en-US" altLang="zh-CN" sz="1000" dirty="0" err="1"/>
              <a:t>Nurs</a:t>
            </a:r>
            <a:r>
              <a:rPr lang="en-US" altLang="zh-CN" sz="1000" dirty="0"/>
              <a:t> 2008;4:110 6;</a:t>
            </a:r>
          </a:p>
          <a:p>
            <a:r>
              <a:rPr lang="en-US" altLang="zh-CN" sz="1000" dirty="0"/>
              <a:t>3. Furstenberg CH, </a:t>
            </a:r>
            <a:r>
              <a:rPr lang="en-US" altLang="zh-CN" sz="1000" dirty="0" err="1"/>
              <a:t>Wiedenhöfer</a:t>
            </a:r>
            <a:r>
              <a:rPr lang="en-US" altLang="zh-CN" sz="1000" dirty="0"/>
              <a:t> B, </a:t>
            </a:r>
            <a:r>
              <a:rPr lang="en-US" altLang="zh-CN" sz="1000" dirty="0" err="1"/>
              <a:t>Gerner</a:t>
            </a:r>
            <a:r>
              <a:rPr lang="en-US" altLang="zh-CN" sz="1000" dirty="0"/>
              <a:t> JF, et al. J Bone Joint Surg Br 2009;91:240 4;</a:t>
            </a:r>
          </a:p>
          <a:p>
            <a:r>
              <a:rPr lang="en-US" altLang="zh-CN" sz="1000" dirty="0"/>
              <a:t>4. </a:t>
            </a:r>
            <a:r>
              <a:rPr lang="en-US" altLang="zh-CN" sz="1000" dirty="0" err="1"/>
              <a:t>Gralow</a:t>
            </a:r>
            <a:r>
              <a:rPr lang="en-US" altLang="zh-CN" sz="1000" dirty="0"/>
              <a:t> JR, Biermann JS, </a:t>
            </a:r>
            <a:r>
              <a:rPr lang="en-US" altLang="zh-CN" sz="1000" dirty="0" err="1"/>
              <a:t>Farooki</a:t>
            </a:r>
            <a:r>
              <a:rPr lang="en-US" altLang="zh-CN" sz="1000" dirty="0"/>
              <a:t> A, et al. J Natl </a:t>
            </a:r>
            <a:r>
              <a:rPr lang="en-US" altLang="zh-CN" sz="1000" dirty="0" err="1"/>
              <a:t>Compr</a:t>
            </a:r>
            <a:r>
              <a:rPr lang="en-US" altLang="zh-CN" sz="1000" dirty="0"/>
              <a:t> </a:t>
            </a:r>
            <a:r>
              <a:rPr lang="en-US" altLang="zh-CN" sz="1000" dirty="0" err="1"/>
              <a:t>Canc</a:t>
            </a:r>
            <a:r>
              <a:rPr lang="en-US" altLang="zh-CN" sz="1000" dirty="0"/>
              <a:t> </a:t>
            </a:r>
            <a:r>
              <a:rPr lang="en-US" altLang="zh-CN" sz="1000" dirty="0" err="1"/>
              <a:t>Netw</a:t>
            </a:r>
            <a:r>
              <a:rPr lang="en-US" altLang="zh-CN" sz="1000" dirty="0"/>
              <a:t> 2009;7(suppl_3):S1 35;</a:t>
            </a:r>
          </a:p>
          <a:p>
            <a:r>
              <a:rPr lang="en-US" altLang="zh-CN" sz="1000" dirty="0"/>
              <a:t>5. Malviya A, </a:t>
            </a:r>
            <a:r>
              <a:rPr lang="en-US" altLang="zh-CN" sz="1000" dirty="0" err="1"/>
              <a:t>Gerrand</a:t>
            </a:r>
            <a:r>
              <a:rPr lang="en-US" altLang="zh-CN" sz="1000" dirty="0"/>
              <a:t> C. </a:t>
            </a:r>
            <a:r>
              <a:rPr lang="en-US" altLang="zh-CN" sz="1000" dirty="0" err="1"/>
              <a:t>Palliat</a:t>
            </a:r>
            <a:r>
              <a:rPr lang="en-US" altLang="zh-CN" sz="1000" dirty="0"/>
              <a:t> Med 2012;26:788 96.</a:t>
            </a:r>
          </a:p>
          <a:p>
            <a:r>
              <a:rPr lang="en-US" altLang="zh-CN" sz="1000" dirty="0"/>
              <a:t>6. https://www.fda.gov/media/71195/download</a:t>
            </a:r>
          </a:p>
        </p:txBody>
      </p:sp>
      <p:sp>
        <p:nvSpPr>
          <p:cNvPr id="55" name="文本框 54"/>
          <p:cNvSpPr txBox="1"/>
          <p:nvPr/>
        </p:nvSpPr>
        <p:spPr>
          <a:xfrm>
            <a:off x="1123950" y="5512435"/>
            <a:ext cx="5205730" cy="275590"/>
          </a:xfrm>
          <a:prstGeom prst="rect">
            <a:avLst/>
          </a:prstGeom>
          <a:noFill/>
        </p:spPr>
        <p:txBody>
          <a:bodyPr wrap="square" rtlCol="0" anchor="t">
            <a:spAutoFit/>
          </a:bodyPr>
          <a:lstStyle/>
          <a:p>
            <a:r>
              <a:rPr lang="en-US" altLang="zh-CN" sz="1200" dirty="0">
                <a:latin typeface="微软雅黑" panose="020B0503020204020204" charset="-122"/>
                <a:ea typeface="微软雅黑" panose="020B0503020204020204" charset="-122"/>
                <a:cs typeface="Microsoft Sans Serif" panose="020B0604020202020204" pitchFamily="34" charset="0"/>
              </a:rPr>
              <a:t>*</a:t>
            </a:r>
            <a:r>
              <a:rPr lang="zh-CN" altLang="en-US" sz="1200" dirty="0">
                <a:latin typeface="微软雅黑" panose="020B0503020204020204" charset="-122"/>
                <a:ea typeface="微软雅黑" panose="020B0503020204020204" charset="-122"/>
                <a:cs typeface="Microsoft Sans Serif" panose="020B0604020202020204" pitchFamily="34" charset="0"/>
              </a:rPr>
              <a:t>除以上四种外，还有一些文献中会将恶性高钙血症和骨痛定义为</a:t>
            </a:r>
            <a:r>
              <a:rPr lang="en-US" altLang="zh-CN" sz="1200" dirty="0">
                <a:latin typeface="微软雅黑" panose="020B0503020204020204" charset="-122"/>
                <a:ea typeface="微软雅黑" panose="020B0503020204020204" charset="-122"/>
                <a:cs typeface="Microsoft Sans Serif" panose="020B0604020202020204" pitchFamily="34" charset="0"/>
              </a:rPr>
              <a:t>SREs</a:t>
            </a:r>
          </a:p>
        </p:txBody>
      </p:sp>
      <p:grpSp>
        <p:nvGrpSpPr>
          <p:cNvPr id="14" name="组合 13"/>
          <p:cNvGrpSpPr/>
          <p:nvPr/>
        </p:nvGrpSpPr>
        <p:grpSpPr>
          <a:xfrm>
            <a:off x="1543050" y="2591435"/>
            <a:ext cx="10659110" cy="2898140"/>
            <a:chOff x="2414" y="4081"/>
            <a:chExt cx="16786" cy="4564"/>
          </a:xfrm>
        </p:grpSpPr>
        <p:grpSp>
          <p:nvGrpSpPr>
            <p:cNvPr id="13" name="组合 12"/>
            <p:cNvGrpSpPr/>
            <p:nvPr/>
          </p:nvGrpSpPr>
          <p:grpSpPr>
            <a:xfrm>
              <a:off x="2414" y="4081"/>
              <a:ext cx="16786" cy="4564"/>
              <a:chOff x="24849" y="2273257"/>
              <a:chExt cx="10659273" cy="2897873"/>
            </a:xfrm>
          </p:grpSpPr>
          <p:sp>
            <p:nvSpPr>
              <p:cNvPr id="15" name="speed"/>
              <p:cNvSpPr txBox="1">
                <a:spLocks noChangeArrowheads="1"/>
              </p:cNvSpPr>
              <p:nvPr/>
            </p:nvSpPr>
            <p:spPr bwMode="auto">
              <a:xfrm>
                <a:off x="5713558" y="2285439"/>
                <a:ext cx="4970564" cy="2769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1pPr>
                <a:lvl2pPr marL="4572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2pPr>
                <a:lvl3pPr marL="9144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3pPr>
                <a:lvl4pPr marL="13716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4pPr>
                <a:lvl5pPr marL="18288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5pPr>
                <a:lvl6pPr marL="22860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6pPr>
                <a:lvl7pPr marL="27432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7pPr>
                <a:lvl8pPr marL="32004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8pPr>
                <a:lvl9pPr marL="36576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9pPr>
              </a:lstStyle>
              <a:p>
                <a:pPr>
                  <a:lnSpc>
                    <a:spcPct val="90000"/>
                  </a:lnSpc>
                  <a:buClr>
                    <a:prstClr val="white"/>
                  </a:buClr>
                  <a:defRPr/>
                </a:pPr>
                <a:r>
                  <a:rPr lang="zh-CN" altLang="en-US" sz="2000" b="1" dirty="0">
                    <a:solidFill>
                      <a:srgbClr val="535983"/>
                    </a:solidFill>
                    <a:latin typeface="微软雅黑" panose="020B0503020204020204" charset="-122"/>
                    <a:ea typeface="微软雅黑" panose="020B0503020204020204" charset="-122"/>
                    <a:cs typeface="Tahoma" panose="020B0604030504040204" pitchFamily="34" charset="0"/>
                  </a:rPr>
                  <a:t>骨放疗</a:t>
                </a:r>
                <a:endParaRPr lang="en-US" altLang="ko-KR" sz="2000" b="1" dirty="0">
                  <a:solidFill>
                    <a:srgbClr val="535983"/>
                  </a:solidFill>
                  <a:latin typeface="微软雅黑" panose="020B0503020204020204" charset="-122"/>
                  <a:ea typeface="微软雅黑" panose="020B0503020204020204" charset="-122"/>
                  <a:cs typeface="Tahoma" panose="020B0604030504040204" pitchFamily="34" charset="0"/>
                </a:endParaRPr>
              </a:p>
            </p:txBody>
          </p:sp>
          <p:grpSp>
            <p:nvGrpSpPr>
              <p:cNvPr id="12" name="组合 11"/>
              <p:cNvGrpSpPr/>
              <p:nvPr/>
            </p:nvGrpSpPr>
            <p:grpSpPr>
              <a:xfrm>
                <a:off x="24849" y="2273257"/>
                <a:ext cx="8738427" cy="2897873"/>
                <a:chOff x="24849" y="2273257"/>
                <a:chExt cx="8738427" cy="2897873"/>
              </a:xfrm>
            </p:grpSpPr>
            <p:sp>
              <p:nvSpPr>
                <p:cNvPr id="18" name="speed"/>
                <p:cNvSpPr txBox="1">
                  <a:spLocks noChangeArrowheads="1"/>
                </p:cNvSpPr>
                <p:nvPr/>
              </p:nvSpPr>
              <p:spPr bwMode="auto">
                <a:xfrm>
                  <a:off x="1518971" y="3974520"/>
                  <a:ext cx="4970564" cy="2769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1pPr>
                  <a:lvl2pPr marL="4572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2pPr>
                  <a:lvl3pPr marL="9144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3pPr>
                  <a:lvl4pPr marL="13716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4pPr>
                  <a:lvl5pPr marL="18288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5pPr>
                  <a:lvl6pPr marL="22860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6pPr>
                  <a:lvl7pPr marL="27432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7pPr>
                  <a:lvl8pPr marL="32004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8pPr>
                  <a:lvl9pPr marL="36576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9pPr>
                </a:lstStyle>
                <a:p>
                  <a:pPr>
                    <a:lnSpc>
                      <a:spcPct val="90000"/>
                    </a:lnSpc>
                    <a:buClr>
                      <a:prstClr val="white"/>
                    </a:buClr>
                    <a:defRPr/>
                  </a:pPr>
                  <a:r>
                    <a:rPr lang="zh-CN" altLang="en-US" sz="2000" b="1" dirty="0">
                      <a:solidFill>
                        <a:srgbClr val="004976"/>
                      </a:solidFill>
                      <a:latin typeface="微软雅黑" panose="020B0503020204020204" charset="-122"/>
                      <a:ea typeface="微软雅黑" panose="020B0503020204020204" charset="-122"/>
                      <a:cs typeface="Tahoma" panose="020B0604030504040204" pitchFamily="34" charset="0"/>
                    </a:rPr>
                    <a:t>骨手术</a:t>
                  </a:r>
                  <a:endParaRPr lang="en-US" altLang="ko-KR" sz="2000" b="1" dirty="0">
                    <a:solidFill>
                      <a:srgbClr val="004976"/>
                    </a:solidFill>
                    <a:latin typeface="微软雅黑" panose="020B0503020204020204" charset="-122"/>
                    <a:ea typeface="微软雅黑" panose="020B0503020204020204" charset="-122"/>
                    <a:cs typeface="Tahoma" panose="020B0604030504040204" pitchFamily="34" charset="0"/>
                  </a:endParaRPr>
                </a:p>
              </p:txBody>
            </p:sp>
            <p:sp>
              <p:nvSpPr>
                <p:cNvPr id="24" name="speed"/>
                <p:cNvSpPr txBox="1">
                  <a:spLocks noChangeArrowheads="1"/>
                </p:cNvSpPr>
                <p:nvPr/>
              </p:nvSpPr>
              <p:spPr bwMode="auto">
                <a:xfrm>
                  <a:off x="1469551" y="2289507"/>
                  <a:ext cx="4970564" cy="2769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1pPr>
                  <a:lvl2pPr marL="4572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2pPr>
                  <a:lvl3pPr marL="9144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3pPr>
                  <a:lvl4pPr marL="13716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4pPr>
                  <a:lvl5pPr marL="18288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5pPr>
                  <a:lvl6pPr marL="22860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6pPr>
                  <a:lvl7pPr marL="27432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7pPr>
                  <a:lvl8pPr marL="32004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8pPr>
                  <a:lvl9pPr marL="36576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9pPr>
                </a:lstStyle>
                <a:p>
                  <a:pPr>
                    <a:lnSpc>
                      <a:spcPct val="90000"/>
                    </a:lnSpc>
                    <a:buClr>
                      <a:prstClr val="white"/>
                    </a:buClr>
                    <a:defRPr/>
                  </a:pPr>
                  <a:r>
                    <a:rPr lang="zh-CN" altLang="en-US" sz="2000" b="1" dirty="0">
                      <a:solidFill>
                        <a:srgbClr val="0063C3"/>
                      </a:solidFill>
                      <a:latin typeface="微软雅黑" panose="020B0503020204020204" charset="-122"/>
                      <a:ea typeface="微软雅黑" panose="020B0503020204020204" charset="-122"/>
                      <a:cs typeface="Tahoma" panose="020B0604030504040204" pitchFamily="34" charset="0"/>
                    </a:rPr>
                    <a:t>病理性骨折</a:t>
                  </a:r>
                  <a:endParaRPr lang="en-US" altLang="ko-KR" sz="2000" b="1" dirty="0">
                    <a:solidFill>
                      <a:srgbClr val="0063C3"/>
                    </a:solidFill>
                    <a:latin typeface="微软雅黑" panose="020B0503020204020204" charset="-122"/>
                    <a:ea typeface="微软雅黑" panose="020B0503020204020204" charset="-122"/>
                    <a:cs typeface="Tahoma" panose="020B0604030504040204" pitchFamily="34" charset="0"/>
                  </a:endParaRPr>
                </a:p>
              </p:txBody>
            </p:sp>
            <p:grpSp>
              <p:nvGrpSpPr>
                <p:cNvPr id="33" name="Group 206"/>
                <p:cNvGrpSpPr/>
                <p:nvPr/>
              </p:nvGrpSpPr>
              <p:grpSpPr>
                <a:xfrm>
                  <a:off x="492296" y="2429155"/>
                  <a:ext cx="591320" cy="791802"/>
                  <a:chOff x="8356332" y="1020763"/>
                  <a:chExt cx="873176" cy="1138237"/>
                </a:xfrm>
                <a:solidFill>
                  <a:srgbClr val="FFC000"/>
                </a:solidFill>
              </p:grpSpPr>
              <p:sp>
                <p:nvSpPr>
                  <p:cNvPr id="34" name="Freeform 64"/>
                  <p:cNvSpPr>
                    <a:spLocks noEditPoints="1"/>
                  </p:cNvSpPr>
                  <p:nvPr/>
                </p:nvSpPr>
                <p:spPr bwMode="auto">
                  <a:xfrm>
                    <a:off x="8356332" y="1439863"/>
                    <a:ext cx="534987" cy="557213"/>
                  </a:xfrm>
                  <a:custGeom>
                    <a:avLst/>
                    <a:gdLst/>
                    <a:ahLst/>
                    <a:cxnLst>
                      <a:cxn ang="0">
                        <a:pos x="167" y="164"/>
                      </a:cxn>
                      <a:cxn ang="0">
                        <a:pos x="145" y="138"/>
                      </a:cxn>
                      <a:cxn ang="0">
                        <a:pos x="145" y="138"/>
                      </a:cxn>
                      <a:cxn ang="0">
                        <a:pos x="140" y="125"/>
                      </a:cxn>
                      <a:cxn ang="0">
                        <a:pos x="145" y="118"/>
                      </a:cxn>
                      <a:cxn ang="0">
                        <a:pos x="185" y="3"/>
                      </a:cxn>
                      <a:cxn ang="0">
                        <a:pos x="176" y="0"/>
                      </a:cxn>
                      <a:cxn ang="0">
                        <a:pos x="157" y="19"/>
                      </a:cxn>
                      <a:cxn ang="0">
                        <a:pos x="138" y="0"/>
                      </a:cxn>
                      <a:cxn ang="0">
                        <a:pos x="138" y="0"/>
                      </a:cxn>
                      <a:cxn ang="0">
                        <a:pos x="88" y="26"/>
                      </a:cxn>
                      <a:cxn ang="0">
                        <a:pos x="59" y="50"/>
                      </a:cxn>
                      <a:cxn ang="0">
                        <a:pos x="4" y="142"/>
                      </a:cxn>
                      <a:cxn ang="0">
                        <a:pos x="7" y="176"/>
                      </a:cxn>
                      <a:cxn ang="0">
                        <a:pos x="75" y="192"/>
                      </a:cxn>
                      <a:cxn ang="0">
                        <a:pos x="140" y="192"/>
                      </a:cxn>
                      <a:cxn ang="0">
                        <a:pos x="167" y="164"/>
                      </a:cxn>
                      <a:cxn ang="0">
                        <a:pos x="107" y="183"/>
                      </a:cxn>
                      <a:cxn ang="0">
                        <a:pos x="85" y="184"/>
                      </a:cxn>
                      <a:cxn ang="0">
                        <a:pos x="77" y="184"/>
                      </a:cxn>
                      <a:cxn ang="0">
                        <a:pos x="75" y="184"/>
                      </a:cxn>
                      <a:cxn ang="0">
                        <a:pos x="75" y="184"/>
                      </a:cxn>
                      <a:cxn ang="0">
                        <a:pos x="13" y="171"/>
                      </a:cxn>
                      <a:cxn ang="0">
                        <a:pos x="12" y="144"/>
                      </a:cxn>
                      <a:cxn ang="0">
                        <a:pos x="65" y="55"/>
                      </a:cxn>
                      <a:cxn ang="0">
                        <a:pos x="93" y="32"/>
                      </a:cxn>
                      <a:cxn ang="0">
                        <a:pos x="94" y="31"/>
                      </a:cxn>
                      <a:cxn ang="0">
                        <a:pos x="137" y="140"/>
                      </a:cxn>
                      <a:cxn ang="0">
                        <a:pos x="143" y="146"/>
                      </a:cxn>
                      <a:cxn ang="0">
                        <a:pos x="159" y="164"/>
                      </a:cxn>
                      <a:cxn ang="0">
                        <a:pos x="140" y="183"/>
                      </a:cxn>
                      <a:cxn ang="0">
                        <a:pos x="107" y="183"/>
                      </a:cxn>
                      <a:cxn ang="0">
                        <a:pos x="107" y="183"/>
                      </a:cxn>
                      <a:cxn ang="0">
                        <a:pos x="107" y="183"/>
                      </a:cxn>
                    </a:cxnLst>
                    <a:rect l="0" t="0" r="r" b="b"/>
                    <a:pathLst>
                      <a:path w="185" h="192">
                        <a:moveTo>
                          <a:pt x="167" y="164"/>
                        </a:moveTo>
                        <a:cubicBezTo>
                          <a:pt x="167" y="151"/>
                          <a:pt x="158" y="140"/>
                          <a:pt x="145" y="138"/>
                        </a:cubicBezTo>
                        <a:cubicBezTo>
                          <a:pt x="145" y="138"/>
                          <a:pt x="145" y="138"/>
                          <a:pt x="145" y="138"/>
                        </a:cubicBezTo>
                        <a:cubicBezTo>
                          <a:pt x="140" y="125"/>
                          <a:pt x="140" y="125"/>
                          <a:pt x="140" y="125"/>
                        </a:cubicBezTo>
                        <a:cubicBezTo>
                          <a:pt x="145" y="118"/>
                          <a:pt x="145" y="118"/>
                          <a:pt x="145" y="118"/>
                        </a:cubicBezTo>
                        <a:cubicBezTo>
                          <a:pt x="185" y="3"/>
                          <a:pt x="185" y="3"/>
                          <a:pt x="185" y="3"/>
                        </a:cubicBezTo>
                        <a:cubicBezTo>
                          <a:pt x="182" y="2"/>
                          <a:pt x="179" y="1"/>
                          <a:pt x="176" y="0"/>
                        </a:cubicBezTo>
                        <a:cubicBezTo>
                          <a:pt x="157" y="19"/>
                          <a:pt x="157" y="19"/>
                          <a:pt x="157" y="19"/>
                        </a:cubicBezTo>
                        <a:cubicBezTo>
                          <a:pt x="138" y="0"/>
                          <a:pt x="138" y="0"/>
                          <a:pt x="138" y="0"/>
                        </a:cubicBezTo>
                        <a:cubicBezTo>
                          <a:pt x="138" y="0"/>
                          <a:pt x="138" y="0"/>
                          <a:pt x="138" y="0"/>
                        </a:cubicBezTo>
                        <a:cubicBezTo>
                          <a:pt x="116" y="6"/>
                          <a:pt x="88" y="26"/>
                          <a:pt x="88" y="26"/>
                        </a:cubicBezTo>
                        <a:cubicBezTo>
                          <a:pt x="78" y="33"/>
                          <a:pt x="68" y="41"/>
                          <a:pt x="59" y="50"/>
                        </a:cubicBezTo>
                        <a:cubicBezTo>
                          <a:pt x="34" y="75"/>
                          <a:pt x="16" y="104"/>
                          <a:pt x="4" y="142"/>
                        </a:cubicBezTo>
                        <a:cubicBezTo>
                          <a:pt x="1" y="152"/>
                          <a:pt x="0" y="167"/>
                          <a:pt x="7" y="176"/>
                        </a:cubicBezTo>
                        <a:cubicBezTo>
                          <a:pt x="15" y="186"/>
                          <a:pt x="20" y="192"/>
                          <a:pt x="75" y="192"/>
                        </a:cubicBezTo>
                        <a:cubicBezTo>
                          <a:pt x="75" y="192"/>
                          <a:pt x="140" y="192"/>
                          <a:pt x="140" y="192"/>
                        </a:cubicBezTo>
                        <a:cubicBezTo>
                          <a:pt x="155" y="191"/>
                          <a:pt x="167" y="179"/>
                          <a:pt x="167" y="164"/>
                        </a:cubicBezTo>
                        <a:close/>
                        <a:moveTo>
                          <a:pt x="107" y="183"/>
                        </a:moveTo>
                        <a:cubicBezTo>
                          <a:pt x="99" y="183"/>
                          <a:pt x="91" y="184"/>
                          <a:pt x="85" y="184"/>
                        </a:cubicBezTo>
                        <a:cubicBezTo>
                          <a:pt x="82" y="184"/>
                          <a:pt x="79" y="184"/>
                          <a:pt x="77" y="184"/>
                        </a:cubicBezTo>
                        <a:cubicBezTo>
                          <a:pt x="77" y="184"/>
                          <a:pt x="76" y="184"/>
                          <a:pt x="75" y="184"/>
                        </a:cubicBezTo>
                        <a:cubicBezTo>
                          <a:pt x="75" y="184"/>
                          <a:pt x="75" y="184"/>
                          <a:pt x="75" y="184"/>
                        </a:cubicBezTo>
                        <a:cubicBezTo>
                          <a:pt x="24" y="184"/>
                          <a:pt x="20" y="179"/>
                          <a:pt x="13" y="171"/>
                        </a:cubicBezTo>
                        <a:cubicBezTo>
                          <a:pt x="9" y="165"/>
                          <a:pt x="9" y="153"/>
                          <a:pt x="12" y="144"/>
                        </a:cubicBezTo>
                        <a:cubicBezTo>
                          <a:pt x="23" y="109"/>
                          <a:pt x="40" y="81"/>
                          <a:pt x="65" y="55"/>
                        </a:cubicBezTo>
                        <a:cubicBezTo>
                          <a:pt x="73" y="48"/>
                          <a:pt x="82" y="40"/>
                          <a:pt x="93" y="32"/>
                        </a:cubicBezTo>
                        <a:cubicBezTo>
                          <a:pt x="94" y="31"/>
                          <a:pt x="94" y="31"/>
                          <a:pt x="94" y="31"/>
                        </a:cubicBezTo>
                        <a:cubicBezTo>
                          <a:pt x="137" y="140"/>
                          <a:pt x="137" y="140"/>
                          <a:pt x="137" y="140"/>
                        </a:cubicBezTo>
                        <a:cubicBezTo>
                          <a:pt x="138" y="143"/>
                          <a:pt x="140" y="145"/>
                          <a:pt x="143" y="146"/>
                        </a:cubicBezTo>
                        <a:cubicBezTo>
                          <a:pt x="153" y="147"/>
                          <a:pt x="159" y="155"/>
                          <a:pt x="159" y="164"/>
                        </a:cubicBezTo>
                        <a:cubicBezTo>
                          <a:pt x="159" y="175"/>
                          <a:pt x="151" y="183"/>
                          <a:pt x="140" y="183"/>
                        </a:cubicBezTo>
                        <a:cubicBezTo>
                          <a:pt x="140" y="183"/>
                          <a:pt x="124" y="183"/>
                          <a:pt x="107" y="183"/>
                        </a:cubicBezTo>
                        <a:close/>
                        <a:moveTo>
                          <a:pt x="107" y="183"/>
                        </a:moveTo>
                        <a:cubicBezTo>
                          <a:pt x="107" y="183"/>
                          <a:pt x="107" y="183"/>
                          <a:pt x="107" y="183"/>
                        </a:cubicBezTo>
                      </a:path>
                    </a:pathLst>
                  </a:custGeom>
                  <a:grpFill/>
                  <a:ln w="9525">
                    <a:noFill/>
                    <a:round/>
                  </a:ln>
                </p:spPr>
                <p:txBody>
                  <a:bodyPr vert="horz" wrap="square" lIns="91440" tIns="45720" rIns="91440" bIns="45720" numCol="1" anchor="t" anchorCtr="0" compatLnSpc="1"/>
                  <a:lstStyle/>
                  <a:p>
                    <a:endParaRPr lang="en-US" sz="2000">
                      <a:highlight>
                        <a:srgbClr val="FFFF00"/>
                      </a:highlight>
                      <a:latin typeface="微软雅黑" panose="020B0503020204020204" charset="-122"/>
                      <a:ea typeface="微软雅黑" panose="020B0503020204020204" charset="-122"/>
                    </a:endParaRPr>
                  </a:p>
                </p:txBody>
              </p:sp>
              <p:sp>
                <p:nvSpPr>
                  <p:cNvPr id="35" name="Freeform 65"/>
                  <p:cNvSpPr>
                    <a:spLocks noEditPoints="1"/>
                  </p:cNvSpPr>
                  <p:nvPr/>
                </p:nvSpPr>
                <p:spPr bwMode="auto">
                  <a:xfrm>
                    <a:off x="8581808" y="1457325"/>
                    <a:ext cx="647700" cy="701675"/>
                  </a:xfrm>
                  <a:custGeom>
                    <a:avLst/>
                    <a:gdLst/>
                    <a:ahLst/>
                    <a:cxnLst>
                      <a:cxn ang="0">
                        <a:pos x="177" y="54"/>
                      </a:cxn>
                      <a:cxn ang="0">
                        <a:pos x="115" y="0"/>
                      </a:cxn>
                      <a:cxn ang="0">
                        <a:pos x="93" y="141"/>
                      </a:cxn>
                      <a:cxn ang="0">
                        <a:pos x="96" y="158"/>
                      </a:cxn>
                      <a:cxn ang="0">
                        <a:pos x="62" y="193"/>
                      </a:cxn>
                      <a:cxn ang="0">
                        <a:pos x="0" y="193"/>
                      </a:cxn>
                      <a:cxn ang="0">
                        <a:pos x="0" y="230"/>
                      </a:cxn>
                      <a:cxn ang="0">
                        <a:pos x="1" y="242"/>
                      </a:cxn>
                      <a:cxn ang="0">
                        <a:pos x="156" y="242"/>
                      </a:cxn>
                      <a:cxn ang="0">
                        <a:pos x="157" y="230"/>
                      </a:cxn>
                      <a:cxn ang="0">
                        <a:pos x="157" y="134"/>
                      </a:cxn>
                      <a:cxn ang="0">
                        <a:pos x="170" y="236"/>
                      </a:cxn>
                      <a:cxn ang="0">
                        <a:pos x="170" y="242"/>
                      </a:cxn>
                      <a:cxn ang="0">
                        <a:pos x="224" y="242"/>
                      </a:cxn>
                      <a:cxn ang="0">
                        <a:pos x="224" y="236"/>
                      </a:cxn>
                      <a:cxn ang="0">
                        <a:pos x="177" y="54"/>
                      </a:cxn>
                      <a:cxn ang="0">
                        <a:pos x="177" y="54"/>
                      </a:cxn>
                      <a:cxn ang="0">
                        <a:pos x="177" y="54"/>
                      </a:cxn>
                    </a:cxnLst>
                    <a:rect l="0" t="0" r="r" b="b"/>
                    <a:pathLst>
                      <a:path w="224" h="242">
                        <a:moveTo>
                          <a:pt x="177" y="54"/>
                        </a:moveTo>
                        <a:cubicBezTo>
                          <a:pt x="164" y="37"/>
                          <a:pt x="144" y="15"/>
                          <a:pt x="115" y="0"/>
                        </a:cubicBezTo>
                        <a:cubicBezTo>
                          <a:pt x="93" y="141"/>
                          <a:pt x="93" y="141"/>
                          <a:pt x="93" y="141"/>
                        </a:cubicBezTo>
                        <a:cubicBezTo>
                          <a:pt x="93" y="141"/>
                          <a:pt x="96" y="152"/>
                          <a:pt x="96" y="158"/>
                        </a:cubicBezTo>
                        <a:cubicBezTo>
                          <a:pt x="96" y="177"/>
                          <a:pt x="81" y="193"/>
                          <a:pt x="62" y="193"/>
                        </a:cubicBezTo>
                        <a:cubicBezTo>
                          <a:pt x="0" y="193"/>
                          <a:pt x="0" y="193"/>
                          <a:pt x="0" y="193"/>
                        </a:cubicBezTo>
                        <a:cubicBezTo>
                          <a:pt x="0" y="230"/>
                          <a:pt x="0" y="230"/>
                          <a:pt x="0" y="230"/>
                        </a:cubicBezTo>
                        <a:cubicBezTo>
                          <a:pt x="0" y="234"/>
                          <a:pt x="0" y="238"/>
                          <a:pt x="1" y="242"/>
                        </a:cubicBezTo>
                        <a:cubicBezTo>
                          <a:pt x="156" y="242"/>
                          <a:pt x="156" y="242"/>
                          <a:pt x="156" y="242"/>
                        </a:cubicBezTo>
                        <a:cubicBezTo>
                          <a:pt x="157" y="238"/>
                          <a:pt x="157" y="234"/>
                          <a:pt x="157" y="230"/>
                        </a:cubicBezTo>
                        <a:cubicBezTo>
                          <a:pt x="157" y="134"/>
                          <a:pt x="157" y="134"/>
                          <a:pt x="157" y="134"/>
                        </a:cubicBezTo>
                        <a:cubicBezTo>
                          <a:pt x="164" y="157"/>
                          <a:pt x="170" y="190"/>
                          <a:pt x="170" y="236"/>
                        </a:cubicBezTo>
                        <a:cubicBezTo>
                          <a:pt x="170" y="238"/>
                          <a:pt x="170" y="240"/>
                          <a:pt x="170" y="242"/>
                        </a:cubicBezTo>
                        <a:cubicBezTo>
                          <a:pt x="224" y="242"/>
                          <a:pt x="224" y="242"/>
                          <a:pt x="224" y="242"/>
                        </a:cubicBezTo>
                        <a:cubicBezTo>
                          <a:pt x="224" y="240"/>
                          <a:pt x="224" y="238"/>
                          <a:pt x="224" y="236"/>
                        </a:cubicBezTo>
                        <a:cubicBezTo>
                          <a:pt x="224" y="131"/>
                          <a:pt x="197" y="79"/>
                          <a:pt x="177" y="54"/>
                        </a:cubicBezTo>
                        <a:close/>
                        <a:moveTo>
                          <a:pt x="177" y="54"/>
                        </a:moveTo>
                        <a:cubicBezTo>
                          <a:pt x="177" y="54"/>
                          <a:pt x="177" y="54"/>
                          <a:pt x="177" y="54"/>
                        </a:cubicBezTo>
                      </a:path>
                    </a:pathLst>
                  </a:custGeom>
                  <a:grpFill/>
                  <a:ln w="9525">
                    <a:noFill/>
                    <a:round/>
                  </a:ln>
                </p:spPr>
                <p:txBody>
                  <a:bodyPr vert="horz" wrap="square" lIns="91440" tIns="45720" rIns="91440" bIns="45720" numCol="1" anchor="t" anchorCtr="0" compatLnSpc="1"/>
                  <a:lstStyle/>
                  <a:p>
                    <a:endParaRPr lang="en-US" sz="2000">
                      <a:highlight>
                        <a:srgbClr val="FFFF00"/>
                      </a:highlight>
                      <a:latin typeface="微软雅黑" panose="020B0503020204020204" charset="-122"/>
                      <a:ea typeface="微软雅黑" panose="020B0503020204020204" charset="-122"/>
                    </a:endParaRPr>
                  </a:p>
                </p:txBody>
              </p:sp>
              <p:sp>
                <p:nvSpPr>
                  <p:cNvPr id="36" name="Freeform 66"/>
                  <p:cNvSpPr>
                    <a:spLocks noEditPoints="1"/>
                  </p:cNvSpPr>
                  <p:nvPr/>
                </p:nvSpPr>
                <p:spPr bwMode="auto">
                  <a:xfrm>
                    <a:off x="8602393" y="1020763"/>
                    <a:ext cx="414340" cy="414338"/>
                  </a:xfrm>
                  <a:custGeom>
                    <a:avLst/>
                    <a:gdLst/>
                    <a:ahLst/>
                    <a:cxnLst>
                      <a:cxn ang="0">
                        <a:pos x="143" y="71"/>
                      </a:cxn>
                      <a:cxn ang="0">
                        <a:pos x="72" y="143"/>
                      </a:cxn>
                      <a:cxn ang="0">
                        <a:pos x="0" y="71"/>
                      </a:cxn>
                      <a:cxn ang="0">
                        <a:pos x="72" y="0"/>
                      </a:cxn>
                      <a:cxn ang="0">
                        <a:pos x="143" y="71"/>
                      </a:cxn>
                      <a:cxn ang="0">
                        <a:pos x="143" y="71"/>
                      </a:cxn>
                      <a:cxn ang="0">
                        <a:pos x="143" y="71"/>
                      </a:cxn>
                    </a:cxnLst>
                    <a:rect l="0" t="0" r="r" b="b"/>
                    <a:pathLst>
                      <a:path w="143" h="143">
                        <a:moveTo>
                          <a:pt x="143" y="71"/>
                        </a:moveTo>
                        <a:cubicBezTo>
                          <a:pt x="143" y="111"/>
                          <a:pt x="111" y="143"/>
                          <a:pt x="72" y="143"/>
                        </a:cubicBezTo>
                        <a:cubicBezTo>
                          <a:pt x="32" y="143"/>
                          <a:pt x="0" y="111"/>
                          <a:pt x="0" y="71"/>
                        </a:cubicBezTo>
                        <a:cubicBezTo>
                          <a:pt x="0" y="32"/>
                          <a:pt x="32" y="0"/>
                          <a:pt x="72" y="0"/>
                        </a:cubicBezTo>
                        <a:cubicBezTo>
                          <a:pt x="111" y="0"/>
                          <a:pt x="143" y="32"/>
                          <a:pt x="143" y="71"/>
                        </a:cubicBezTo>
                        <a:close/>
                        <a:moveTo>
                          <a:pt x="143" y="71"/>
                        </a:moveTo>
                        <a:cubicBezTo>
                          <a:pt x="143" y="71"/>
                          <a:pt x="143" y="71"/>
                          <a:pt x="143" y="71"/>
                        </a:cubicBezTo>
                      </a:path>
                    </a:pathLst>
                  </a:custGeom>
                  <a:grpFill/>
                  <a:ln w="9525">
                    <a:noFill/>
                    <a:round/>
                  </a:ln>
                </p:spPr>
                <p:txBody>
                  <a:bodyPr vert="horz" wrap="square" lIns="91440" tIns="45720" rIns="91440" bIns="45720" numCol="1" anchor="t" anchorCtr="0" compatLnSpc="1"/>
                  <a:lstStyle/>
                  <a:p>
                    <a:endParaRPr lang="en-US" sz="2000">
                      <a:highlight>
                        <a:srgbClr val="FFFF00"/>
                      </a:highlight>
                      <a:latin typeface="微软雅黑" panose="020B0503020204020204" charset="-122"/>
                      <a:ea typeface="微软雅黑" panose="020B0503020204020204" charset="-122"/>
                    </a:endParaRPr>
                  </a:p>
                </p:txBody>
              </p:sp>
            </p:grpSp>
            <p:grpSp>
              <p:nvGrpSpPr>
                <p:cNvPr id="37" name="Group 231"/>
                <p:cNvGrpSpPr/>
                <p:nvPr/>
              </p:nvGrpSpPr>
              <p:grpSpPr>
                <a:xfrm>
                  <a:off x="4599843" y="4113229"/>
                  <a:ext cx="655916" cy="829570"/>
                  <a:chOff x="6259513" y="2459038"/>
                  <a:chExt cx="782637" cy="963612"/>
                </a:xfrm>
                <a:solidFill>
                  <a:schemeClr val="accent2"/>
                </a:solidFill>
              </p:grpSpPr>
              <p:sp>
                <p:nvSpPr>
                  <p:cNvPr id="38" name="Freeform 22"/>
                  <p:cNvSpPr>
                    <a:spLocks noEditPoints="1"/>
                  </p:cNvSpPr>
                  <p:nvPr/>
                </p:nvSpPr>
                <p:spPr bwMode="auto">
                  <a:xfrm>
                    <a:off x="6473825" y="2678113"/>
                    <a:ext cx="568325" cy="744537"/>
                  </a:xfrm>
                  <a:custGeom>
                    <a:avLst/>
                    <a:gdLst/>
                    <a:ahLst/>
                    <a:cxnLst>
                      <a:cxn ang="0">
                        <a:pos x="99" y="114"/>
                      </a:cxn>
                      <a:cxn ang="0">
                        <a:pos x="76" y="60"/>
                      </a:cxn>
                      <a:cxn ang="0">
                        <a:pos x="64" y="55"/>
                      </a:cxn>
                      <a:cxn ang="0">
                        <a:pos x="60" y="55"/>
                      </a:cxn>
                      <a:cxn ang="0">
                        <a:pos x="64" y="40"/>
                      </a:cxn>
                      <a:cxn ang="0">
                        <a:pos x="34" y="7"/>
                      </a:cxn>
                      <a:cxn ang="0">
                        <a:pos x="32" y="5"/>
                      </a:cxn>
                      <a:cxn ang="0">
                        <a:pos x="26" y="2"/>
                      </a:cxn>
                      <a:cxn ang="0">
                        <a:pos x="7" y="13"/>
                      </a:cxn>
                      <a:cxn ang="0">
                        <a:pos x="1" y="59"/>
                      </a:cxn>
                      <a:cxn ang="0">
                        <a:pos x="1" y="61"/>
                      </a:cxn>
                      <a:cxn ang="0">
                        <a:pos x="10" y="75"/>
                      </a:cxn>
                      <a:cxn ang="0">
                        <a:pos x="61" y="75"/>
                      </a:cxn>
                      <a:cxn ang="0">
                        <a:pos x="81" y="123"/>
                      </a:cxn>
                      <a:cxn ang="0">
                        <a:pos x="99" y="114"/>
                      </a:cxn>
                      <a:cxn ang="0">
                        <a:pos x="33" y="55"/>
                      </a:cxn>
                      <a:cxn ang="0">
                        <a:pos x="35" y="36"/>
                      </a:cxn>
                      <a:cxn ang="0">
                        <a:pos x="51" y="53"/>
                      </a:cxn>
                      <a:cxn ang="0">
                        <a:pos x="54" y="55"/>
                      </a:cxn>
                      <a:cxn ang="0">
                        <a:pos x="33" y="55"/>
                      </a:cxn>
                      <a:cxn ang="0">
                        <a:pos x="33" y="55"/>
                      </a:cxn>
                      <a:cxn ang="0">
                        <a:pos x="33" y="55"/>
                      </a:cxn>
                    </a:cxnLst>
                    <a:rect l="0" t="0" r="r" b="b"/>
                    <a:pathLst>
                      <a:path w="103" h="136">
                        <a:moveTo>
                          <a:pt x="99" y="114"/>
                        </a:moveTo>
                        <a:cubicBezTo>
                          <a:pt x="92" y="96"/>
                          <a:pt x="85" y="77"/>
                          <a:pt x="76" y="60"/>
                        </a:cubicBezTo>
                        <a:cubicBezTo>
                          <a:pt x="73" y="55"/>
                          <a:pt x="68" y="54"/>
                          <a:pt x="64" y="55"/>
                        </a:cubicBezTo>
                        <a:cubicBezTo>
                          <a:pt x="63" y="55"/>
                          <a:pt x="62" y="55"/>
                          <a:pt x="60" y="55"/>
                        </a:cubicBezTo>
                        <a:cubicBezTo>
                          <a:pt x="66" y="53"/>
                          <a:pt x="70" y="45"/>
                          <a:pt x="64" y="40"/>
                        </a:cubicBezTo>
                        <a:cubicBezTo>
                          <a:pt x="53" y="30"/>
                          <a:pt x="43" y="19"/>
                          <a:pt x="34" y="7"/>
                        </a:cubicBezTo>
                        <a:cubicBezTo>
                          <a:pt x="33" y="6"/>
                          <a:pt x="33" y="6"/>
                          <a:pt x="32" y="5"/>
                        </a:cubicBezTo>
                        <a:cubicBezTo>
                          <a:pt x="31" y="4"/>
                          <a:pt x="29" y="3"/>
                          <a:pt x="26" y="2"/>
                        </a:cubicBezTo>
                        <a:cubicBezTo>
                          <a:pt x="19" y="0"/>
                          <a:pt x="8" y="5"/>
                          <a:pt x="7" y="13"/>
                        </a:cubicBezTo>
                        <a:cubicBezTo>
                          <a:pt x="4" y="28"/>
                          <a:pt x="2" y="44"/>
                          <a:pt x="1" y="59"/>
                        </a:cubicBezTo>
                        <a:cubicBezTo>
                          <a:pt x="1" y="60"/>
                          <a:pt x="1" y="61"/>
                          <a:pt x="1" y="61"/>
                        </a:cubicBezTo>
                        <a:cubicBezTo>
                          <a:pt x="0" y="67"/>
                          <a:pt x="3" y="75"/>
                          <a:pt x="10" y="75"/>
                        </a:cubicBezTo>
                        <a:cubicBezTo>
                          <a:pt x="27" y="77"/>
                          <a:pt x="44" y="76"/>
                          <a:pt x="61" y="75"/>
                        </a:cubicBezTo>
                        <a:cubicBezTo>
                          <a:pt x="68" y="91"/>
                          <a:pt x="75" y="107"/>
                          <a:pt x="81" y="123"/>
                        </a:cubicBezTo>
                        <a:cubicBezTo>
                          <a:pt x="85" y="136"/>
                          <a:pt x="103" y="126"/>
                          <a:pt x="99" y="114"/>
                        </a:cubicBezTo>
                        <a:close/>
                        <a:moveTo>
                          <a:pt x="33" y="55"/>
                        </a:moveTo>
                        <a:cubicBezTo>
                          <a:pt x="33" y="49"/>
                          <a:pt x="34" y="42"/>
                          <a:pt x="35" y="36"/>
                        </a:cubicBezTo>
                        <a:cubicBezTo>
                          <a:pt x="40" y="42"/>
                          <a:pt x="46" y="48"/>
                          <a:pt x="51" y="53"/>
                        </a:cubicBezTo>
                        <a:cubicBezTo>
                          <a:pt x="52" y="54"/>
                          <a:pt x="53" y="55"/>
                          <a:pt x="54" y="55"/>
                        </a:cubicBezTo>
                        <a:cubicBezTo>
                          <a:pt x="47" y="55"/>
                          <a:pt x="40" y="55"/>
                          <a:pt x="33" y="55"/>
                        </a:cubicBezTo>
                        <a:close/>
                        <a:moveTo>
                          <a:pt x="33" y="55"/>
                        </a:moveTo>
                        <a:cubicBezTo>
                          <a:pt x="33" y="55"/>
                          <a:pt x="33" y="55"/>
                          <a:pt x="33" y="55"/>
                        </a:cubicBezTo>
                      </a:path>
                    </a:pathLst>
                  </a:custGeom>
                  <a:grpFill/>
                  <a:ln w="9525">
                    <a:noFill/>
                    <a:round/>
                  </a:ln>
                </p:spPr>
                <p:txBody>
                  <a:bodyPr vert="horz" wrap="square" lIns="91440" tIns="45720" rIns="91440" bIns="45720" numCol="1" anchor="t" anchorCtr="0" compatLnSpc="1"/>
                  <a:lstStyle/>
                  <a:p>
                    <a:endParaRPr lang="en-US" sz="2000">
                      <a:latin typeface="微软雅黑" panose="020B0503020204020204" charset="-122"/>
                      <a:ea typeface="微软雅黑" panose="020B0503020204020204" charset="-122"/>
                    </a:endParaRPr>
                  </a:p>
                </p:txBody>
              </p:sp>
              <p:sp>
                <p:nvSpPr>
                  <p:cNvPr id="39" name="Freeform 23"/>
                  <p:cNvSpPr>
                    <a:spLocks noEditPoints="1"/>
                  </p:cNvSpPr>
                  <p:nvPr/>
                </p:nvSpPr>
                <p:spPr bwMode="auto">
                  <a:xfrm>
                    <a:off x="6524625" y="2459038"/>
                    <a:ext cx="196850" cy="196850"/>
                  </a:xfrm>
                  <a:custGeom>
                    <a:avLst/>
                    <a:gdLst/>
                    <a:ahLst/>
                    <a:cxnLst>
                      <a:cxn ang="0">
                        <a:pos x="36" y="18"/>
                      </a:cxn>
                      <a:cxn ang="0">
                        <a:pos x="18" y="36"/>
                      </a:cxn>
                      <a:cxn ang="0">
                        <a:pos x="0" y="18"/>
                      </a:cxn>
                      <a:cxn ang="0">
                        <a:pos x="18" y="0"/>
                      </a:cxn>
                      <a:cxn ang="0">
                        <a:pos x="36" y="18"/>
                      </a:cxn>
                      <a:cxn ang="0">
                        <a:pos x="36" y="18"/>
                      </a:cxn>
                      <a:cxn ang="0">
                        <a:pos x="36" y="18"/>
                      </a:cxn>
                    </a:cxnLst>
                    <a:rect l="0" t="0" r="r" b="b"/>
                    <a:pathLst>
                      <a:path w="36" h="36">
                        <a:moveTo>
                          <a:pt x="36" y="18"/>
                        </a:moveTo>
                        <a:cubicBezTo>
                          <a:pt x="36" y="28"/>
                          <a:pt x="28" y="36"/>
                          <a:pt x="18" y="36"/>
                        </a:cubicBezTo>
                        <a:cubicBezTo>
                          <a:pt x="8" y="36"/>
                          <a:pt x="0" y="28"/>
                          <a:pt x="0" y="18"/>
                        </a:cubicBezTo>
                        <a:cubicBezTo>
                          <a:pt x="0" y="8"/>
                          <a:pt x="8" y="0"/>
                          <a:pt x="18" y="0"/>
                        </a:cubicBezTo>
                        <a:cubicBezTo>
                          <a:pt x="28" y="0"/>
                          <a:pt x="36" y="8"/>
                          <a:pt x="36" y="18"/>
                        </a:cubicBezTo>
                        <a:close/>
                        <a:moveTo>
                          <a:pt x="36" y="18"/>
                        </a:moveTo>
                        <a:cubicBezTo>
                          <a:pt x="36" y="18"/>
                          <a:pt x="36" y="18"/>
                          <a:pt x="36" y="18"/>
                        </a:cubicBezTo>
                      </a:path>
                    </a:pathLst>
                  </a:custGeom>
                  <a:grpFill/>
                  <a:ln w="9525">
                    <a:noFill/>
                    <a:round/>
                  </a:ln>
                </p:spPr>
                <p:txBody>
                  <a:bodyPr vert="horz" wrap="square" lIns="91440" tIns="45720" rIns="91440" bIns="45720" numCol="1" anchor="t" anchorCtr="0" compatLnSpc="1"/>
                  <a:lstStyle/>
                  <a:p>
                    <a:endParaRPr lang="en-US" sz="2000">
                      <a:latin typeface="微软雅黑" panose="020B0503020204020204" charset="-122"/>
                      <a:ea typeface="微软雅黑" panose="020B0503020204020204" charset="-122"/>
                    </a:endParaRPr>
                  </a:p>
                </p:txBody>
              </p:sp>
              <p:sp>
                <p:nvSpPr>
                  <p:cNvPr id="40" name="Freeform 24"/>
                  <p:cNvSpPr>
                    <a:spLocks noEditPoints="1"/>
                  </p:cNvSpPr>
                  <p:nvPr/>
                </p:nvSpPr>
                <p:spPr bwMode="auto">
                  <a:xfrm>
                    <a:off x="6259513" y="2738438"/>
                    <a:ext cx="622300" cy="684212"/>
                  </a:xfrm>
                  <a:custGeom>
                    <a:avLst/>
                    <a:gdLst/>
                    <a:ahLst/>
                    <a:cxnLst>
                      <a:cxn ang="0">
                        <a:pos x="111" y="96"/>
                      </a:cxn>
                      <a:cxn ang="0">
                        <a:pos x="106" y="97"/>
                      </a:cxn>
                      <a:cxn ang="0">
                        <a:pos x="68" y="118"/>
                      </a:cxn>
                      <a:cxn ang="0">
                        <a:pos x="24" y="74"/>
                      </a:cxn>
                      <a:cxn ang="0">
                        <a:pos x="37" y="43"/>
                      </a:cxn>
                      <a:cxn ang="0">
                        <a:pos x="37" y="38"/>
                      </a:cxn>
                      <a:cxn ang="0">
                        <a:pos x="33" y="37"/>
                      </a:cxn>
                      <a:cxn ang="0">
                        <a:pos x="32" y="14"/>
                      </a:cxn>
                      <a:cxn ang="0">
                        <a:pos x="30" y="11"/>
                      </a:cxn>
                      <a:cxn ang="0">
                        <a:pos x="5" y="1"/>
                      </a:cxn>
                      <a:cxn ang="0">
                        <a:pos x="0" y="3"/>
                      </a:cxn>
                      <a:cxn ang="0">
                        <a:pos x="2" y="8"/>
                      </a:cxn>
                      <a:cxn ang="0">
                        <a:pos x="25" y="17"/>
                      </a:cxn>
                      <a:cxn ang="0">
                        <a:pos x="26" y="44"/>
                      </a:cxn>
                      <a:cxn ang="0">
                        <a:pos x="17" y="74"/>
                      </a:cxn>
                      <a:cxn ang="0">
                        <a:pos x="68" y="125"/>
                      </a:cxn>
                      <a:cxn ang="0">
                        <a:pos x="112" y="101"/>
                      </a:cxn>
                      <a:cxn ang="0">
                        <a:pos x="111" y="96"/>
                      </a:cxn>
                      <a:cxn ang="0">
                        <a:pos x="111" y="96"/>
                      </a:cxn>
                      <a:cxn ang="0">
                        <a:pos x="111" y="96"/>
                      </a:cxn>
                    </a:cxnLst>
                    <a:rect l="0" t="0" r="r" b="b"/>
                    <a:pathLst>
                      <a:path w="113" h="125">
                        <a:moveTo>
                          <a:pt x="111" y="96"/>
                        </a:moveTo>
                        <a:cubicBezTo>
                          <a:pt x="109" y="95"/>
                          <a:pt x="107" y="96"/>
                          <a:pt x="106" y="97"/>
                        </a:cubicBezTo>
                        <a:cubicBezTo>
                          <a:pt x="97" y="110"/>
                          <a:pt x="83" y="118"/>
                          <a:pt x="68" y="118"/>
                        </a:cubicBezTo>
                        <a:cubicBezTo>
                          <a:pt x="44" y="118"/>
                          <a:pt x="24" y="98"/>
                          <a:pt x="24" y="74"/>
                        </a:cubicBezTo>
                        <a:cubicBezTo>
                          <a:pt x="24" y="62"/>
                          <a:pt x="29" y="51"/>
                          <a:pt x="37" y="43"/>
                        </a:cubicBezTo>
                        <a:cubicBezTo>
                          <a:pt x="39" y="41"/>
                          <a:pt x="39" y="39"/>
                          <a:pt x="37" y="38"/>
                        </a:cubicBezTo>
                        <a:cubicBezTo>
                          <a:pt x="36" y="37"/>
                          <a:pt x="35" y="36"/>
                          <a:pt x="33" y="37"/>
                        </a:cubicBezTo>
                        <a:cubicBezTo>
                          <a:pt x="32" y="14"/>
                          <a:pt x="32" y="14"/>
                          <a:pt x="32" y="14"/>
                        </a:cubicBezTo>
                        <a:cubicBezTo>
                          <a:pt x="32" y="13"/>
                          <a:pt x="31" y="12"/>
                          <a:pt x="30" y="11"/>
                        </a:cubicBezTo>
                        <a:cubicBezTo>
                          <a:pt x="5" y="1"/>
                          <a:pt x="5" y="1"/>
                          <a:pt x="5" y="1"/>
                        </a:cubicBezTo>
                        <a:cubicBezTo>
                          <a:pt x="3" y="0"/>
                          <a:pt x="1" y="1"/>
                          <a:pt x="0" y="3"/>
                        </a:cubicBezTo>
                        <a:cubicBezTo>
                          <a:pt x="0" y="5"/>
                          <a:pt x="0" y="7"/>
                          <a:pt x="2" y="8"/>
                        </a:cubicBezTo>
                        <a:cubicBezTo>
                          <a:pt x="25" y="17"/>
                          <a:pt x="25" y="17"/>
                          <a:pt x="25" y="17"/>
                        </a:cubicBezTo>
                        <a:cubicBezTo>
                          <a:pt x="26" y="44"/>
                          <a:pt x="26" y="44"/>
                          <a:pt x="26" y="44"/>
                        </a:cubicBezTo>
                        <a:cubicBezTo>
                          <a:pt x="20" y="53"/>
                          <a:pt x="17" y="63"/>
                          <a:pt x="17" y="74"/>
                        </a:cubicBezTo>
                        <a:cubicBezTo>
                          <a:pt x="17" y="102"/>
                          <a:pt x="40" y="125"/>
                          <a:pt x="68" y="125"/>
                        </a:cubicBezTo>
                        <a:cubicBezTo>
                          <a:pt x="86" y="125"/>
                          <a:pt x="102" y="116"/>
                          <a:pt x="112" y="101"/>
                        </a:cubicBezTo>
                        <a:cubicBezTo>
                          <a:pt x="113" y="99"/>
                          <a:pt x="112" y="97"/>
                          <a:pt x="111" y="96"/>
                        </a:cubicBezTo>
                        <a:close/>
                        <a:moveTo>
                          <a:pt x="111" y="96"/>
                        </a:moveTo>
                        <a:cubicBezTo>
                          <a:pt x="111" y="96"/>
                          <a:pt x="111" y="96"/>
                          <a:pt x="111" y="96"/>
                        </a:cubicBezTo>
                      </a:path>
                    </a:pathLst>
                  </a:custGeom>
                  <a:grpFill/>
                  <a:ln w="9525">
                    <a:noFill/>
                    <a:round/>
                  </a:ln>
                </p:spPr>
                <p:txBody>
                  <a:bodyPr vert="horz" wrap="square" lIns="91440" tIns="45720" rIns="91440" bIns="45720" numCol="1" anchor="t" anchorCtr="0" compatLnSpc="1"/>
                  <a:lstStyle/>
                  <a:p>
                    <a:endParaRPr lang="en-US" sz="2000">
                      <a:latin typeface="微软雅黑" panose="020B0503020204020204" charset="-122"/>
                      <a:ea typeface="微软雅黑" panose="020B0503020204020204" charset="-122"/>
                    </a:endParaRPr>
                  </a:p>
                </p:txBody>
              </p:sp>
            </p:grpSp>
            <p:grpSp>
              <p:nvGrpSpPr>
                <p:cNvPr id="41" name="Group 14"/>
                <p:cNvGrpSpPr>
                  <a:grpSpLocks noChangeAspect="1"/>
                </p:cNvGrpSpPr>
                <p:nvPr/>
              </p:nvGrpSpPr>
              <p:grpSpPr bwMode="auto">
                <a:xfrm>
                  <a:off x="460423" y="4177828"/>
                  <a:ext cx="660445" cy="678421"/>
                  <a:chOff x="4359" y="1501"/>
                  <a:chExt cx="487" cy="487"/>
                </a:xfrm>
                <a:solidFill>
                  <a:schemeClr val="accent1"/>
                </a:solidFill>
              </p:grpSpPr>
              <p:sp>
                <p:nvSpPr>
                  <p:cNvPr id="42" name="Freeform 15"/>
                  <p:cNvSpPr>
                    <a:spLocks noEditPoints="1"/>
                  </p:cNvSpPr>
                  <p:nvPr/>
                </p:nvSpPr>
                <p:spPr bwMode="auto">
                  <a:xfrm>
                    <a:off x="4359" y="1549"/>
                    <a:ext cx="487" cy="439"/>
                  </a:xfrm>
                  <a:custGeom>
                    <a:avLst/>
                    <a:gdLst/>
                    <a:ahLst/>
                    <a:cxnLst>
                      <a:cxn ang="0">
                        <a:pos x="64" y="30"/>
                      </a:cxn>
                      <a:cxn ang="0">
                        <a:pos x="76" y="36"/>
                      </a:cxn>
                      <a:cxn ang="0">
                        <a:pos x="93" y="41"/>
                      </a:cxn>
                      <a:cxn ang="0">
                        <a:pos x="102" y="40"/>
                      </a:cxn>
                      <a:cxn ang="0">
                        <a:pos x="102" y="4"/>
                      </a:cxn>
                      <a:cxn ang="0">
                        <a:pos x="97" y="0"/>
                      </a:cxn>
                      <a:cxn ang="0">
                        <a:pos x="85" y="0"/>
                      </a:cxn>
                      <a:cxn ang="0">
                        <a:pos x="80" y="4"/>
                      </a:cxn>
                      <a:cxn ang="0">
                        <a:pos x="80" y="10"/>
                      </a:cxn>
                      <a:cxn ang="0">
                        <a:pos x="76" y="14"/>
                      </a:cxn>
                      <a:cxn ang="0">
                        <a:pos x="26" y="14"/>
                      </a:cxn>
                      <a:cxn ang="0">
                        <a:pos x="22" y="10"/>
                      </a:cxn>
                      <a:cxn ang="0">
                        <a:pos x="22" y="4"/>
                      </a:cxn>
                      <a:cxn ang="0">
                        <a:pos x="17" y="0"/>
                      </a:cxn>
                      <a:cxn ang="0">
                        <a:pos x="4" y="0"/>
                      </a:cxn>
                      <a:cxn ang="0">
                        <a:pos x="0" y="4"/>
                      </a:cxn>
                      <a:cxn ang="0">
                        <a:pos x="0" y="75"/>
                      </a:cxn>
                      <a:cxn ang="0">
                        <a:pos x="6" y="70"/>
                      </a:cxn>
                      <a:cxn ang="0">
                        <a:pos x="8" y="67"/>
                      </a:cxn>
                      <a:cxn ang="0">
                        <a:pos x="17" y="52"/>
                      </a:cxn>
                      <a:cxn ang="0">
                        <a:pos x="16" y="50"/>
                      </a:cxn>
                      <a:cxn ang="0">
                        <a:pos x="16" y="50"/>
                      </a:cxn>
                      <a:cxn ang="0">
                        <a:pos x="16" y="50"/>
                      </a:cxn>
                      <a:cxn ang="0">
                        <a:pos x="20" y="41"/>
                      </a:cxn>
                      <a:cxn ang="0">
                        <a:pos x="35" y="41"/>
                      </a:cxn>
                      <a:cxn ang="0">
                        <a:pos x="38" y="46"/>
                      </a:cxn>
                      <a:cxn ang="0">
                        <a:pos x="45" y="53"/>
                      </a:cxn>
                      <a:cxn ang="0">
                        <a:pos x="49" y="56"/>
                      </a:cxn>
                      <a:cxn ang="0">
                        <a:pos x="49" y="72"/>
                      </a:cxn>
                      <a:cxn ang="0">
                        <a:pos x="36" y="74"/>
                      </a:cxn>
                      <a:cxn ang="0">
                        <a:pos x="19" y="80"/>
                      </a:cxn>
                      <a:cxn ang="0">
                        <a:pos x="6" y="92"/>
                      </a:cxn>
                      <a:cxn ang="0">
                        <a:pos x="97" y="92"/>
                      </a:cxn>
                      <a:cxn ang="0">
                        <a:pos x="102" y="87"/>
                      </a:cxn>
                      <a:cxn ang="0">
                        <a:pos x="102" y="57"/>
                      </a:cxn>
                      <a:cxn ang="0">
                        <a:pos x="98" y="57"/>
                      </a:cxn>
                      <a:cxn ang="0">
                        <a:pos x="94" y="58"/>
                      </a:cxn>
                      <a:cxn ang="0">
                        <a:pos x="78" y="65"/>
                      </a:cxn>
                      <a:cxn ang="0">
                        <a:pos x="78" y="67"/>
                      </a:cxn>
                      <a:cxn ang="0">
                        <a:pos x="77" y="67"/>
                      </a:cxn>
                      <a:cxn ang="0">
                        <a:pos x="77" y="67"/>
                      </a:cxn>
                      <a:cxn ang="0">
                        <a:pos x="69" y="72"/>
                      </a:cxn>
                      <a:cxn ang="0">
                        <a:pos x="57" y="63"/>
                      </a:cxn>
                      <a:cxn ang="0">
                        <a:pos x="58" y="57"/>
                      </a:cxn>
                      <a:cxn ang="0">
                        <a:pos x="56" y="47"/>
                      </a:cxn>
                      <a:cxn ang="0">
                        <a:pos x="55" y="42"/>
                      </a:cxn>
                      <a:cxn ang="0">
                        <a:pos x="64" y="30"/>
                      </a:cxn>
                      <a:cxn ang="0">
                        <a:pos x="48" y="46"/>
                      </a:cxn>
                      <a:cxn ang="0">
                        <a:pos x="39" y="39"/>
                      </a:cxn>
                      <a:cxn ang="0">
                        <a:pos x="49" y="31"/>
                      </a:cxn>
                      <a:cxn ang="0">
                        <a:pos x="48" y="46"/>
                      </a:cxn>
                      <a:cxn ang="0">
                        <a:pos x="48" y="46"/>
                      </a:cxn>
                      <a:cxn ang="0">
                        <a:pos x="48" y="46"/>
                      </a:cxn>
                    </a:cxnLst>
                    <a:rect l="0" t="0" r="r" b="b"/>
                    <a:pathLst>
                      <a:path w="102" h="92">
                        <a:moveTo>
                          <a:pt x="64" y="30"/>
                        </a:moveTo>
                        <a:cubicBezTo>
                          <a:pt x="69" y="30"/>
                          <a:pt x="74" y="32"/>
                          <a:pt x="76" y="36"/>
                        </a:cubicBezTo>
                        <a:cubicBezTo>
                          <a:pt x="76" y="38"/>
                          <a:pt x="80" y="42"/>
                          <a:pt x="93" y="41"/>
                        </a:cubicBezTo>
                        <a:cubicBezTo>
                          <a:pt x="102" y="40"/>
                          <a:pt x="102" y="40"/>
                          <a:pt x="102" y="40"/>
                        </a:cubicBezTo>
                        <a:cubicBezTo>
                          <a:pt x="102" y="4"/>
                          <a:pt x="102" y="4"/>
                          <a:pt x="102" y="4"/>
                        </a:cubicBezTo>
                        <a:cubicBezTo>
                          <a:pt x="102" y="2"/>
                          <a:pt x="100" y="0"/>
                          <a:pt x="97" y="0"/>
                        </a:cubicBezTo>
                        <a:cubicBezTo>
                          <a:pt x="85" y="0"/>
                          <a:pt x="85" y="0"/>
                          <a:pt x="85" y="0"/>
                        </a:cubicBezTo>
                        <a:cubicBezTo>
                          <a:pt x="82" y="0"/>
                          <a:pt x="80" y="2"/>
                          <a:pt x="80" y="4"/>
                        </a:cubicBezTo>
                        <a:cubicBezTo>
                          <a:pt x="80" y="10"/>
                          <a:pt x="80" y="10"/>
                          <a:pt x="80" y="10"/>
                        </a:cubicBezTo>
                        <a:cubicBezTo>
                          <a:pt x="80" y="12"/>
                          <a:pt x="78" y="14"/>
                          <a:pt x="76" y="14"/>
                        </a:cubicBezTo>
                        <a:cubicBezTo>
                          <a:pt x="26" y="14"/>
                          <a:pt x="26" y="14"/>
                          <a:pt x="26" y="14"/>
                        </a:cubicBezTo>
                        <a:cubicBezTo>
                          <a:pt x="24" y="14"/>
                          <a:pt x="22" y="12"/>
                          <a:pt x="22" y="10"/>
                        </a:cubicBezTo>
                        <a:cubicBezTo>
                          <a:pt x="22" y="4"/>
                          <a:pt x="22" y="4"/>
                          <a:pt x="22" y="4"/>
                        </a:cubicBezTo>
                        <a:cubicBezTo>
                          <a:pt x="22" y="2"/>
                          <a:pt x="20" y="0"/>
                          <a:pt x="17" y="0"/>
                        </a:cubicBezTo>
                        <a:cubicBezTo>
                          <a:pt x="4" y="0"/>
                          <a:pt x="4" y="0"/>
                          <a:pt x="4" y="0"/>
                        </a:cubicBezTo>
                        <a:cubicBezTo>
                          <a:pt x="2" y="0"/>
                          <a:pt x="0" y="2"/>
                          <a:pt x="0" y="4"/>
                        </a:cubicBezTo>
                        <a:cubicBezTo>
                          <a:pt x="0" y="75"/>
                          <a:pt x="0" y="75"/>
                          <a:pt x="0" y="75"/>
                        </a:cubicBezTo>
                        <a:cubicBezTo>
                          <a:pt x="6" y="70"/>
                          <a:pt x="6" y="70"/>
                          <a:pt x="6" y="70"/>
                        </a:cubicBezTo>
                        <a:cubicBezTo>
                          <a:pt x="6" y="70"/>
                          <a:pt x="6" y="69"/>
                          <a:pt x="8" y="67"/>
                        </a:cubicBezTo>
                        <a:cubicBezTo>
                          <a:pt x="16" y="59"/>
                          <a:pt x="17" y="54"/>
                          <a:pt x="17" y="52"/>
                        </a:cubicBezTo>
                        <a:cubicBezTo>
                          <a:pt x="17" y="51"/>
                          <a:pt x="16" y="51"/>
                          <a:pt x="16" y="50"/>
                        </a:cubicBezTo>
                        <a:cubicBezTo>
                          <a:pt x="16" y="50"/>
                          <a:pt x="16" y="50"/>
                          <a:pt x="16" y="50"/>
                        </a:cubicBezTo>
                        <a:cubicBezTo>
                          <a:pt x="16" y="50"/>
                          <a:pt x="16" y="50"/>
                          <a:pt x="16" y="50"/>
                        </a:cubicBezTo>
                        <a:cubicBezTo>
                          <a:pt x="16" y="47"/>
                          <a:pt x="17" y="43"/>
                          <a:pt x="20" y="41"/>
                        </a:cubicBezTo>
                        <a:cubicBezTo>
                          <a:pt x="24" y="36"/>
                          <a:pt x="31" y="37"/>
                          <a:pt x="35" y="41"/>
                        </a:cubicBezTo>
                        <a:cubicBezTo>
                          <a:pt x="37" y="43"/>
                          <a:pt x="38" y="44"/>
                          <a:pt x="38" y="46"/>
                        </a:cubicBezTo>
                        <a:cubicBezTo>
                          <a:pt x="39" y="48"/>
                          <a:pt x="40" y="51"/>
                          <a:pt x="45" y="53"/>
                        </a:cubicBezTo>
                        <a:cubicBezTo>
                          <a:pt x="46" y="54"/>
                          <a:pt x="48" y="55"/>
                          <a:pt x="49" y="56"/>
                        </a:cubicBezTo>
                        <a:cubicBezTo>
                          <a:pt x="54" y="61"/>
                          <a:pt x="53" y="68"/>
                          <a:pt x="49" y="72"/>
                        </a:cubicBezTo>
                        <a:cubicBezTo>
                          <a:pt x="45" y="75"/>
                          <a:pt x="40" y="76"/>
                          <a:pt x="36" y="74"/>
                        </a:cubicBezTo>
                        <a:cubicBezTo>
                          <a:pt x="35" y="73"/>
                          <a:pt x="29" y="72"/>
                          <a:pt x="19" y="80"/>
                        </a:cubicBezTo>
                        <a:cubicBezTo>
                          <a:pt x="6" y="92"/>
                          <a:pt x="6" y="92"/>
                          <a:pt x="6" y="92"/>
                        </a:cubicBezTo>
                        <a:cubicBezTo>
                          <a:pt x="97" y="92"/>
                          <a:pt x="97" y="92"/>
                          <a:pt x="97" y="92"/>
                        </a:cubicBezTo>
                        <a:cubicBezTo>
                          <a:pt x="100" y="92"/>
                          <a:pt x="102" y="90"/>
                          <a:pt x="102" y="87"/>
                        </a:cubicBezTo>
                        <a:cubicBezTo>
                          <a:pt x="102" y="57"/>
                          <a:pt x="102" y="57"/>
                          <a:pt x="102" y="57"/>
                        </a:cubicBezTo>
                        <a:cubicBezTo>
                          <a:pt x="98" y="57"/>
                          <a:pt x="98" y="57"/>
                          <a:pt x="98" y="57"/>
                        </a:cubicBezTo>
                        <a:cubicBezTo>
                          <a:pt x="98" y="57"/>
                          <a:pt x="97" y="58"/>
                          <a:pt x="94" y="58"/>
                        </a:cubicBezTo>
                        <a:cubicBezTo>
                          <a:pt x="83" y="60"/>
                          <a:pt x="79" y="63"/>
                          <a:pt x="78" y="65"/>
                        </a:cubicBezTo>
                        <a:cubicBezTo>
                          <a:pt x="78" y="66"/>
                          <a:pt x="78" y="66"/>
                          <a:pt x="78" y="67"/>
                        </a:cubicBezTo>
                        <a:cubicBezTo>
                          <a:pt x="77" y="67"/>
                          <a:pt x="77" y="67"/>
                          <a:pt x="77" y="67"/>
                        </a:cubicBezTo>
                        <a:cubicBezTo>
                          <a:pt x="77" y="67"/>
                          <a:pt x="77" y="67"/>
                          <a:pt x="77" y="67"/>
                        </a:cubicBezTo>
                        <a:cubicBezTo>
                          <a:pt x="76" y="70"/>
                          <a:pt x="73" y="72"/>
                          <a:pt x="69" y="72"/>
                        </a:cubicBezTo>
                        <a:cubicBezTo>
                          <a:pt x="63" y="73"/>
                          <a:pt x="57" y="69"/>
                          <a:pt x="57" y="63"/>
                        </a:cubicBezTo>
                        <a:cubicBezTo>
                          <a:pt x="56" y="61"/>
                          <a:pt x="57" y="59"/>
                          <a:pt x="58" y="57"/>
                        </a:cubicBezTo>
                        <a:cubicBezTo>
                          <a:pt x="58" y="55"/>
                          <a:pt x="59" y="52"/>
                          <a:pt x="56" y="47"/>
                        </a:cubicBezTo>
                        <a:cubicBezTo>
                          <a:pt x="55" y="46"/>
                          <a:pt x="55" y="44"/>
                          <a:pt x="55" y="42"/>
                        </a:cubicBezTo>
                        <a:cubicBezTo>
                          <a:pt x="54" y="36"/>
                          <a:pt x="58" y="31"/>
                          <a:pt x="64" y="30"/>
                        </a:cubicBezTo>
                        <a:close/>
                        <a:moveTo>
                          <a:pt x="48" y="46"/>
                        </a:moveTo>
                        <a:cubicBezTo>
                          <a:pt x="45" y="47"/>
                          <a:pt x="39" y="39"/>
                          <a:pt x="39" y="39"/>
                        </a:cubicBezTo>
                        <a:cubicBezTo>
                          <a:pt x="35" y="34"/>
                          <a:pt x="47" y="30"/>
                          <a:pt x="49" y="31"/>
                        </a:cubicBezTo>
                        <a:cubicBezTo>
                          <a:pt x="51" y="33"/>
                          <a:pt x="51" y="46"/>
                          <a:pt x="48" y="46"/>
                        </a:cubicBezTo>
                        <a:close/>
                        <a:moveTo>
                          <a:pt x="48" y="46"/>
                        </a:moveTo>
                        <a:cubicBezTo>
                          <a:pt x="48" y="46"/>
                          <a:pt x="48" y="46"/>
                          <a:pt x="48" y="46"/>
                        </a:cubicBezTo>
                      </a:path>
                    </a:pathLst>
                  </a:custGeom>
                  <a:grpFill/>
                  <a:ln w="9525">
                    <a:noFill/>
                    <a:round/>
                  </a:ln>
                </p:spPr>
                <p:txBody>
                  <a:bodyPr vert="horz" wrap="square" lIns="91440" tIns="45720" rIns="91440" bIns="45720" numCol="1" anchor="t" anchorCtr="0" compatLnSpc="1"/>
                  <a:lstStyle/>
                  <a:p>
                    <a:endParaRPr lang="en-US" sz="2000">
                      <a:latin typeface="微软雅黑" panose="020B0503020204020204" charset="-122"/>
                      <a:ea typeface="微软雅黑" panose="020B0503020204020204" charset="-122"/>
                    </a:endParaRPr>
                  </a:p>
                </p:txBody>
              </p:sp>
              <p:sp>
                <p:nvSpPr>
                  <p:cNvPr id="43" name="Freeform 16"/>
                  <p:cNvSpPr>
                    <a:spLocks noEditPoints="1"/>
                  </p:cNvSpPr>
                  <p:nvPr/>
                </p:nvSpPr>
                <p:spPr bwMode="auto">
                  <a:xfrm>
                    <a:off x="4488" y="1501"/>
                    <a:ext cx="229" cy="91"/>
                  </a:xfrm>
                  <a:custGeom>
                    <a:avLst/>
                    <a:gdLst/>
                    <a:ahLst/>
                    <a:cxnLst>
                      <a:cxn ang="0">
                        <a:pos x="48" y="4"/>
                      </a:cxn>
                      <a:cxn ang="0">
                        <a:pos x="44" y="0"/>
                      </a:cxn>
                      <a:cxn ang="0">
                        <a:pos x="4" y="0"/>
                      </a:cxn>
                      <a:cxn ang="0">
                        <a:pos x="0" y="4"/>
                      </a:cxn>
                      <a:cxn ang="0">
                        <a:pos x="0" y="15"/>
                      </a:cxn>
                      <a:cxn ang="0">
                        <a:pos x="4" y="19"/>
                      </a:cxn>
                      <a:cxn ang="0">
                        <a:pos x="44" y="19"/>
                      </a:cxn>
                      <a:cxn ang="0">
                        <a:pos x="48" y="15"/>
                      </a:cxn>
                      <a:cxn ang="0">
                        <a:pos x="48" y="4"/>
                      </a:cxn>
                      <a:cxn ang="0">
                        <a:pos x="48" y="4"/>
                      </a:cxn>
                      <a:cxn ang="0">
                        <a:pos x="48" y="4"/>
                      </a:cxn>
                    </a:cxnLst>
                    <a:rect l="0" t="0" r="r" b="b"/>
                    <a:pathLst>
                      <a:path w="48" h="19">
                        <a:moveTo>
                          <a:pt x="48" y="4"/>
                        </a:moveTo>
                        <a:cubicBezTo>
                          <a:pt x="48" y="2"/>
                          <a:pt x="46" y="0"/>
                          <a:pt x="44" y="0"/>
                        </a:cubicBezTo>
                        <a:cubicBezTo>
                          <a:pt x="4" y="0"/>
                          <a:pt x="4" y="0"/>
                          <a:pt x="4" y="0"/>
                        </a:cubicBezTo>
                        <a:cubicBezTo>
                          <a:pt x="2" y="0"/>
                          <a:pt x="0" y="2"/>
                          <a:pt x="0" y="4"/>
                        </a:cubicBezTo>
                        <a:cubicBezTo>
                          <a:pt x="0" y="15"/>
                          <a:pt x="0" y="15"/>
                          <a:pt x="0" y="15"/>
                        </a:cubicBezTo>
                        <a:cubicBezTo>
                          <a:pt x="0" y="17"/>
                          <a:pt x="2" y="19"/>
                          <a:pt x="4" y="19"/>
                        </a:cubicBezTo>
                        <a:cubicBezTo>
                          <a:pt x="44" y="19"/>
                          <a:pt x="44" y="19"/>
                          <a:pt x="44" y="19"/>
                        </a:cubicBezTo>
                        <a:cubicBezTo>
                          <a:pt x="46" y="19"/>
                          <a:pt x="48" y="17"/>
                          <a:pt x="48" y="15"/>
                        </a:cubicBezTo>
                        <a:lnTo>
                          <a:pt x="48" y="4"/>
                        </a:lnTo>
                        <a:close/>
                        <a:moveTo>
                          <a:pt x="48" y="4"/>
                        </a:moveTo>
                        <a:cubicBezTo>
                          <a:pt x="48" y="4"/>
                          <a:pt x="48" y="4"/>
                          <a:pt x="48" y="4"/>
                        </a:cubicBezTo>
                      </a:path>
                    </a:pathLst>
                  </a:custGeom>
                  <a:grpFill/>
                  <a:ln w="9525">
                    <a:noFill/>
                    <a:round/>
                  </a:ln>
                </p:spPr>
                <p:txBody>
                  <a:bodyPr vert="horz" wrap="square" lIns="91440" tIns="45720" rIns="91440" bIns="45720" numCol="1" anchor="t" anchorCtr="0" compatLnSpc="1"/>
                  <a:lstStyle/>
                  <a:p>
                    <a:endParaRPr lang="en-US" sz="2000">
                      <a:latin typeface="微软雅黑" panose="020B0503020204020204" charset="-122"/>
                      <a:ea typeface="微软雅黑" panose="020B0503020204020204" charset="-122"/>
                    </a:endParaRPr>
                  </a:p>
                </p:txBody>
              </p:sp>
            </p:grpSp>
            <p:pic>
              <p:nvPicPr>
                <p:cNvPr id="6" name="图片 5"/>
                <p:cNvPicPr>
                  <a:picLocks noChangeAspect="1"/>
                </p:cNvPicPr>
                <p:nvPr/>
              </p:nvPicPr>
              <p:blipFill>
                <a:blip r:embed="rId3"/>
                <a:stretch>
                  <a:fillRect/>
                </a:stretch>
              </p:blipFill>
              <p:spPr>
                <a:xfrm>
                  <a:off x="280574" y="2279802"/>
                  <a:ext cx="1007788" cy="1008922"/>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a:blip r:embed="rId4"/>
                <a:stretch>
                  <a:fillRect/>
                </a:stretch>
              </p:blipFill>
              <p:spPr>
                <a:xfrm>
                  <a:off x="4248961" y="4000874"/>
                  <a:ext cx="1007789" cy="1003617"/>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5"/>
                <a:stretch>
                  <a:fillRect/>
                </a:stretch>
              </p:blipFill>
              <p:spPr>
                <a:xfrm>
                  <a:off x="4246382" y="2273257"/>
                  <a:ext cx="983210" cy="1003619"/>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a:blip r:embed="rId6"/>
                <a:stretch>
                  <a:fillRect/>
                </a:stretch>
              </p:blipFill>
              <p:spPr>
                <a:xfrm>
                  <a:off x="280574" y="3977448"/>
                  <a:ext cx="1007788" cy="1028707"/>
                </a:xfrm>
                <a:prstGeom prst="rect">
                  <a:avLst/>
                </a:prstGeom>
                <a:effectLst>
                  <a:outerShdw blurRad="50800" dist="38100" dir="2700000" algn="tl" rotWithShape="0">
                    <a:prstClr val="black">
                      <a:alpha val="40000"/>
                    </a:prstClr>
                  </a:outerShdw>
                </a:effectLst>
              </p:spPr>
            </p:pic>
            <p:sp>
              <p:nvSpPr>
                <p:cNvPr id="11" name="文本框 10"/>
                <p:cNvSpPr txBox="1"/>
                <p:nvPr/>
              </p:nvSpPr>
              <p:spPr>
                <a:xfrm>
                  <a:off x="1332589" y="2581773"/>
                  <a:ext cx="3008850" cy="881758"/>
                </a:xfrm>
                <a:prstGeom prst="rect">
                  <a:avLst/>
                </a:prstGeom>
                <a:noFill/>
              </p:spPr>
              <p:txBody>
                <a:bodyPr wrap="none" rtlCol="0">
                  <a:spAutoFit/>
                </a:bodyPr>
                <a:lstStyle/>
                <a:p>
                  <a:r>
                    <a:rPr lang="zh-CN" altLang="en-US" sz="1400" dirty="0">
                      <a:latin typeface="微软雅黑" panose="020B0503020204020204" charset="-122"/>
                      <a:ea typeface="微软雅黑" panose="020B0503020204020204" charset="-122"/>
                    </a:rPr>
                    <a:t>长骨骨折可能导致残疾</a:t>
                  </a:r>
                  <a:r>
                    <a:rPr lang="en-US" altLang="zh-CN" sz="1400" baseline="30000" dirty="0">
                      <a:latin typeface="微软雅黑" panose="020B0503020204020204" charset="-122"/>
                      <a:ea typeface="微软雅黑" panose="020B0503020204020204" charset="-122"/>
                    </a:rPr>
                    <a:t>1</a:t>
                  </a:r>
                </a:p>
                <a:p>
                  <a:r>
                    <a:rPr lang="zh-CN" altLang="en-US" sz="1400" dirty="0">
                      <a:latin typeface="微软雅黑" panose="020B0503020204020204" charset="-122"/>
                      <a:ea typeface="微软雅黑" panose="020B0503020204020204" charset="-122"/>
                    </a:rPr>
                    <a:t>椎体骨折可能导致高度丢失</a:t>
                  </a:r>
                  <a:r>
                    <a:rPr lang="en-US" altLang="zh-CN" sz="1400" baseline="30000" dirty="0">
                      <a:latin typeface="微软雅黑" panose="020B0503020204020204" charset="-122"/>
                      <a:ea typeface="微软雅黑" panose="020B0503020204020204" charset="-122"/>
                    </a:rPr>
                    <a:t>1</a:t>
                  </a:r>
                  <a:endParaRPr lang="en-US" altLang="zh-CN" sz="1400" dirty="0">
                    <a:latin typeface="微软雅黑" panose="020B0503020204020204" charset="-122"/>
                    <a:ea typeface="微软雅黑" panose="020B0503020204020204" charset="-122"/>
                  </a:endParaRPr>
                </a:p>
                <a:p>
                  <a:r>
                    <a:rPr lang="zh-CN" altLang="en-US" sz="1400" dirty="0">
                      <a:latin typeface="微软雅黑" panose="020B0503020204020204" charset="-122"/>
                      <a:ea typeface="微软雅黑" panose="020B0503020204020204" charset="-122"/>
                    </a:rPr>
                    <a:t>肋骨骨折可能导致限制性肺病</a:t>
                  </a:r>
                  <a:r>
                    <a:rPr lang="en-US" altLang="zh-CN" sz="1400" baseline="30000" dirty="0">
                      <a:latin typeface="微软雅黑" panose="020B0503020204020204" charset="-122"/>
                      <a:ea typeface="微软雅黑" panose="020B0503020204020204" charset="-122"/>
                    </a:rPr>
                    <a:t>1</a:t>
                  </a:r>
                  <a:endParaRPr lang="zh-CN" altLang="en-US" sz="1400" dirty="0">
                    <a:latin typeface="微软雅黑" panose="020B0503020204020204" charset="-122"/>
                    <a:ea typeface="微软雅黑" panose="020B0503020204020204" charset="-122"/>
                  </a:endParaRPr>
                </a:p>
              </p:txBody>
            </p:sp>
            <p:sp>
              <p:nvSpPr>
                <p:cNvPr id="50" name="文本框 49"/>
                <p:cNvSpPr txBox="1"/>
                <p:nvPr/>
              </p:nvSpPr>
              <p:spPr>
                <a:xfrm>
                  <a:off x="5281255" y="2591723"/>
                  <a:ext cx="2382937" cy="624578"/>
                </a:xfrm>
                <a:prstGeom prst="rect">
                  <a:avLst/>
                </a:prstGeom>
                <a:noFill/>
              </p:spPr>
              <p:txBody>
                <a:bodyPr wrap="none" rtlCol="0">
                  <a:spAutoFit/>
                </a:bodyPr>
                <a:lstStyle/>
                <a:p>
                  <a:r>
                    <a:rPr lang="zh-CN" altLang="en-US" sz="1400" dirty="0">
                      <a:latin typeface="微软雅黑" panose="020B0503020204020204" charset="-122"/>
                      <a:ea typeface="微软雅黑" panose="020B0503020204020204" charset="-122"/>
                    </a:rPr>
                    <a:t>治疗骨转移的主要方式</a:t>
                  </a:r>
                  <a:r>
                    <a:rPr lang="en-US" altLang="zh-CN" sz="1400" baseline="30000" dirty="0">
                      <a:latin typeface="微软雅黑" panose="020B0503020204020204" charset="-122"/>
                      <a:ea typeface="微软雅黑" panose="020B0503020204020204" charset="-122"/>
                    </a:rPr>
                    <a:t>4</a:t>
                  </a:r>
                  <a:endParaRPr lang="en-US" altLang="zh-CN" sz="1400" dirty="0">
                    <a:latin typeface="微软雅黑" panose="020B0503020204020204" charset="-122"/>
                    <a:ea typeface="微软雅黑" panose="020B0503020204020204" charset="-122"/>
                  </a:endParaRPr>
                </a:p>
                <a:p>
                  <a:r>
                    <a:rPr lang="zh-CN" altLang="en-US" sz="1400" dirty="0">
                      <a:latin typeface="微软雅黑" panose="020B0503020204020204" charset="-122"/>
                      <a:ea typeface="微软雅黑" panose="020B0503020204020204" charset="-122"/>
                    </a:rPr>
                    <a:t>疼痛缓解持续</a:t>
                  </a:r>
                  <a:r>
                    <a:rPr lang="en-US" altLang="zh-CN" sz="1400" dirty="0">
                      <a:latin typeface="微软雅黑" panose="020B0503020204020204" charset="-122"/>
                      <a:ea typeface="微软雅黑" panose="020B0503020204020204" charset="-122"/>
                    </a:rPr>
                    <a:t>3-4</a:t>
                  </a:r>
                  <a:r>
                    <a:rPr lang="zh-CN" altLang="en-US" sz="1400" dirty="0">
                      <a:latin typeface="微软雅黑" panose="020B0503020204020204" charset="-122"/>
                      <a:ea typeface="微软雅黑" panose="020B0503020204020204" charset="-122"/>
                    </a:rPr>
                    <a:t>个月</a:t>
                  </a:r>
                  <a:r>
                    <a:rPr lang="en-US" altLang="zh-CN" sz="1400" baseline="30000" dirty="0">
                      <a:latin typeface="微软雅黑" panose="020B0503020204020204" charset="-122"/>
                      <a:ea typeface="微软雅黑" panose="020B0503020204020204" charset="-122"/>
                    </a:rPr>
                    <a:t>4</a:t>
                  </a:r>
                  <a:endParaRPr lang="zh-CN" altLang="en-US" sz="1400" dirty="0">
                    <a:latin typeface="微软雅黑" panose="020B0503020204020204" charset="-122"/>
                    <a:ea typeface="微软雅黑" panose="020B0503020204020204" charset="-122"/>
                  </a:endParaRPr>
                </a:p>
              </p:txBody>
            </p:sp>
            <p:sp>
              <p:nvSpPr>
                <p:cNvPr id="51" name="文本框 50"/>
                <p:cNvSpPr txBox="1"/>
                <p:nvPr/>
              </p:nvSpPr>
              <p:spPr>
                <a:xfrm>
                  <a:off x="1332589" y="4289372"/>
                  <a:ext cx="2632558" cy="881758"/>
                </a:xfrm>
                <a:prstGeom prst="rect">
                  <a:avLst/>
                </a:prstGeom>
                <a:noFill/>
              </p:spPr>
              <p:txBody>
                <a:bodyPr wrap="none" rtlCol="0">
                  <a:spAutoFit/>
                </a:bodyPr>
                <a:lstStyle/>
                <a:p>
                  <a:r>
                    <a:rPr lang="zh-CN" altLang="en-US" sz="1400" dirty="0">
                      <a:latin typeface="微软雅黑" panose="020B0503020204020204" charset="-122"/>
                      <a:ea typeface="微软雅黑" panose="020B0503020204020204" charset="-122"/>
                    </a:rPr>
                    <a:t>病理性骨折的固定</a:t>
                  </a:r>
                  <a:r>
                    <a:rPr lang="en-US" altLang="zh-CN" sz="1400" baseline="30000" dirty="0">
                      <a:latin typeface="微软雅黑" panose="020B0503020204020204" charset="-122"/>
                      <a:ea typeface="微软雅黑" panose="020B0503020204020204" charset="-122"/>
                    </a:rPr>
                    <a:t>5</a:t>
                  </a:r>
                  <a:endParaRPr lang="en-US" altLang="zh-CN" sz="1400" dirty="0">
                    <a:latin typeface="微软雅黑" panose="020B0503020204020204" charset="-122"/>
                    <a:ea typeface="微软雅黑" panose="020B0503020204020204" charset="-122"/>
                  </a:endParaRPr>
                </a:p>
                <a:p>
                  <a:r>
                    <a:rPr lang="zh-CN" altLang="en-US" sz="1400" dirty="0">
                      <a:latin typeface="微软雅黑" panose="020B0503020204020204" charset="-122"/>
                      <a:ea typeface="微软雅黑" panose="020B0503020204020204" charset="-122"/>
                    </a:rPr>
                    <a:t>围手术期死亡率</a:t>
                  </a:r>
                  <a:r>
                    <a:rPr lang="en-US" altLang="zh-CN" sz="1400" dirty="0">
                      <a:latin typeface="微软雅黑" panose="020B0503020204020204" charset="-122"/>
                      <a:ea typeface="微软雅黑" panose="020B0503020204020204" charset="-122"/>
                    </a:rPr>
                    <a:t>6-15%</a:t>
                  </a:r>
                  <a:r>
                    <a:rPr lang="en-US" altLang="zh-CN" sz="1400" baseline="30000" dirty="0">
                      <a:latin typeface="微软雅黑" panose="020B0503020204020204" charset="-122"/>
                      <a:ea typeface="微软雅黑" panose="020B0503020204020204" charset="-122"/>
                    </a:rPr>
                    <a:t> 5</a:t>
                  </a:r>
                  <a:endParaRPr lang="en-US" altLang="zh-CN" sz="1400" dirty="0">
                    <a:latin typeface="微软雅黑" panose="020B0503020204020204" charset="-122"/>
                    <a:ea typeface="微软雅黑" panose="020B0503020204020204" charset="-122"/>
                  </a:endParaRPr>
                </a:p>
                <a:p>
                  <a:r>
                    <a:rPr lang="zh-CN" altLang="en-US" sz="1400" dirty="0">
                      <a:latin typeface="微软雅黑" panose="020B0503020204020204" charset="-122"/>
                      <a:ea typeface="微软雅黑" panose="020B0503020204020204" charset="-122"/>
                    </a:rPr>
                    <a:t>术后中位生存期</a:t>
                  </a:r>
                  <a:r>
                    <a:rPr lang="en-US" altLang="zh-CN" sz="1400" dirty="0">
                      <a:latin typeface="微软雅黑" panose="020B0503020204020204" charset="-122"/>
                      <a:ea typeface="微软雅黑" panose="020B0503020204020204" charset="-122"/>
                    </a:rPr>
                    <a:t>2-14</a:t>
                  </a:r>
                  <a:r>
                    <a:rPr lang="zh-CN" altLang="en-US" sz="1400" dirty="0">
                      <a:latin typeface="微软雅黑" panose="020B0503020204020204" charset="-122"/>
                      <a:ea typeface="微软雅黑" panose="020B0503020204020204" charset="-122"/>
                    </a:rPr>
                    <a:t>个月</a:t>
                  </a:r>
                  <a:r>
                    <a:rPr lang="en-US" altLang="zh-CN" sz="1400" baseline="30000" dirty="0">
                      <a:latin typeface="微软雅黑" panose="020B0503020204020204" charset="-122"/>
                      <a:ea typeface="微软雅黑" panose="020B0503020204020204" charset="-122"/>
                    </a:rPr>
                    <a:t>5</a:t>
                  </a:r>
                  <a:endParaRPr lang="zh-CN" altLang="en-US" sz="1400" dirty="0">
                    <a:latin typeface="微软雅黑" panose="020B0503020204020204" charset="-122"/>
                    <a:ea typeface="微软雅黑" panose="020B0503020204020204" charset="-122"/>
                  </a:endParaRPr>
                </a:p>
              </p:txBody>
            </p:sp>
            <p:sp>
              <p:nvSpPr>
                <p:cNvPr id="52" name="文本框 51"/>
                <p:cNvSpPr txBox="1"/>
                <p:nvPr/>
              </p:nvSpPr>
              <p:spPr>
                <a:xfrm>
                  <a:off x="5299894" y="4303115"/>
                  <a:ext cx="3463382" cy="624578"/>
                </a:xfrm>
                <a:prstGeom prst="rect">
                  <a:avLst/>
                </a:prstGeom>
                <a:noFill/>
              </p:spPr>
              <p:txBody>
                <a:bodyPr wrap="none" rtlCol="0">
                  <a:spAutoFit/>
                </a:bodyPr>
                <a:lstStyle/>
                <a:p>
                  <a:r>
                    <a:rPr lang="zh-CN" altLang="en-US" sz="1400" dirty="0">
                      <a:latin typeface="微软雅黑" panose="020B0503020204020204" charset="-122"/>
                      <a:ea typeface="微软雅黑" panose="020B0503020204020204" charset="-122"/>
                    </a:rPr>
                    <a:t>导致疼痛和残疾</a:t>
                  </a:r>
                  <a:r>
                    <a:rPr lang="en-US" altLang="zh-CN" sz="1400" baseline="30000" dirty="0">
                      <a:latin typeface="微软雅黑" panose="020B0503020204020204" charset="-122"/>
                      <a:ea typeface="微软雅黑" panose="020B0503020204020204" charset="-122"/>
                    </a:rPr>
                    <a:t>2</a:t>
                  </a:r>
                  <a:endParaRPr lang="en-US" altLang="zh-CN" sz="1400" dirty="0">
                    <a:latin typeface="微软雅黑" panose="020B0503020204020204" charset="-122"/>
                    <a:ea typeface="微软雅黑" panose="020B0503020204020204" charset="-122"/>
                  </a:endParaRPr>
                </a:p>
                <a:p>
                  <a:r>
                    <a:rPr lang="en-US" altLang="zh-CN" sz="1400" dirty="0">
                      <a:latin typeface="微软雅黑" panose="020B0503020204020204" charset="-122"/>
                      <a:ea typeface="微软雅黑" panose="020B0503020204020204" charset="-122"/>
                    </a:rPr>
                    <a:t>48</a:t>
                  </a:r>
                  <a:r>
                    <a:rPr lang="zh-CN" altLang="en-US" sz="1400" dirty="0">
                      <a:latin typeface="微软雅黑" panose="020B0503020204020204" charset="-122"/>
                      <a:ea typeface="微软雅黑" panose="020B0503020204020204" charset="-122"/>
                    </a:rPr>
                    <a:t>小时内进行减压手术疗效会提升</a:t>
                  </a:r>
                  <a:r>
                    <a:rPr lang="en-US" altLang="zh-CN" sz="1400" baseline="30000" dirty="0">
                      <a:latin typeface="微软雅黑" panose="020B0503020204020204" charset="-122"/>
                      <a:ea typeface="微软雅黑" panose="020B0503020204020204" charset="-122"/>
                    </a:rPr>
                    <a:t>2</a:t>
                  </a:r>
                  <a:endParaRPr lang="zh-CN" altLang="en-US" sz="1400" dirty="0">
                    <a:latin typeface="微软雅黑" panose="020B0503020204020204" charset="-122"/>
                    <a:ea typeface="微软雅黑" panose="020B0503020204020204" charset="-122"/>
                  </a:endParaRPr>
                </a:p>
              </p:txBody>
            </p:sp>
            <p:cxnSp>
              <p:nvCxnSpPr>
                <p:cNvPr id="53" name="직선 연결선 45"/>
                <p:cNvCxnSpPr/>
                <p:nvPr/>
              </p:nvCxnSpPr>
              <p:spPr>
                <a:xfrm>
                  <a:off x="24849" y="3699929"/>
                  <a:ext cx="8065051" cy="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직선 연결선 45"/>
                <p:cNvCxnSpPr/>
                <p:nvPr/>
              </p:nvCxnSpPr>
              <p:spPr>
                <a:xfrm>
                  <a:off x="3954833" y="2279802"/>
                  <a:ext cx="0" cy="269351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sp>
          <p:nvSpPr>
            <p:cNvPr id="21" name="speed"/>
            <p:cNvSpPr txBox="1">
              <a:spLocks noChangeArrowheads="1"/>
            </p:cNvSpPr>
            <p:nvPr/>
          </p:nvSpPr>
          <p:spPr bwMode="auto">
            <a:xfrm>
              <a:off x="11100" y="6765"/>
              <a:ext cx="7828" cy="436"/>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1pPr>
              <a:lvl2pPr marL="4572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2pPr>
              <a:lvl3pPr marL="9144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3pPr>
              <a:lvl4pPr marL="13716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4pPr>
              <a:lvl5pPr marL="1828800" algn="l" rtl="0" fontAlgn="base" latinLnBrk="1">
                <a:spcBef>
                  <a:spcPct val="0"/>
                </a:spcBef>
                <a:spcAft>
                  <a:spcPct val="0"/>
                </a:spcAft>
                <a:defRPr kumimoji="1" kern="1200">
                  <a:solidFill>
                    <a:schemeClr val="tx1"/>
                  </a:solidFill>
                  <a:latin typeface="Gulim" panose="020B0600000101010101" pitchFamily="50" charset="-127"/>
                  <a:ea typeface="Gulim" panose="020B0600000101010101" pitchFamily="50" charset="-127"/>
                  <a:cs typeface="+mn-cs"/>
                </a:defRPr>
              </a:lvl5pPr>
              <a:lvl6pPr marL="22860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6pPr>
              <a:lvl7pPr marL="27432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7pPr>
              <a:lvl8pPr marL="32004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8pPr>
              <a:lvl9pPr marL="3657600" algn="l" defTabSz="914400" rtl="0" eaLnBrk="1" latinLnBrk="1" hangingPunct="1">
                <a:defRPr kumimoji="1" kern="1200">
                  <a:solidFill>
                    <a:schemeClr val="tx1"/>
                  </a:solidFill>
                  <a:latin typeface="Gulim" panose="020B0600000101010101" pitchFamily="50" charset="-127"/>
                  <a:ea typeface="Gulim" panose="020B0600000101010101" pitchFamily="50" charset="-127"/>
                  <a:cs typeface="+mn-cs"/>
                </a:defRPr>
              </a:lvl9pPr>
            </a:lstStyle>
            <a:p>
              <a:pPr>
                <a:lnSpc>
                  <a:spcPct val="90000"/>
                </a:lnSpc>
                <a:buClr>
                  <a:prstClr val="white"/>
                </a:buClr>
                <a:defRPr/>
              </a:pPr>
              <a:r>
                <a:rPr lang="zh-CN" altLang="en-US" sz="2000" b="1" dirty="0">
                  <a:solidFill>
                    <a:srgbClr val="DA281C"/>
                  </a:solidFill>
                  <a:latin typeface="微软雅黑" panose="020B0503020204020204" charset="-122"/>
                  <a:ea typeface="微软雅黑" panose="020B0503020204020204" charset="-122"/>
                  <a:cs typeface="Tahoma" panose="020B0604030504040204" pitchFamily="34" charset="0"/>
                </a:rPr>
                <a:t>脊髓压迫</a:t>
              </a:r>
              <a:endParaRPr lang="en-US" altLang="ko-KR" sz="2000" b="1" dirty="0">
                <a:solidFill>
                  <a:srgbClr val="DA281C"/>
                </a:solidFill>
                <a:latin typeface="微软雅黑" panose="020B0503020204020204" charset="-122"/>
                <a:ea typeface="微软雅黑" panose="020B0503020204020204" charset="-122"/>
                <a:cs typeface="Tahoma" panose="020B0604030504040204" pitchFamily="34" charset="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a:xfrm>
            <a:off x="709930" y="118745"/>
            <a:ext cx="10422890" cy="1132840"/>
          </a:xfrm>
        </p:spPr>
        <p:txBody>
          <a:bodyPr vert="horz" lIns="91440" tIns="45720" rIns="91440" bIns="45720" rtlCol="0" anchor="ctr"/>
          <a:lstStyle/>
          <a:p>
            <a:pPr lvl="0" algn="ctr">
              <a:buClrTx/>
              <a:buSzTx/>
              <a:buFontTx/>
            </a:pPr>
            <a:r>
              <a:rPr lang="zh-CN" altLang="en-US" sz="2800" dirty="0">
                <a:sym typeface="+mn-ea"/>
              </a:rPr>
              <a:t>肺癌骨转移诊断后1-2个月就有35%以上患者出现SRE</a:t>
            </a:r>
          </a:p>
        </p:txBody>
      </p:sp>
      <p:pic>
        <p:nvPicPr>
          <p:cNvPr id="3" name="图片 2"/>
          <p:cNvPicPr>
            <a:picLocks noChangeAspect="1"/>
          </p:cNvPicPr>
          <p:nvPr/>
        </p:nvPicPr>
        <p:blipFill>
          <a:blip r:embed="rId3"/>
          <a:stretch>
            <a:fillRect/>
          </a:stretch>
        </p:blipFill>
        <p:spPr>
          <a:xfrm>
            <a:off x="814549" y="1534748"/>
            <a:ext cx="10213675" cy="4519505"/>
          </a:xfrm>
          <a:prstGeom prst="rect">
            <a:avLst/>
          </a:prstGeom>
        </p:spPr>
      </p:pic>
      <p:sp>
        <p:nvSpPr>
          <p:cNvPr id="4" name="矩形 3"/>
          <p:cNvSpPr/>
          <p:nvPr/>
        </p:nvSpPr>
        <p:spPr>
          <a:xfrm>
            <a:off x="4726305" y="3783965"/>
            <a:ext cx="4817745" cy="33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ysClr val="windowText" lastClr="000000"/>
                </a:solidFill>
                <a:latin typeface="Arial" panose="020B0604020202020204" pitchFamily="34" charset="0"/>
                <a:ea typeface="微软雅黑" panose="020B0503020204020204" charset="-122"/>
                <a:cs typeface="Arial" panose="020B0604020202020204" pitchFamily="34" charset="0"/>
              </a:rPr>
              <a:t>诊</a:t>
            </a:r>
            <a:r>
              <a:rPr lang="zh-CN" altLang="en-US" b="1" dirty="0">
                <a:solidFill>
                  <a:sysClr val="windowText" lastClr="000000"/>
                </a:solidFill>
                <a:latin typeface="微软雅黑" panose="020B0503020204020204" charset="-122"/>
                <a:ea typeface="微软雅黑" panose="020B0503020204020204" charset="-122"/>
                <a:cs typeface="微软雅黑" panose="020B0503020204020204" charset="-122"/>
              </a:rPr>
              <a:t>断骨转移至</a:t>
            </a:r>
            <a:r>
              <a:rPr lang="en-US" altLang="zh-CN" b="1" dirty="0">
                <a:solidFill>
                  <a:sysClr val="windowText" lastClr="000000"/>
                </a:solidFill>
                <a:latin typeface="微软雅黑" panose="020B0503020204020204" charset="-122"/>
                <a:ea typeface="微软雅黑" panose="020B0503020204020204" charset="-122"/>
                <a:cs typeface="微软雅黑" panose="020B0503020204020204" charset="-122"/>
              </a:rPr>
              <a:t>SRE</a:t>
            </a:r>
            <a:r>
              <a:rPr lang="zh-CN" altLang="en-US" b="1" dirty="0">
                <a:solidFill>
                  <a:sysClr val="windowText" lastClr="000000"/>
                </a:solidFill>
                <a:latin typeface="微软雅黑" panose="020B0503020204020204" charset="-122"/>
                <a:ea typeface="微软雅黑" panose="020B0503020204020204" charset="-122"/>
                <a:cs typeface="微软雅黑" panose="020B0503020204020204" charset="-122"/>
              </a:rPr>
              <a:t>的中位时间：</a:t>
            </a:r>
            <a:r>
              <a:rPr lang="en-US" altLang="zh-CN" b="1" dirty="0">
                <a:solidFill>
                  <a:srgbClr val="FF0000"/>
                </a:solidFill>
                <a:latin typeface="微软雅黑" panose="020B0503020204020204" charset="-122"/>
                <a:ea typeface="微软雅黑" panose="020B0503020204020204" charset="-122"/>
                <a:cs typeface="微软雅黑" panose="020B0503020204020204" charset="-122"/>
              </a:rPr>
              <a:t>9.5</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个月</a:t>
            </a:r>
          </a:p>
        </p:txBody>
      </p:sp>
      <p:sp>
        <p:nvSpPr>
          <p:cNvPr id="19" name="圆角矩形 18"/>
          <p:cNvSpPr/>
          <p:nvPr/>
        </p:nvSpPr>
        <p:spPr>
          <a:xfrm>
            <a:off x="2924280" y="4116295"/>
            <a:ext cx="2627166" cy="99239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b="1" dirty="0">
                <a:latin typeface="Arial" panose="020B0604020202020204" pitchFamily="34" charset="0"/>
                <a:ea typeface="微软雅黑" panose="020B0503020204020204" charset="-122"/>
                <a:cs typeface="Arial" panose="020B0604020202020204" pitchFamily="34" charset="0"/>
              </a:rPr>
              <a:t>在肺癌骨转移诊断后</a:t>
            </a:r>
            <a:endParaRPr lang="en-US" altLang="zh-CN" sz="1600" b="1" dirty="0">
              <a:latin typeface="Arial" panose="020B0604020202020204" pitchFamily="34" charset="0"/>
              <a:ea typeface="微软雅黑" panose="020B0503020204020204" charset="-122"/>
              <a:cs typeface="Arial" panose="020B0604020202020204" pitchFamily="34" charset="0"/>
            </a:endParaRPr>
          </a:p>
          <a:p>
            <a:pPr algn="ctr">
              <a:lnSpc>
                <a:spcPct val="120000"/>
              </a:lnSpc>
            </a:pPr>
            <a:r>
              <a:rPr lang="en-US" altLang="zh-CN" sz="1600" b="1" dirty="0">
                <a:latin typeface="Arial" panose="020B0604020202020204" pitchFamily="34" charset="0"/>
                <a:ea typeface="微软雅黑" panose="020B0503020204020204" charset="-122"/>
                <a:cs typeface="Arial" panose="020B0604020202020204" pitchFamily="34" charset="0"/>
              </a:rPr>
              <a:t>1-2</a:t>
            </a:r>
            <a:r>
              <a:rPr lang="zh-CN" altLang="en-US" sz="1600" b="1" dirty="0">
                <a:latin typeface="Arial" panose="020B0604020202020204" pitchFamily="34" charset="0"/>
                <a:ea typeface="微软雅黑" panose="020B0503020204020204" charset="-122"/>
                <a:cs typeface="Arial" panose="020B0604020202020204" pitchFamily="34" charset="0"/>
              </a:rPr>
              <a:t>个月左右，就有</a:t>
            </a:r>
            <a:r>
              <a:rPr lang="en-US" altLang="zh-CN" sz="1600" b="1" dirty="0">
                <a:latin typeface="Arial" panose="020B0604020202020204" pitchFamily="34" charset="0"/>
                <a:ea typeface="微软雅黑" panose="020B0503020204020204" charset="-122"/>
                <a:cs typeface="Arial" panose="020B0604020202020204" pitchFamily="34" charset="0"/>
              </a:rPr>
              <a:t>35%~40%</a:t>
            </a:r>
            <a:r>
              <a:rPr lang="zh-CN" altLang="en-US" sz="1600" b="1" dirty="0">
                <a:latin typeface="Arial" panose="020B0604020202020204" pitchFamily="34" charset="0"/>
                <a:ea typeface="微软雅黑" panose="020B0503020204020204" charset="-122"/>
                <a:cs typeface="Arial" panose="020B0604020202020204" pitchFamily="34" charset="0"/>
              </a:rPr>
              <a:t>出现</a:t>
            </a:r>
            <a:r>
              <a:rPr lang="en-US" altLang="zh-CN" sz="1600" b="1" dirty="0">
                <a:latin typeface="Arial" panose="020B0604020202020204" pitchFamily="34" charset="0"/>
                <a:ea typeface="微软雅黑" panose="020B0503020204020204" charset="-122"/>
                <a:cs typeface="Arial" panose="020B0604020202020204" pitchFamily="34" charset="0"/>
              </a:rPr>
              <a:t>SRE</a:t>
            </a:r>
            <a:endParaRPr lang="zh-CN" altLang="en-US" sz="1600" b="1" dirty="0">
              <a:latin typeface="Arial" panose="020B0604020202020204" pitchFamily="34" charset="0"/>
              <a:ea typeface="微软雅黑" panose="020B0503020204020204" charset="-122"/>
              <a:cs typeface="Arial" panose="020B0604020202020204" pitchFamily="34" charset="0"/>
            </a:endParaRPr>
          </a:p>
        </p:txBody>
      </p:sp>
      <p:sp>
        <p:nvSpPr>
          <p:cNvPr id="6" name="文本框 5"/>
          <p:cNvSpPr txBox="1"/>
          <p:nvPr/>
        </p:nvSpPr>
        <p:spPr>
          <a:xfrm>
            <a:off x="4518660" y="5603875"/>
            <a:ext cx="3908425" cy="368300"/>
          </a:xfrm>
          <a:prstGeom prst="rect">
            <a:avLst/>
          </a:prstGeom>
          <a:solidFill>
            <a:schemeClr val="bg1"/>
          </a:solidFill>
        </p:spPr>
        <p:txBody>
          <a:bodyPr wrap="square" rtlCol="0" anchor="t">
            <a:spAutoFit/>
          </a:bodyPr>
          <a:lstStyle/>
          <a:p>
            <a:pPr algn="ctr"/>
            <a:r>
              <a:rPr lang="zh-CN" altLang="en-US" dirty="0">
                <a:latin typeface="Arial" panose="020B0604020202020204" pitchFamily="34" charset="0"/>
                <a:ea typeface="微软雅黑" panose="020B0503020204020204" charset="-122"/>
                <a:cs typeface="Arial" panose="020B0604020202020204" pitchFamily="34" charset="0"/>
                <a:sym typeface="+mn-ea"/>
              </a:rPr>
              <a:t>诊断骨转移后随访时间（年）</a:t>
            </a:r>
            <a:endParaRPr lang="zh-CN" altLang="en-US"/>
          </a:p>
        </p:txBody>
      </p:sp>
      <p:sp>
        <p:nvSpPr>
          <p:cNvPr id="22" name="矩形 21"/>
          <p:cNvSpPr/>
          <p:nvPr/>
        </p:nvSpPr>
        <p:spPr>
          <a:xfrm>
            <a:off x="8396113" y="6337612"/>
            <a:ext cx="3796092" cy="245110"/>
          </a:xfrm>
          <a:prstGeom prst="rect">
            <a:avLst/>
          </a:prstGeom>
          <a:noFill/>
        </p:spPr>
        <p:txBody>
          <a:bodyPr wrap="square" rtlCol="0">
            <a:spAutoFit/>
          </a:bodyPr>
          <a:lstStyle/>
          <a:p>
            <a:r>
              <a:rPr lang="en-US" altLang="zh-CN" sz="1000" dirty="0" err="1">
                <a:solidFill>
                  <a:schemeClr val="bg1"/>
                </a:solidFill>
                <a:latin typeface="Arial" panose="020B0604020202020204" pitchFamily="34" charset="0"/>
                <a:ea typeface="微软雅黑" panose="020B0503020204020204" charset="-122"/>
                <a:cs typeface="Arial" panose="020B0604020202020204" pitchFamily="34" charset="0"/>
              </a:rPr>
              <a:t>Katakami</a:t>
            </a:r>
            <a:r>
              <a:rPr lang="en-US" altLang="zh-CN" sz="1000" dirty="0">
                <a:solidFill>
                  <a:schemeClr val="bg1"/>
                </a:solidFill>
                <a:latin typeface="Arial" panose="020B0604020202020204" pitchFamily="34" charset="0"/>
                <a:ea typeface="微软雅黑" panose="020B0503020204020204" charset="-122"/>
                <a:cs typeface="Arial" panose="020B0604020202020204" pitchFamily="34" charset="0"/>
              </a:rPr>
              <a:t>  N, et al. J </a:t>
            </a:r>
            <a:r>
              <a:rPr lang="en-US" altLang="zh-CN" sz="1000" dirty="0" err="1">
                <a:solidFill>
                  <a:schemeClr val="bg1"/>
                </a:solidFill>
                <a:latin typeface="Arial" panose="020B0604020202020204" pitchFamily="34" charset="0"/>
                <a:ea typeface="微软雅黑" panose="020B0503020204020204" charset="-122"/>
                <a:cs typeface="Arial" panose="020B0604020202020204" pitchFamily="34" charset="0"/>
              </a:rPr>
              <a:t>Thorac</a:t>
            </a:r>
            <a:r>
              <a:rPr lang="en-US" altLang="zh-CN" sz="1000" dirty="0">
                <a:solidFill>
                  <a:schemeClr val="bg1"/>
                </a:solidFill>
                <a:latin typeface="Arial" panose="020B0604020202020204" pitchFamily="34" charset="0"/>
                <a:ea typeface="微软雅黑" panose="020B0503020204020204" charset="-122"/>
                <a:cs typeface="Arial" panose="020B0604020202020204" pitchFamily="34" charset="0"/>
              </a:rPr>
              <a:t> </a:t>
            </a:r>
            <a:r>
              <a:rPr lang="en-US" altLang="zh-CN" sz="1000" dirty="0" err="1">
                <a:solidFill>
                  <a:schemeClr val="bg1"/>
                </a:solidFill>
                <a:latin typeface="Arial" panose="020B0604020202020204" pitchFamily="34" charset="0"/>
                <a:ea typeface="微软雅黑" panose="020B0503020204020204" charset="-122"/>
                <a:cs typeface="Arial" panose="020B0604020202020204" pitchFamily="34" charset="0"/>
              </a:rPr>
              <a:t>Oncol</a:t>
            </a:r>
            <a:r>
              <a:rPr lang="en-US" altLang="zh-CN" sz="1000" dirty="0">
                <a:solidFill>
                  <a:schemeClr val="bg1"/>
                </a:solidFill>
                <a:latin typeface="Arial" panose="020B0604020202020204" pitchFamily="34" charset="0"/>
                <a:ea typeface="微软雅黑" panose="020B0503020204020204" charset="-122"/>
                <a:cs typeface="Arial" panose="020B0604020202020204" pitchFamily="34" charset="0"/>
              </a:rPr>
              <a:t>. </a:t>
            </a:r>
            <a:r>
              <a:rPr lang="zh-CN" altLang="zh-CN" sz="1000" dirty="0">
                <a:solidFill>
                  <a:schemeClr val="bg1"/>
                </a:solidFill>
                <a:latin typeface="Arial" panose="020B0604020202020204" pitchFamily="34" charset="0"/>
                <a:ea typeface="微软雅黑" panose="020B0503020204020204" charset="-122"/>
                <a:cs typeface="Arial" panose="020B0604020202020204" pitchFamily="34" charset="0"/>
              </a:rPr>
              <a:t>2014 Feb;9(2):231-8.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a:xfrm>
            <a:off x="884609" y="347658"/>
            <a:ext cx="10423039" cy="663894"/>
          </a:xfrm>
        </p:spPr>
        <p:txBody>
          <a:bodyPr/>
          <a:lstStyle/>
          <a:p>
            <a:pPr algn="ctr"/>
            <a:r>
              <a:rPr lang="zh-CN" altLang="en-US" sz="2800" dirty="0">
                <a:sym typeface="+mn-ea"/>
              </a:rPr>
              <a:t>未使用骨改良药物，SRE的发生率和发生时间</a:t>
            </a:r>
          </a:p>
        </p:txBody>
      </p:sp>
      <p:sp>
        <p:nvSpPr>
          <p:cNvPr id="19458" name="矩形 12"/>
          <p:cNvSpPr/>
          <p:nvPr/>
        </p:nvSpPr>
        <p:spPr>
          <a:xfrm>
            <a:off x="8040989" y="5302885"/>
            <a:ext cx="4226560" cy="1014730"/>
          </a:xfrm>
          <a:prstGeom prst="rect">
            <a:avLst/>
          </a:prstGeom>
          <a:noFill/>
          <a:ln w="9525">
            <a:noFill/>
          </a:ln>
        </p:spPr>
        <p:txBody>
          <a:bodyPr wrap="square" anchor="t">
            <a:spAutoFit/>
          </a:bodyPr>
          <a:lstStyle/>
          <a:p>
            <a:r>
              <a:rPr lang="en-US" altLang="zh-CN" sz="1000" dirty="0">
                <a:latin typeface="微软雅黑" panose="020B0503020204020204" charset="-122"/>
                <a:ea typeface="微软雅黑" panose="020B0503020204020204" charset="-122"/>
              </a:rPr>
              <a:t>1. Berenson JR, et al. New </a:t>
            </a:r>
            <a:r>
              <a:rPr lang="en-US" altLang="zh-CN" sz="1000" dirty="0" err="1">
                <a:latin typeface="微软雅黑" panose="020B0503020204020204" charset="-122"/>
                <a:ea typeface="微软雅黑" panose="020B0503020204020204" charset="-122"/>
              </a:rPr>
              <a:t>Engl</a:t>
            </a:r>
            <a:r>
              <a:rPr lang="en-US" altLang="zh-CN" sz="1000" dirty="0">
                <a:latin typeface="微软雅黑" panose="020B0503020204020204" charset="-122"/>
                <a:ea typeface="微软雅黑" panose="020B0503020204020204" charset="-122"/>
              </a:rPr>
              <a:t> J Med. 1996;334(8):488-493.</a:t>
            </a:r>
          </a:p>
          <a:p>
            <a:r>
              <a:rPr lang="en-US" altLang="zh-CN" sz="1000" dirty="0">
                <a:latin typeface="微软雅黑" panose="020B0503020204020204" charset="-122"/>
                <a:ea typeface="微软雅黑" panose="020B0503020204020204" charset="-122"/>
              </a:rPr>
              <a:t>2. Lipton A, et al. Cancer. 2000;88:1082-1090.</a:t>
            </a:r>
          </a:p>
          <a:p>
            <a:r>
              <a:rPr lang="en-US" altLang="zh-CN" sz="1000" dirty="0">
                <a:latin typeface="微软雅黑" panose="020B0503020204020204" charset="-122"/>
                <a:ea typeface="微软雅黑" panose="020B0503020204020204" charset="-122"/>
              </a:rPr>
              <a:t>3. Saad F, et al. </a:t>
            </a:r>
            <a:r>
              <a:rPr lang="it-IT" altLang="zh-CN" sz="1000" dirty="0">
                <a:latin typeface="微软雅黑" panose="020B0503020204020204" charset="-122"/>
                <a:ea typeface="微软雅黑" panose="020B0503020204020204" charset="-122"/>
              </a:rPr>
              <a:t>J Natl Cancer Inst. 2002;94(19):1458-1468.</a:t>
            </a:r>
          </a:p>
          <a:p>
            <a:r>
              <a:rPr lang="en-US" altLang="zh-CN" sz="1000" dirty="0">
                <a:latin typeface="微软雅黑" panose="020B0503020204020204" charset="-122"/>
                <a:ea typeface="微软雅黑" panose="020B0503020204020204" charset="-122"/>
              </a:rPr>
              <a:t>4. Rosen LS, et al. Cancer. 2004;100:2613-2621.</a:t>
            </a:r>
          </a:p>
          <a:p>
            <a:r>
              <a:rPr lang="en-US" altLang="zh-CN" sz="1000" dirty="0">
                <a:latin typeface="微软雅黑" panose="020B0503020204020204" charset="-122"/>
                <a:ea typeface="微软雅黑" panose="020B0503020204020204" charset="-122"/>
              </a:rPr>
              <a:t>5. Costa L, </a:t>
            </a:r>
            <a:r>
              <a:rPr lang="en-US" altLang="zh-CN" sz="1000" dirty="0" err="1">
                <a:latin typeface="微软雅黑" panose="020B0503020204020204" charset="-122"/>
                <a:ea typeface="微软雅黑" panose="020B0503020204020204" charset="-122"/>
              </a:rPr>
              <a:t>Badia</a:t>
            </a:r>
            <a:r>
              <a:rPr lang="en-US" altLang="zh-CN" sz="1000" dirty="0">
                <a:latin typeface="微软雅黑" panose="020B0503020204020204" charset="-122"/>
                <a:ea typeface="微软雅黑" panose="020B0503020204020204" charset="-122"/>
              </a:rPr>
              <a:t> X, Chow E, Lipton A, </a:t>
            </a:r>
            <a:r>
              <a:rPr lang="en-US" altLang="zh-CN" sz="1000" dirty="0" err="1">
                <a:latin typeface="微软雅黑" panose="020B0503020204020204" charset="-122"/>
                <a:ea typeface="微软雅黑" panose="020B0503020204020204" charset="-122"/>
              </a:rPr>
              <a:t>Wardley</a:t>
            </a:r>
            <a:r>
              <a:rPr lang="en-US" altLang="zh-CN" sz="1000" dirty="0">
                <a:latin typeface="微软雅黑" panose="020B0503020204020204" charset="-122"/>
                <a:ea typeface="微软雅黑" panose="020B0503020204020204" charset="-122"/>
              </a:rPr>
              <a:t> A. Support Care </a:t>
            </a:r>
          </a:p>
          <a:p>
            <a:r>
              <a:rPr lang="en-US" altLang="zh-CN" sz="1000" dirty="0">
                <a:latin typeface="微软雅黑" panose="020B0503020204020204" charset="-122"/>
                <a:ea typeface="微软雅黑" panose="020B0503020204020204" charset="-122"/>
              </a:rPr>
              <a:t>6. Cancer 2008; 16(8): 879-889</a:t>
            </a:r>
            <a:r>
              <a:rPr lang="en-US" altLang="zh-CN" sz="525" dirty="0">
                <a:latin typeface="微软雅黑" panose="020B0503020204020204" charset="-122"/>
                <a:ea typeface="微软雅黑" panose="020B0503020204020204" charset="-122"/>
              </a:rPr>
              <a:t>.</a:t>
            </a:r>
          </a:p>
        </p:txBody>
      </p:sp>
      <p:sp>
        <p:nvSpPr>
          <p:cNvPr id="24" name="文本框 23"/>
          <p:cNvSpPr txBox="1"/>
          <p:nvPr/>
        </p:nvSpPr>
        <p:spPr>
          <a:xfrm flipH="1">
            <a:off x="1059180" y="1228725"/>
            <a:ext cx="9918065" cy="1198880"/>
          </a:xfrm>
          <a:prstGeom prst="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lnSpc>
                <a:spcPct val="150000"/>
              </a:lnSpc>
            </a:pPr>
            <a:r>
              <a:rPr lang="zh-CN" altLang="en-US" sz="1600" strike="noStrike" noProof="1">
                <a:latin typeface="微软雅黑" panose="020B0503020204020204" charset="-122"/>
                <a:ea typeface="微软雅黑" panose="020B0503020204020204" charset="-122"/>
              </a:rPr>
              <a:t>未使用骨改良药物干预的骨转移患者</a:t>
            </a:r>
            <a:r>
              <a:rPr lang="en-US" altLang="zh-CN" sz="1600" strike="noStrike" noProof="1">
                <a:latin typeface="微软雅黑" panose="020B0503020204020204" charset="-122"/>
                <a:ea typeface="微软雅黑" panose="020B0503020204020204" charset="-122"/>
              </a:rPr>
              <a:t>SRE</a:t>
            </a:r>
            <a:r>
              <a:rPr lang="zh-CN" altLang="en-US" sz="1600" strike="noStrike" noProof="1">
                <a:latin typeface="微软雅黑" panose="020B0503020204020204" charset="-122"/>
                <a:ea typeface="微软雅黑" panose="020B0503020204020204" charset="-122"/>
              </a:rPr>
              <a:t>发生率高；经过</a:t>
            </a:r>
            <a:r>
              <a:rPr lang="en-US" altLang="zh-CN" sz="1600" strike="noStrike" noProof="1">
                <a:latin typeface="微软雅黑" panose="020B0503020204020204" charset="-122"/>
                <a:ea typeface="微软雅黑" panose="020B0503020204020204" charset="-122"/>
              </a:rPr>
              <a:t>2</a:t>
            </a:r>
            <a:r>
              <a:rPr lang="zh-CN" altLang="en-US" sz="1600" strike="noStrike" noProof="1">
                <a:latin typeface="微软雅黑" panose="020B0503020204020204" charset="-122"/>
                <a:ea typeface="微软雅黑" panose="020B0503020204020204" charset="-122"/>
              </a:rPr>
              <a:t>年的研究随访，伴骨转移的</a:t>
            </a:r>
            <a:r>
              <a:rPr lang="zh-CN" altLang="en-US" sz="1600" b="1" strike="noStrike" noProof="1">
                <a:solidFill>
                  <a:srgbClr val="FF0000"/>
                </a:solidFill>
                <a:latin typeface="微软雅黑" panose="020B0503020204020204" charset="-122"/>
                <a:ea typeface="微软雅黑" panose="020B0503020204020204" charset="-122"/>
              </a:rPr>
              <a:t>肺癌</a:t>
            </a:r>
            <a:r>
              <a:rPr lang="zh-CN" altLang="en-US" sz="1600" strike="noStrike" noProof="1">
                <a:latin typeface="微软雅黑" panose="020B0503020204020204" charset="-122"/>
                <a:ea typeface="微软雅黑" panose="020B0503020204020204" charset="-122"/>
              </a:rPr>
              <a:t>、前列腺癌患者近</a:t>
            </a:r>
            <a:r>
              <a:rPr lang="en-US" altLang="zh-CN" sz="1600" b="1" strike="noStrike" noProof="1">
                <a:solidFill>
                  <a:srgbClr val="FF0000"/>
                </a:solidFill>
                <a:latin typeface="微软雅黑" panose="020B0503020204020204" charset="-122"/>
                <a:ea typeface="微软雅黑" panose="020B0503020204020204" charset="-122"/>
              </a:rPr>
              <a:t>50%</a:t>
            </a:r>
            <a:r>
              <a:rPr lang="zh-CN" altLang="en-US" sz="1600" strike="noStrike" noProof="1">
                <a:latin typeface="微软雅黑" panose="020B0503020204020204" charset="-122"/>
                <a:ea typeface="微软雅黑" panose="020B0503020204020204" charset="-122"/>
              </a:rPr>
              <a:t>出现</a:t>
            </a:r>
            <a:r>
              <a:rPr lang="en-US" altLang="zh-CN" sz="1600" strike="noStrike" noProof="1">
                <a:latin typeface="微软雅黑" panose="020B0503020204020204" charset="-122"/>
                <a:ea typeface="微软雅黑" panose="020B0503020204020204" charset="-122"/>
              </a:rPr>
              <a:t>SRE</a:t>
            </a:r>
            <a:r>
              <a:rPr lang="zh-CN" altLang="en-US" sz="1600" strike="noStrike" noProof="1">
                <a:latin typeface="微软雅黑" panose="020B0503020204020204" charset="-122"/>
                <a:ea typeface="微软雅黑" panose="020B0503020204020204" charset="-122"/>
              </a:rPr>
              <a:t>。</a:t>
            </a:r>
            <a:endParaRPr lang="en-US" altLang="zh-CN" sz="1600" strike="noStrike" noProof="1">
              <a:latin typeface="微软雅黑" panose="020B0503020204020204" charset="-122"/>
              <a:ea typeface="微软雅黑" panose="020B0503020204020204" charset="-122"/>
            </a:endParaRPr>
          </a:p>
          <a:p>
            <a:pPr fontAlgn="base">
              <a:lnSpc>
                <a:spcPct val="150000"/>
              </a:lnSpc>
            </a:pPr>
            <a:r>
              <a:rPr lang="zh-CN" altLang="en-US" sz="1600" strike="noStrike" noProof="1">
                <a:latin typeface="微软雅黑" panose="020B0503020204020204" charset="-122"/>
                <a:ea typeface="微软雅黑" panose="020B0503020204020204" charset="-122"/>
              </a:rPr>
              <a:t>未使用骨改良药物干预的肺癌骨转移患者，</a:t>
            </a:r>
            <a:r>
              <a:rPr lang="en-US" altLang="zh-CN" sz="1600" strike="noStrike" noProof="1">
                <a:latin typeface="微软雅黑" panose="020B0503020204020204" charset="-122"/>
                <a:ea typeface="微软雅黑" panose="020B0503020204020204" charset="-122"/>
              </a:rPr>
              <a:t>SRE</a:t>
            </a:r>
            <a:r>
              <a:rPr lang="zh-CN" altLang="en-US" sz="1600" strike="noStrike" noProof="1">
                <a:latin typeface="微软雅黑" panose="020B0503020204020204" charset="-122"/>
                <a:ea typeface="微软雅黑" panose="020B0503020204020204" charset="-122"/>
              </a:rPr>
              <a:t>多在</a:t>
            </a:r>
            <a:r>
              <a:rPr lang="en-US" altLang="zh-CN" sz="1600" b="1" strike="noStrike" noProof="1">
                <a:solidFill>
                  <a:srgbClr val="FF0000"/>
                </a:solidFill>
                <a:latin typeface="微软雅黑" panose="020B0503020204020204" charset="-122"/>
                <a:ea typeface="微软雅黑" panose="020B0503020204020204" charset="-122"/>
              </a:rPr>
              <a:t>5.2</a:t>
            </a:r>
            <a:r>
              <a:rPr lang="zh-CN" altLang="en-US" sz="1600" b="1" strike="noStrike" noProof="1">
                <a:solidFill>
                  <a:srgbClr val="FF0000"/>
                </a:solidFill>
                <a:latin typeface="微软雅黑" panose="020B0503020204020204" charset="-122"/>
                <a:ea typeface="微软雅黑" panose="020B0503020204020204" charset="-122"/>
              </a:rPr>
              <a:t>月</a:t>
            </a:r>
            <a:r>
              <a:rPr lang="zh-CN" altLang="en-US" sz="1600" strike="noStrike" noProof="1">
                <a:latin typeface="微软雅黑" panose="020B0503020204020204" charset="-122"/>
                <a:ea typeface="微软雅黑" panose="020B0503020204020204" charset="-122"/>
              </a:rPr>
              <a:t>出现，一旦发生骨转移即面临</a:t>
            </a:r>
            <a:r>
              <a:rPr lang="en-US" altLang="zh-CN" sz="1600" strike="noStrike" noProof="1">
                <a:latin typeface="微软雅黑" panose="020B0503020204020204" charset="-122"/>
                <a:ea typeface="微软雅黑" panose="020B0503020204020204" charset="-122"/>
              </a:rPr>
              <a:t>SRE</a:t>
            </a:r>
            <a:r>
              <a:rPr lang="zh-CN" altLang="en-US" sz="1600" strike="noStrike" noProof="1">
                <a:latin typeface="微软雅黑" panose="020B0503020204020204" charset="-122"/>
                <a:ea typeface="微软雅黑" panose="020B0503020204020204" charset="-122"/>
              </a:rPr>
              <a:t>风险</a:t>
            </a:r>
            <a:r>
              <a:rPr lang="zh-CN" altLang="en-US" sz="1600" b="1" strike="noStrike" noProof="1">
                <a:latin typeface="微软雅黑" panose="020B0503020204020204" charset="-122"/>
                <a:ea typeface="微软雅黑" panose="020B0503020204020204" charset="-122"/>
              </a:rPr>
              <a:t>。</a:t>
            </a:r>
            <a:endParaRPr lang="en-US" sz="1600" b="1" strike="noStrike" noProof="1">
              <a:latin typeface="微软雅黑" panose="020B0503020204020204" charset="-122"/>
              <a:ea typeface="微软雅黑" panose="020B0503020204020204" charset="-122"/>
            </a:endParaRPr>
          </a:p>
        </p:txBody>
      </p:sp>
      <p:graphicFrame>
        <p:nvGraphicFramePr>
          <p:cNvPr id="2" name="对象 5"/>
          <p:cNvGraphicFramePr/>
          <p:nvPr/>
        </p:nvGraphicFramePr>
        <p:xfrm>
          <a:off x="1739265" y="2731135"/>
          <a:ext cx="3631565" cy="2577465"/>
        </p:xfrm>
        <a:graphic>
          <a:graphicData uri="http://schemas.openxmlformats.org/presentationml/2006/ole">
            <mc:AlternateContent xmlns:mc="http://schemas.openxmlformats.org/markup-compatibility/2006">
              <mc:Choice xmlns:v="urn:schemas-microsoft-com:vml" Requires="v">
                <p:oleObj spid="_x0000_s5149" r:id="rId4" imgW="3559810" imgH="2378710" progId="excel.sheet.8">
                  <p:embed/>
                </p:oleObj>
              </mc:Choice>
              <mc:Fallback>
                <p:oleObj r:id="rId4" imgW="3559810" imgH="2378710" progId="excel.sheet.8">
                  <p:embed/>
                  <p:pic>
                    <p:nvPicPr>
                      <p:cNvPr id="0" name="图片 3081"/>
                      <p:cNvPicPr/>
                      <p:nvPr/>
                    </p:nvPicPr>
                    <p:blipFill>
                      <a:blip r:embed="rId5"/>
                      <a:stretch>
                        <a:fillRect/>
                      </a:stretch>
                    </p:blipFill>
                    <p:spPr>
                      <a:xfrm>
                        <a:off x="1739265" y="2731135"/>
                        <a:ext cx="3631565" cy="2577465"/>
                      </a:xfrm>
                      <a:prstGeom prst="rect">
                        <a:avLst/>
                      </a:prstGeom>
                      <a:noFill/>
                      <a:ln w="38100">
                        <a:noFill/>
                        <a:miter/>
                      </a:ln>
                    </p:spPr>
                  </p:pic>
                </p:oleObj>
              </mc:Fallback>
            </mc:AlternateContent>
          </a:graphicData>
        </a:graphic>
      </p:graphicFrame>
      <p:graphicFrame>
        <p:nvGraphicFramePr>
          <p:cNvPr id="3" name="对象 6"/>
          <p:cNvGraphicFramePr/>
          <p:nvPr/>
        </p:nvGraphicFramePr>
        <p:xfrm>
          <a:off x="6984365" y="2782570"/>
          <a:ext cx="3467735" cy="2211070"/>
        </p:xfrm>
        <a:graphic>
          <a:graphicData uri="http://schemas.openxmlformats.org/presentationml/2006/ole">
            <mc:AlternateContent xmlns:mc="http://schemas.openxmlformats.org/markup-compatibility/2006">
              <mc:Choice xmlns:v="urn:schemas-microsoft-com:vml" Requires="v">
                <p:oleObj spid="_x0000_s5150" r:id="rId6" imgW="3788410" imgH="2078990" progId="excel.sheet.8">
                  <p:embed/>
                </p:oleObj>
              </mc:Choice>
              <mc:Fallback>
                <p:oleObj r:id="rId6" imgW="3788410" imgH="2078990" progId="excel.sheet.8">
                  <p:embed/>
                  <p:pic>
                    <p:nvPicPr>
                      <p:cNvPr id="0" name="图片 3079"/>
                      <p:cNvPicPr/>
                      <p:nvPr/>
                    </p:nvPicPr>
                    <p:blipFill>
                      <a:blip r:embed="rId7"/>
                      <a:stretch>
                        <a:fillRect/>
                      </a:stretch>
                    </p:blipFill>
                    <p:spPr>
                      <a:xfrm>
                        <a:off x="6984365" y="2782570"/>
                        <a:ext cx="3467735" cy="2211070"/>
                      </a:xfrm>
                      <a:prstGeom prst="rect">
                        <a:avLst/>
                      </a:prstGeom>
                      <a:noFill/>
                      <a:ln w="38100">
                        <a:noFill/>
                        <a:miter/>
                      </a:ln>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a:xfrm>
            <a:off x="751840" y="447675"/>
            <a:ext cx="10422890" cy="669290"/>
          </a:xfrm>
        </p:spPr>
        <p:txBody>
          <a:bodyPr>
            <a:noAutofit/>
          </a:bodyPr>
          <a:lstStyle/>
          <a:p>
            <a:pPr algn="ctr"/>
            <a:br>
              <a:rPr lang="zh-CN" altLang="en-US" sz="2800" dirty="0">
                <a:sym typeface="+mn-ea"/>
              </a:rPr>
            </a:br>
            <a:r>
              <a:rPr lang="zh-CN" altLang="en-US" sz="2800" dirty="0">
                <a:sym typeface="+mn-ea"/>
              </a:rPr>
              <a:t>肺癌骨转移患者发生</a:t>
            </a:r>
            <a:r>
              <a:rPr lang="en-US" altLang="zh-CN" sz="2800" dirty="0">
                <a:sym typeface="+mn-ea"/>
              </a:rPr>
              <a:t>SRE</a:t>
            </a:r>
            <a:r>
              <a:rPr lang="zh-CN" altLang="en-US" sz="2800" dirty="0">
                <a:sym typeface="+mn-ea"/>
              </a:rPr>
              <a:t>后带来的影响</a:t>
            </a:r>
            <a:br>
              <a:rPr lang="en-US" sz="2800" dirty="0"/>
            </a:br>
            <a:r>
              <a:rPr lang="zh-CN" altLang="en-US" sz="2800" dirty="0">
                <a:sym typeface="+mn-ea"/>
              </a:rPr>
              <a:t> </a:t>
            </a:r>
          </a:p>
        </p:txBody>
      </p:sp>
      <p:sp>
        <p:nvSpPr>
          <p:cNvPr id="2" name="î$ľïḋê"/>
          <p:cNvSpPr/>
          <p:nvPr/>
        </p:nvSpPr>
        <p:spPr bwMode="auto">
          <a:xfrm>
            <a:off x="286385" y="5680075"/>
            <a:ext cx="1932940" cy="6883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wrap="none" lIns="90000" tIns="46800" rIns="90000" bIns="46800">
            <a:normAutofit/>
          </a:bodyPr>
          <a:lstStyle/>
          <a:p>
            <a:pPr algn="ctr" defTabSz="323850">
              <a:defRPr/>
            </a:pPr>
            <a:r>
              <a:rPr lang="zh-CN" altLang="en-US" sz="2400" b="1" dirty="0">
                <a:latin typeface="微软雅黑" panose="020B0503020204020204" charset="-122"/>
                <a:ea typeface="微软雅黑" panose="020B0503020204020204" charset="-122"/>
              </a:rPr>
              <a:t>骨转移</a:t>
            </a:r>
          </a:p>
        </p:txBody>
      </p:sp>
      <p:sp>
        <p:nvSpPr>
          <p:cNvPr id="3" name="îṥḷïďé"/>
          <p:cNvSpPr/>
          <p:nvPr/>
        </p:nvSpPr>
        <p:spPr>
          <a:xfrm>
            <a:off x="-10160" y="1957136"/>
            <a:ext cx="2512890" cy="24867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solidFill>
              <a:srgbClr val="004976"/>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4" name="îšļïḍè"/>
          <p:cNvSpPr/>
          <p:nvPr/>
        </p:nvSpPr>
        <p:spPr bwMode="auto">
          <a:xfrm>
            <a:off x="1695547" y="1978521"/>
            <a:ext cx="612775" cy="612775"/>
          </a:xfrm>
          <a:custGeom>
            <a:avLst/>
            <a:gdLst>
              <a:gd name="T0" fmla="*/ 34767889 w 21600"/>
              <a:gd name="T1" fmla="*/ 34767889 h 21600"/>
              <a:gd name="T2" fmla="*/ 34767889 w 21600"/>
              <a:gd name="T3" fmla="*/ 34767889 h 21600"/>
              <a:gd name="T4" fmla="*/ 34767889 w 21600"/>
              <a:gd name="T5" fmla="*/ 34767889 h 21600"/>
              <a:gd name="T6" fmla="*/ 34767889 w 21600"/>
              <a:gd name="T7" fmla="*/ 3476788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00"/>
                </a:moveTo>
                <a:cubicBezTo>
                  <a:pt x="21600" y="16764"/>
                  <a:pt x="16764" y="21600"/>
                  <a:pt x="10800" y="21600"/>
                </a:cubicBezTo>
                <a:cubicBezTo>
                  <a:pt x="4835" y="21600"/>
                  <a:pt x="0" y="16764"/>
                  <a:pt x="0" y="10800"/>
                </a:cubicBezTo>
                <a:cubicBezTo>
                  <a:pt x="0" y="4835"/>
                  <a:pt x="4835" y="0"/>
                  <a:pt x="10799" y="0"/>
                </a:cubicBezTo>
                <a:cubicBezTo>
                  <a:pt x="16764" y="0"/>
                  <a:pt x="21600" y="4835"/>
                  <a:pt x="21600" y="10799"/>
                </a:cubicBezTo>
                <a:lnTo>
                  <a:pt x="21600" y="1080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işļiḑè"/>
          <p:cNvSpPr/>
          <p:nvPr/>
        </p:nvSpPr>
        <p:spPr bwMode="auto">
          <a:xfrm>
            <a:off x="2082897" y="2528590"/>
            <a:ext cx="611982" cy="612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4"/>
                  <a:pt x="16764" y="21600"/>
                  <a:pt x="10800" y="21600"/>
                </a:cubicBezTo>
                <a:cubicBezTo>
                  <a:pt x="4835" y="21600"/>
                  <a:pt x="0" y="16764"/>
                  <a:pt x="0" y="10800"/>
                </a:cubicBezTo>
                <a:cubicBezTo>
                  <a:pt x="0" y="4835"/>
                  <a:pt x="4835" y="0"/>
                  <a:pt x="10799" y="0"/>
                </a:cubicBezTo>
                <a:cubicBezTo>
                  <a:pt x="16764" y="0"/>
                  <a:pt x="21600" y="4835"/>
                  <a:pt x="21600" y="10799"/>
                </a:cubicBezTo>
                <a:close/>
              </a:path>
            </a:pathLst>
          </a:custGeom>
          <a:solidFill>
            <a:schemeClr val="accent3"/>
          </a:solidFill>
          <a:ln>
            <a:noFill/>
          </a:ln>
          <a:effectLst/>
        </p:spPr>
        <p:txBody>
          <a:bodyPr anchor="ctr"/>
          <a:lstStyle/>
          <a:p>
            <a:pPr algn="ctr"/>
            <a:endParaRPr/>
          </a:p>
        </p:txBody>
      </p:sp>
      <p:sp>
        <p:nvSpPr>
          <p:cNvPr id="14" name="íṥḷïḋé"/>
          <p:cNvSpPr/>
          <p:nvPr/>
        </p:nvSpPr>
        <p:spPr bwMode="auto">
          <a:xfrm>
            <a:off x="2116235" y="3215184"/>
            <a:ext cx="612775" cy="612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4"/>
                  <a:pt x="16764" y="21600"/>
                  <a:pt x="10800" y="21600"/>
                </a:cubicBezTo>
                <a:cubicBezTo>
                  <a:pt x="4835" y="21600"/>
                  <a:pt x="0" y="16764"/>
                  <a:pt x="0" y="10800"/>
                </a:cubicBezTo>
                <a:cubicBezTo>
                  <a:pt x="0" y="4835"/>
                  <a:pt x="4835" y="0"/>
                  <a:pt x="10799" y="0"/>
                </a:cubicBezTo>
                <a:cubicBezTo>
                  <a:pt x="16764" y="0"/>
                  <a:pt x="21600" y="4835"/>
                  <a:pt x="21600" y="10799"/>
                </a:cubicBezTo>
                <a:close/>
              </a:path>
            </a:pathLst>
          </a:custGeom>
          <a:solidFill>
            <a:schemeClr val="accent4"/>
          </a:solidFill>
          <a:ln>
            <a:noFill/>
          </a:ln>
          <a:effectLst/>
        </p:spPr>
        <p:txBody>
          <a:bodyPr anchor="ctr"/>
          <a:lstStyle/>
          <a:p>
            <a:pPr algn="ctr"/>
            <a:endParaRPr/>
          </a:p>
        </p:txBody>
      </p:sp>
      <p:sp>
        <p:nvSpPr>
          <p:cNvPr id="15" name="iṣḷîdè"/>
          <p:cNvSpPr/>
          <p:nvPr/>
        </p:nvSpPr>
        <p:spPr bwMode="auto">
          <a:xfrm>
            <a:off x="1732060" y="3831134"/>
            <a:ext cx="612775" cy="612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4"/>
                  <a:pt x="16764" y="21600"/>
                  <a:pt x="10800" y="21600"/>
                </a:cubicBezTo>
                <a:cubicBezTo>
                  <a:pt x="4835" y="21600"/>
                  <a:pt x="0" y="16764"/>
                  <a:pt x="0" y="10800"/>
                </a:cubicBezTo>
                <a:cubicBezTo>
                  <a:pt x="0" y="4835"/>
                  <a:pt x="4835" y="0"/>
                  <a:pt x="10799" y="0"/>
                </a:cubicBezTo>
                <a:cubicBezTo>
                  <a:pt x="16764" y="0"/>
                  <a:pt x="21600" y="4835"/>
                  <a:pt x="21600" y="10799"/>
                </a:cubicBezTo>
                <a:close/>
              </a:path>
            </a:pathLst>
          </a:custGeom>
          <a:solidFill>
            <a:schemeClr val="tx2"/>
          </a:solidFill>
          <a:ln>
            <a:noFill/>
          </a:ln>
          <a:effectLst/>
        </p:spPr>
        <p:txBody>
          <a:bodyPr anchor="ctr"/>
          <a:lstStyle/>
          <a:p>
            <a:pPr algn="ctr"/>
            <a:endParaRPr/>
          </a:p>
        </p:txBody>
      </p:sp>
      <p:sp>
        <p:nvSpPr>
          <p:cNvPr id="16" name="íṣľîďè"/>
          <p:cNvSpPr/>
          <p:nvPr/>
        </p:nvSpPr>
        <p:spPr bwMode="auto">
          <a:xfrm>
            <a:off x="1811407" y="2100650"/>
            <a:ext cx="381053" cy="374784"/>
          </a:xfrm>
          <a:custGeom>
            <a:avLst/>
            <a:gdLst>
              <a:gd name="connsiteX0" fmla="*/ 325978 w 508000"/>
              <a:gd name="connsiteY0" fmla="*/ 396807 h 499642"/>
              <a:gd name="connsiteX1" fmla="*/ 332870 w 508000"/>
              <a:gd name="connsiteY1" fmla="*/ 401128 h 499642"/>
              <a:gd name="connsiteX2" fmla="*/ 368194 w 508000"/>
              <a:gd name="connsiteY2" fmla="*/ 462483 h 499642"/>
              <a:gd name="connsiteX3" fmla="*/ 369055 w 508000"/>
              <a:gd name="connsiteY3" fmla="*/ 469396 h 499642"/>
              <a:gd name="connsiteX4" fmla="*/ 364748 w 508000"/>
              <a:gd name="connsiteY4" fmla="*/ 474581 h 499642"/>
              <a:gd name="connsiteX5" fmla="*/ 271700 w 508000"/>
              <a:gd name="connsiteY5" fmla="*/ 499642 h 499642"/>
              <a:gd name="connsiteX6" fmla="*/ 265669 w 508000"/>
              <a:gd name="connsiteY6" fmla="*/ 497050 h 499642"/>
              <a:gd name="connsiteX7" fmla="*/ 263084 w 508000"/>
              <a:gd name="connsiteY7" fmla="*/ 491000 h 499642"/>
              <a:gd name="connsiteX8" fmla="*/ 263084 w 508000"/>
              <a:gd name="connsiteY8" fmla="*/ 419275 h 499642"/>
              <a:gd name="connsiteX9" fmla="*/ 270838 w 508000"/>
              <a:gd name="connsiteY9" fmla="*/ 411498 h 499642"/>
              <a:gd name="connsiteX10" fmla="*/ 322531 w 508000"/>
              <a:gd name="connsiteY10" fmla="*/ 397671 h 499642"/>
              <a:gd name="connsiteX11" fmla="*/ 325978 w 508000"/>
              <a:gd name="connsiteY11" fmla="*/ 396807 h 499642"/>
              <a:gd name="connsiteX12" fmla="*/ 181809 w 508000"/>
              <a:gd name="connsiteY12" fmla="*/ 396080 h 499642"/>
              <a:gd name="connsiteX13" fmla="*/ 185267 w 508000"/>
              <a:gd name="connsiteY13" fmla="*/ 396943 h 499642"/>
              <a:gd name="connsiteX14" fmla="*/ 237136 w 508000"/>
              <a:gd name="connsiteY14" fmla="*/ 411614 h 499642"/>
              <a:gd name="connsiteX15" fmla="*/ 244916 w 508000"/>
              <a:gd name="connsiteY15" fmla="*/ 419381 h 499642"/>
              <a:gd name="connsiteX16" fmla="*/ 244916 w 508000"/>
              <a:gd name="connsiteY16" fmla="*/ 491012 h 499642"/>
              <a:gd name="connsiteX17" fmla="*/ 241458 w 508000"/>
              <a:gd name="connsiteY17" fmla="*/ 497053 h 499642"/>
              <a:gd name="connsiteX18" fmla="*/ 236271 w 508000"/>
              <a:gd name="connsiteY18" fmla="*/ 499642 h 499642"/>
              <a:gd name="connsiteX19" fmla="*/ 235407 w 508000"/>
              <a:gd name="connsiteY19" fmla="*/ 499642 h 499642"/>
              <a:gd name="connsiteX20" fmla="*/ 142042 w 508000"/>
              <a:gd name="connsiteY20" fmla="*/ 474615 h 499642"/>
              <a:gd name="connsiteX21" fmla="*/ 137720 w 508000"/>
              <a:gd name="connsiteY21" fmla="*/ 469436 h 499642"/>
              <a:gd name="connsiteX22" fmla="*/ 138584 w 508000"/>
              <a:gd name="connsiteY22" fmla="*/ 462532 h 499642"/>
              <a:gd name="connsiteX23" fmla="*/ 174893 w 508000"/>
              <a:gd name="connsiteY23" fmla="*/ 400395 h 499642"/>
              <a:gd name="connsiteX24" fmla="*/ 181809 w 508000"/>
              <a:gd name="connsiteY24" fmla="*/ 396080 h 499642"/>
              <a:gd name="connsiteX25" fmla="*/ 395834 w 508000"/>
              <a:gd name="connsiteY25" fmla="*/ 339030 h 499642"/>
              <a:gd name="connsiteX26" fmla="*/ 400148 w 508000"/>
              <a:gd name="connsiteY26" fmla="*/ 340754 h 499642"/>
              <a:gd name="connsiteX27" fmla="*/ 461399 w 508000"/>
              <a:gd name="connsiteY27" fmla="*/ 376097 h 499642"/>
              <a:gd name="connsiteX28" fmla="*/ 465712 w 508000"/>
              <a:gd name="connsiteY28" fmla="*/ 381269 h 499642"/>
              <a:gd name="connsiteX29" fmla="*/ 464850 w 508000"/>
              <a:gd name="connsiteY29" fmla="*/ 388165 h 499642"/>
              <a:gd name="connsiteX30" fmla="*/ 396697 w 508000"/>
              <a:gd name="connsiteY30" fmla="*/ 456265 h 499642"/>
              <a:gd name="connsiteX31" fmla="*/ 391521 w 508000"/>
              <a:gd name="connsiteY31" fmla="*/ 457127 h 499642"/>
              <a:gd name="connsiteX32" fmla="*/ 389796 w 508000"/>
              <a:gd name="connsiteY32" fmla="*/ 457127 h 499642"/>
              <a:gd name="connsiteX33" fmla="*/ 384619 w 508000"/>
              <a:gd name="connsiteY33" fmla="*/ 452817 h 499642"/>
              <a:gd name="connsiteX34" fmla="*/ 349249 w 508000"/>
              <a:gd name="connsiteY34" fmla="*/ 391613 h 499642"/>
              <a:gd name="connsiteX35" fmla="*/ 350974 w 508000"/>
              <a:gd name="connsiteY35" fmla="*/ 380407 h 499642"/>
              <a:gd name="connsiteX36" fmla="*/ 388933 w 508000"/>
              <a:gd name="connsiteY36" fmla="*/ 342478 h 499642"/>
              <a:gd name="connsiteX37" fmla="*/ 395834 w 508000"/>
              <a:gd name="connsiteY37" fmla="*/ 339030 h 499642"/>
              <a:gd name="connsiteX38" fmla="*/ 112165 w 508000"/>
              <a:gd name="connsiteY38" fmla="*/ 339030 h 499642"/>
              <a:gd name="connsiteX39" fmla="*/ 118204 w 508000"/>
              <a:gd name="connsiteY39" fmla="*/ 342478 h 499642"/>
              <a:gd name="connsiteX40" fmla="*/ 156163 w 508000"/>
              <a:gd name="connsiteY40" fmla="*/ 380407 h 499642"/>
              <a:gd name="connsiteX41" fmla="*/ 158751 w 508000"/>
              <a:gd name="connsiteY41" fmla="*/ 391613 h 499642"/>
              <a:gd name="connsiteX42" fmla="*/ 123380 w 508000"/>
              <a:gd name="connsiteY42" fmla="*/ 452817 h 499642"/>
              <a:gd name="connsiteX43" fmla="*/ 118204 w 508000"/>
              <a:gd name="connsiteY43" fmla="*/ 457127 h 499642"/>
              <a:gd name="connsiteX44" fmla="*/ 115616 w 508000"/>
              <a:gd name="connsiteY44" fmla="*/ 457127 h 499642"/>
              <a:gd name="connsiteX45" fmla="*/ 111303 w 508000"/>
              <a:gd name="connsiteY45" fmla="*/ 455403 h 499642"/>
              <a:gd name="connsiteX46" fmla="*/ 43150 w 508000"/>
              <a:gd name="connsiteY46" fmla="*/ 388165 h 499642"/>
              <a:gd name="connsiteX47" fmla="*/ 42287 w 508000"/>
              <a:gd name="connsiteY47" fmla="*/ 381269 h 499642"/>
              <a:gd name="connsiteX48" fmla="*/ 45738 w 508000"/>
              <a:gd name="connsiteY48" fmla="*/ 376097 h 499642"/>
              <a:gd name="connsiteX49" fmla="*/ 107852 w 508000"/>
              <a:gd name="connsiteY49" fmla="*/ 340754 h 499642"/>
              <a:gd name="connsiteX50" fmla="*/ 112165 w 508000"/>
              <a:gd name="connsiteY50" fmla="*/ 339030 h 499642"/>
              <a:gd name="connsiteX51" fmla="*/ 427844 w 508000"/>
              <a:gd name="connsiteY51" fmla="*/ 254363 h 499642"/>
              <a:gd name="connsiteX52" fmla="*/ 499381 w 508000"/>
              <a:gd name="connsiteY52" fmla="*/ 254363 h 499642"/>
              <a:gd name="connsiteX53" fmla="*/ 505414 w 508000"/>
              <a:gd name="connsiteY53" fmla="*/ 256956 h 499642"/>
              <a:gd name="connsiteX54" fmla="*/ 508000 w 508000"/>
              <a:gd name="connsiteY54" fmla="*/ 263008 h 499642"/>
              <a:gd name="connsiteX55" fmla="*/ 483005 w 508000"/>
              <a:gd name="connsiteY55" fmla="*/ 356372 h 499642"/>
              <a:gd name="connsiteX56" fmla="*/ 477834 w 508000"/>
              <a:gd name="connsiteY56" fmla="*/ 360695 h 499642"/>
              <a:gd name="connsiteX57" fmla="*/ 475248 w 508000"/>
              <a:gd name="connsiteY57" fmla="*/ 361559 h 499642"/>
              <a:gd name="connsiteX58" fmla="*/ 470939 w 508000"/>
              <a:gd name="connsiteY58" fmla="*/ 359830 h 499642"/>
              <a:gd name="connsiteX59" fmla="*/ 408882 w 508000"/>
              <a:gd name="connsiteY59" fmla="*/ 324386 h 499642"/>
              <a:gd name="connsiteX60" fmla="*/ 405435 w 508000"/>
              <a:gd name="connsiteY60" fmla="*/ 313148 h 499642"/>
              <a:gd name="connsiteX61" fmla="*/ 420087 w 508000"/>
              <a:gd name="connsiteY61" fmla="*/ 262143 h 499642"/>
              <a:gd name="connsiteX62" fmla="*/ 427844 w 508000"/>
              <a:gd name="connsiteY62" fmla="*/ 254363 h 499642"/>
              <a:gd name="connsiteX63" fmla="*/ 8600 w 508000"/>
              <a:gd name="connsiteY63" fmla="*/ 254363 h 499642"/>
              <a:gd name="connsiteX64" fmla="*/ 79119 w 508000"/>
              <a:gd name="connsiteY64" fmla="*/ 254363 h 499642"/>
              <a:gd name="connsiteX65" fmla="*/ 87719 w 508000"/>
              <a:gd name="connsiteY65" fmla="*/ 262143 h 499642"/>
              <a:gd name="connsiteX66" fmla="*/ 101479 w 508000"/>
              <a:gd name="connsiteY66" fmla="*/ 314012 h 499642"/>
              <a:gd name="connsiteX67" fmla="*/ 98039 w 508000"/>
              <a:gd name="connsiteY67" fmla="*/ 324386 h 499642"/>
              <a:gd name="connsiteX68" fmla="*/ 36119 w 508000"/>
              <a:gd name="connsiteY68" fmla="*/ 359830 h 499642"/>
              <a:gd name="connsiteX69" fmla="*/ 32679 w 508000"/>
              <a:gd name="connsiteY69" fmla="*/ 361559 h 499642"/>
              <a:gd name="connsiteX70" fmla="*/ 30099 w 508000"/>
              <a:gd name="connsiteY70" fmla="*/ 360695 h 499642"/>
              <a:gd name="connsiteX71" fmla="*/ 24940 w 508000"/>
              <a:gd name="connsiteY71" fmla="*/ 356372 h 499642"/>
              <a:gd name="connsiteX72" fmla="*/ 0 w 508000"/>
              <a:gd name="connsiteY72" fmla="*/ 263008 h 499642"/>
              <a:gd name="connsiteX73" fmla="*/ 2580 w 508000"/>
              <a:gd name="connsiteY73" fmla="*/ 256956 h 499642"/>
              <a:gd name="connsiteX74" fmla="*/ 8600 w 508000"/>
              <a:gd name="connsiteY74" fmla="*/ 254363 h 499642"/>
              <a:gd name="connsiteX75" fmla="*/ 475205 w 508000"/>
              <a:gd name="connsiteY75" fmla="*/ 129362 h 499642"/>
              <a:gd name="connsiteX76" fmla="*/ 477794 w 508000"/>
              <a:gd name="connsiteY76" fmla="*/ 129362 h 499642"/>
              <a:gd name="connsiteX77" fmla="*/ 482973 w 508000"/>
              <a:gd name="connsiteY77" fmla="*/ 133675 h 499642"/>
              <a:gd name="connsiteX78" fmla="*/ 507137 w 508000"/>
              <a:gd name="connsiteY78" fmla="*/ 226842 h 499642"/>
              <a:gd name="connsiteX79" fmla="*/ 505411 w 508000"/>
              <a:gd name="connsiteY79" fmla="*/ 232880 h 499642"/>
              <a:gd name="connsiteX80" fmla="*/ 499370 w 508000"/>
              <a:gd name="connsiteY80" fmla="*/ 235468 h 499642"/>
              <a:gd name="connsiteX81" fmla="*/ 428602 w 508000"/>
              <a:gd name="connsiteY81" fmla="*/ 235468 h 499642"/>
              <a:gd name="connsiteX82" fmla="*/ 420835 w 508000"/>
              <a:gd name="connsiteY82" fmla="*/ 228567 h 499642"/>
              <a:gd name="connsiteX83" fmla="*/ 406164 w 508000"/>
              <a:gd name="connsiteY83" fmla="*/ 176808 h 499642"/>
              <a:gd name="connsiteX84" fmla="*/ 409616 w 508000"/>
              <a:gd name="connsiteY84" fmla="*/ 165593 h 499642"/>
              <a:gd name="connsiteX85" fmla="*/ 470890 w 508000"/>
              <a:gd name="connsiteY85" fmla="*/ 130225 h 499642"/>
              <a:gd name="connsiteX86" fmla="*/ 475205 w 508000"/>
              <a:gd name="connsiteY86" fmla="*/ 129362 h 499642"/>
              <a:gd name="connsiteX87" fmla="*/ 389708 w 508000"/>
              <a:gd name="connsiteY87" fmla="*/ 32704 h 499642"/>
              <a:gd name="connsiteX88" fmla="*/ 392299 w 508000"/>
              <a:gd name="connsiteY88" fmla="*/ 32704 h 499642"/>
              <a:gd name="connsiteX89" fmla="*/ 396617 w 508000"/>
              <a:gd name="connsiteY89" fmla="*/ 34428 h 499642"/>
              <a:gd name="connsiteX90" fmla="*/ 464848 w 508000"/>
              <a:gd name="connsiteY90" fmla="*/ 102528 h 499642"/>
              <a:gd name="connsiteX91" fmla="*/ 465711 w 508000"/>
              <a:gd name="connsiteY91" fmla="*/ 108562 h 499642"/>
              <a:gd name="connsiteX92" fmla="*/ 462257 w 508000"/>
              <a:gd name="connsiteY92" fmla="*/ 114596 h 499642"/>
              <a:gd name="connsiteX93" fmla="*/ 400072 w 508000"/>
              <a:gd name="connsiteY93" fmla="*/ 149939 h 499642"/>
              <a:gd name="connsiteX94" fmla="*/ 395754 w 508000"/>
              <a:gd name="connsiteY94" fmla="*/ 150801 h 499642"/>
              <a:gd name="connsiteX95" fmla="*/ 389708 w 508000"/>
              <a:gd name="connsiteY95" fmla="*/ 147353 h 499642"/>
              <a:gd name="connsiteX96" fmla="*/ 351706 w 508000"/>
              <a:gd name="connsiteY96" fmla="*/ 109424 h 499642"/>
              <a:gd name="connsiteX97" fmla="*/ 349115 w 508000"/>
              <a:gd name="connsiteY97" fmla="*/ 98218 h 499642"/>
              <a:gd name="connsiteX98" fmla="*/ 384526 w 508000"/>
              <a:gd name="connsiteY98" fmla="*/ 37014 h 499642"/>
              <a:gd name="connsiteX99" fmla="*/ 389708 w 508000"/>
              <a:gd name="connsiteY99" fmla="*/ 32704 h 499642"/>
              <a:gd name="connsiteX100" fmla="*/ 115448 w 508000"/>
              <a:gd name="connsiteY100" fmla="*/ 32704 h 499642"/>
              <a:gd name="connsiteX101" fmla="*/ 117171 w 508000"/>
              <a:gd name="connsiteY101" fmla="*/ 32704 h 499642"/>
              <a:gd name="connsiteX102" fmla="*/ 122340 w 508000"/>
              <a:gd name="connsiteY102" fmla="*/ 37018 h 499642"/>
              <a:gd name="connsiteX103" fmla="*/ 158526 w 508000"/>
              <a:gd name="connsiteY103" fmla="*/ 98279 h 499642"/>
              <a:gd name="connsiteX104" fmla="*/ 155941 w 508000"/>
              <a:gd name="connsiteY104" fmla="*/ 109496 h 499642"/>
              <a:gd name="connsiteX105" fmla="*/ 87017 w 508000"/>
              <a:gd name="connsiteY105" fmla="*/ 228565 h 499642"/>
              <a:gd name="connsiteX106" fmla="*/ 79263 w 508000"/>
              <a:gd name="connsiteY106" fmla="*/ 235468 h 499642"/>
              <a:gd name="connsiteX107" fmla="*/ 8615 w 508000"/>
              <a:gd name="connsiteY107" fmla="*/ 235468 h 499642"/>
              <a:gd name="connsiteX108" fmla="*/ 2584 w 508000"/>
              <a:gd name="connsiteY108" fmla="*/ 232880 h 499642"/>
              <a:gd name="connsiteX109" fmla="*/ 0 w 508000"/>
              <a:gd name="connsiteY109" fmla="*/ 226840 h 499642"/>
              <a:gd name="connsiteX110" fmla="*/ 34462 w 508000"/>
              <a:gd name="connsiteY110" fmla="*/ 116398 h 499642"/>
              <a:gd name="connsiteX111" fmla="*/ 111140 w 508000"/>
              <a:gd name="connsiteY111" fmla="*/ 34430 h 499642"/>
              <a:gd name="connsiteX112" fmla="*/ 115448 w 508000"/>
              <a:gd name="connsiteY112" fmla="*/ 32704 h 499642"/>
              <a:gd name="connsiteX113" fmla="*/ 219030 w 508000"/>
              <a:gd name="connsiteY113" fmla="*/ 0 h 499642"/>
              <a:gd name="connsiteX114" fmla="*/ 288970 w 508000"/>
              <a:gd name="connsiteY114" fmla="*/ 0 h 499642"/>
              <a:gd name="connsiteX115" fmla="*/ 297605 w 508000"/>
              <a:gd name="connsiteY115" fmla="*/ 8630 h 499642"/>
              <a:gd name="connsiteX116" fmla="*/ 297605 w 508000"/>
              <a:gd name="connsiteY116" fmla="*/ 220070 h 499642"/>
              <a:gd name="connsiteX117" fmla="*/ 288970 w 508000"/>
              <a:gd name="connsiteY117" fmla="*/ 227837 h 499642"/>
              <a:gd name="connsiteX118" fmla="*/ 219030 w 508000"/>
              <a:gd name="connsiteY118" fmla="*/ 227837 h 499642"/>
              <a:gd name="connsiteX119" fmla="*/ 210395 w 508000"/>
              <a:gd name="connsiteY119" fmla="*/ 220070 h 499642"/>
              <a:gd name="connsiteX120" fmla="*/ 210395 w 508000"/>
              <a:gd name="connsiteY120" fmla="*/ 8630 h 499642"/>
              <a:gd name="connsiteX121" fmla="*/ 219030 w 508000"/>
              <a:gd name="connsiteY121" fmla="*/ 0 h 49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508000" h="499642">
                <a:moveTo>
                  <a:pt x="325978" y="396807"/>
                </a:moveTo>
                <a:cubicBezTo>
                  <a:pt x="328562" y="396807"/>
                  <a:pt x="331147" y="398535"/>
                  <a:pt x="332870" y="401128"/>
                </a:cubicBezTo>
                <a:lnTo>
                  <a:pt x="368194" y="462483"/>
                </a:lnTo>
                <a:cubicBezTo>
                  <a:pt x="369917" y="465076"/>
                  <a:pt x="369917" y="466804"/>
                  <a:pt x="369055" y="469396"/>
                </a:cubicBezTo>
                <a:cubicBezTo>
                  <a:pt x="369055" y="471125"/>
                  <a:pt x="367332" y="473717"/>
                  <a:pt x="364748" y="474581"/>
                </a:cubicBezTo>
                <a:cubicBezTo>
                  <a:pt x="336316" y="488408"/>
                  <a:pt x="304439" y="497050"/>
                  <a:pt x="271700" y="499642"/>
                </a:cubicBezTo>
                <a:cubicBezTo>
                  <a:pt x="269115" y="499642"/>
                  <a:pt x="267392" y="498778"/>
                  <a:pt x="265669" y="497050"/>
                </a:cubicBezTo>
                <a:cubicBezTo>
                  <a:pt x="263946" y="495321"/>
                  <a:pt x="263084" y="493593"/>
                  <a:pt x="263084" y="491000"/>
                </a:cubicBezTo>
                <a:cubicBezTo>
                  <a:pt x="263084" y="491000"/>
                  <a:pt x="263084" y="491000"/>
                  <a:pt x="263084" y="419275"/>
                </a:cubicBezTo>
                <a:cubicBezTo>
                  <a:pt x="263084" y="415819"/>
                  <a:pt x="266530" y="411498"/>
                  <a:pt x="270838" y="411498"/>
                </a:cubicBezTo>
                <a:cubicBezTo>
                  <a:pt x="288931" y="409769"/>
                  <a:pt x="306162" y="404584"/>
                  <a:pt x="322531" y="397671"/>
                </a:cubicBezTo>
                <a:cubicBezTo>
                  <a:pt x="323393" y="396807"/>
                  <a:pt x="324255" y="396807"/>
                  <a:pt x="325978" y="396807"/>
                </a:cubicBezTo>
                <a:close/>
                <a:moveTo>
                  <a:pt x="181809" y="396080"/>
                </a:moveTo>
                <a:cubicBezTo>
                  <a:pt x="183538" y="396080"/>
                  <a:pt x="184402" y="396943"/>
                  <a:pt x="185267" y="396943"/>
                </a:cubicBezTo>
                <a:cubicBezTo>
                  <a:pt x="203421" y="404710"/>
                  <a:pt x="219846" y="409888"/>
                  <a:pt x="237136" y="411614"/>
                </a:cubicBezTo>
                <a:cubicBezTo>
                  <a:pt x="241458" y="411614"/>
                  <a:pt x="244916" y="415066"/>
                  <a:pt x="244916" y="419381"/>
                </a:cubicBezTo>
                <a:cubicBezTo>
                  <a:pt x="244916" y="419381"/>
                  <a:pt x="244916" y="419381"/>
                  <a:pt x="244916" y="491012"/>
                </a:cubicBezTo>
                <a:cubicBezTo>
                  <a:pt x="244916" y="493601"/>
                  <a:pt x="243187" y="495327"/>
                  <a:pt x="241458" y="497053"/>
                </a:cubicBezTo>
                <a:cubicBezTo>
                  <a:pt x="240594" y="498779"/>
                  <a:pt x="238000" y="499642"/>
                  <a:pt x="236271" y="499642"/>
                </a:cubicBezTo>
                <a:cubicBezTo>
                  <a:pt x="236271" y="499642"/>
                  <a:pt x="235407" y="499642"/>
                  <a:pt x="235407" y="499642"/>
                </a:cubicBezTo>
                <a:cubicBezTo>
                  <a:pt x="203421" y="497053"/>
                  <a:pt x="171435" y="488423"/>
                  <a:pt x="142042" y="474615"/>
                </a:cubicBezTo>
                <a:cubicBezTo>
                  <a:pt x="140313" y="473752"/>
                  <a:pt x="138584" y="472026"/>
                  <a:pt x="137720" y="469436"/>
                </a:cubicBezTo>
                <a:cubicBezTo>
                  <a:pt x="137720" y="466847"/>
                  <a:pt x="137720" y="465121"/>
                  <a:pt x="138584" y="462532"/>
                </a:cubicBezTo>
                <a:cubicBezTo>
                  <a:pt x="138584" y="462532"/>
                  <a:pt x="138584" y="462532"/>
                  <a:pt x="174893" y="400395"/>
                </a:cubicBezTo>
                <a:cubicBezTo>
                  <a:pt x="176622" y="397806"/>
                  <a:pt x="179215" y="396080"/>
                  <a:pt x="181809" y="396080"/>
                </a:cubicBezTo>
                <a:close/>
                <a:moveTo>
                  <a:pt x="395834" y="339030"/>
                </a:moveTo>
                <a:cubicBezTo>
                  <a:pt x="397560" y="339030"/>
                  <a:pt x="398422" y="339892"/>
                  <a:pt x="400148" y="340754"/>
                </a:cubicBezTo>
                <a:cubicBezTo>
                  <a:pt x="400148" y="340754"/>
                  <a:pt x="400148" y="340754"/>
                  <a:pt x="461399" y="376097"/>
                </a:cubicBezTo>
                <a:cubicBezTo>
                  <a:pt x="463987" y="376959"/>
                  <a:pt x="464850" y="378683"/>
                  <a:pt x="465712" y="381269"/>
                </a:cubicBezTo>
                <a:cubicBezTo>
                  <a:pt x="466575" y="383855"/>
                  <a:pt x="465712" y="385579"/>
                  <a:pt x="464850" y="388165"/>
                </a:cubicBezTo>
                <a:cubicBezTo>
                  <a:pt x="445870" y="414888"/>
                  <a:pt x="423440" y="438163"/>
                  <a:pt x="396697" y="456265"/>
                </a:cubicBezTo>
                <a:cubicBezTo>
                  <a:pt x="394972" y="457127"/>
                  <a:pt x="393246" y="457127"/>
                  <a:pt x="391521" y="457127"/>
                </a:cubicBezTo>
                <a:cubicBezTo>
                  <a:pt x="391521" y="457127"/>
                  <a:pt x="390658" y="457127"/>
                  <a:pt x="389796" y="457127"/>
                </a:cubicBezTo>
                <a:cubicBezTo>
                  <a:pt x="388070" y="456265"/>
                  <a:pt x="385482" y="455403"/>
                  <a:pt x="384619" y="452817"/>
                </a:cubicBezTo>
                <a:cubicBezTo>
                  <a:pt x="384619" y="452817"/>
                  <a:pt x="384619" y="452817"/>
                  <a:pt x="349249" y="391613"/>
                </a:cubicBezTo>
                <a:cubicBezTo>
                  <a:pt x="346661" y="387303"/>
                  <a:pt x="347524" y="382993"/>
                  <a:pt x="350974" y="380407"/>
                </a:cubicBezTo>
                <a:cubicBezTo>
                  <a:pt x="366503" y="369201"/>
                  <a:pt x="378581" y="357132"/>
                  <a:pt x="388933" y="342478"/>
                </a:cubicBezTo>
                <a:cubicBezTo>
                  <a:pt x="390658" y="340754"/>
                  <a:pt x="393246" y="339030"/>
                  <a:pt x="395834" y="339030"/>
                </a:cubicBezTo>
                <a:close/>
                <a:moveTo>
                  <a:pt x="112165" y="339030"/>
                </a:moveTo>
                <a:cubicBezTo>
                  <a:pt x="114753" y="339030"/>
                  <a:pt x="117342" y="340754"/>
                  <a:pt x="118204" y="342478"/>
                </a:cubicBezTo>
                <a:cubicBezTo>
                  <a:pt x="129419" y="357995"/>
                  <a:pt x="142360" y="370063"/>
                  <a:pt x="156163" y="380407"/>
                </a:cubicBezTo>
                <a:cubicBezTo>
                  <a:pt x="159614" y="382993"/>
                  <a:pt x="161339" y="387303"/>
                  <a:pt x="158751" y="391613"/>
                </a:cubicBezTo>
                <a:cubicBezTo>
                  <a:pt x="158751" y="391613"/>
                  <a:pt x="158751" y="391613"/>
                  <a:pt x="123380" y="452817"/>
                </a:cubicBezTo>
                <a:cubicBezTo>
                  <a:pt x="121655" y="455403"/>
                  <a:pt x="119930" y="456265"/>
                  <a:pt x="118204" y="457127"/>
                </a:cubicBezTo>
                <a:cubicBezTo>
                  <a:pt x="117342" y="457127"/>
                  <a:pt x="116479" y="457127"/>
                  <a:pt x="115616" y="457127"/>
                </a:cubicBezTo>
                <a:cubicBezTo>
                  <a:pt x="114753" y="457127"/>
                  <a:pt x="113028" y="457127"/>
                  <a:pt x="111303" y="455403"/>
                </a:cubicBezTo>
                <a:cubicBezTo>
                  <a:pt x="84559" y="437301"/>
                  <a:pt x="61267" y="414888"/>
                  <a:pt x="43150" y="388165"/>
                </a:cubicBezTo>
                <a:cubicBezTo>
                  <a:pt x="42287" y="385579"/>
                  <a:pt x="41425" y="383855"/>
                  <a:pt x="42287" y="381269"/>
                </a:cubicBezTo>
                <a:cubicBezTo>
                  <a:pt x="42287" y="379545"/>
                  <a:pt x="44013" y="376959"/>
                  <a:pt x="45738" y="376097"/>
                </a:cubicBezTo>
                <a:cubicBezTo>
                  <a:pt x="45738" y="376097"/>
                  <a:pt x="45738" y="376097"/>
                  <a:pt x="107852" y="340754"/>
                </a:cubicBezTo>
                <a:cubicBezTo>
                  <a:pt x="108715" y="339892"/>
                  <a:pt x="110440" y="339030"/>
                  <a:pt x="112165" y="339030"/>
                </a:cubicBezTo>
                <a:close/>
                <a:moveTo>
                  <a:pt x="427844" y="254363"/>
                </a:moveTo>
                <a:cubicBezTo>
                  <a:pt x="427844" y="254363"/>
                  <a:pt x="427844" y="254363"/>
                  <a:pt x="499381" y="254363"/>
                </a:cubicBezTo>
                <a:cubicBezTo>
                  <a:pt x="501967" y="254363"/>
                  <a:pt x="503691" y="255228"/>
                  <a:pt x="505414" y="256956"/>
                </a:cubicBezTo>
                <a:cubicBezTo>
                  <a:pt x="507138" y="258685"/>
                  <a:pt x="508000" y="261279"/>
                  <a:pt x="508000" y="263008"/>
                </a:cubicBezTo>
                <a:cubicBezTo>
                  <a:pt x="505414" y="295858"/>
                  <a:pt x="496795" y="326980"/>
                  <a:pt x="483005" y="356372"/>
                </a:cubicBezTo>
                <a:cubicBezTo>
                  <a:pt x="482143" y="358966"/>
                  <a:pt x="480419" y="359830"/>
                  <a:pt x="477834" y="360695"/>
                </a:cubicBezTo>
                <a:cubicBezTo>
                  <a:pt x="476972" y="360695"/>
                  <a:pt x="476110" y="361559"/>
                  <a:pt x="475248" y="361559"/>
                </a:cubicBezTo>
                <a:cubicBezTo>
                  <a:pt x="474386" y="361559"/>
                  <a:pt x="472662" y="360695"/>
                  <a:pt x="470939" y="359830"/>
                </a:cubicBezTo>
                <a:cubicBezTo>
                  <a:pt x="470939" y="359830"/>
                  <a:pt x="470939" y="359830"/>
                  <a:pt x="408882" y="324386"/>
                </a:cubicBezTo>
                <a:cubicBezTo>
                  <a:pt x="405435" y="321793"/>
                  <a:pt x="403711" y="317470"/>
                  <a:pt x="405435" y="313148"/>
                </a:cubicBezTo>
                <a:cubicBezTo>
                  <a:pt x="413192" y="295858"/>
                  <a:pt x="418363" y="278569"/>
                  <a:pt x="420087" y="262143"/>
                </a:cubicBezTo>
                <a:cubicBezTo>
                  <a:pt x="420087" y="257821"/>
                  <a:pt x="423535" y="254363"/>
                  <a:pt x="427844" y="254363"/>
                </a:cubicBezTo>
                <a:close/>
                <a:moveTo>
                  <a:pt x="8600" y="254363"/>
                </a:moveTo>
                <a:cubicBezTo>
                  <a:pt x="8600" y="254363"/>
                  <a:pt x="8600" y="254363"/>
                  <a:pt x="79119" y="254363"/>
                </a:cubicBezTo>
                <a:cubicBezTo>
                  <a:pt x="83419" y="254363"/>
                  <a:pt x="86859" y="257821"/>
                  <a:pt x="87719" y="262143"/>
                </a:cubicBezTo>
                <a:cubicBezTo>
                  <a:pt x="89439" y="280298"/>
                  <a:pt x="93739" y="297587"/>
                  <a:pt x="101479" y="314012"/>
                </a:cubicBezTo>
                <a:cubicBezTo>
                  <a:pt x="103199" y="317470"/>
                  <a:pt x="101479" y="322657"/>
                  <a:pt x="98039" y="324386"/>
                </a:cubicBezTo>
                <a:cubicBezTo>
                  <a:pt x="98039" y="324386"/>
                  <a:pt x="98039" y="324386"/>
                  <a:pt x="36119" y="359830"/>
                </a:cubicBezTo>
                <a:cubicBezTo>
                  <a:pt x="35259" y="360695"/>
                  <a:pt x="33539" y="361559"/>
                  <a:pt x="32679" y="361559"/>
                </a:cubicBezTo>
                <a:cubicBezTo>
                  <a:pt x="31819" y="361559"/>
                  <a:pt x="30959" y="360695"/>
                  <a:pt x="30099" y="360695"/>
                </a:cubicBezTo>
                <a:cubicBezTo>
                  <a:pt x="27519" y="359830"/>
                  <a:pt x="25800" y="358966"/>
                  <a:pt x="24940" y="356372"/>
                </a:cubicBezTo>
                <a:cubicBezTo>
                  <a:pt x="10320" y="326980"/>
                  <a:pt x="2580" y="295858"/>
                  <a:pt x="0" y="263008"/>
                </a:cubicBezTo>
                <a:cubicBezTo>
                  <a:pt x="0" y="261279"/>
                  <a:pt x="860" y="258685"/>
                  <a:pt x="2580" y="256956"/>
                </a:cubicBezTo>
                <a:cubicBezTo>
                  <a:pt x="3440" y="255228"/>
                  <a:pt x="6020" y="254363"/>
                  <a:pt x="8600" y="254363"/>
                </a:cubicBezTo>
                <a:close/>
                <a:moveTo>
                  <a:pt x="475205" y="129362"/>
                </a:moveTo>
                <a:cubicBezTo>
                  <a:pt x="476068" y="129362"/>
                  <a:pt x="476931" y="129362"/>
                  <a:pt x="477794" y="129362"/>
                </a:cubicBezTo>
                <a:cubicBezTo>
                  <a:pt x="479520" y="130225"/>
                  <a:pt x="481246" y="131950"/>
                  <a:pt x="482973" y="133675"/>
                </a:cubicBezTo>
                <a:cubicBezTo>
                  <a:pt x="496781" y="163005"/>
                  <a:pt x="505411" y="194061"/>
                  <a:pt x="507137" y="226842"/>
                </a:cubicBezTo>
                <a:cubicBezTo>
                  <a:pt x="508000" y="229429"/>
                  <a:pt x="507137" y="231155"/>
                  <a:pt x="505411" y="232880"/>
                </a:cubicBezTo>
                <a:cubicBezTo>
                  <a:pt x="503685" y="234605"/>
                  <a:pt x="501959" y="235468"/>
                  <a:pt x="499370" y="235468"/>
                </a:cubicBezTo>
                <a:cubicBezTo>
                  <a:pt x="499370" y="235468"/>
                  <a:pt x="499370" y="235468"/>
                  <a:pt x="428602" y="235468"/>
                </a:cubicBezTo>
                <a:cubicBezTo>
                  <a:pt x="424287" y="235468"/>
                  <a:pt x="420835" y="232880"/>
                  <a:pt x="420835" y="228567"/>
                </a:cubicBezTo>
                <a:cubicBezTo>
                  <a:pt x="419109" y="210451"/>
                  <a:pt x="413931" y="193198"/>
                  <a:pt x="406164" y="176808"/>
                </a:cubicBezTo>
                <a:cubicBezTo>
                  <a:pt x="404438" y="172495"/>
                  <a:pt x="406164" y="168181"/>
                  <a:pt x="409616" y="165593"/>
                </a:cubicBezTo>
                <a:cubicBezTo>
                  <a:pt x="409616" y="165593"/>
                  <a:pt x="409616" y="165593"/>
                  <a:pt x="470890" y="130225"/>
                </a:cubicBezTo>
                <a:cubicBezTo>
                  <a:pt x="472616" y="129362"/>
                  <a:pt x="473479" y="129362"/>
                  <a:pt x="475205" y="129362"/>
                </a:cubicBezTo>
                <a:close/>
                <a:moveTo>
                  <a:pt x="389708" y="32704"/>
                </a:moveTo>
                <a:cubicBezTo>
                  <a:pt x="390572" y="32704"/>
                  <a:pt x="391435" y="32704"/>
                  <a:pt x="392299" y="32704"/>
                </a:cubicBezTo>
                <a:cubicBezTo>
                  <a:pt x="393163" y="32704"/>
                  <a:pt x="394890" y="33566"/>
                  <a:pt x="396617" y="34428"/>
                </a:cubicBezTo>
                <a:cubicBezTo>
                  <a:pt x="423391" y="52531"/>
                  <a:pt x="445847" y="74943"/>
                  <a:pt x="464848" y="102528"/>
                </a:cubicBezTo>
                <a:cubicBezTo>
                  <a:pt x="465711" y="104252"/>
                  <a:pt x="466575" y="106838"/>
                  <a:pt x="465711" y="108562"/>
                </a:cubicBezTo>
                <a:cubicBezTo>
                  <a:pt x="465711" y="111148"/>
                  <a:pt x="463984" y="112872"/>
                  <a:pt x="462257" y="114596"/>
                </a:cubicBezTo>
                <a:cubicBezTo>
                  <a:pt x="462257" y="114596"/>
                  <a:pt x="462257" y="114596"/>
                  <a:pt x="400072" y="149939"/>
                </a:cubicBezTo>
                <a:cubicBezTo>
                  <a:pt x="399208" y="150801"/>
                  <a:pt x="397481" y="150801"/>
                  <a:pt x="395754" y="150801"/>
                </a:cubicBezTo>
                <a:cubicBezTo>
                  <a:pt x="393163" y="150801"/>
                  <a:pt x="391435" y="149939"/>
                  <a:pt x="389708" y="147353"/>
                </a:cubicBezTo>
                <a:cubicBezTo>
                  <a:pt x="378480" y="132699"/>
                  <a:pt x="365525" y="119768"/>
                  <a:pt x="351706" y="109424"/>
                </a:cubicBezTo>
                <a:cubicBezTo>
                  <a:pt x="348252" y="106838"/>
                  <a:pt x="347388" y="102528"/>
                  <a:pt x="349115" y="98218"/>
                </a:cubicBezTo>
                <a:cubicBezTo>
                  <a:pt x="349115" y="98218"/>
                  <a:pt x="349115" y="98218"/>
                  <a:pt x="384526" y="37014"/>
                </a:cubicBezTo>
                <a:cubicBezTo>
                  <a:pt x="386253" y="35290"/>
                  <a:pt x="387981" y="33566"/>
                  <a:pt x="389708" y="32704"/>
                </a:cubicBezTo>
                <a:close/>
                <a:moveTo>
                  <a:pt x="115448" y="32704"/>
                </a:moveTo>
                <a:cubicBezTo>
                  <a:pt x="116310" y="32704"/>
                  <a:pt x="117171" y="32704"/>
                  <a:pt x="117171" y="32704"/>
                </a:cubicBezTo>
                <a:cubicBezTo>
                  <a:pt x="119756" y="33567"/>
                  <a:pt x="121479" y="35292"/>
                  <a:pt x="122340" y="37018"/>
                </a:cubicBezTo>
                <a:cubicBezTo>
                  <a:pt x="122340" y="37018"/>
                  <a:pt x="122340" y="37018"/>
                  <a:pt x="158526" y="98279"/>
                </a:cubicBezTo>
                <a:cubicBezTo>
                  <a:pt x="160249" y="102593"/>
                  <a:pt x="159387" y="106907"/>
                  <a:pt x="155941" y="109496"/>
                </a:cubicBezTo>
                <a:cubicBezTo>
                  <a:pt x="117171" y="137969"/>
                  <a:pt x="92186" y="181110"/>
                  <a:pt x="87017" y="228565"/>
                </a:cubicBezTo>
                <a:cubicBezTo>
                  <a:pt x="87017" y="232880"/>
                  <a:pt x="82709" y="235468"/>
                  <a:pt x="79263" y="235468"/>
                </a:cubicBezTo>
                <a:cubicBezTo>
                  <a:pt x="79263" y="235468"/>
                  <a:pt x="79263" y="235468"/>
                  <a:pt x="8615" y="235468"/>
                </a:cubicBezTo>
                <a:cubicBezTo>
                  <a:pt x="6031" y="235468"/>
                  <a:pt x="4308" y="234605"/>
                  <a:pt x="2584" y="232880"/>
                </a:cubicBezTo>
                <a:cubicBezTo>
                  <a:pt x="861" y="231154"/>
                  <a:pt x="0" y="229428"/>
                  <a:pt x="0" y="226840"/>
                </a:cubicBezTo>
                <a:cubicBezTo>
                  <a:pt x="3446" y="188013"/>
                  <a:pt x="14646" y="150048"/>
                  <a:pt x="34462" y="116398"/>
                </a:cubicBezTo>
                <a:cubicBezTo>
                  <a:pt x="53416" y="83611"/>
                  <a:pt x="80124" y="55137"/>
                  <a:pt x="111140" y="34430"/>
                </a:cubicBezTo>
                <a:cubicBezTo>
                  <a:pt x="112002" y="33567"/>
                  <a:pt x="113725" y="32704"/>
                  <a:pt x="115448" y="32704"/>
                </a:cubicBezTo>
                <a:close/>
                <a:moveTo>
                  <a:pt x="219030" y="0"/>
                </a:moveTo>
                <a:cubicBezTo>
                  <a:pt x="219030" y="0"/>
                  <a:pt x="219030" y="0"/>
                  <a:pt x="288970" y="0"/>
                </a:cubicBezTo>
                <a:cubicBezTo>
                  <a:pt x="293288" y="0"/>
                  <a:pt x="297605" y="3452"/>
                  <a:pt x="297605" y="8630"/>
                </a:cubicBezTo>
                <a:cubicBezTo>
                  <a:pt x="297605" y="8630"/>
                  <a:pt x="297605" y="8630"/>
                  <a:pt x="297605" y="220070"/>
                </a:cubicBezTo>
                <a:cubicBezTo>
                  <a:pt x="297605" y="224385"/>
                  <a:pt x="293288" y="227837"/>
                  <a:pt x="288970" y="227837"/>
                </a:cubicBezTo>
                <a:lnTo>
                  <a:pt x="219030" y="227837"/>
                </a:lnTo>
                <a:cubicBezTo>
                  <a:pt x="213849" y="227837"/>
                  <a:pt x="210395" y="224385"/>
                  <a:pt x="210395" y="220070"/>
                </a:cubicBezTo>
                <a:cubicBezTo>
                  <a:pt x="210395" y="220070"/>
                  <a:pt x="210395" y="220070"/>
                  <a:pt x="210395" y="8630"/>
                </a:cubicBezTo>
                <a:cubicBezTo>
                  <a:pt x="210395" y="3452"/>
                  <a:pt x="213849" y="0"/>
                  <a:pt x="219030" y="0"/>
                </a:cubicBezTo>
                <a:close/>
              </a:path>
            </a:pathLst>
          </a:custGeom>
          <a:solidFill>
            <a:schemeClr val="bg1"/>
          </a:solidFill>
          <a:ln>
            <a:noFill/>
          </a:ln>
        </p:spPr>
        <p:txBody>
          <a:bodyPr anchor="ctr"/>
          <a:lstStyle/>
          <a:p>
            <a:pPr algn="ctr"/>
            <a:endParaRPr/>
          </a:p>
        </p:txBody>
      </p:sp>
      <p:sp>
        <p:nvSpPr>
          <p:cNvPr id="24" name="íṣ1iḋé"/>
          <p:cNvSpPr/>
          <p:nvPr/>
        </p:nvSpPr>
        <p:spPr bwMode="auto">
          <a:xfrm>
            <a:off x="2219188" y="2661845"/>
            <a:ext cx="339399" cy="381053"/>
          </a:xfrm>
          <a:custGeom>
            <a:avLst/>
            <a:gdLst>
              <a:gd name="T0" fmla="*/ 54 w 90"/>
              <a:gd name="T1" fmla="*/ 14 h 102"/>
              <a:gd name="T2" fmla="*/ 54 w 90"/>
              <a:gd name="T3" fmla="*/ 20 h 102"/>
              <a:gd name="T4" fmla="*/ 83 w 90"/>
              <a:gd name="T5" fmla="*/ 58 h 102"/>
              <a:gd name="T6" fmla="*/ 45 w 90"/>
              <a:gd name="T7" fmla="*/ 96 h 102"/>
              <a:gd name="T8" fmla="*/ 6 w 90"/>
              <a:gd name="T9" fmla="*/ 58 h 102"/>
              <a:gd name="T10" fmla="*/ 35 w 90"/>
              <a:gd name="T11" fmla="*/ 20 h 102"/>
              <a:gd name="T12" fmla="*/ 35 w 90"/>
              <a:gd name="T13" fmla="*/ 14 h 102"/>
              <a:gd name="T14" fmla="*/ 0 w 90"/>
              <a:gd name="T15" fmla="*/ 58 h 102"/>
              <a:gd name="T16" fmla="*/ 45 w 90"/>
              <a:gd name="T17" fmla="*/ 102 h 102"/>
              <a:gd name="T18" fmla="*/ 90 w 90"/>
              <a:gd name="T19" fmla="*/ 58 h 102"/>
              <a:gd name="T20" fmla="*/ 54 w 90"/>
              <a:gd name="T21" fmla="*/ 14 h 102"/>
              <a:gd name="T22" fmla="*/ 48 w 90"/>
              <a:gd name="T23" fmla="*/ 0 h 102"/>
              <a:gd name="T24" fmla="*/ 42 w 90"/>
              <a:gd name="T25" fmla="*/ 0 h 102"/>
              <a:gd name="T26" fmla="*/ 42 w 90"/>
              <a:gd name="T27" fmla="*/ 32 h 102"/>
              <a:gd name="T28" fmla="*/ 48 w 90"/>
              <a:gd name="T29" fmla="*/ 32 h 102"/>
              <a:gd name="T30" fmla="*/ 48 w 90"/>
              <a:gd name="T31" fmla="*/ 0 h 102"/>
              <a:gd name="T32" fmla="*/ 48 w 90"/>
              <a:gd name="T33" fmla="*/ 0 h 102"/>
              <a:gd name="T34" fmla="*/ 48 w 90"/>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02">
                <a:moveTo>
                  <a:pt x="54" y="14"/>
                </a:moveTo>
                <a:cubicBezTo>
                  <a:pt x="54" y="20"/>
                  <a:pt x="54" y="20"/>
                  <a:pt x="54" y="20"/>
                </a:cubicBezTo>
                <a:cubicBezTo>
                  <a:pt x="71" y="25"/>
                  <a:pt x="83" y="40"/>
                  <a:pt x="83" y="58"/>
                </a:cubicBezTo>
                <a:cubicBezTo>
                  <a:pt x="83" y="79"/>
                  <a:pt x="66" y="96"/>
                  <a:pt x="45" y="96"/>
                </a:cubicBezTo>
                <a:cubicBezTo>
                  <a:pt x="24" y="96"/>
                  <a:pt x="6" y="79"/>
                  <a:pt x="6" y="58"/>
                </a:cubicBezTo>
                <a:cubicBezTo>
                  <a:pt x="6" y="40"/>
                  <a:pt x="19" y="25"/>
                  <a:pt x="35" y="20"/>
                </a:cubicBezTo>
                <a:cubicBezTo>
                  <a:pt x="35" y="14"/>
                  <a:pt x="35" y="14"/>
                  <a:pt x="35" y="14"/>
                </a:cubicBezTo>
                <a:cubicBezTo>
                  <a:pt x="15" y="18"/>
                  <a:pt x="0" y="36"/>
                  <a:pt x="0" y="58"/>
                </a:cubicBezTo>
                <a:cubicBezTo>
                  <a:pt x="0" y="82"/>
                  <a:pt x="20" y="102"/>
                  <a:pt x="45" y="102"/>
                </a:cubicBezTo>
                <a:cubicBezTo>
                  <a:pt x="70" y="102"/>
                  <a:pt x="90" y="82"/>
                  <a:pt x="90" y="58"/>
                </a:cubicBezTo>
                <a:cubicBezTo>
                  <a:pt x="90" y="36"/>
                  <a:pt x="75" y="18"/>
                  <a:pt x="54" y="14"/>
                </a:cubicBezTo>
                <a:close/>
                <a:moveTo>
                  <a:pt x="48" y="0"/>
                </a:moveTo>
                <a:cubicBezTo>
                  <a:pt x="42" y="0"/>
                  <a:pt x="42" y="0"/>
                  <a:pt x="42" y="0"/>
                </a:cubicBezTo>
                <a:cubicBezTo>
                  <a:pt x="42" y="32"/>
                  <a:pt x="42" y="32"/>
                  <a:pt x="42" y="32"/>
                </a:cubicBezTo>
                <a:cubicBezTo>
                  <a:pt x="48" y="32"/>
                  <a:pt x="48" y="32"/>
                  <a:pt x="48" y="32"/>
                </a:cubicBezTo>
                <a:lnTo>
                  <a:pt x="48" y="0"/>
                </a:lnTo>
                <a:close/>
                <a:moveTo>
                  <a:pt x="48" y="0"/>
                </a:moveTo>
                <a:cubicBezTo>
                  <a:pt x="48" y="0"/>
                  <a:pt x="48" y="0"/>
                  <a:pt x="48" y="0"/>
                </a:cubicBezTo>
              </a:path>
            </a:pathLst>
          </a:custGeom>
          <a:solidFill>
            <a:schemeClr val="bg1"/>
          </a:solidFill>
          <a:ln>
            <a:noFill/>
          </a:ln>
        </p:spPr>
        <p:txBody>
          <a:bodyPr anchor="ctr"/>
          <a:lstStyle/>
          <a:p>
            <a:pPr algn="ctr"/>
            <a:endParaRPr/>
          </a:p>
        </p:txBody>
      </p:sp>
      <p:sp>
        <p:nvSpPr>
          <p:cNvPr id="27" name="î$ľiḓé"/>
          <p:cNvSpPr/>
          <p:nvPr/>
        </p:nvSpPr>
        <p:spPr bwMode="auto">
          <a:xfrm>
            <a:off x="2240505" y="3332632"/>
            <a:ext cx="381053" cy="381053"/>
          </a:xfrm>
          <a:custGeom>
            <a:avLst/>
            <a:gdLst>
              <a:gd name="connsiteX0" fmla="*/ 254601 w 508000"/>
              <a:gd name="connsiteY0" fmla="*/ 80867 h 508000"/>
              <a:gd name="connsiteX1" fmla="*/ 312067 w 508000"/>
              <a:gd name="connsiteY1" fmla="*/ 138378 h 508000"/>
              <a:gd name="connsiteX2" fmla="*/ 312067 w 508000"/>
              <a:gd name="connsiteY2" fmla="*/ 369267 h 508000"/>
              <a:gd name="connsiteX3" fmla="*/ 254601 w 508000"/>
              <a:gd name="connsiteY3" fmla="*/ 426777 h 508000"/>
              <a:gd name="connsiteX4" fmla="*/ 196289 w 508000"/>
              <a:gd name="connsiteY4" fmla="*/ 369267 h 508000"/>
              <a:gd name="connsiteX5" fmla="*/ 196289 w 508000"/>
              <a:gd name="connsiteY5" fmla="*/ 138378 h 508000"/>
              <a:gd name="connsiteX6" fmla="*/ 254601 w 508000"/>
              <a:gd name="connsiteY6" fmla="*/ 80867 h 508000"/>
              <a:gd name="connsiteX7" fmla="*/ 254423 w 508000"/>
              <a:gd name="connsiteY7" fmla="*/ 40572 h 508000"/>
              <a:gd name="connsiteX8" fmla="*/ 40572 w 508000"/>
              <a:gd name="connsiteY8" fmla="*/ 254423 h 508000"/>
              <a:gd name="connsiteX9" fmla="*/ 254423 w 508000"/>
              <a:gd name="connsiteY9" fmla="*/ 467428 h 508000"/>
              <a:gd name="connsiteX10" fmla="*/ 467428 w 508000"/>
              <a:gd name="connsiteY10" fmla="*/ 254423 h 508000"/>
              <a:gd name="connsiteX11" fmla="*/ 254423 w 508000"/>
              <a:gd name="connsiteY11" fmla="*/ 40572 h 508000"/>
              <a:gd name="connsiteX12" fmla="*/ 254423 w 508000"/>
              <a:gd name="connsiteY12" fmla="*/ 0 h 508000"/>
              <a:gd name="connsiteX13" fmla="*/ 508000 w 508000"/>
              <a:gd name="connsiteY13" fmla="*/ 254423 h 508000"/>
              <a:gd name="connsiteX14" fmla="*/ 254423 w 508000"/>
              <a:gd name="connsiteY14" fmla="*/ 508000 h 508000"/>
              <a:gd name="connsiteX15" fmla="*/ 0 w 508000"/>
              <a:gd name="connsiteY15" fmla="*/ 254423 h 508000"/>
              <a:gd name="connsiteX16" fmla="*/ 254423 w 508000"/>
              <a:gd name="connsiteY16"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000" h="508000">
                <a:moveTo>
                  <a:pt x="254601" y="80867"/>
                </a:moveTo>
                <a:cubicBezTo>
                  <a:pt x="286714" y="80867"/>
                  <a:pt x="312067" y="106240"/>
                  <a:pt x="312067" y="138378"/>
                </a:cubicBezTo>
                <a:cubicBezTo>
                  <a:pt x="312067" y="138378"/>
                  <a:pt x="312067" y="138378"/>
                  <a:pt x="312067" y="369267"/>
                </a:cubicBezTo>
                <a:cubicBezTo>
                  <a:pt x="312067" y="401405"/>
                  <a:pt x="286714" y="426777"/>
                  <a:pt x="254601" y="426777"/>
                </a:cubicBezTo>
                <a:cubicBezTo>
                  <a:pt x="222487" y="426777"/>
                  <a:pt x="196289" y="401405"/>
                  <a:pt x="196289" y="369267"/>
                </a:cubicBezTo>
                <a:cubicBezTo>
                  <a:pt x="196289" y="369267"/>
                  <a:pt x="196289" y="369267"/>
                  <a:pt x="196289" y="138378"/>
                </a:cubicBezTo>
                <a:cubicBezTo>
                  <a:pt x="196289" y="106240"/>
                  <a:pt x="222487" y="80867"/>
                  <a:pt x="254601" y="80867"/>
                </a:cubicBezTo>
                <a:close/>
                <a:moveTo>
                  <a:pt x="254423" y="40572"/>
                </a:moveTo>
                <a:cubicBezTo>
                  <a:pt x="136086" y="40572"/>
                  <a:pt x="40572" y="136087"/>
                  <a:pt x="40572" y="254423"/>
                </a:cubicBezTo>
                <a:cubicBezTo>
                  <a:pt x="40572" y="371914"/>
                  <a:pt x="136086" y="467428"/>
                  <a:pt x="254423" y="467428"/>
                </a:cubicBezTo>
                <a:cubicBezTo>
                  <a:pt x="371914" y="467428"/>
                  <a:pt x="467428" y="371914"/>
                  <a:pt x="467428" y="254423"/>
                </a:cubicBezTo>
                <a:cubicBezTo>
                  <a:pt x="467428" y="136087"/>
                  <a:pt x="371914" y="40572"/>
                  <a:pt x="254423" y="40572"/>
                </a:cubicBezTo>
                <a:close/>
                <a:moveTo>
                  <a:pt x="254423" y="0"/>
                </a:moveTo>
                <a:cubicBezTo>
                  <a:pt x="393890" y="0"/>
                  <a:pt x="508000" y="114110"/>
                  <a:pt x="508000" y="254423"/>
                </a:cubicBezTo>
                <a:cubicBezTo>
                  <a:pt x="508000" y="393890"/>
                  <a:pt x="393890" y="508000"/>
                  <a:pt x="254423" y="508000"/>
                </a:cubicBezTo>
                <a:cubicBezTo>
                  <a:pt x="114110" y="508000"/>
                  <a:pt x="0" y="393890"/>
                  <a:pt x="0" y="254423"/>
                </a:cubicBezTo>
                <a:cubicBezTo>
                  <a:pt x="0" y="114110"/>
                  <a:pt x="114110" y="0"/>
                  <a:pt x="254423" y="0"/>
                </a:cubicBezTo>
                <a:close/>
              </a:path>
            </a:pathLst>
          </a:custGeom>
          <a:solidFill>
            <a:schemeClr val="bg1"/>
          </a:solidFill>
          <a:ln>
            <a:noFill/>
          </a:ln>
        </p:spPr>
        <p:txBody>
          <a:bodyPr anchor="ctr"/>
          <a:lstStyle/>
          <a:p>
            <a:pPr algn="ctr"/>
            <a:endParaRPr/>
          </a:p>
        </p:txBody>
      </p:sp>
      <p:sp>
        <p:nvSpPr>
          <p:cNvPr id="28" name="îšḻîdê"/>
          <p:cNvSpPr/>
          <p:nvPr/>
        </p:nvSpPr>
        <p:spPr bwMode="auto">
          <a:xfrm>
            <a:off x="1859452" y="3945407"/>
            <a:ext cx="381053" cy="381053"/>
          </a:xfrm>
          <a:custGeom>
            <a:avLst/>
            <a:gdLst>
              <a:gd name="T0" fmla="*/ 42 w 64"/>
              <a:gd name="T1" fmla="*/ 21 h 64"/>
              <a:gd name="T2" fmla="*/ 47 w 64"/>
              <a:gd name="T3" fmla="*/ 25 h 64"/>
              <a:gd name="T4" fmla="*/ 29 w 64"/>
              <a:gd name="T5" fmla="*/ 43 h 64"/>
              <a:gd name="T6" fmla="*/ 17 w 64"/>
              <a:gd name="T7" fmla="*/ 32 h 64"/>
              <a:gd name="T8" fmla="*/ 22 w 64"/>
              <a:gd name="T9" fmla="*/ 27 h 64"/>
              <a:gd name="T10" fmla="*/ 29 w 64"/>
              <a:gd name="T11" fmla="*/ 34 h 64"/>
              <a:gd name="T12" fmla="*/ 42 w 64"/>
              <a:gd name="T13" fmla="*/ 21 h 64"/>
              <a:gd name="T14" fmla="*/ 64 w 64"/>
              <a:gd name="T15" fmla="*/ 13 h 64"/>
              <a:gd name="T16" fmla="*/ 64 w 64"/>
              <a:gd name="T17" fmla="*/ 51 h 64"/>
              <a:gd name="T18" fmla="*/ 51 w 64"/>
              <a:gd name="T19" fmla="*/ 64 h 64"/>
              <a:gd name="T20" fmla="*/ 13 w 64"/>
              <a:gd name="T21" fmla="*/ 64 h 64"/>
              <a:gd name="T22" fmla="*/ 0 w 64"/>
              <a:gd name="T23" fmla="*/ 51 h 64"/>
              <a:gd name="T24" fmla="*/ 0 w 64"/>
              <a:gd name="T25" fmla="*/ 13 h 64"/>
              <a:gd name="T26" fmla="*/ 13 w 64"/>
              <a:gd name="T27" fmla="*/ 0 h 64"/>
              <a:gd name="T28" fmla="*/ 51 w 64"/>
              <a:gd name="T29" fmla="*/ 0 h 64"/>
              <a:gd name="T30" fmla="*/ 64 w 64"/>
              <a:gd name="T31" fmla="*/ 13 h 64"/>
              <a:gd name="T32" fmla="*/ 56 w 64"/>
              <a:gd name="T33" fmla="*/ 32 h 64"/>
              <a:gd name="T34" fmla="*/ 32 w 64"/>
              <a:gd name="T35" fmla="*/ 8 h 64"/>
              <a:gd name="T36" fmla="*/ 8 w 64"/>
              <a:gd name="T37" fmla="*/ 32 h 64"/>
              <a:gd name="T38" fmla="*/ 32 w 64"/>
              <a:gd name="T39" fmla="*/ 56 h 64"/>
              <a:gd name="T40" fmla="*/ 56 w 64"/>
              <a:gd name="T41" fmla="*/ 32 h 64"/>
              <a:gd name="T42" fmla="*/ 56 w 64"/>
              <a:gd name="T43" fmla="*/ 32 h 64"/>
              <a:gd name="T44" fmla="*/ 56 w 64"/>
              <a:gd name="T4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42" y="21"/>
                </a:moveTo>
                <a:cubicBezTo>
                  <a:pt x="47" y="25"/>
                  <a:pt x="47" y="25"/>
                  <a:pt x="47" y="25"/>
                </a:cubicBezTo>
                <a:cubicBezTo>
                  <a:pt x="29" y="43"/>
                  <a:pt x="29" y="43"/>
                  <a:pt x="29" y="43"/>
                </a:cubicBezTo>
                <a:cubicBezTo>
                  <a:pt x="17" y="32"/>
                  <a:pt x="17" y="32"/>
                  <a:pt x="17" y="32"/>
                </a:cubicBezTo>
                <a:cubicBezTo>
                  <a:pt x="22" y="27"/>
                  <a:pt x="22" y="27"/>
                  <a:pt x="22" y="27"/>
                </a:cubicBezTo>
                <a:cubicBezTo>
                  <a:pt x="29" y="34"/>
                  <a:pt x="29" y="34"/>
                  <a:pt x="29" y="34"/>
                </a:cubicBezTo>
                <a:lnTo>
                  <a:pt x="42" y="21"/>
                </a:lnTo>
                <a:close/>
                <a:moveTo>
                  <a:pt x="64" y="13"/>
                </a:moveTo>
                <a:cubicBezTo>
                  <a:pt x="64" y="51"/>
                  <a:pt x="64" y="51"/>
                  <a:pt x="64" y="51"/>
                </a:cubicBezTo>
                <a:cubicBezTo>
                  <a:pt x="64" y="58"/>
                  <a:pt x="58" y="64"/>
                  <a:pt x="51" y="64"/>
                </a:cubicBezTo>
                <a:cubicBezTo>
                  <a:pt x="13" y="64"/>
                  <a:pt x="13" y="64"/>
                  <a:pt x="13" y="64"/>
                </a:cubicBezTo>
                <a:cubicBezTo>
                  <a:pt x="6" y="64"/>
                  <a:pt x="0" y="58"/>
                  <a:pt x="0" y="51"/>
                </a:cubicBezTo>
                <a:cubicBezTo>
                  <a:pt x="0" y="13"/>
                  <a:pt x="0" y="13"/>
                  <a:pt x="0" y="13"/>
                </a:cubicBezTo>
                <a:cubicBezTo>
                  <a:pt x="0" y="6"/>
                  <a:pt x="6" y="0"/>
                  <a:pt x="13" y="0"/>
                </a:cubicBezTo>
                <a:cubicBezTo>
                  <a:pt x="51" y="0"/>
                  <a:pt x="51" y="0"/>
                  <a:pt x="51" y="0"/>
                </a:cubicBezTo>
                <a:cubicBezTo>
                  <a:pt x="58" y="0"/>
                  <a:pt x="64" y="6"/>
                  <a:pt x="64" y="13"/>
                </a:cubicBezTo>
                <a:close/>
                <a:moveTo>
                  <a:pt x="56" y="32"/>
                </a:moveTo>
                <a:cubicBezTo>
                  <a:pt x="56" y="19"/>
                  <a:pt x="45" y="8"/>
                  <a:pt x="32" y="8"/>
                </a:cubicBezTo>
                <a:cubicBezTo>
                  <a:pt x="19" y="8"/>
                  <a:pt x="8" y="19"/>
                  <a:pt x="8" y="32"/>
                </a:cubicBezTo>
                <a:cubicBezTo>
                  <a:pt x="8" y="45"/>
                  <a:pt x="19" y="56"/>
                  <a:pt x="32" y="56"/>
                </a:cubicBezTo>
                <a:cubicBezTo>
                  <a:pt x="45" y="56"/>
                  <a:pt x="56" y="45"/>
                  <a:pt x="56" y="32"/>
                </a:cubicBezTo>
                <a:close/>
                <a:moveTo>
                  <a:pt x="56" y="32"/>
                </a:moveTo>
                <a:cubicBezTo>
                  <a:pt x="56" y="32"/>
                  <a:pt x="56" y="32"/>
                  <a:pt x="56" y="32"/>
                </a:cubicBezTo>
              </a:path>
            </a:pathLst>
          </a:custGeom>
          <a:solidFill>
            <a:schemeClr val="bg1"/>
          </a:solidFill>
          <a:ln>
            <a:noFill/>
          </a:ln>
        </p:spPr>
        <p:txBody>
          <a:bodyPr anchor="ctr"/>
          <a:lstStyle/>
          <a:p>
            <a:pPr algn="ctr"/>
            <a:endParaRPr/>
          </a:p>
        </p:txBody>
      </p:sp>
      <p:cxnSp>
        <p:nvCxnSpPr>
          <p:cNvPr id="29" name="直接连接符 28"/>
          <p:cNvCxnSpPr/>
          <p:nvPr/>
        </p:nvCxnSpPr>
        <p:spPr>
          <a:xfrm>
            <a:off x="2308322" y="2361134"/>
            <a:ext cx="24678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308322" y="4443909"/>
            <a:ext cx="24678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558587" y="3827959"/>
            <a:ext cx="24678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621558" y="3042898"/>
            <a:ext cx="24678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2729010" y="1995792"/>
            <a:ext cx="2681588" cy="400110"/>
          </a:xfrm>
          <a:prstGeom prst="rect">
            <a:avLst/>
          </a:prstGeom>
          <a:noFill/>
        </p:spPr>
        <p:txBody>
          <a:bodyPr wrap="square" rtlCol="0">
            <a:spAutoFit/>
          </a:bodyPr>
          <a:lstStyle/>
          <a:p>
            <a:r>
              <a:rPr lang="zh-CN" altLang="en-US" sz="2000" b="1" dirty="0">
                <a:latin typeface="微软雅黑" panose="020B0503020204020204" charset="-122"/>
                <a:ea typeface="微软雅黑" panose="020B0503020204020204" charset="-122"/>
              </a:rPr>
              <a:t>病理性骨折</a:t>
            </a:r>
            <a:endParaRPr lang="en-US" sz="2000" b="1" dirty="0">
              <a:latin typeface="微软雅黑" panose="020B0503020204020204" charset="-122"/>
              <a:ea typeface="微软雅黑" panose="020B0503020204020204" charset="-122"/>
            </a:endParaRPr>
          </a:p>
        </p:txBody>
      </p:sp>
      <p:sp>
        <p:nvSpPr>
          <p:cNvPr id="34" name="文本框 33"/>
          <p:cNvSpPr txBox="1"/>
          <p:nvPr/>
        </p:nvSpPr>
        <p:spPr>
          <a:xfrm>
            <a:off x="2729010" y="4105749"/>
            <a:ext cx="2681588" cy="400110"/>
          </a:xfrm>
          <a:prstGeom prst="rect">
            <a:avLst/>
          </a:prstGeom>
          <a:noFill/>
        </p:spPr>
        <p:txBody>
          <a:bodyPr wrap="square" rtlCol="0">
            <a:spAutoFit/>
          </a:bodyPr>
          <a:lstStyle/>
          <a:p>
            <a:r>
              <a:rPr lang="zh-CN" altLang="en-US" sz="2000" b="1" dirty="0">
                <a:latin typeface="微软雅黑" panose="020B0503020204020204" charset="-122"/>
                <a:ea typeface="微软雅黑" panose="020B0503020204020204" charset="-122"/>
              </a:rPr>
              <a:t>脊髓压迫</a:t>
            </a:r>
            <a:endParaRPr lang="en-US" sz="2000" b="1" dirty="0">
              <a:latin typeface="微软雅黑" panose="020B0503020204020204" charset="-122"/>
              <a:ea typeface="微软雅黑" panose="020B0503020204020204" charset="-122"/>
            </a:endParaRPr>
          </a:p>
        </p:txBody>
      </p:sp>
      <p:sp>
        <p:nvSpPr>
          <p:cNvPr id="35" name="文本框 34"/>
          <p:cNvSpPr txBox="1"/>
          <p:nvPr/>
        </p:nvSpPr>
        <p:spPr>
          <a:xfrm>
            <a:off x="2729010" y="2662576"/>
            <a:ext cx="2681588" cy="400110"/>
          </a:xfrm>
          <a:prstGeom prst="rect">
            <a:avLst/>
          </a:prstGeom>
          <a:noFill/>
        </p:spPr>
        <p:txBody>
          <a:bodyPr wrap="square" rtlCol="0">
            <a:spAutoFit/>
          </a:bodyPr>
          <a:lstStyle/>
          <a:p>
            <a:r>
              <a:rPr lang="zh-CN" altLang="en-US" sz="2000" b="1" dirty="0">
                <a:latin typeface="微软雅黑" panose="020B0503020204020204" charset="-122"/>
                <a:ea typeface="微软雅黑" panose="020B0503020204020204" charset="-122"/>
              </a:rPr>
              <a:t>骨放疗</a:t>
            </a:r>
            <a:endParaRPr lang="en-US" sz="2000" b="1" dirty="0">
              <a:latin typeface="微软雅黑" panose="020B0503020204020204" charset="-122"/>
              <a:ea typeface="微软雅黑" panose="020B0503020204020204" charset="-122"/>
            </a:endParaRPr>
          </a:p>
        </p:txBody>
      </p:sp>
      <p:sp>
        <p:nvSpPr>
          <p:cNvPr id="36" name="文本框 35"/>
          <p:cNvSpPr txBox="1"/>
          <p:nvPr/>
        </p:nvSpPr>
        <p:spPr>
          <a:xfrm>
            <a:off x="2729010" y="3427849"/>
            <a:ext cx="2681588" cy="400110"/>
          </a:xfrm>
          <a:prstGeom prst="rect">
            <a:avLst/>
          </a:prstGeom>
          <a:noFill/>
        </p:spPr>
        <p:txBody>
          <a:bodyPr wrap="square" rtlCol="0">
            <a:spAutoFit/>
          </a:bodyPr>
          <a:lstStyle/>
          <a:p>
            <a:r>
              <a:rPr lang="zh-CN" altLang="en-US" sz="2000" b="1" dirty="0">
                <a:latin typeface="微软雅黑" panose="020B0503020204020204" charset="-122"/>
                <a:ea typeface="微软雅黑" panose="020B0503020204020204" charset="-122"/>
              </a:rPr>
              <a:t>骨手术</a:t>
            </a:r>
            <a:endParaRPr lang="en-US" sz="2000" b="1" dirty="0">
              <a:latin typeface="微软雅黑" panose="020B0503020204020204" charset="-122"/>
              <a:ea typeface="微软雅黑" panose="020B0503020204020204" charset="-122"/>
            </a:endParaRPr>
          </a:p>
        </p:txBody>
      </p:sp>
      <p:sp>
        <p:nvSpPr>
          <p:cNvPr id="37" name="î$ľïḋê"/>
          <p:cNvSpPr/>
          <p:nvPr/>
        </p:nvSpPr>
        <p:spPr bwMode="auto">
          <a:xfrm>
            <a:off x="1309514" y="5683035"/>
            <a:ext cx="3774562" cy="711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wrap="none" lIns="90000" tIns="46800" rIns="90000" bIns="46800">
            <a:normAutofit/>
          </a:bodyPr>
          <a:lstStyle/>
          <a:p>
            <a:pPr algn="ctr" defTabSz="323850">
              <a:defRPr/>
            </a:pPr>
            <a:r>
              <a:rPr lang="en-US" altLang="zh-CN" sz="2400" b="1" dirty="0">
                <a:latin typeface="微软雅黑" panose="020B0503020204020204" charset="-122"/>
                <a:ea typeface="微软雅黑" panose="020B0503020204020204" charset="-122"/>
              </a:rPr>
              <a:t>SRE</a:t>
            </a:r>
            <a:endParaRPr lang="zh-CN" altLang="en-US" sz="2400" b="1" dirty="0">
              <a:latin typeface="微软雅黑" panose="020B0503020204020204" charset="-122"/>
              <a:ea typeface="微软雅黑" panose="020B0503020204020204" charset="-122"/>
            </a:endParaRPr>
          </a:p>
        </p:txBody>
      </p:sp>
      <p:grpSp>
        <p:nvGrpSpPr>
          <p:cNvPr id="85" name="î$lïḓe"/>
          <p:cNvGrpSpPr/>
          <p:nvPr/>
        </p:nvGrpSpPr>
        <p:grpSpPr>
          <a:xfrm>
            <a:off x="7074514" y="1574842"/>
            <a:ext cx="142544" cy="3464781"/>
            <a:chOff x="8465224" y="1608326"/>
            <a:chExt cx="142544" cy="3464781"/>
          </a:xfrm>
        </p:grpSpPr>
        <p:sp>
          <p:nvSpPr>
            <p:cNvPr id="86" name="ïšļîḓè"/>
            <p:cNvSpPr/>
            <p:nvPr/>
          </p:nvSpPr>
          <p:spPr>
            <a:xfrm>
              <a:off x="8465224" y="1608326"/>
              <a:ext cx="142544" cy="3316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íŝļïḍe"/>
            <p:cNvSpPr/>
            <p:nvPr/>
          </p:nvSpPr>
          <p:spPr>
            <a:xfrm>
              <a:off x="8465224" y="3174890"/>
              <a:ext cx="142544" cy="3316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îŝḻîḋé"/>
            <p:cNvSpPr/>
            <p:nvPr/>
          </p:nvSpPr>
          <p:spPr>
            <a:xfrm>
              <a:off x="8465224" y="4741454"/>
              <a:ext cx="142544" cy="3316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椭圆 89"/>
          <p:cNvSpPr/>
          <p:nvPr/>
        </p:nvSpPr>
        <p:spPr>
          <a:xfrm>
            <a:off x="4507806" y="1479686"/>
            <a:ext cx="400050" cy="40011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err="1">
              <a:solidFill>
                <a:schemeClr val="bg1"/>
              </a:solidFill>
            </a:endParaRPr>
          </a:p>
        </p:txBody>
      </p:sp>
      <p:sp>
        <p:nvSpPr>
          <p:cNvPr id="91" name="椭圆 90"/>
          <p:cNvSpPr/>
          <p:nvPr/>
        </p:nvSpPr>
        <p:spPr>
          <a:xfrm>
            <a:off x="5052799" y="2192023"/>
            <a:ext cx="400050" cy="40011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err="1">
              <a:solidFill>
                <a:schemeClr val="bg1"/>
              </a:solidFill>
            </a:endParaRPr>
          </a:p>
        </p:txBody>
      </p:sp>
      <p:sp>
        <p:nvSpPr>
          <p:cNvPr id="92" name="椭圆 91"/>
          <p:cNvSpPr/>
          <p:nvPr/>
        </p:nvSpPr>
        <p:spPr>
          <a:xfrm>
            <a:off x="5246109" y="2879921"/>
            <a:ext cx="400050" cy="40011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err="1">
              <a:solidFill>
                <a:schemeClr val="bg1"/>
              </a:solidFill>
            </a:endParaRPr>
          </a:p>
        </p:txBody>
      </p:sp>
      <p:sp>
        <p:nvSpPr>
          <p:cNvPr id="93" name="椭圆 92"/>
          <p:cNvSpPr/>
          <p:nvPr/>
        </p:nvSpPr>
        <p:spPr>
          <a:xfrm>
            <a:off x="5179526" y="3604860"/>
            <a:ext cx="400050" cy="40011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err="1">
              <a:solidFill>
                <a:schemeClr val="bg1"/>
              </a:solidFill>
            </a:endParaRPr>
          </a:p>
        </p:txBody>
      </p:sp>
      <p:sp>
        <p:nvSpPr>
          <p:cNvPr id="94" name="椭圆 93"/>
          <p:cNvSpPr/>
          <p:nvPr/>
        </p:nvSpPr>
        <p:spPr>
          <a:xfrm>
            <a:off x="4878028" y="4229145"/>
            <a:ext cx="400050" cy="40011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err="1">
              <a:solidFill>
                <a:schemeClr val="bg1"/>
              </a:solidFill>
            </a:endParaRPr>
          </a:p>
        </p:txBody>
      </p:sp>
      <p:sp>
        <p:nvSpPr>
          <p:cNvPr id="96" name="椭圆 95"/>
          <p:cNvSpPr/>
          <p:nvPr/>
        </p:nvSpPr>
        <p:spPr>
          <a:xfrm>
            <a:off x="4376108" y="5017034"/>
            <a:ext cx="400050" cy="40011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err="1">
              <a:solidFill>
                <a:schemeClr val="bg1"/>
              </a:solidFill>
            </a:endParaRPr>
          </a:p>
        </p:txBody>
      </p:sp>
      <p:sp>
        <p:nvSpPr>
          <p:cNvPr id="100" name="文本框 99"/>
          <p:cNvSpPr txBox="1"/>
          <p:nvPr/>
        </p:nvSpPr>
        <p:spPr>
          <a:xfrm>
            <a:off x="5638584" y="1241872"/>
            <a:ext cx="1730218" cy="4129144"/>
          </a:xfrm>
          <a:prstGeom prst="rect">
            <a:avLst/>
          </a:prstGeom>
          <a:noFill/>
        </p:spPr>
        <p:txBody>
          <a:bodyPr wrap="square" rtlCol="0">
            <a:spAutoFit/>
          </a:bodyPr>
          <a:lstStyle/>
          <a:p>
            <a:pPr>
              <a:lnSpc>
                <a:spcPct val="250000"/>
              </a:lnSpc>
            </a:pPr>
            <a:r>
              <a:rPr lang="zh-CN" altLang="en-US" dirty="0">
                <a:latin typeface="微软雅黑" panose="020B0503020204020204" charset="-122"/>
                <a:ea typeface="微软雅黑" panose="020B0503020204020204" charset="-122"/>
              </a:rPr>
              <a:t>活动障碍</a:t>
            </a:r>
            <a:endParaRPr lang="en-US" altLang="zh-CN" dirty="0">
              <a:latin typeface="微软雅黑" panose="020B0503020204020204" charset="-122"/>
              <a:ea typeface="微软雅黑" panose="020B0503020204020204" charset="-122"/>
            </a:endParaRPr>
          </a:p>
          <a:p>
            <a:pPr>
              <a:lnSpc>
                <a:spcPct val="250000"/>
              </a:lnSpc>
            </a:pPr>
            <a:r>
              <a:rPr lang="zh-CN" altLang="en-US" dirty="0">
                <a:latin typeface="微软雅黑" panose="020B0503020204020204" charset="-122"/>
                <a:ea typeface="微软雅黑" panose="020B0503020204020204" charset="-122"/>
              </a:rPr>
              <a:t>经济负担</a:t>
            </a:r>
            <a:endParaRPr lang="en-US" altLang="zh-CN" dirty="0">
              <a:latin typeface="微软雅黑" panose="020B0503020204020204" charset="-122"/>
              <a:ea typeface="微软雅黑" panose="020B0503020204020204" charset="-122"/>
            </a:endParaRPr>
          </a:p>
          <a:p>
            <a:pPr>
              <a:lnSpc>
                <a:spcPct val="250000"/>
              </a:lnSpc>
            </a:pPr>
            <a:r>
              <a:rPr lang="zh-CN" altLang="en-US" dirty="0">
                <a:latin typeface="微软雅黑" panose="020B0503020204020204" charset="-122"/>
                <a:ea typeface="微软雅黑" panose="020B0503020204020204" charset="-122"/>
              </a:rPr>
              <a:t>原发灶治疗</a:t>
            </a:r>
            <a:endParaRPr lang="en-US" altLang="zh-CN" dirty="0">
              <a:latin typeface="微软雅黑" panose="020B0503020204020204" charset="-122"/>
              <a:ea typeface="微软雅黑" panose="020B0503020204020204" charset="-122"/>
            </a:endParaRPr>
          </a:p>
          <a:p>
            <a:pPr>
              <a:lnSpc>
                <a:spcPct val="250000"/>
              </a:lnSpc>
            </a:pPr>
            <a:r>
              <a:rPr lang="zh-CN" altLang="en-US" dirty="0">
                <a:latin typeface="微软雅黑" panose="020B0503020204020204" charset="-122"/>
                <a:ea typeface="微软雅黑" panose="020B0503020204020204" charset="-122"/>
              </a:rPr>
              <a:t>严重骨痛</a:t>
            </a:r>
            <a:endParaRPr lang="en-US" altLang="zh-CN" dirty="0">
              <a:latin typeface="微软雅黑" panose="020B0503020204020204" charset="-122"/>
              <a:ea typeface="微软雅黑" panose="020B0503020204020204" charset="-122"/>
            </a:endParaRPr>
          </a:p>
          <a:p>
            <a:pPr>
              <a:lnSpc>
                <a:spcPct val="250000"/>
              </a:lnSpc>
            </a:pPr>
            <a:r>
              <a:rPr lang="zh-CN" altLang="en-US" dirty="0">
                <a:latin typeface="微软雅黑" panose="020B0503020204020204" charset="-122"/>
                <a:ea typeface="微软雅黑" panose="020B0503020204020204" charset="-122"/>
              </a:rPr>
              <a:t>情绪恶化</a:t>
            </a:r>
            <a:endParaRPr lang="en-US" altLang="zh-CN" dirty="0">
              <a:latin typeface="微软雅黑" panose="020B0503020204020204" charset="-122"/>
              <a:ea typeface="微软雅黑" panose="020B0503020204020204" charset="-122"/>
            </a:endParaRPr>
          </a:p>
          <a:p>
            <a:pPr>
              <a:lnSpc>
                <a:spcPct val="250000"/>
              </a:lnSpc>
            </a:pPr>
            <a:r>
              <a:rPr lang="zh-CN" altLang="en-US" dirty="0">
                <a:latin typeface="微软雅黑" panose="020B0503020204020204" charset="-122"/>
                <a:ea typeface="微软雅黑" panose="020B0503020204020204" charset="-122"/>
              </a:rPr>
              <a:t>住院治疗</a:t>
            </a:r>
            <a:endParaRPr lang="en-US" altLang="zh-CN" dirty="0">
              <a:latin typeface="微软雅黑" panose="020B0503020204020204" charset="-122"/>
              <a:ea typeface="微软雅黑" panose="020B0503020204020204" charset="-122"/>
            </a:endParaRPr>
          </a:p>
        </p:txBody>
      </p:sp>
      <p:sp>
        <p:nvSpPr>
          <p:cNvPr id="125" name="î$ľïḋê"/>
          <p:cNvSpPr/>
          <p:nvPr/>
        </p:nvSpPr>
        <p:spPr bwMode="auto">
          <a:xfrm>
            <a:off x="4075767" y="5679926"/>
            <a:ext cx="3774562" cy="711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wrap="none" lIns="90000" tIns="46800" rIns="90000" bIns="46800">
            <a:normAutofit/>
          </a:bodyPr>
          <a:lstStyle/>
          <a:p>
            <a:pPr algn="ctr" defTabSz="323850">
              <a:defRPr/>
            </a:pPr>
            <a:r>
              <a:rPr lang="zh-CN" altLang="en-US" sz="2400" b="1" dirty="0">
                <a:latin typeface="微软雅黑" panose="020B0503020204020204" charset="-122"/>
                <a:ea typeface="微软雅黑" panose="020B0503020204020204" charset="-122"/>
              </a:rPr>
              <a:t>生活质量↓</a:t>
            </a:r>
          </a:p>
        </p:txBody>
      </p:sp>
      <p:sp>
        <p:nvSpPr>
          <p:cNvPr id="126" name="î$ľïḋê"/>
          <p:cNvSpPr/>
          <p:nvPr/>
        </p:nvSpPr>
        <p:spPr bwMode="auto">
          <a:xfrm>
            <a:off x="7755402" y="5679926"/>
            <a:ext cx="3774562" cy="711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wrap="none" lIns="90000" tIns="46800" rIns="90000" bIns="46800">
            <a:normAutofit/>
          </a:bodyPr>
          <a:lstStyle/>
          <a:p>
            <a:pPr algn="ctr" defTabSz="323850">
              <a:defRPr/>
            </a:pPr>
            <a:r>
              <a:rPr lang="zh-CN" altLang="en-US" sz="2400" b="1" dirty="0">
                <a:latin typeface="微软雅黑" panose="020B0503020204020204" charset="-122"/>
                <a:ea typeface="微软雅黑" panose="020B0503020204020204" charset="-122"/>
              </a:rPr>
              <a:t>生存时间↓</a:t>
            </a:r>
          </a:p>
        </p:txBody>
      </p:sp>
      <p:sp>
        <p:nvSpPr>
          <p:cNvPr id="59" name="文本框 58"/>
          <p:cNvSpPr txBox="1"/>
          <p:nvPr/>
        </p:nvSpPr>
        <p:spPr>
          <a:xfrm>
            <a:off x="9076690" y="5064125"/>
            <a:ext cx="1605280" cy="306705"/>
          </a:xfrm>
          <a:prstGeom prst="rect">
            <a:avLst/>
          </a:prstGeom>
          <a:noFill/>
        </p:spPr>
        <p:txBody>
          <a:bodyPr wrap="none" rtlCol="0" anchor="t">
            <a:spAutoFit/>
          </a:bodyPr>
          <a:lstStyle/>
          <a:p>
            <a:r>
              <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ea"/>
              </a:rPr>
              <a:t>骨转移诊断后年数</a:t>
            </a:r>
          </a:p>
        </p:txBody>
      </p:sp>
      <p:sp>
        <p:nvSpPr>
          <p:cNvPr id="5" name="文本框 4"/>
          <p:cNvSpPr txBox="1"/>
          <p:nvPr/>
        </p:nvSpPr>
        <p:spPr>
          <a:xfrm>
            <a:off x="7980408" y="1084036"/>
            <a:ext cx="3845197" cy="523220"/>
          </a:xfrm>
          <a:prstGeom prst="rect">
            <a:avLst/>
          </a:prstGeom>
          <a:noFill/>
        </p:spPr>
        <p:txBody>
          <a:bodyPr wrap="square" rtlCol="0">
            <a:spAutoFit/>
          </a:bodyPr>
          <a:lstStyle/>
          <a:p>
            <a:r>
              <a:rPr lang="zh-CN" altLang="en-US" sz="1400" dirty="0">
                <a:latin typeface="微软雅黑" panose="020B0503020204020204" charset="-122"/>
                <a:ea typeface="微软雅黑" panose="020B0503020204020204" charset="-122"/>
              </a:rPr>
              <a:t>纳入</a:t>
            </a:r>
            <a:r>
              <a:rPr lang="en-US" altLang="zh-CN" sz="1400" dirty="0">
                <a:latin typeface="微软雅黑" panose="020B0503020204020204" charset="-122"/>
                <a:ea typeface="微软雅黑" panose="020B0503020204020204" charset="-122"/>
              </a:rPr>
              <a:t>2000-2012</a:t>
            </a:r>
            <a:r>
              <a:rPr lang="zh-CN" altLang="en-US" sz="1400" dirty="0">
                <a:latin typeface="微软雅黑" panose="020B0503020204020204" charset="-122"/>
                <a:ea typeface="微软雅黑" panose="020B0503020204020204" charset="-122"/>
              </a:rPr>
              <a:t>年共计</a:t>
            </a:r>
            <a:r>
              <a:rPr lang="en-US" altLang="zh-CN" sz="1400" dirty="0">
                <a:latin typeface="微软雅黑" panose="020B0503020204020204" charset="-122"/>
                <a:ea typeface="微软雅黑" panose="020B0503020204020204" charset="-122"/>
              </a:rPr>
              <a:t>335</a:t>
            </a:r>
            <a:r>
              <a:rPr lang="zh-CN" altLang="en-US" sz="1400" dirty="0">
                <a:latin typeface="微软雅黑" panose="020B0503020204020204" charset="-122"/>
                <a:ea typeface="微软雅黑" panose="020B0503020204020204" charset="-122"/>
              </a:rPr>
              <a:t>名土耳其骨转移</a:t>
            </a:r>
            <a:r>
              <a:rPr lang="en-US" altLang="zh-CN" sz="1400" dirty="0">
                <a:latin typeface="微软雅黑" panose="020B0503020204020204" charset="-122"/>
                <a:ea typeface="微软雅黑" panose="020B0503020204020204" charset="-122"/>
              </a:rPr>
              <a:t>NSCLC</a:t>
            </a:r>
            <a:r>
              <a:rPr lang="zh-CN" altLang="en-US" sz="1400" dirty="0">
                <a:latin typeface="微软雅黑" panose="020B0503020204020204" charset="-122"/>
                <a:ea typeface="微软雅黑" panose="020B0503020204020204" charset="-122"/>
              </a:rPr>
              <a:t>患者进行分析</a:t>
            </a:r>
            <a:endParaRPr lang="en-US" sz="1400" dirty="0">
              <a:latin typeface="微软雅黑" panose="020B0503020204020204" charset="-122"/>
              <a:ea typeface="微软雅黑" panose="020B0503020204020204" charset="-122"/>
            </a:endParaRPr>
          </a:p>
        </p:txBody>
      </p:sp>
      <p:pic>
        <p:nvPicPr>
          <p:cNvPr id="26" name="图片 25"/>
          <p:cNvPicPr>
            <a:picLocks noChangeAspect="1"/>
          </p:cNvPicPr>
          <p:nvPr/>
        </p:nvPicPr>
        <p:blipFill rotWithShape="1">
          <a:blip r:embed="rId4"/>
          <a:srcRect l="4575"/>
          <a:stretch>
            <a:fillRect/>
          </a:stretch>
        </p:blipFill>
        <p:spPr>
          <a:xfrm>
            <a:off x="7596788" y="1750333"/>
            <a:ext cx="4330968" cy="3932936"/>
          </a:xfrm>
          <a:prstGeom prst="rect">
            <a:avLst/>
          </a:prstGeom>
        </p:spPr>
      </p:pic>
      <p:sp>
        <p:nvSpPr>
          <p:cNvPr id="50" name="文本框 49"/>
          <p:cNvSpPr txBox="1"/>
          <p:nvPr/>
        </p:nvSpPr>
        <p:spPr>
          <a:xfrm>
            <a:off x="9707245" y="6368415"/>
            <a:ext cx="2400935" cy="245110"/>
          </a:xfrm>
          <a:prstGeom prst="rect">
            <a:avLst/>
          </a:prstGeom>
          <a:noFill/>
        </p:spPr>
        <p:txBody>
          <a:bodyPr wrap="square">
            <a:spAutoFit/>
          </a:bodyPr>
          <a:lstStyle/>
          <a:p>
            <a:r>
              <a:rPr lang="nl-NL" sz="1000" dirty="0">
                <a:solidFill>
                  <a:schemeClr val="bg1"/>
                </a:solidFill>
              </a:rPr>
              <a:t>Tumour Biol. 2016 Jan;37(1):1131-40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101144" y="411793"/>
            <a:ext cx="10423039" cy="663894"/>
          </a:xfrm>
        </p:spPr>
        <p:txBody>
          <a:bodyPr/>
          <a:lstStyle/>
          <a:p>
            <a:pPr algn="ctr"/>
            <a:r>
              <a:rPr lang="zh-CN" altLang="en-US" sz="2800" dirty="0">
                <a:sym typeface="+mn-ea"/>
              </a:rPr>
              <a:t>肺癌骨转移的治疗目标和治疗原则</a:t>
            </a:r>
            <a:endParaRPr lang="zh-CN" altLang="en-US" sz="2800" dirty="0">
              <a:solidFill>
                <a:schemeClr val="accent1">
                  <a:lumMod val="75000"/>
                </a:schemeClr>
              </a:solidFill>
              <a:sym typeface="+mn-ea"/>
            </a:endParaRPr>
          </a:p>
        </p:txBody>
      </p:sp>
      <p:sp>
        <p:nvSpPr>
          <p:cNvPr id="4" name="Round Diagonal Corner Rectangle 34"/>
          <p:cNvSpPr/>
          <p:nvPr/>
        </p:nvSpPr>
        <p:spPr>
          <a:xfrm>
            <a:off x="1691974" y="2327275"/>
            <a:ext cx="1565275" cy="1525587"/>
          </a:xfrm>
          <a:prstGeom prst="round2Diag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 Diagonal Corner Rectangle 35"/>
          <p:cNvSpPr/>
          <p:nvPr/>
        </p:nvSpPr>
        <p:spPr>
          <a:xfrm>
            <a:off x="3458861" y="2319337"/>
            <a:ext cx="1565275" cy="1524000"/>
          </a:xfrm>
          <a:prstGeom prst="round2Diag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ound Diagonal Corner Rectangle 36"/>
          <p:cNvSpPr/>
          <p:nvPr/>
        </p:nvSpPr>
        <p:spPr>
          <a:xfrm>
            <a:off x="1685624" y="4078287"/>
            <a:ext cx="1565275" cy="1525588"/>
          </a:xfrm>
          <a:prstGeom prst="round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ound Diagonal Corner Rectangle 37"/>
          <p:cNvSpPr/>
          <p:nvPr/>
        </p:nvSpPr>
        <p:spPr>
          <a:xfrm>
            <a:off x="3458861" y="4071937"/>
            <a:ext cx="1565275" cy="1524000"/>
          </a:xfrm>
          <a:prstGeom prst="round2Diag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9" name="Group 72"/>
          <p:cNvGrpSpPr/>
          <p:nvPr/>
        </p:nvGrpSpPr>
        <p:grpSpPr>
          <a:xfrm>
            <a:off x="2076466" y="4245011"/>
            <a:ext cx="791543" cy="691915"/>
            <a:chOff x="5105401" y="1701801"/>
            <a:chExt cx="873880" cy="836612"/>
          </a:xfrm>
          <a:solidFill>
            <a:schemeClr val="bg1"/>
          </a:solidFill>
        </p:grpSpPr>
        <p:sp>
          <p:nvSpPr>
            <p:cNvPr id="22" name="Freeform 22"/>
            <p:cNvSpPr>
              <a:spLocks noEditPoints="1"/>
            </p:cNvSpPr>
            <p:nvPr/>
          </p:nvSpPr>
          <p:spPr bwMode="auto">
            <a:xfrm>
              <a:off x="5105401" y="1701801"/>
              <a:ext cx="873880" cy="836612"/>
            </a:xfrm>
            <a:custGeom>
              <a:avLst/>
              <a:gdLst/>
              <a:ahLst/>
              <a:cxnLst>
                <a:cxn ang="0">
                  <a:pos x="174" y="144"/>
                </a:cxn>
                <a:cxn ang="0">
                  <a:pos x="230" y="95"/>
                </a:cxn>
                <a:cxn ang="0">
                  <a:pos x="318" y="39"/>
                </a:cxn>
                <a:cxn ang="0">
                  <a:pos x="224" y="91"/>
                </a:cxn>
                <a:cxn ang="0">
                  <a:pos x="174" y="141"/>
                </a:cxn>
                <a:cxn ang="0">
                  <a:pos x="221" y="88"/>
                </a:cxn>
                <a:cxn ang="0">
                  <a:pos x="281" y="76"/>
                </a:cxn>
                <a:cxn ang="0">
                  <a:pos x="223" y="75"/>
                </a:cxn>
                <a:cxn ang="0">
                  <a:pos x="174" y="137"/>
                </a:cxn>
                <a:cxn ang="0">
                  <a:pos x="185" y="96"/>
                </a:cxn>
                <a:cxn ang="0">
                  <a:pos x="165" y="78"/>
                </a:cxn>
                <a:cxn ang="0">
                  <a:pos x="145" y="96"/>
                </a:cxn>
                <a:cxn ang="0">
                  <a:pos x="157" y="137"/>
                </a:cxn>
                <a:cxn ang="0">
                  <a:pos x="108" y="75"/>
                </a:cxn>
                <a:cxn ang="0">
                  <a:pos x="50" y="76"/>
                </a:cxn>
                <a:cxn ang="0">
                  <a:pos x="110" y="88"/>
                </a:cxn>
                <a:cxn ang="0">
                  <a:pos x="157" y="141"/>
                </a:cxn>
                <a:cxn ang="0">
                  <a:pos x="106" y="91"/>
                </a:cxn>
                <a:cxn ang="0">
                  <a:pos x="13" y="39"/>
                </a:cxn>
                <a:cxn ang="0">
                  <a:pos x="101" y="95"/>
                </a:cxn>
                <a:cxn ang="0">
                  <a:pos x="157" y="144"/>
                </a:cxn>
                <a:cxn ang="0">
                  <a:pos x="23" y="87"/>
                </a:cxn>
                <a:cxn ang="0">
                  <a:pos x="38" y="113"/>
                </a:cxn>
                <a:cxn ang="0">
                  <a:pos x="157" y="145"/>
                </a:cxn>
                <a:cxn ang="0">
                  <a:pos x="156" y="193"/>
                </a:cxn>
                <a:cxn ang="0">
                  <a:pos x="151" y="160"/>
                </a:cxn>
                <a:cxn ang="0">
                  <a:pos x="143" y="147"/>
                </a:cxn>
                <a:cxn ang="0">
                  <a:pos x="143" y="197"/>
                </a:cxn>
                <a:cxn ang="0">
                  <a:pos x="144" y="232"/>
                </a:cxn>
                <a:cxn ang="0">
                  <a:pos x="145" y="260"/>
                </a:cxn>
                <a:cxn ang="0">
                  <a:pos x="152" y="289"/>
                </a:cxn>
                <a:cxn ang="0">
                  <a:pos x="157" y="290"/>
                </a:cxn>
                <a:cxn ang="0">
                  <a:pos x="157" y="298"/>
                </a:cxn>
                <a:cxn ang="0">
                  <a:pos x="163" y="316"/>
                </a:cxn>
                <a:cxn ang="0">
                  <a:pos x="169" y="314"/>
                </a:cxn>
                <a:cxn ang="0">
                  <a:pos x="174" y="297"/>
                </a:cxn>
                <a:cxn ang="0">
                  <a:pos x="175" y="290"/>
                </a:cxn>
                <a:cxn ang="0">
                  <a:pos x="190" y="271"/>
                </a:cxn>
                <a:cxn ang="0">
                  <a:pos x="195" y="244"/>
                </a:cxn>
                <a:cxn ang="0">
                  <a:pos x="199" y="210"/>
                </a:cxn>
                <a:cxn ang="0">
                  <a:pos x="202" y="158"/>
                </a:cxn>
                <a:cxn ang="0">
                  <a:pos x="175" y="155"/>
                </a:cxn>
                <a:cxn ang="0">
                  <a:pos x="191" y="163"/>
                </a:cxn>
                <a:cxn ang="0">
                  <a:pos x="174" y="193"/>
                </a:cxn>
                <a:cxn ang="0">
                  <a:pos x="234" y="109"/>
                </a:cxn>
                <a:cxn ang="0">
                  <a:pos x="306" y="90"/>
                </a:cxn>
                <a:cxn ang="0">
                  <a:pos x="232" y="102"/>
                </a:cxn>
                <a:cxn ang="0">
                  <a:pos x="153" y="271"/>
                </a:cxn>
                <a:cxn ang="0">
                  <a:pos x="157" y="277"/>
                </a:cxn>
                <a:cxn ang="0">
                  <a:pos x="148" y="245"/>
                </a:cxn>
                <a:cxn ang="0">
                  <a:pos x="157" y="254"/>
                </a:cxn>
                <a:cxn ang="0">
                  <a:pos x="143" y="212"/>
                </a:cxn>
                <a:cxn ang="0">
                  <a:pos x="157" y="227"/>
                </a:cxn>
                <a:cxn ang="0">
                  <a:pos x="174" y="266"/>
                </a:cxn>
                <a:cxn ang="0">
                  <a:pos x="174" y="277"/>
                </a:cxn>
                <a:cxn ang="0">
                  <a:pos x="174" y="238"/>
                </a:cxn>
                <a:cxn ang="0">
                  <a:pos x="174" y="254"/>
                </a:cxn>
                <a:cxn ang="0">
                  <a:pos x="174" y="227"/>
                </a:cxn>
                <a:cxn ang="0">
                  <a:pos x="188" y="212"/>
                </a:cxn>
                <a:cxn ang="0">
                  <a:pos x="188" y="212"/>
                </a:cxn>
              </a:cxnLst>
              <a:rect l="0" t="0" r="r" b="b"/>
              <a:pathLst>
                <a:path w="330" h="316">
                  <a:moveTo>
                    <a:pt x="232" y="102"/>
                  </a:moveTo>
                  <a:cubicBezTo>
                    <a:pt x="207" y="132"/>
                    <a:pt x="185" y="142"/>
                    <a:pt x="174" y="144"/>
                  </a:cubicBezTo>
                  <a:cubicBezTo>
                    <a:pt x="174" y="141"/>
                    <a:pt x="174" y="141"/>
                    <a:pt x="174" y="141"/>
                  </a:cubicBezTo>
                  <a:cubicBezTo>
                    <a:pt x="209" y="131"/>
                    <a:pt x="230" y="95"/>
                    <a:pt x="230" y="95"/>
                  </a:cubicBezTo>
                  <a:cubicBezTo>
                    <a:pt x="254" y="104"/>
                    <a:pt x="277" y="99"/>
                    <a:pt x="277" y="99"/>
                  </a:cubicBezTo>
                  <a:cubicBezTo>
                    <a:pt x="319" y="88"/>
                    <a:pt x="318" y="39"/>
                    <a:pt x="318" y="39"/>
                  </a:cubicBezTo>
                  <a:cubicBezTo>
                    <a:pt x="299" y="99"/>
                    <a:pt x="233" y="89"/>
                    <a:pt x="229" y="88"/>
                  </a:cubicBezTo>
                  <a:cubicBezTo>
                    <a:pt x="225" y="87"/>
                    <a:pt x="224" y="91"/>
                    <a:pt x="224" y="91"/>
                  </a:cubicBezTo>
                  <a:cubicBezTo>
                    <a:pt x="222" y="95"/>
                    <a:pt x="222" y="95"/>
                    <a:pt x="222" y="95"/>
                  </a:cubicBezTo>
                  <a:cubicBezTo>
                    <a:pt x="207" y="125"/>
                    <a:pt x="186" y="136"/>
                    <a:pt x="174" y="141"/>
                  </a:cubicBezTo>
                  <a:cubicBezTo>
                    <a:pt x="174" y="138"/>
                    <a:pt x="174" y="138"/>
                    <a:pt x="174" y="138"/>
                  </a:cubicBezTo>
                  <a:cubicBezTo>
                    <a:pt x="203" y="125"/>
                    <a:pt x="219" y="92"/>
                    <a:pt x="221" y="88"/>
                  </a:cubicBezTo>
                  <a:cubicBezTo>
                    <a:pt x="223" y="83"/>
                    <a:pt x="225" y="84"/>
                    <a:pt x="225" y="84"/>
                  </a:cubicBezTo>
                  <a:cubicBezTo>
                    <a:pt x="260" y="87"/>
                    <a:pt x="281" y="76"/>
                    <a:pt x="281" y="76"/>
                  </a:cubicBezTo>
                  <a:cubicBezTo>
                    <a:pt x="330" y="51"/>
                    <a:pt x="305" y="0"/>
                    <a:pt x="305" y="0"/>
                  </a:cubicBezTo>
                  <a:cubicBezTo>
                    <a:pt x="306" y="70"/>
                    <a:pt x="229" y="74"/>
                    <a:pt x="223" y="75"/>
                  </a:cubicBezTo>
                  <a:cubicBezTo>
                    <a:pt x="216" y="76"/>
                    <a:pt x="215" y="83"/>
                    <a:pt x="215" y="83"/>
                  </a:cubicBezTo>
                  <a:cubicBezTo>
                    <a:pt x="206" y="115"/>
                    <a:pt x="186" y="130"/>
                    <a:pt x="174" y="137"/>
                  </a:cubicBezTo>
                  <a:cubicBezTo>
                    <a:pt x="174" y="113"/>
                    <a:pt x="174" y="113"/>
                    <a:pt x="174" y="113"/>
                  </a:cubicBezTo>
                  <a:cubicBezTo>
                    <a:pt x="181" y="110"/>
                    <a:pt x="185" y="104"/>
                    <a:pt x="185" y="96"/>
                  </a:cubicBezTo>
                  <a:cubicBezTo>
                    <a:pt x="185" y="85"/>
                    <a:pt x="175" y="78"/>
                    <a:pt x="165" y="78"/>
                  </a:cubicBezTo>
                  <a:cubicBezTo>
                    <a:pt x="165" y="78"/>
                    <a:pt x="165" y="78"/>
                    <a:pt x="165" y="78"/>
                  </a:cubicBezTo>
                  <a:cubicBezTo>
                    <a:pt x="165" y="78"/>
                    <a:pt x="165" y="78"/>
                    <a:pt x="165" y="78"/>
                  </a:cubicBezTo>
                  <a:cubicBezTo>
                    <a:pt x="155" y="78"/>
                    <a:pt x="145" y="85"/>
                    <a:pt x="145" y="96"/>
                  </a:cubicBezTo>
                  <a:cubicBezTo>
                    <a:pt x="145" y="104"/>
                    <a:pt x="150" y="110"/>
                    <a:pt x="157" y="113"/>
                  </a:cubicBezTo>
                  <a:cubicBezTo>
                    <a:pt x="157" y="137"/>
                    <a:pt x="157" y="137"/>
                    <a:pt x="157" y="137"/>
                  </a:cubicBezTo>
                  <a:cubicBezTo>
                    <a:pt x="145" y="130"/>
                    <a:pt x="125" y="115"/>
                    <a:pt x="115" y="83"/>
                  </a:cubicBezTo>
                  <a:cubicBezTo>
                    <a:pt x="115" y="83"/>
                    <a:pt x="114" y="76"/>
                    <a:pt x="108" y="75"/>
                  </a:cubicBezTo>
                  <a:cubicBezTo>
                    <a:pt x="101" y="74"/>
                    <a:pt x="24" y="70"/>
                    <a:pt x="26" y="0"/>
                  </a:cubicBezTo>
                  <a:cubicBezTo>
                    <a:pt x="26" y="0"/>
                    <a:pt x="0" y="51"/>
                    <a:pt x="50" y="76"/>
                  </a:cubicBezTo>
                  <a:cubicBezTo>
                    <a:pt x="50" y="76"/>
                    <a:pt x="71" y="87"/>
                    <a:pt x="105" y="84"/>
                  </a:cubicBezTo>
                  <a:cubicBezTo>
                    <a:pt x="105" y="84"/>
                    <a:pt x="108" y="83"/>
                    <a:pt x="110" y="88"/>
                  </a:cubicBezTo>
                  <a:cubicBezTo>
                    <a:pt x="111" y="92"/>
                    <a:pt x="128" y="125"/>
                    <a:pt x="157" y="138"/>
                  </a:cubicBezTo>
                  <a:cubicBezTo>
                    <a:pt x="157" y="141"/>
                    <a:pt x="157" y="141"/>
                    <a:pt x="157" y="141"/>
                  </a:cubicBezTo>
                  <a:cubicBezTo>
                    <a:pt x="145" y="136"/>
                    <a:pt x="124" y="125"/>
                    <a:pt x="108" y="95"/>
                  </a:cubicBezTo>
                  <a:cubicBezTo>
                    <a:pt x="106" y="91"/>
                    <a:pt x="106" y="91"/>
                    <a:pt x="106" y="91"/>
                  </a:cubicBezTo>
                  <a:cubicBezTo>
                    <a:pt x="106" y="91"/>
                    <a:pt x="105" y="87"/>
                    <a:pt x="101" y="88"/>
                  </a:cubicBezTo>
                  <a:cubicBezTo>
                    <a:pt x="97" y="89"/>
                    <a:pt x="32" y="99"/>
                    <a:pt x="13" y="39"/>
                  </a:cubicBezTo>
                  <a:cubicBezTo>
                    <a:pt x="13" y="39"/>
                    <a:pt x="12" y="88"/>
                    <a:pt x="54" y="99"/>
                  </a:cubicBezTo>
                  <a:cubicBezTo>
                    <a:pt x="54" y="99"/>
                    <a:pt x="77" y="104"/>
                    <a:pt x="101" y="95"/>
                  </a:cubicBezTo>
                  <a:cubicBezTo>
                    <a:pt x="101" y="95"/>
                    <a:pt x="122" y="131"/>
                    <a:pt x="157" y="141"/>
                  </a:cubicBezTo>
                  <a:cubicBezTo>
                    <a:pt x="157" y="144"/>
                    <a:pt x="157" y="144"/>
                    <a:pt x="157" y="144"/>
                  </a:cubicBezTo>
                  <a:cubicBezTo>
                    <a:pt x="146" y="142"/>
                    <a:pt x="124" y="132"/>
                    <a:pt x="99" y="102"/>
                  </a:cubicBezTo>
                  <a:cubicBezTo>
                    <a:pt x="99" y="102"/>
                    <a:pt x="53" y="118"/>
                    <a:pt x="23" y="87"/>
                  </a:cubicBezTo>
                  <a:cubicBezTo>
                    <a:pt x="23" y="88"/>
                    <a:pt x="24" y="89"/>
                    <a:pt x="24" y="90"/>
                  </a:cubicBezTo>
                  <a:cubicBezTo>
                    <a:pt x="28" y="98"/>
                    <a:pt x="33" y="105"/>
                    <a:pt x="38" y="113"/>
                  </a:cubicBezTo>
                  <a:cubicBezTo>
                    <a:pt x="51" y="121"/>
                    <a:pt x="70" y="124"/>
                    <a:pt x="96" y="109"/>
                  </a:cubicBezTo>
                  <a:cubicBezTo>
                    <a:pt x="96" y="109"/>
                    <a:pt x="132" y="141"/>
                    <a:pt x="157" y="145"/>
                  </a:cubicBezTo>
                  <a:cubicBezTo>
                    <a:pt x="157" y="193"/>
                    <a:pt x="157" y="193"/>
                    <a:pt x="157" y="193"/>
                  </a:cubicBezTo>
                  <a:cubicBezTo>
                    <a:pt x="156" y="193"/>
                    <a:pt x="156" y="193"/>
                    <a:pt x="156" y="193"/>
                  </a:cubicBezTo>
                  <a:cubicBezTo>
                    <a:pt x="136" y="171"/>
                    <a:pt x="139" y="164"/>
                    <a:pt x="139" y="163"/>
                  </a:cubicBezTo>
                  <a:cubicBezTo>
                    <a:pt x="141" y="161"/>
                    <a:pt x="147" y="160"/>
                    <a:pt x="151" y="160"/>
                  </a:cubicBezTo>
                  <a:cubicBezTo>
                    <a:pt x="154" y="161"/>
                    <a:pt x="155" y="158"/>
                    <a:pt x="156" y="155"/>
                  </a:cubicBezTo>
                  <a:cubicBezTo>
                    <a:pt x="156" y="152"/>
                    <a:pt x="146" y="148"/>
                    <a:pt x="143" y="147"/>
                  </a:cubicBezTo>
                  <a:cubicBezTo>
                    <a:pt x="141" y="147"/>
                    <a:pt x="134" y="147"/>
                    <a:pt x="129" y="158"/>
                  </a:cubicBezTo>
                  <a:cubicBezTo>
                    <a:pt x="124" y="167"/>
                    <a:pt x="129" y="179"/>
                    <a:pt x="143" y="197"/>
                  </a:cubicBezTo>
                  <a:cubicBezTo>
                    <a:pt x="138" y="199"/>
                    <a:pt x="133" y="203"/>
                    <a:pt x="131" y="210"/>
                  </a:cubicBezTo>
                  <a:cubicBezTo>
                    <a:pt x="130" y="217"/>
                    <a:pt x="134" y="224"/>
                    <a:pt x="144" y="232"/>
                  </a:cubicBezTo>
                  <a:cubicBezTo>
                    <a:pt x="140" y="235"/>
                    <a:pt x="137" y="239"/>
                    <a:pt x="136" y="244"/>
                  </a:cubicBezTo>
                  <a:cubicBezTo>
                    <a:pt x="135" y="249"/>
                    <a:pt x="139" y="255"/>
                    <a:pt x="145" y="260"/>
                  </a:cubicBezTo>
                  <a:cubicBezTo>
                    <a:pt x="143" y="263"/>
                    <a:pt x="141" y="266"/>
                    <a:pt x="141" y="271"/>
                  </a:cubicBezTo>
                  <a:cubicBezTo>
                    <a:pt x="140" y="277"/>
                    <a:pt x="144" y="283"/>
                    <a:pt x="152" y="289"/>
                  </a:cubicBezTo>
                  <a:cubicBezTo>
                    <a:pt x="153" y="290"/>
                    <a:pt x="154" y="290"/>
                    <a:pt x="156" y="290"/>
                  </a:cubicBezTo>
                  <a:cubicBezTo>
                    <a:pt x="156" y="290"/>
                    <a:pt x="156" y="290"/>
                    <a:pt x="157" y="290"/>
                  </a:cubicBezTo>
                  <a:cubicBezTo>
                    <a:pt x="157" y="297"/>
                    <a:pt x="157" y="297"/>
                    <a:pt x="157" y="297"/>
                  </a:cubicBezTo>
                  <a:cubicBezTo>
                    <a:pt x="157" y="298"/>
                    <a:pt x="157" y="298"/>
                    <a:pt x="157" y="298"/>
                  </a:cubicBezTo>
                  <a:cubicBezTo>
                    <a:pt x="161" y="314"/>
                    <a:pt x="161" y="314"/>
                    <a:pt x="161" y="314"/>
                  </a:cubicBezTo>
                  <a:cubicBezTo>
                    <a:pt x="161" y="315"/>
                    <a:pt x="162" y="316"/>
                    <a:pt x="163" y="316"/>
                  </a:cubicBezTo>
                  <a:cubicBezTo>
                    <a:pt x="167" y="316"/>
                    <a:pt x="167" y="316"/>
                    <a:pt x="167" y="316"/>
                  </a:cubicBezTo>
                  <a:cubicBezTo>
                    <a:pt x="168" y="316"/>
                    <a:pt x="169" y="315"/>
                    <a:pt x="169" y="314"/>
                  </a:cubicBezTo>
                  <a:cubicBezTo>
                    <a:pt x="174" y="298"/>
                    <a:pt x="174" y="298"/>
                    <a:pt x="174" y="298"/>
                  </a:cubicBezTo>
                  <a:cubicBezTo>
                    <a:pt x="174" y="298"/>
                    <a:pt x="174" y="298"/>
                    <a:pt x="174" y="297"/>
                  </a:cubicBezTo>
                  <a:cubicBezTo>
                    <a:pt x="174" y="290"/>
                    <a:pt x="174" y="290"/>
                    <a:pt x="174" y="290"/>
                  </a:cubicBezTo>
                  <a:cubicBezTo>
                    <a:pt x="174" y="290"/>
                    <a:pt x="175" y="290"/>
                    <a:pt x="175" y="290"/>
                  </a:cubicBezTo>
                  <a:cubicBezTo>
                    <a:pt x="176" y="290"/>
                    <a:pt x="177" y="290"/>
                    <a:pt x="178" y="289"/>
                  </a:cubicBezTo>
                  <a:cubicBezTo>
                    <a:pt x="186" y="283"/>
                    <a:pt x="190" y="277"/>
                    <a:pt x="190" y="271"/>
                  </a:cubicBezTo>
                  <a:cubicBezTo>
                    <a:pt x="190" y="266"/>
                    <a:pt x="188" y="263"/>
                    <a:pt x="185" y="260"/>
                  </a:cubicBezTo>
                  <a:cubicBezTo>
                    <a:pt x="192" y="255"/>
                    <a:pt x="195" y="249"/>
                    <a:pt x="195" y="244"/>
                  </a:cubicBezTo>
                  <a:cubicBezTo>
                    <a:pt x="194" y="239"/>
                    <a:pt x="191" y="235"/>
                    <a:pt x="187" y="232"/>
                  </a:cubicBezTo>
                  <a:cubicBezTo>
                    <a:pt x="197" y="224"/>
                    <a:pt x="201" y="217"/>
                    <a:pt x="199" y="210"/>
                  </a:cubicBezTo>
                  <a:cubicBezTo>
                    <a:pt x="198" y="203"/>
                    <a:pt x="193" y="199"/>
                    <a:pt x="187" y="197"/>
                  </a:cubicBezTo>
                  <a:cubicBezTo>
                    <a:pt x="202" y="179"/>
                    <a:pt x="207" y="167"/>
                    <a:pt x="202" y="158"/>
                  </a:cubicBezTo>
                  <a:cubicBezTo>
                    <a:pt x="196" y="147"/>
                    <a:pt x="189" y="147"/>
                    <a:pt x="188" y="147"/>
                  </a:cubicBezTo>
                  <a:cubicBezTo>
                    <a:pt x="184" y="148"/>
                    <a:pt x="175" y="152"/>
                    <a:pt x="175" y="155"/>
                  </a:cubicBezTo>
                  <a:cubicBezTo>
                    <a:pt x="175" y="158"/>
                    <a:pt x="177" y="161"/>
                    <a:pt x="180" y="160"/>
                  </a:cubicBezTo>
                  <a:cubicBezTo>
                    <a:pt x="183" y="160"/>
                    <a:pt x="190" y="161"/>
                    <a:pt x="191" y="163"/>
                  </a:cubicBezTo>
                  <a:cubicBezTo>
                    <a:pt x="192" y="164"/>
                    <a:pt x="194" y="171"/>
                    <a:pt x="175" y="193"/>
                  </a:cubicBezTo>
                  <a:cubicBezTo>
                    <a:pt x="175" y="193"/>
                    <a:pt x="174" y="193"/>
                    <a:pt x="174" y="193"/>
                  </a:cubicBezTo>
                  <a:cubicBezTo>
                    <a:pt x="174" y="145"/>
                    <a:pt x="174" y="145"/>
                    <a:pt x="174" y="145"/>
                  </a:cubicBezTo>
                  <a:cubicBezTo>
                    <a:pt x="199" y="141"/>
                    <a:pt x="234" y="109"/>
                    <a:pt x="234" y="109"/>
                  </a:cubicBezTo>
                  <a:cubicBezTo>
                    <a:pt x="261" y="124"/>
                    <a:pt x="280" y="121"/>
                    <a:pt x="293" y="113"/>
                  </a:cubicBezTo>
                  <a:cubicBezTo>
                    <a:pt x="298" y="105"/>
                    <a:pt x="302" y="98"/>
                    <a:pt x="306" y="90"/>
                  </a:cubicBezTo>
                  <a:cubicBezTo>
                    <a:pt x="307" y="89"/>
                    <a:pt x="307" y="88"/>
                    <a:pt x="308" y="87"/>
                  </a:cubicBezTo>
                  <a:cubicBezTo>
                    <a:pt x="278" y="118"/>
                    <a:pt x="232" y="102"/>
                    <a:pt x="232" y="102"/>
                  </a:cubicBezTo>
                  <a:close/>
                  <a:moveTo>
                    <a:pt x="157" y="277"/>
                  </a:moveTo>
                  <a:cubicBezTo>
                    <a:pt x="154" y="275"/>
                    <a:pt x="152" y="273"/>
                    <a:pt x="153" y="271"/>
                  </a:cubicBezTo>
                  <a:cubicBezTo>
                    <a:pt x="153" y="269"/>
                    <a:pt x="156" y="267"/>
                    <a:pt x="157" y="266"/>
                  </a:cubicBezTo>
                  <a:lnTo>
                    <a:pt x="157" y="277"/>
                  </a:lnTo>
                  <a:close/>
                  <a:moveTo>
                    <a:pt x="157" y="254"/>
                  </a:moveTo>
                  <a:cubicBezTo>
                    <a:pt x="149" y="249"/>
                    <a:pt x="148" y="246"/>
                    <a:pt x="148" y="245"/>
                  </a:cubicBezTo>
                  <a:cubicBezTo>
                    <a:pt x="148" y="243"/>
                    <a:pt x="153" y="240"/>
                    <a:pt x="157" y="238"/>
                  </a:cubicBezTo>
                  <a:lnTo>
                    <a:pt x="157" y="254"/>
                  </a:lnTo>
                  <a:close/>
                  <a:moveTo>
                    <a:pt x="157" y="227"/>
                  </a:moveTo>
                  <a:cubicBezTo>
                    <a:pt x="143" y="217"/>
                    <a:pt x="143" y="213"/>
                    <a:pt x="143" y="212"/>
                  </a:cubicBezTo>
                  <a:cubicBezTo>
                    <a:pt x="144" y="207"/>
                    <a:pt x="156" y="205"/>
                    <a:pt x="157" y="205"/>
                  </a:cubicBezTo>
                  <a:lnTo>
                    <a:pt x="157" y="227"/>
                  </a:lnTo>
                  <a:close/>
                  <a:moveTo>
                    <a:pt x="174" y="277"/>
                  </a:moveTo>
                  <a:cubicBezTo>
                    <a:pt x="174" y="266"/>
                    <a:pt x="174" y="266"/>
                    <a:pt x="174" y="266"/>
                  </a:cubicBezTo>
                  <a:cubicBezTo>
                    <a:pt x="175" y="267"/>
                    <a:pt x="178" y="269"/>
                    <a:pt x="178" y="271"/>
                  </a:cubicBezTo>
                  <a:cubicBezTo>
                    <a:pt x="178" y="273"/>
                    <a:pt x="177" y="275"/>
                    <a:pt x="174" y="277"/>
                  </a:cubicBezTo>
                  <a:close/>
                  <a:moveTo>
                    <a:pt x="174" y="254"/>
                  </a:moveTo>
                  <a:cubicBezTo>
                    <a:pt x="174" y="238"/>
                    <a:pt x="174" y="238"/>
                    <a:pt x="174" y="238"/>
                  </a:cubicBezTo>
                  <a:cubicBezTo>
                    <a:pt x="178" y="240"/>
                    <a:pt x="183" y="243"/>
                    <a:pt x="183" y="245"/>
                  </a:cubicBezTo>
                  <a:cubicBezTo>
                    <a:pt x="183" y="246"/>
                    <a:pt x="181" y="249"/>
                    <a:pt x="174" y="254"/>
                  </a:cubicBezTo>
                  <a:close/>
                  <a:moveTo>
                    <a:pt x="188" y="212"/>
                  </a:moveTo>
                  <a:cubicBezTo>
                    <a:pt x="188" y="213"/>
                    <a:pt x="188" y="217"/>
                    <a:pt x="174" y="227"/>
                  </a:cubicBezTo>
                  <a:cubicBezTo>
                    <a:pt x="174" y="205"/>
                    <a:pt x="174" y="205"/>
                    <a:pt x="174" y="205"/>
                  </a:cubicBezTo>
                  <a:cubicBezTo>
                    <a:pt x="175" y="205"/>
                    <a:pt x="187" y="207"/>
                    <a:pt x="188" y="212"/>
                  </a:cubicBezTo>
                  <a:close/>
                  <a:moveTo>
                    <a:pt x="188" y="212"/>
                  </a:moveTo>
                  <a:cubicBezTo>
                    <a:pt x="188" y="212"/>
                    <a:pt x="188" y="212"/>
                    <a:pt x="188" y="212"/>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23" name="Freeform 23"/>
            <p:cNvSpPr>
              <a:spLocks noEditPoints="1"/>
            </p:cNvSpPr>
            <p:nvPr/>
          </p:nvSpPr>
          <p:spPr bwMode="auto">
            <a:xfrm>
              <a:off x="5352144" y="2080911"/>
              <a:ext cx="110520" cy="39839"/>
            </a:xfrm>
            <a:custGeom>
              <a:avLst/>
              <a:gdLst/>
              <a:ahLst/>
              <a:cxnLst>
                <a:cxn ang="0">
                  <a:pos x="14" y="0"/>
                </a:cxn>
                <a:cxn ang="0">
                  <a:pos x="0" y="14"/>
                </a:cxn>
                <a:cxn ang="0">
                  <a:pos x="42" y="6"/>
                </a:cxn>
                <a:cxn ang="0">
                  <a:pos x="14" y="0"/>
                </a:cxn>
                <a:cxn ang="0">
                  <a:pos x="14" y="0"/>
                </a:cxn>
                <a:cxn ang="0">
                  <a:pos x="14" y="0"/>
                </a:cxn>
              </a:cxnLst>
              <a:rect l="0" t="0" r="r" b="b"/>
              <a:pathLst>
                <a:path w="42" h="15">
                  <a:moveTo>
                    <a:pt x="14" y="0"/>
                  </a:moveTo>
                  <a:cubicBezTo>
                    <a:pt x="14" y="0"/>
                    <a:pt x="13" y="11"/>
                    <a:pt x="0" y="14"/>
                  </a:cubicBezTo>
                  <a:cubicBezTo>
                    <a:pt x="0" y="14"/>
                    <a:pt x="23" y="15"/>
                    <a:pt x="42" y="6"/>
                  </a:cubicBezTo>
                  <a:lnTo>
                    <a:pt x="14" y="0"/>
                  </a:lnTo>
                  <a:close/>
                  <a:moveTo>
                    <a:pt x="14" y="0"/>
                  </a:moveTo>
                  <a:cubicBezTo>
                    <a:pt x="14" y="0"/>
                    <a:pt x="14" y="0"/>
                    <a:pt x="14" y="0"/>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20" name="Freeform 24"/>
            <p:cNvSpPr>
              <a:spLocks noEditPoints="1"/>
            </p:cNvSpPr>
            <p:nvPr/>
          </p:nvSpPr>
          <p:spPr bwMode="auto">
            <a:xfrm>
              <a:off x="5227487" y="2006374"/>
              <a:ext cx="259594" cy="77107"/>
            </a:xfrm>
            <a:custGeom>
              <a:avLst/>
              <a:gdLst/>
              <a:ahLst/>
              <a:cxnLst>
                <a:cxn ang="0">
                  <a:pos x="50" y="9"/>
                </a:cxn>
                <a:cxn ang="0">
                  <a:pos x="98" y="29"/>
                </a:cxn>
                <a:cxn ang="0">
                  <a:pos x="51" y="0"/>
                </a:cxn>
                <a:cxn ang="0">
                  <a:pos x="0" y="10"/>
                </a:cxn>
                <a:cxn ang="0">
                  <a:pos x="13" y="27"/>
                </a:cxn>
                <a:cxn ang="0">
                  <a:pos x="50" y="9"/>
                </a:cxn>
                <a:cxn ang="0">
                  <a:pos x="50" y="9"/>
                </a:cxn>
                <a:cxn ang="0">
                  <a:pos x="50" y="9"/>
                </a:cxn>
              </a:cxnLst>
              <a:rect l="0" t="0" r="r" b="b"/>
              <a:pathLst>
                <a:path w="98" h="29">
                  <a:moveTo>
                    <a:pt x="50" y="9"/>
                  </a:moveTo>
                  <a:cubicBezTo>
                    <a:pt x="50" y="9"/>
                    <a:pt x="89" y="28"/>
                    <a:pt x="98" y="29"/>
                  </a:cubicBezTo>
                  <a:cubicBezTo>
                    <a:pt x="98" y="29"/>
                    <a:pt x="68" y="16"/>
                    <a:pt x="51" y="0"/>
                  </a:cubicBezTo>
                  <a:cubicBezTo>
                    <a:pt x="51" y="0"/>
                    <a:pt x="26" y="16"/>
                    <a:pt x="0" y="10"/>
                  </a:cubicBezTo>
                  <a:cubicBezTo>
                    <a:pt x="4" y="16"/>
                    <a:pt x="9" y="22"/>
                    <a:pt x="13" y="27"/>
                  </a:cubicBezTo>
                  <a:cubicBezTo>
                    <a:pt x="24" y="28"/>
                    <a:pt x="36" y="24"/>
                    <a:pt x="50" y="9"/>
                  </a:cubicBezTo>
                  <a:close/>
                  <a:moveTo>
                    <a:pt x="50" y="9"/>
                  </a:moveTo>
                  <a:cubicBezTo>
                    <a:pt x="50" y="9"/>
                    <a:pt x="50" y="9"/>
                    <a:pt x="50" y="9"/>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25" name="Freeform 25"/>
            <p:cNvSpPr>
              <a:spLocks noEditPoints="1"/>
            </p:cNvSpPr>
            <p:nvPr/>
          </p:nvSpPr>
          <p:spPr bwMode="auto">
            <a:xfrm>
              <a:off x="5272466" y="2043642"/>
              <a:ext cx="195338" cy="77107"/>
            </a:xfrm>
            <a:custGeom>
              <a:avLst/>
              <a:gdLst/>
              <a:ahLst/>
              <a:cxnLst>
                <a:cxn ang="0">
                  <a:pos x="39" y="8"/>
                </a:cxn>
                <a:cxn ang="0">
                  <a:pos x="74" y="16"/>
                </a:cxn>
                <a:cxn ang="0">
                  <a:pos x="35" y="0"/>
                </a:cxn>
                <a:cxn ang="0">
                  <a:pos x="0" y="18"/>
                </a:cxn>
                <a:cxn ang="0">
                  <a:pos x="5" y="23"/>
                </a:cxn>
                <a:cxn ang="0">
                  <a:pos x="39" y="8"/>
                </a:cxn>
                <a:cxn ang="0">
                  <a:pos x="39" y="8"/>
                </a:cxn>
                <a:cxn ang="0">
                  <a:pos x="39" y="8"/>
                </a:cxn>
              </a:cxnLst>
              <a:rect l="0" t="0" r="r" b="b"/>
              <a:pathLst>
                <a:path w="74" h="29">
                  <a:moveTo>
                    <a:pt x="39" y="8"/>
                  </a:moveTo>
                  <a:cubicBezTo>
                    <a:pt x="74" y="16"/>
                    <a:pt x="74" y="16"/>
                    <a:pt x="74" y="16"/>
                  </a:cubicBezTo>
                  <a:cubicBezTo>
                    <a:pt x="74" y="16"/>
                    <a:pt x="59" y="10"/>
                    <a:pt x="35" y="0"/>
                  </a:cubicBezTo>
                  <a:cubicBezTo>
                    <a:pt x="35" y="0"/>
                    <a:pt x="20" y="18"/>
                    <a:pt x="0" y="18"/>
                  </a:cubicBezTo>
                  <a:cubicBezTo>
                    <a:pt x="2" y="19"/>
                    <a:pt x="3" y="21"/>
                    <a:pt x="5" y="23"/>
                  </a:cubicBezTo>
                  <a:cubicBezTo>
                    <a:pt x="18" y="27"/>
                    <a:pt x="35" y="29"/>
                    <a:pt x="39" y="8"/>
                  </a:cubicBezTo>
                  <a:close/>
                  <a:moveTo>
                    <a:pt x="39" y="8"/>
                  </a:moveTo>
                  <a:cubicBezTo>
                    <a:pt x="39" y="8"/>
                    <a:pt x="39" y="8"/>
                    <a:pt x="39" y="8"/>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26" name="Freeform 26"/>
            <p:cNvSpPr>
              <a:spLocks noEditPoints="1"/>
            </p:cNvSpPr>
            <p:nvPr/>
          </p:nvSpPr>
          <p:spPr bwMode="auto">
            <a:xfrm>
              <a:off x="5624589" y="2080911"/>
              <a:ext cx="110520" cy="39839"/>
            </a:xfrm>
            <a:custGeom>
              <a:avLst/>
              <a:gdLst/>
              <a:ahLst/>
              <a:cxnLst>
                <a:cxn ang="0">
                  <a:pos x="28" y="0"/>
                </a:cxn>
                <a:cxn ang="0">
                  <a:pos x="0" y="6"/>
                </a:cxn>
                <a:cxn ang="0">
                  <a:pos x="42" y="14"/>
                </a:cxn>
                <a:cxn ang="0">
                  <a:pos x="28" y="0"/>
                </a:cxn>
                <a:cxn ang="0">
                  <a:pos x="28" y="0"/>
                </a:cxn>
                <a:cxn ang="0">
                  <a:pos x="28" y="0"/>
                </a:cxn>
              </a:cxnLst>
              <a:rect l="0" t="0" r="r" b="b"/>
              <a:pathLst>
                <a:path w="42" h="15">
                  <a:moveTo>
                    <a:pt x="28" y="0"/>
                  </a:moveTo>
                  <a:cubicBezTo>
                    <a:pt x="0" y="6"/>
                    <a:pt x="0" y="6"/>
                    <a:pt x="0" y="6"/>
                  </a:cubicBezTo>
                  <a:cubicBezTo>
                    <a:pt x="19" y="15"/>
                    <a:pt x="42" y="14"/>
                    <a:pt x="42" y="14"/>
                  </a:cubicBezTo>
                  <a:cubicBezTo>
                    <a:pt x="29" y="11"/>
                    <a:pt x="28" y="0"/>
                    <a:pt x="28" y="0"/>
                  </a:cubicBezTo>
                  <a:close/>
                  <a:moveTo>
                    <a:pt x="28" y="0"/>
                  </a:moveTo>
                  <a:cubicBezTo>
                    <a:pt x="28" y="0"/>
                    <a:pt x="28" y="0"/>
                    <a:pt x="28" y="0"/>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28" name="Freeform 27"/>
            <p:cNvSpPr>
              <a:spLocks noEditPoints="1"/>
            </p:cNvSpPr>
            <p:nvPr/>
          </p:nvSpPr>
          <p:spPr bwMode="auto">
            <a:xfrm>
              <a:off x="5600171" y="2006374"/>
              <a:ext cx="259594" cy="77107"/>
            </a:xfrm>
            <a:custGeom>
              <a:avLst/>
              <a:gdLst/>
              <a:ahLst/>
              <a:cxnLst>
                <a:cxn ang="0">
                  <a:pos x="47" y="0"/>
                </a:cxn>
                <a:cxn ang="0">
                  <a:pos x="0" y="29"/>
                </a:cxn>
                <a:cxn ang="0">
                  <a:pos x="48" y="9"/>
                </a:cxn>
                <a:cxn ang="0">
                  <a:pos x="85" y="27"/>
                </a:cxn>
                <a:cxn ang="0">
                  <a:pos x="98" y="10"/>
                </a:cxn>
                <a:cxn ang="0">
                  <a:pos x="47" y="0"/>
                </a:cxn>
                <a:cxn ang="0">
                  <a:pos x="47" y="0"/>
                </a:cxn>
                <a:cxn ang="0">
                  <a:pos x="47" y="0"/>
                </a:cxn>
              </a:cxnLst>
              <a:rect l="0" t="0" r="r" b="b"/>
              <a:pathLst>
                <a:path w="98" h="29">
                  <a:moveTo>
                    <a:pt x="47" y="0"/>
                  </a:moveTo>
                  <a:cubicBezTo>
                    <a:pt x="30" y="16"/>
                    <a:pt x="0" y="29"/>
                    <a:pt x="0" y="29"/>
                  </a:cubicBezTo>
                  <a:cubicBezTo>
                    <a:pt x="9" y="28"/>
                    <a:pt x="48" y="9"/>
                    <a:pt x="48" y="9"/>
                  </a:cubicBezTo>
                  <a:cubicBezTo>
                    <a:pt x="61" y="24"/>
                    <a:pt x="74" y="28"/>
                    <a:pt x="85" y="27"/>
                  </a:cubicBezTo>
                  <a:cubicBezTo>
                    <a:pt x="89" y="22"/>
                    <a:pt x="94" y="16"/>
                    <a:pt x="98" y="10"/>
                  </a:cubicBezTo>
                  <a:cubicBezTo>
                    <a:pt x="72" y="16"/>
                    <a:pt x="47" y="0"/>
                    <a:pt x="47" y="0"/>
                  </a:cubicBezTo>
                  <a:close/>
                  <a:moveTo>
                    <a:pt x="47" y="0"/>
                  </a:moveTo>
                  <a:cubicBezTo>
                    <a:pt x="47" y="0"/>
                    <a:pt x="47" y="0"/>
                    <a:pt x="47" y="0"/>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29" name="Freeform 28"/>
            <p:cNvSpPr>
              <a:spLocks noEditPoints="1"/>
            </p:cNvSpPr>
            <p:nvPr/>
          </p:nvSpPr>
          <p:spPr bwMode="auto">
            <a:xfrm>
              <a:off x="5619448" y="2043642"/>
              <a:ext cx="195338" cy="77107"/>
            </a:xfrm>
            <a:custGeom>
              <a:avLst/>
              <a:gdLst/>
              <a:ahLst/>
              <a:cxnLst>
                <a:cxn ang="0">
                  <a:pos x="39" y="0"/>
                </a:cxn>
                <a:cxn ang="0">
                  <a:pos x="0" y="16"/>
                </a:cxn>
                <a:cxn ang="0">
                  <a:pos x="35" y="8"/>
                </a:cxn>
                <a:cxn ang="0">
                  <a:pos x="69" y="23"/>
                </a:cxn>
                <a:cxn ang="0">
                  <a:pos x="74" y="18"/>
                </a:cxn>
                <a:cxn ang="0">
                  <a:pos x="39" y="0"/>
                </a:cxn>
                <a:cxn ang="0">
                  <a:pos x="39" y="0"/>
                </a:cxn>
                <a:cxn ang="0">
                  <a:pos x="39" y="0"/>
                </a:cxn>
              </a:cxnLst>
              <a:rect l="0" t="0" r="r" b="b"/>
              <a:pathLst>
                <a:path w="74" h="29">
                  <a:moveTo>
                    <a:pt x="39" y="0"/>
                  </a:moveTo>
                  <a:cubicBezTo>
                    <a:pt x="14" y="10"/>
                    <a:pt x="0" y="16"/>
                    <a:pt x="0" y="16"/>
                  </a:cubicBezTo>
                  <a:cubicBezTo>
                    <a:pt x="35" y="8"/>
                    <a:pt x="35" y="8"/>
                    <a:pt x="35" y="8"/>
                  </a:cubicBezTo>
                  <a:cubicBezTo>
                    <a:pt x="38" y="29"/>
                    <a:pt x="56" y="27"/>
                    <a:pt x="69" y="23"/>
                  </a:cubicBezTo>
                  <a:cubicBezTo>
                    <a:pt x="71" y="21"/>
                    <a:pt x="72" y="19"/>
                    <a:pt x="74" y="18"/>
                  </a:cubicBezTo>
                  <a:cubicBezTo>
                    <a:pt x="54" y="18"/>
                    <a:pt x="39" y="0"/>
                    <a:pt x="39" y="0"/>
                  </a:cubicBezTo>
                  <a:close/>
                  <a:moveTo>
                    <a:pt x="39" y="0"/>
                  </a:moveTo>
                  <a:cubicBezTo>
                    <a:pt x="39" y="0"/>
                    <a:pt x="39" y="0"/>
                    <a:pt x="39" y="0"/>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grpSp>
      <p:grpSp>
        <p:nvGrpSpPr>
          <p:cNvPr id="30" name="Group 74"/>
          <p:cNvGrpSpPr/>
          <p:nvPr/>
        </p:nvGrpSpPr>
        <p:grpSpPr>
          <a:xfrm>
            <a:off x="3924525" y="4216607"/>
            <a:ext cx="681768" cy="618915"/>
            <a:chOff x="7309384" y="1676401"/>
            <a:chExt cx="752687" cy="622300"/>
          </a:xfrm>
          <a:solidFill>
            <a:schemeClr val="bg1"/>
          </a:solidFill>
        </p:grpSpPr>
        <p:sp>
          <p:nvSpPr>
            <p:cNvPr id="31" name="Freeform 32"/>
            <p:cNvSpPr>
              <a:spLocks noEditPoints="1"/>
            </p:cNvSpPr>
            <p:nvPr/>
          </p:nvSpPr>
          <p:spPr bwMode="auto">
            <a:xfrm>
              <a:off x="7309384" y="1834050"/>
              <a:ext cx="361527" cy="464651"/>
            </a:xfrm>
            <a:custGeom>
              <a:avLst/>
              <a:gdLst/>
              <a:ahLst/>
              <a:cxnLst>
                <a:cxn ang="0">
                  <a:pos x="151" y="136"/>
                </a:cxn>
                <a:cxn ang="0">
                  <a:pos x="97" y="122"/>
                </a:cxn>
                <a:cxn ang="0">
                  <a:pos x="91" y="119"/>
                </a:cxn>
                <a:cxn ang="0">
                  <a:pos x="84" y="113"/>
                </a:cxn>
                <a:cxn ang="0">
                  <a:pos x="75" y="103"/>
                </a:cxn>
                <a:cxn ang="0">
                  <a:pos x="35" y="71"/>
                </a:cxn>
                <a:cxn ang="0">
                  <a:pos x="24" y="80"/>
                </a:cxn>
                <a:cxn ang="0">
                  <a:pos x="47" y="112"/>
                </a:cxn>
                <a:cxn ang="0">
                  <a:pos x="55" y="121"/>
                </a:cxn>
                <a:cxn ang="0">
                  <a:pos x="62" y="129"/>
                </a:cxn>
                <a:cxn ang="0">
                  <a:pos x="46" y="117"/>
                </a:cxn>
                <a:cxn ang="0">
                  <a:pos x="42" y="112"/>
                </a:cxn>
                <a:cxn ang="0">
                  <a:pos x="38" y="105"/>
                </a:cxn>
                <a:cxn ang="0">
                  <a:pos x="33" y="98"/>
                </a:cxn>
                <a:cxn ang="0">
                  <a:pos x="25" y="88"/>
                </a:cxn>
                <a:cxn ang="0">
                  <a:pos x="21" y="83"/>
                </a:cxn>
                <a:cxn ang="0">
                  <a:pos x="28" y="66"/>
                </a:cxn>
                <a:cxn ang="0">
                  <a:pos x="24" y="29"/>
                </a:cxn>
                <a:cxn ang="0">
                  <a:pos x="13" y="1"/>
                </a:cxn>
                <a:cxn ang="0">
                  <a:pos x="8" y="2"/>
                </a:cxn>
                <a:cxn ang="0">
                  <a:pos x="4" y="21"/>
                </a:cxn>
                <a:cxn ang="0">
                  <a:pos x="1" y="74"/>
                </a:cxn>
                <a:cxn ang="0">
                  <a:pos x="38" y="155"/>
                </a:cxn>
                <a:cxn ang="0">
                  <a:pos x="108" y="200"/>
                </a:cxn>
                <a:cxn ang="0">
                  <a:pos x="122" y="223"/>
                </a:cxn>
                <a:cxn ang="0">
                  <a:pos x="122" y="248"/>
                </a:cxn>
                <a:cxn ang="0">
                  <a:pos x="190" y="248"/>
                </a:cxn>
                <a:cxn ang="0">
                  <a:pos x="190" y="225"/>
                </a:cxn>
                <a:cxn ang="0">
                  <a:pos x="191" y="212"/>
                </a:cxn>
                <a:cxn ang="0">
                  <a:pos x="191" y="194"/>
                </a:cxn>
                <a:cxn ang="0">
                  <a:pos x="151" y="136"/>
                </a:cxn>
                <a:cxn ang="0">
                  <a:pos x="151" y="136"/>
                </a:cxn>
                <a:cxn ang="0">
                  <a:pos x="151" y="136"/>
                </a:cxn>
              </a:cxnLst>
              <a:rect l="0" t="0" r="r" b="b"/>
              <a:pathLst>
                <a:path w="193" h="248">
                  <a:moveTo>
                    <a:pt x="151" y="136"/>
                  </a:moveTo>
                  <a:cubicBezTo>
                    <a:pt x="149" y="135"/>
                    <a:pt x="135" y="124"/>
                    <a:pt x="97" y="122"/>
                  </a:cubicBezTo>
                  <a:cubicBezTo>
                    <a:pt x="95" y="121"/>
                    <a:pt x="93" y="120"/>
                    <a:pt x="91" y="119"/>
                  </a:cubicBezTo>
                  <a:cubicBezTo>
                    <a:pt x="88" y="117"/>
                    <a:pt x="86" y="115"/>
                    <a:pt x="84" y="113"/>
                  </a:cubicBezTo>
                  <a:cubicBezTo>
                    <a:pt x="81" y="110"/>
                    <a:pt x="78" y="107"/>
                    <a:pt x="75" y="103"/>
                  </a:cubicBezTo>
                  <a:cubicBezTo>
                    <a:pt x="56" y="77"/>
                    <a:pt x="38" y="72"/>
                    <a:pt x="35" y="71"/>
                  </a:cubicBezTo>
                  <a:cubicBezTo>
                    <a:pt x="32" y="69"/>
                    <a:pt x="18" y="71"/>
                    <a:pt x="24" y="80"/>
                  </a:cubicBezTo>
                  <a:cubicBezTo>
                    <a:pt x="25" y="80"/>
                    <a:pt x="46" y="110"/>
                    <a:pt x="47" y="112"/>
                  </a:cubicBezTo>
                  <a:cubicBezTo>
                    <a:pt x="50" y="116"/>
                    <a:pt x="52" y="118"/>
                    <a:pt x="55" y="121"/>
                  </a:cubicBezTo>
                  <a:cubicBezTo>
                    <a:pt x="57" y="124"/>
                    <a:pt x="60" y="126"/>
                    <a:pt x="62" y="129"/>
                  </a:cubicBezTo>
                  <a:cubicBezTo>
                    <a:pt x="62" y="129"/>
                    <a:pt x="49" y="121"/>
                    <a:pt x="46" y="117"/>
                  </a:cubicBezTo>
                  <a:cubicBezTo>
                    <a:pt x="44" y="116"/>
                    <a:pt x="43" y="113"/>
                    <a:pt x="42" y="112"/>
                  </a:cubicBezTo>
                  <a:cubicBezTo>
                    <a:pt x="41" y="109"/>
                    <a:pt x="40" y="107"/>
                    <a:pt x="38" y="105"/>
                  </a:cubicBezTo>
                  <a:cubicBezTo>
                    <a:pt x="36" y="103"/>
                    <a:pt x="35" y="100"/>
                    <a:pt x="33" y="98"/>
                  </a:cubicBezTo>
                  <a:cubicBezTo>
                    <a:pt x="30" y="95"/>
                    <a:pt x="28" y="91"/>
                    <a:pt x="25" y="88"/>
                  </a:cubicBezTo>
                  <a:cubicBezTo>
                    <a:pt x="24" y="86"/>
                    <a:pt x="22" y="85"/>
                    <a:pt x="21" y="83"/>
                  </a:cubicBezTo>
                  <a:cubicBezTo>
                    <a:pt x="14" y="72"/>
                    <a:pt x="21" y="67"/>
                    <a:pt x="28" y="66"/>
                  </a:cubicBezTo>
                  <a:cubicBezTo>
                    <a:pt x="28" y="65"/>
                    <a:pt x="25" y="34"/>
                    <a:pt x="24" y="29"/>
                  </a:cubicBezTo>
                  <a:cubicBezTo>
                    <a:pt x="23" y="15"/>
                    <a:pt x="21" y="4"/>
                    <a:pt x="13" y="1"/>
                  </a:cubicBezTo>
                  <a:cubicBezTo>
                    <a:pt x="11" y="0"/>
                    <a:pt x="9" y="0"/>
                    <a:pt x="8" y="2"/>
                  </a:cubicBezTo>
                  <a:cubicBezTo>
                    <a:pt x="6" y="4"/>
                    <a:pt x="4" y="15"/>
                    <a:pt x="4" y="21"/>
                  </a:cubicBezTo>
                  <a:cubicBezTo>
                    <a:pt x="4" y="21"/>
                    <a:pt x="0" y="57"/>
                    <a:pt x="1" y="74"/>
                  </a:cubicBezTo>
                  <a:cubicBezTo>
                    <a:pt x="2" y="83"/>
                    <a:pt x="30" y="145"/>
                    <a:pt x="38" y="155"/>
                  </a:cubicBezTo>
                  <a:cubicBezTo>
                    <a:pt x="46" y="164"/>
                    <a:pt x="108" y="200"/>
                    <a:pt x="108" y="200"/>
                  </a:cubicBezTo>
                  <a:cubicBezTo>
                    <a:pt x="111" y="202"/>
                    <a:pt x="122" y="211"/>
                    <a:pt x="122" y="223"/>
                  </a:cubicBezTo>
                  <a:cubicBezTo>
                    <a:pt x="122" y="248"/>
                    <a:pt x="122" y="248"/>
                    <a:pt x="122" y="248"/>
                  </a:cubicBezTo>
                  <a:cubicBezTo>
                    <a:pt x="190" y="248"/>
                    <a:pt x="190" y="248"/>
                    <a:pt x="190" y="248"/>
                  </a:cubicBezTo>
                  <a:cubicBezTo>
                    <a:pt x="190" y="225"/>
                    <a:pt x="190" y="225"/>
                    <a:pt x="190" y="225"/>
                  </a:cubicBezTo>
                  <a:cubicBezTo>
                    <a:pt x="190" y="221"/>
                    <a:pt x="191" y="216"/>
                    <a:pt x="191" y="212"/>
                  </a:cubicBezTo>
                  <a:cubicBezTo>
                    <a:pt x="193" y="207"/>
                    <a:pt x="192" y="198"/>
                    <a:pt x="191" y="194"/>
                  </a:cubicBezTo>
                  <a:cubicBezTo>
                    <a:pt x="183" y="159"/>
                    <a:pt x="154" y="138"/>
                    <a:pt x="151" y="136"/>
                  </a:cubicBezTo>
                  <a:close/>
                  <a:moveTo>
                    <a:pt x="151" y="136"/>
                  </a:moveTo>
                  <a:cubicBezTo>
                    <a:pt x="151" y="136"/>
                    <a:pt x="151" y="136"/>
                    <a:pt x="151" y="136"/>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32" name="Freeform 33"/>
            <p:cNvSpPr>
              <a:spLocks noEditPoints="1"/>
            </p:cNvSpPr>
            <p:nvPr/>
          </p:nvSpPr>
          <p:spPr bwMode="auto">
            <a:xfrm>
              <a:off x="7700544" y="1834050"/>
              <a:ext cx="361527" cy="464651"/>
            </a:xfrm>
            <a:custGeom>
              <a:avLst/>
              <a:gdLst/>
              <a:ahLst/>
              <a:cxnLst>
                <a:cxn ang="0">
                  <a:pos x="189" y="21"/>
                </a:cxn>
                <a:cxn ang="0">
                  <a:pos x="186" y="2"/>
                </a:cxn>
                <a:cxn ang="0">
                  <a:pos x="180" y="1"/>
                </a:cxn>
                <a:cxn ang="0">
                  <a:pos x="169" y="29"/>
                </a:cxn>
                <a:cxn ang="0">
                  <a:pos x="165" y="66"/>
                </a:cxn>
                <a:cxn ang="0">
                  <a:pos x="173" y="83"/>
                </a:cxn>
                <a:cxn ang="0">
                  <a:pos x="168" y="88"/>
                </a:cxn>
                <a:cxn ang="0">
                  <a:pos x="161" y="98"/>
                </a:cxn>
                <a:cxn ang="0">
                  <a:pos x="155" y="105"/>
                </a:cxn>
                <a:cxn ang="0">
                  <a:pos x="151" y="112"/>
                </a:cxn>
                <a:cxn ang="0">
                  <a:pos x="148" y="117"/>
                </a:cxn>
                <a:cxn ang="0">
                  <a:pos x="131" y="129"/>
                </a:cxn>
                <a:cxn ang="0">
                  <a:pos x="138" y="121"/>
                </a:cxn>
                <a:cxn ang="0">
                  <a:pos x="146" y="112"/>
                </a:cxn>
                <a:cxn ang="0">
                  <a:pos x="169" y="80"/>
                </a:cxn>
                <a:cxn ang="0">
                  <a:pos x="158" y="71"/>
                </a:cxn>
                <a:cxn ang="0">
                  <a:pos x="118" y="103"/>
                </a:cxn>
                <a:cxn ang="0">
                  <a:pos x="109" y="113"/>
                </a:cxn>
                <a:cxn ang="0">
                  <a:pos x="102" y="119"/>
                </a:cxn>
                <a:cxn ang="0">
                  <a:pos x="96" y="122"/>
                </a:cxn>
                <a:cxn ang="0">
                  <a:pos x="42" y="136"/>
                </a:cxn>
                <a:cxn ang="0">
                  <a:pos x="2" y="194"/>
                </a:cxn>
                <a:cxn ang="0">
                  <a:pos x="2" y="212"/>
                </a:cxn>
                <a:cxn ang="0">
                  <a:pos x="3" y="225"/>
                </a:cxn>
                <a:cxn ang="0">
                  <a:pos x="3" y="248"/>
                </a:cxn>
                <a:cxn ang="0">
                  <a:pos x="71" y="248"/>
                </a:cxn>
                <a:cxn ang="0">
                  <a:pos x="71" y="223"/>
                </a:cxn>
                <a:cxn ang="0">
                  <a:pos x="85" y="200"/>
                </a:cxn>
                <a:cxn ang="0">
                  <a:pos x="156" y="155"/>
                </a:cxn>
                <a:cxn ang="0">
                  <a:pos x="192" y="74"/>
                </a:cxn>
                <a:cxn ang="0">
                  <a:pos x="189" y="21"/>
                </a:cxn>
                <a:cxn ang="0">
                  <a:pos x="189" y="21"/>
                </a:cxn>
                <a:cxn ang="0">
                  <a:pos x="189" y="21"/>
                </a:cxn>
              </a:cxnLst>
              <a:rect l="0" t="0" r="r" b="b"/>
              <a:pathLst>
                <a:path w="193" h="248">
                  <a:moveTo>
                    <a:pt x="189" y="21"/>
                  </a:moveTo>
                  <a:cubicBezTo>
                    <a:pt x="189" y="15"/>
                    <a:pt x="188" y="4"/>
                    <a:pt x="186" y="2"/>
                  </a:cubicBezTo>
                  <a:cubicBezTo>
                    <a:pt x="184" y="0"/>
                    <a:pt x="183" y="0"/>
                    <a:pt x="180" y="1"/>
                  </a:cubicBezTo>
                  <a:cubicBezTo>
                    <a:pt x="172" y="4"/>
                    <a:pt x="170" y="15"/>
                    <a:pt x="169" y="29"/>
                  </a:cubicBezTo>
                  <a:cubicBezTo>
                    <a:pt x="168" y="34"/>
                    <a:pt x="165" y="65"/>
                    <a:pt x="165" y="66"/>
                  </a:cubicBezTo>
                  <a:cubicBezTo>
                    <a:pt x="172" y="67"/>
                    <a:pt x="179" y="72"/>
                    <a:pt x="173" y="83"/>
                  </a:cubicBezTo>
                  <a:cubicBezTo>
                    <a:pt x="171" y="85"/>
                    <a:pt x="170" y="86"/>
                    <a:pt x="168" y="88"/>
                  </a:cubicBezTo>
                  <a:cubicBezTo>
                    <a:pt x="165" y="91"/>
                    <a:pt x="163" y="95"/>
                    <a:pt x="161" y="98"/>
                  </a:cubicBezTo>
                  <a:cubicBezTo>
                    <a:pt x="159" y="100"/>
                    <a:pt x="157" y="103"/>
                    <a:pt x="155" y="105"/>
                  </a:cubicBezTo>
                  <a:cubicBezTo>
                    <a:pt x="154" y="107"/>
                    <a:pt x="152" y="109"/>
                    <a:pt x="151" y="112"/>
                  </a:cubicBezTo>
                  <a:cubicBezTo>
                    <a:pt x="150" y="113"/>
                    <a:pt x="149" y="116"/>
                    <a:pt x="148" y="117"/>
                  </a:cubicBezTo>
                  <a:cubicBezTo>
                    <a:pt x="144" y="121"/>
                    <a:pt x="131" y="129"/>
                    <a:pt x="131" y="129"/>
                  </a:cubicBezTo>
                  <a:cubicBezTo>
                    <a:pt x="133" y="126"/>
                    <a:pt x="136" y="124"/>
                    <a:pt x="138" y="121"/>
                  </a:cubicBezTo>
                  <a:cubicBezTo>
                    <a:pt x="141" y="118"/>
                    <a:pt x="144" y="116"/>
                    <a:pt x="146" y="112"/>
                  </a:cubicBezTo>
                  <a:cubicBezTo>
                    <a:pt x="147" y="110"/>
                    <a:pt x="168" y="80"/>
                    <a:pt x="169" y="80"/>
                  </a:cubicBezTo>
                  <a:cubicBezTo>
                    <a:pt x="175" y="71"/>
                    <a:pt x="162" y="69"/>
                    <a:pt x="158" y="71"/>
                  </a:cubicBezTo>
                  <a:cubicBezTo>
                    <a:pt x="155" y="72"/>
                    <a:pt x="137" y="77"/>
                    <a:pt x="118" y="103"/>
                  </a:cubicBezTo>
                  <a:cubicBezTo>
                    <a:pt x="115" y="107"/>
                    <a:pt x="112" y="110"/>
                    <a:pt x="109" y="113"/>
                  </a:cubicBezTo>
                  <a:cubicBezTo>
                    <a:pt x="107" y="115"/>
                    <a:pt x="105" y="117"/>
                    <a:pt x="102" y="119"/>
                  </a:cubicBezTo>
                  <a:cubicBezTo>
                    <a:pt x="100" y="120"/>
                    <a:pt x="98" y="121"/>
                    <a:pt x="96" y="122"/>
                  </a:cubicBezTo>
                  <a:cubicBezTo>
                    <a:pt x="58" y="124"/>
                    <a:pt x="44" y="135"/>
                    <a:pt x="42" y="136"/>
                  </a:cubicBezTo>
                  <a:cubicBezTo>
                    <a:pt x="39" y="138"/>
                    <a:pt x="10" y="159"/>
                    <a:pt x="2" y="194"/>
                  </a:cubicBezTo>
                  <a:cubicBezTo>
                    <a:pt x="1" y="198"/>
                    <a:pt x="0" y="207"/>
                    <a:pt x="2" y="212"/>
                  </a:cubicBezTo>
                  <a:cubicBezTo>
                    <a:pt x="2" y="216"/>
                    <a:pt x="3" y="221"/>
                    <a:pt x="3" y="225"/>
                  </a:cubicBezTo>
                  <a:cubicBezTo>
                    <a:pt x="3" y="248"/>
                    <a:pt x="3" y="248"/>
                    <a:pt x="3" y="248"/>
                  </a:cubicBezTo>
                  <a:cubicBezTo>
                    <a:pt x="71" y="248"/>
                    <a:pt x="71" y="248"/>
                    <a:pt x="71" y="248"/>
                  </a:cubicBezTo>
                  <a:cubicBezTo>
                    <a:pt x="71" y="223"/>
                    <a:pt x="71" y="223"/>
                    <a:pt x="71" y="223"/>
                  </a:cubicBezTo>
                  <a:cubicBezTo>
                    <a:pt x="71" y="211"/>
                    <a:pt x="83" y="202"/>
                    <a:pt x="85" y="200"/>
                  </a:cubicBezTo>
                  <a:cubicBezTo>
                    <a:pt x="85" y="200"/>
                    <a:pt x="148" y="164"/>
                    <a:pt x="156" y="155"/>
                  </a:cubicBezTo>
                  <a:cubicBezTo>
                    <a:pt x="164" y="145"/>
                    <a:pt x="192" y="83"/>
                    <a:pt x="192" y="74"/>
                  </a:cubicBezTo>
                  <a:cubicBezTo>
                    <a:pt x="193" y="57"/>
                    <a:pt x="189" y="21"/>
                    <a:pt x="189" y="21"/>
                  </a:cubicBezTo>
                  <a:close/>
                  <a:moveTo>
                    <a:pt x="189" y="21"/>
                  </a:moveTo>
                  <a:cubicBezTo>
                    <a:pt x="189" y="21"/>
                    <a:pt x="189" y="21"/>
                    <a:pt x="189" y="21"/>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44" name="Freeform 34"/>
            <p:cNvSpPr>
              <a:spLocks noEditPoints="1"/>
            </p:cNvSpPr>
            <p:nvPr/>
          </p:nvSpPr>
          <p:spPr bwMode="auto">
            <a:xfrm>
              <a:off x="7457551" y="1676401"/>
              <a:ext cx="456354" cy="403013"/>
            </a:xfrm>
            <a:custGeom>
              <a:avLst/>
              <a:gdLst/>
              <a:ahLst/>
              <a:cxnLst>
                <a:cxn ang="0">
                  <a:pos x="163" y="185"/>
                </a:cxn>
                <a:cxn ang="0">
                  <a:pos x="240" y="84"/>
                </a:cxn>
                <a:cxn ang="0">
                  <a:pos x="229" y="26"/>
                </a:cxn>
                <a:cxn ang="0">
                  <a:pos x="176" y="0"/>
                </a:cxn>
                <a:cxn ang="0">
                  <a:pos x="170" y="0"/>
                </a:cxn>
                <a:cxn ang="0">
                  <a:pos x="122" y="17"/>
                </a:cxn>
                <a:cxn ang="0">
                  <a:pos x="74" y="0"/>
                </a:cxn>
                <a:cxn ang="0">
                  <a:pos x="68" y="0"/>
                </a:cxn>
                <a:cxn ang="0">
                  <a:pos x="15" y="26"/>
                </a:cxn>
                <a:cxn ang="0">
                  <a:pos x="4" y="84"/>
                </a:cxn>
                <a:cxn ang="0">
                  <a:pos x="81" y="185"/>
                </a:cxn>
                <a:cxn ang="0">
                  <a:pos x="102" y="206"/>
                </a:cxn>
                <a:cxn ang="0">
                  <a:pos x="122" y="215"/>
                </a:cxn>
                <a:cxn ang="0">
                  <a:pos x="142" y="206"/>
                </a:cxn>
                <a:cxn ang="0">
                  <a:pos x="163" y="185"/>
                </a:cxn>
                <a:cxn ang="0">
                  <a:pos x="81" y="40"/>
                </a:cxn>
                <a:cxn ang="0">
                  <a:pos x="44" y="73"/>
                </a:cxn>
                <a:cxn ang="0">
                  <a:pos x="34" y="83"/>
                </a:cxn>
                <a:cxn ang="0">
                  <a:pos x="24" y="73"/>
                </a:cxn>
                <a:cxn ang="0">
                  <a:pos x="81" y="20"/>
                </a:cxn>
                <a:cxn ang="0">
                  <a:pos x="91" y="30"/>
                </a:cxn>
                <a:cxn ang="0">
                  <a:pos x="81" y="40"/>
                </a:cxn>
                <a:cxn ang="0">
                  <a:pos x="81" y="40"/>
                </a:cxn>
                <a:cxn ang="0">
                  <a:pos x="81" y="40"/>
                </a:cxn>
              </a:cxnLst>
              <a:rect l="0" t="0" r="r" b="b"/>
              <a:pathLst>
                <a:path w="244" h="215">
                  <a:moveTo>
                    <a:pt x="163" y="185"/>
                  </a:moveTo>
                  <a:cubicBezTo>
                    <a:pt x="195" y="155"/>
                    <a:pt x="235" y="118"/>
                    <a:pt x="240" y="84"/>
                  </a:cubicBezTo>
                  <a:cubicBezTo>
                    <a:pt x="244" y="61"/>
                    <a:pt x="240" y="41"/>
                    <a:pt x="229" y="26"/>
                  </a:cubicBezTo>
                  <a:cubicBezTo>
                    <a:pt x="218" y="11"/>
                    <a:pt x="201" y="3"/>
                    <a:pt x="176" y="0"/>
                  </a:cubicBezTo>
                  <a:cubicBezTo>
                    <a:pt x="174" y="0"/>
                    <a:pt x="172" y="0"/>
                    <a:pt x="170" y="0"/>
                  </a:cubicBezTo>
                  <a:cubicBezTo>
                    <a:pt x="153" y="0"/>
                    <a:pt x="135" y="6"/>
                    <a:pt x="122" y="17"/>
                  </a:cubicBezTo>
                  <a:cubicBezTo>
                    <a:pt x="109" y="6"/>
                    <a:pt x="92" y="0"/>
                    <a:pt x="74" y="0"/>
                  </a:cubicBezTo>
                  <a:cubicBezTo>
                    <a:pt x="72" y="0"/>
                    <a:pt x="70" y="0"/>
                    <a:pt x="68" y="0"/>
                  </a:cubicBezTo>
                  <a:cubicBezTo>
                    <a:pt x="44" y="3"/>
                    <a:pt x="26" y="11"/>
                    <a:pt x="15" y="26"/>
                  </a:cubicBezTo>
                  <a:cubicBezTo>
                    <a:pt x="4" y="41"/>
                    <a:pt x="0" y="61"/>
                    <a:pt x="4" y="84"/>
                  </a:cubicBezTo>
                  <a:cubicBezTo>
                    <a:pt x="9" y="118"/>
                    <a:pt x="49" y="155"/>
                    <a:pt x="81" y="185"/>
                  </a:cubicBezTo>
                  <a:cubicBezTo>
                    <a:pt x="81" y="185"/>
                    <a:pt x="97" y="201"/>
                    <a:pt x="102" y="206"/>
                  </a:cubicBezTo>
                  <a:cubicBezTo>
                    <a:pt x="106" y="209"/>
                    <a:pt x="114" y="215"/>
                    <a:pt x="122" y="215"/>
                  </a:cubicBezTo>
                  <a:cubicBezTo>
                    <a:pt x="131" y="215"/>
                    <a:pt x="138" y="209"/>
                    <a:pt x="142" y="206"/>
                  </a:cubicBezTo>
                  <a:cubicBezTo>
                    <a:pt x="147" y="201"/>
                    <a:pt x="163" y="185"/>
                    <a:pt x="163" y="185"/>
                  </a:cubicBezTo>
                  <a:close/>
                  <a:moveTo>
                    <a:pt x="81" y="40"/>
                  </a:moveTo>
                  <a:cubicBezTo>
                    <a:pt x="61" y="40"/>
                    <a:pt x="44" y="55"/>
                    <a:pt x="44" y="73"/>
                  </a:cubicBezTo>
                  <a:cubicBezTo>
                    <a:pt x="44" y="78"/>
                    <a:pt x="40" y="83"/>
                    <a:pt x="34" y="83"/>
                  </a:cubicBezTo>
                  <a:cubicBezTo>
                    <a:pt x="29" y="83"/>
                    <a:pt x="24" y="78"/>
                    <a:pt x="24" y="73"/>
                  </a:cubicBezTo>
                  <a:cubicBezTo>
                    <a:pt x="24" y="44"/>
                    <a:pt x="50" y="20"/>
                    <a:pt x="81" y="20"/>
                  </a:cubicBezTo>
                  <a:cubicBezTo>
                    <a:pt x="87" y="20"/>
                    <a:pt x="91" y="24"/>
                    <a:pt x="91" y="30"/>
                  </a:cubicBezTo>
                  <a:cubicBezTo>
                    <a:pt x="91" y="35"/>
                    <a:pt x="87" y="40"/>
                    <a:pt x="81" y="40"/>
                  </a:cubicBezTo>
                  <a:close/>
                  <a:moveTo>
                    <a:pt x="81" y="40"/>
                  </a:moveTo>
                  <a:cubicBezTo>
                    <a:pt x="81" y="40"/>
                    <a:pt x="81" y="40"/>
                    <a:pt x="81" y="40"/>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grpSp>
      <p:sp>
        <p:nvSpPr>
          <p:cNvPr id="45" name="TextBox 80"/>
          <p:cNvSpPr txBox="1"/>
          <p:nvPr/>
        </p:nvSpPr>
        <p:spPr>
          <a:xfrm>
            <a:off x="1418924" y="3278187"/>
            <a:ext cx="2151062" cy="542925"/>
          </a:xfrm>
          <a:prstGeom prst="rect">
            <a:avLst/>
          </a:prstGeom>
          <a:noFill/>
        </p:spPr>
        <p:txBody>
          <a:bodyP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pPr algn="ctr"/>
            <a:r>
              <a:rPr lang="zh-CN" altLang="en-US" sz="1400">
                <a:latin typeface="微软雅黑" panose="020B0503020204020204" charset="-122"/>
                <a:ea typeface="微软雅黑" panose="020B0503020204020204" charset="-122"/>
              </a:rPr>
              <a:t>预防和治疗</a:t>
            </a:r>
            <a:endParaRPr lang="en-US" altLang="zh-CN" sz="1400">
              <a:latin typeface="微软雅黑" panose="020B0503020204020204" charset="-122"/>
              <a:ea typeface="微软雅黑" panose="020B0503020204020204" charset="-122"/>
            </a:endParaRPr>
          </a:p>
          <a:p>
            <a:pPr algn="ctr"/>
            <a:r>
              <a:rPr lang="en-US" altLang="zh-CN" sz="1400">
                <a:latin typeface="微软雅黑" panose="020B0503020204020204" charset="-122"/>
                <a:ea typeface="微软雅黑" panose="020B0503020204020204" charset="-122"/>
              </a:rPr>
              <a:t>SREs</a:t>
            </a:r>
            <a:endParaRPr lang="en-US" altLang="zh-CN" sz="1200">
              <a:latin typeface="微软雅黑" panose="020B0503020204020204" charset="-122"/>
              <a:ea typeface="微软雅黑" panose="020B0503020204020204" charset="-122"/>
            </a:endParaRPr>
          </a:p>
        </p:txBody>
      </p:sp>
      <p:sp>
        <p:nvSpPr>
          <p:cNvPr id="46" name="TextBox 81"/>
          <p:cNvSpPr txBox="1"/>
          <p:nvPr/>
        </p:nvSpPr>
        <p:spPr>
          <a:xfrm>
            <a:off x="3509661" y="4960937"/>
            <a:ext cx="1460500" cy="544513"/>
          </a:xfrm>
          <a:prstGeom prst="rect">
            <a:avLst/>
          </a:prstGeom>
          <a:noFill/>
        </p:spPr>
        <p:txBody>
          <a:bodyP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pPr algn="ctr"/>
            <a:r>
              <a:rPr lang="zh-CN" altLang="en-US" sz="1400">
                <a:latin typeface="微软雅黑" panose="020B0503020204020204" charset="-122"/>
                <a:ea typeface="微软雅黑" panose="020B0503020204020204" charset="-122"/>
              </a:rPr>
              <a:t>控制肿瘤进展延长生存期</a:t>
            </a:r>
            <a:endParaRPr lang="en-US" altLang="zh-CN" sz="1200">
              <a:latin typeface="微软雅黑" panose="020B0503020204020204" charset="-122"/>
              <a:ea typeface="微软雅黑" panose="020B0503020204020204" charset="-122"/>
            </a:endParaRPr>
          </a:p>
        </p:txBody>
      </p:sp>
      <p:sp>
        <p:nvSpPr>
          <p:cNvPr id="47" name="TextBox 82"/>
          <p:cNvSpPr txBox="1"/>
          <p:nvPr/>
        </p:nvSpPr>
        <p:spPr>
          <a:xfrm>
            <a:off x="1768174" y="4962525"/>
            <a:ext cx="1460500" cy="542925"/>
          </a:xfrm>
          <a:prstGeom prst="rect">
            <a:avLst/>
          </a:prstGeom>
          <a:noFill/>
        </p:spPr>
        <p:txBody>
          <a:bodyP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pPr algn="ctr"/>
            <a:r>
              <a:rPr lang="zh-CN" altLang="en-US" sz="1400">
                <a:latin typeface="微软雅黑" panose="020B0503020204020204" charset="-122"/>
                <a:ea typeface="微软雅黑" panose="020B0503020204020204" charset="-122"/>
              </a:rPr>
              <a:t>恢复功能</a:t>
            </a:r>
            <a:endParaRPr lang="en-US" altLang="zh-CN" sz="1400">
              <a:latin typeface="微软雅黑" panose="020B0503020204020204" charset="-122"/>
              <a:ea typeface="微软雅黑" panose="020B0503020204020204" charset="-122"/>
            </a:endParaRPr>
          </a:p>
          <a:p>
            <a:pPr algn="ctr"/>
            <a:r>
              <a:rPr lang="zh-CN" altLang="en-US" sz="1400">
                <a:latin typeface="微软雅黑" panose="020B0503020204020204" charset="-122"/>
                <a:ea typeface="微软雅黑" panose="020B0503020204020204" charset="-122"/>
              </a:rPr>
              <a:t>改善生活</a:t>
            </a:r>
            <a:endParaRPr lang="en-US" altLang="zh-CN" sz="1200">
              <a:latin typeface="微软雅黑" panose="020B0503020204020204" charset="-122"/>
              <a:ea typeface="微软雅黑" panose="020B0503020204020204" charset="-122"/>
            </a:endParaRPr>
          </a:p>
        </p:txBody>
      </p:sp>
      <p:sp>
        <p:nvSpPr>
          <p:cNvPr id="48" name="TextBox 83"/>
          <p:cNvSpPr txBox="1"/>
          <p:nvPr/>
        </p:nvSpPr>
        <p:spPr>
          <a:xfrm>
            <a:off x="3509661" y="3340100"/>
            <a:ext cx="1462088" cy="317500"/>
          </a:xfrm>
          <a:prstGeom prst="rect">
            <a:avLst/>
          </a:prstGeom>
          <a:noFill/>
        </p:spPr>
        <p:txBody>
          <a:bodyP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pPr algn="ctr"/>
            <a:r>
              <a:rPr lang="zh-CN" altLang="en-US" sz="1400">
                <a:latin typeface="微软雅黑" panose="020B0503020204020204" charset="-122"/>
                <a:ea typeface="微软雅黑" panose="020B0503020204020204" charset="-122"/>
              </a:rPr>
              <a:t>缓解疼痛</a:t>
            </a:r>
            <a:endParaRPr lang="en-US" altLang="zh-CN" sz="1200">
              <a:latin typeface="微软雅黑" panose="020B0503020204020204" charset="-122"/>
              <a:ea typeface="微软雅黑" panose="020B0503020204020204" charset="-122"/>
            </a:endParaRPr>
          </a:p>
        </p:txBody>
      </p:sp>
      <p:cxnSp>
        <p:nvCxnSpPr>
          <p:cNvPr id="49" name="Straight Line buttom"/>
          <p:cNvCxnSpPr/>
          <p:nvPr/>
        </p:nvCxnSpPr>
        <p:spPr>
          <a:xfrm flipV="1">
            <a:off x="1047750" y="5977890"/>
            <a:ext cx="10529570" cy="1778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8445" name="Rectangle 22"/>
          <p:cNvSpPr>
            <a:spLocks noChangeArrowheads="1"/>
          </p:cNvSpPr>
          <p:nvPr/>
        </p:nvSpPr>
        <p:spPr bwMode="auto">
          <a:xfrm>
            <a:off x="2655049" y="1812646"/>
            <a:ext cx="155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9pPr>
          </a:lstStyle>
          <a:p>
            <a:pPr>
              <a:spcBef>
                <a:spcPct val="0"/>
              </a:spcBef>
              <a:buFontTx/>
              <a:buNone/>
            </a:pPr>
            <a:r>
              <a:rPr lang="zh-CN" altLang="en-US" sz="2400" b="1" dirty="0">
                <a:latin typeface="微软雅黑" panose="020B0503020204020204" charset="-122"/>
              </a:rPr>
              <a:t>治疗目标</a:t>
            </a:r>
            <a:endParaRPr lang="en-US" altLang="zh-CN" sz="2400" b="1" baseline="30000" dirty="0">
              <a:latin typeface="微软雅黑" panose="020B0503020204020204" charset="-122"/>
            </a:endParaRPr>
          </a:p>
        </p:txBody>
      </p:sp>
      <p:grpSp>
        <p:nvGrpSpPr>
          <p:cNvPr id="56" name="Group 14"/>
          <p:cNvGrpSpPr>
            <a:grpSpLocks noChangeAspect="1"/>
          </p:cNvGrpSpPr>
          <p:nvPr/>
        </p:nvGrpSpPr>
        <p:grpSpPr bwMode="auto">
          <a:xfrm>
            <a:off x="2095943" y="2430184"/>
            <a:ext cx="785727" cy="785727"/>
            <a:chOff x="2761" y="1501"/>
            <a:chExt cx="487" cy="487"/>
          </a:xfrm>
          <a:solidFill>
            <a:schemeClr val="bg1"/>
          </a:solidFill>
        </p:grpSpPr>
        <p:sp>
          <p:nvSpPr>
            <p:cNvPr id="57" name="Freeform 15"/>
            <p:cNvSpPr>
              <a:spLocks noEditPoints="1"/>
            </p:cNvSpPr>
            <p:nvPr/>
          </p:nvSpPr>
          <p:spPr bwMode="auto">
            <a:xfrm>
              <a:off x="2761" y="1549"/>
              <a:ext cx="487" cy="439"/>
            </a:xfrm>
            <a:custGeom>
              <a:avLst/>
              <a:gdLst/>
              <a:ahLst/>
              <a:cxnLst>
                <a:cxn ang="0">
                  <a:pos x="64" y="30"/>
                </a:cxn>
                <a:cxn ang="0">
                  <a:pos x="76" y="36"/>
                </a:cxn>
                <a:cxn ang="0">
                  <a:pos x="93" y="41"/>
                </a:cxn>
                <a:cxn ang="0">
                  <a:pos x="102" y="40"/>
                </a:cxn>
                <a:cxn ang="0">
                  <a:pos x="102" y="4"/>
                </a:cxn>
                <a:cxn ang="0">
                  <a:pos x="97" y="0"/>
                </a:cxn>
                <a:cxn ang="0">
                  <a:pos x="85" y="0"/>
                </a:cxn>
                <a:cxn ang="0">
                  <a:pos x="80" y="4"/>
                </a:cxn>
                <a:cxn ang="0">
                  <a:pos x="80" y="10"/>
                </a:cxn>
                <a:cxn ang="0">
                  <a:pos x="76" y="14"/>
                </a:cxn>
                <a:cxn ang="0">
                  <a:pos x="26" y="14"/>
                </a:cxn>
                <a:cxn ang="0">
                  <a:pos x="22" y="10"/>
                </a:cxn>
                <a:cxn ang="0">
                  <a:pos x="22" y="4"/>
                </a:cxn>
                <a:cxn ang="0">
                  <a:pos x="17" y="0"/>
                </a:cxn>
                <a:cxn ang="0">
                  <a:pos x="4" y="0"/>
                </a:cxn>
                <a:cxn ang="0">
                  <a:pos x="0" y="4"/>
                </a:cxn>
                <a:cxn ang="0">
                  <a:pos x="0" y="75"/>
                </a:cxn>
                <a:cxn ang="0">
                  <a:pos x="6" y="70"/>
                </a:cxn>
                <a:cxn ang="0">
                  <a:pos x="8" y="67"/>
                </a:cxn>
                <a:cxn ang="0">
                  <a:pos x="17" y="52"/>
                </a:cxn>
                <a:cxn ang="0">
                  <a:pos x="16" y="50"/>
                </a:cxn>
                <a:cxn ang="0">
                  <a:pos x="16" y="50"/>
                </a:cxn>
                <a:cxn ang="0">
                  <a:pos x="16" y="50"/>
                </a:cxn>
                <a:cxn ang="0">
                  <a:pos x="20" y="41"/>
                </a:cxn>
                <a:cxn ang="0">
                  <a:pos x="35" y="41"/>
                </a:cxn>
                <a:cxn ang="0">
                  <a:pos x="38" y="46"/>
                </a:cxn>
                <a:cxn ang="0">
                  <a:pos x="45" y="53"/>
                </a:cxn>
                <a:cxn ang="0">
                  <a:pos x="49" y="56"/>
                </a:cxn>
                <a:cxn ang="0">
                  <a:pos x="49" y="72"/>
                </a:cxn>
                <a:cxn ang="0">
                  <a:pos x="36" y="74"/>
                </a:cxn>
                <a:cxn ang="0">
                  <a:pos x="19" y="80"/>
                </a:cxn>
                <a:cxn ang="0">
                  <a:pos x="6" y="92"/>
                </a:cxn>
                <a:cxn ang="0">
                  <a:pos x="97" y="92"/>
                </a:cxn>
                <a:cxn ang="0">
                  <a:pos x="102" y="87"/>
                </a:cxn>
                <a:cxn ang="0">
                  <a:pos x="102" y="57"/>
                </a:cxn>
                <a:cxn ang="0">
                  <a:pos x="98" y="57"/>
                </a:cxn>
                <a:cxn ang="0">
                  <a:pos x="94" y="58"/>
                </a:cxn>
                <a:cxn ang="0">
                  <a:pos x="78" y="65"/>
                </a:cxn>
                <a:cxn ang="0">
                  <a:pos x="78" y="67"/>
                </a:cxn>
                <a:cxn ang="0">
                  <a:pos x="77" y="67"/>
                </a:cxn>
                <a:cxn ang="0">
                  <a:pos x="77" y="67"/>
                </a:cxn>
                <a:cxn ang="0">
                  <a:pos x="69" y="72"/>
                </a:cxn>
                <a:cxn ang="0">
                  <a:pos x="57" y="63"/>
                </a:cxn>
                <a:cxn ang="0">
                  <a:pos x="58" y="57"/>
                </a:cxn>
                <a:cxn ang="0">
                  <a:pos x="56" y="47"/>
                </a:cxn>
                <a:cxn ang="0">
                  <a:pos x="55" y="42"/>
                </a:cxn>
                <a:cxn ang="0">
                  <a:pos x="64" y="30"/>
                </a:cxn>
                <a:cxn ang="0">
                  <a:pos x="48" y="46"/>
                </a:cxn>
                <a:cxn ang="0">
                  <a:pos x="39" y="39"/>
                </a:cxn>
                <a:cxn ang="0">
                  <a:pos x="49" y="31"/>
                </a:cxn>
                <a:cxn ang="0">
                  <a:pos x="48" y="46"/>
                </a:cxn>
                <a:cxn ang="0">
                  <a:pos x="48" y="46"/>
                </a:cxn>
                <a:cxn ang="0">
                  <a:pos x="48" y="46"/>
                </a:cxn>
              </a:cxnLst>
              <a:rect l="0" t="0" r="r" b="b"/>
              <a:pathLst>
                <a:path w="102" h="92">
                  <a:moveTo>
                    <a:pt x="64" y="30"/>
                  </a:moveTo>
                  <a:cubicBezTo>
                    <a:pt x="69" y="30"/>
                    <a:pt x="74" y="32"/>
                    <a:pt x="76" y="36"/>
                  </a:cubicBezTo>
                  <a:cubicBezTo>
                    <a:pt x="76" y="38"/>
                    <a:pt x="80" y="42"/>
                    <a:pt x="93" y="41"/>
                  </a:cubicBezTo>
                  <a:cubicBezTo>
                    <a:pt x="102" y="40"/>
                    <a:pt x="102" y="40"/>
                    <a:pt x="102" y="40"/>
                  </a:cubicBezTo>
                  <a:cubicBezTo>
                    <a:pt x="102" y="4"/>
                    <a:pt x="102" y="4"/>
                    <a:pt x="102" y="4"/>
                  </a:cubicBezTo>
                  <a:cubicBezTo>
                    <a:pt x="102" y="2"/>
                    <a:pt x="100" y="0"/>
                    <a:pt x="97" y="0"/>
                  </a:cubicBezTo>
                  <a:cubicBezTo>
                    <a:pt x="85" y="0"/>
                    <a:pt x="85" y="0"/>
                    <a:pt x="85" y="0"/>
                  </a:cubicBezTo>
                  <a:cubicBezTo>
                    <a:pt x="82" y="0"/>
                    <a:pt x="80" y="2"/>
                    <a:pt x="80" y="4"/>
                  </a:cubicBezTo>
                  <a:cubicBezTo>
                    <a:pt x="80" y="10"/>
                    <a:pt x="80" y="10"/>
                    <a:pt x="80" y="10"/>
                  </a:cubicBezTo>
                  <a:cubicBezTo>
                    <a:pt x="80" y="12"/>
                    <a:pt x="78" y="14"/>
                    <a:pt x="76" y="14"/>
                  </a:cubicBezTo>
                  <a:cubicBezTo>
                    <a:pt x="26" y="14"/>
                    <a:pt x="26" y="14"/>
                    <a:pt x="26" y="14"/>
                  </a:cubicBezTo>
                  <a:cubicBezTo>
                    <a:pt x="24" y="14"/>
                    <a:pt x="22" y="12"/>
                    <a:pt x="22" y="10"/>
                  </a:cubicBezTo>
                  <a:cubicBezTo>
                    <a:pt x="22" y="4"/>
                    <a:pt x="22" y="4"/>
                    <a:pt x="22" y="4"/>
                  </a:cubicBezTo>
                  <a:cubicBezTo>
                    <a:pt x="22" y="2"/>
                    <a:pt x="20" y="0"/>
                    <a:pt x="17" y="0"/>
                  </a:cubicBezTo>
                  <a:cubicBezTo>
                    <a:pt x="4" y="0"/>
                    <a:pt x="4" y="0"/>
                    <a:pt x="4" y="0"/>
                  </a:cubicBezTo>
                  <a:cubicBezTo>
                    <a:pt x="2" y="0"/>
                    <a:pt x="0" y="2"/>
                    <a:pt x="0" y="4"/>
                  </a:cubicBezTo>
                  <a:cubicBezTo>
                    <a:pt x="0" y="75"/>
                    <a:pt x="0" y="75"/>
                    <a:pt x="0" y="75"/>
                  </a:cubicBezTo>
                  <a:cubicBezTo>
                    <a:pt x="6" y="70"/>
                    <a:pt x="6" y="70"/>
                    <a:pt x="6" y="70"/>
                  </a:cubicBezTo>
                  <a:cubicBezTo>
                    <a:pt x="6" y="70"/>
                    <a:pt x="6" y="69"/>
                    <a:pt x="8" y="67"/>
                  </a:cubicBezTo>
                  <a:cubicBezTo>
                    <a:pt x="16" y="59"/>
                    <a:pt x="17" y="54"/>
                    <a:pt x="17" y="52"/>
                  </a:cubicBezTo>
                  <a:cubicBezTo>
                    <a:pt x="17" y="51"/>
                    <a:pt x="16" y="51"/>
                    <a:pt x="16" y="50"/>
                  </a:cubicBezTo>
                  <a:cubicBezTo>
                    <a:pt x="16" y="50"/>
                    <a:pt x="16" y="50"/>
                    <a:pt x="16" y="50"/>
                  </a:cubicBezTo>
                  <a:cubicBezTo>
                    <a:pt x="16" y="50"/>
                    <a:pt x="16" y="50"/>
                    <a:pt x="16" y="50"/>
                  </a:cubicBezTo>
                  <a:cubicBezTo>
                    <a:pt x="16" y="47"/>
                    <a:pt x="17" y="43"/>
                    <a:pt x="20" y="41"/>
                  </a:cubicBezTo>
                  <a:cubicBezTo>
                    <a:pt x="24" y="36"/>
                    <a:pt x="31" y="37"/>
                    <a:pt x="35" y="41"/>
                  </a:cubicBezTo>
                  <a:cubicBezTo>
                    <a:pt x="37" y="43"/>
                    <a:pt x="38" y="44"/>
                    <a:pt x="38" y="46"/>
                  </a:cubicBezTo>
                  <a:cubicBezTo>
                    <a:pt x="39" y="48"/>
                    <a:pt x="40" y="51"/>
                    <a:pt x="45" y="53"/>
                  </a:cubicBezTo>
                  <a:cubicBezTo>
                    <a:pt x="46" y="54"/>
                    <a:pt x="48" y="55"/>
                    <a:pt x="49" y="56"/>
                  </a:cubicBezTo>
                  <a:cubicBezTo>
                    <a:pt x="54" y="61"/>
                    <a:pt x="53" y="68"/>
                    <a:pt x="49" y="72"/>
                  </a:cubicBezTo>
                  <a:cubicBezTo>
                    <a:pt x="45" y="75"/>
                    <a:pt x="40" y="76"/>
                    <a:pt x="36" y="74"/>
                  </a:cubicBezTo>
                  <a:cubicBezTo>
                    <a:pt x="35" y="73"/>
                    <a:pt x="29" y="72"/>
                    <a:pt x="19" y="80"/>
                  </a:cubicBezTo>
                  <a:cubicBezTo>
                    <a:pt x="6" y="92"/>
                    <a:pt x="6" y="92"/>
                    <a:pt x="6" y="92"/>
                  </a:cubicBezTo>
                  <a:cubicBezTo>
                    <a:pt x="97" y="92"/>
                    <a:pt x="97" y="92"/>
                    <a:pt x="97" y="92"/>
                  </a:cubicBezTo>
                  <a:cubicBezTo>
                    <a:pt x="100" y="92"/>
                    <a:pt x="102" y="90"/>
                    <a:pt x="102" y="87"/>
                  </a:cubicBezTo>
                  <a:cubicBezTo>
                    <a:pt x="102" y="57"/>
                    <a:pt x="102" y="57"/>
                    <a:pt x="102" y="57"/>
                  </a:cubicBezTo>
                  <a:cubicBezTo>
                    <a:pt x="98" y="57"/>
                    <a:pt x="98" y="57"/>
                    <a:pt x="98" y="57"/>
                  </a:cubicBezTo>
                  <a:cubicBezTo>
                    <a:pt x="98" y="57"/>
                    <a:pt x="97" y="58"/>
                    <a:pt x="94" y="58"/>
                  </a:cubicBezTo>
                  <a:cubicBezTo>
                    <a:pt x="83" y="60"/>
                    <a:pt x="79" y="63"/>
                    <a:pt x="78" y="65"/>
                  </a:cubicBezTo>
                  <a:cubicBezTo>
                    <a:pt x="78" y="66"/>
                    <a:pt x="78" y="66"/>
                    <a:pt x="78" y="67"/>
                  </a:cubicBezTo>
                  <a:cubicBezTo>
                    <a:pt x="77" y="67"/>
                    <a:pt x="77" y="67"/>
                    <a:pt x="77" y="67"/>
                  </a:cubicBezTo>
                  <a:cubicBezTo>
                    <a:pt x="77" y="67"/>
                    <a:pt x="77" y="67"/>
                    <a:pt x="77" y="67"/>
                  </a:cubicBezTo>
                  <a:cubicBezTo>
                    <a:pt x="76" y="70"/>
                    <a:pt x="73" y="72"/>
                    <a:pt x="69" y="72"/>
                  </a:cubicBezTo>
                  <a:cubicBezTo>
                    <a:pt x="63" y="73"/>
                    <a:pt x="57" y="69"/>
                    <a:pt x="57" y="63"/>
                  </a:cubicBezTo>
                  <a:cubicBezTo>
                    <a:pt x="56" y="61"/>
                    <a:pt x="57" y="59"/>
                    <a:pt x="58" y="57"/>
                  </a:cubicBezTo>
                  <a:cubicBezTo>
                    <a:pt x="58" y="55"/>
                    <a:pt x="59" y="52"/>
                    <a:pt x="56" y="47"/>
                  </a:cubicBezTo>
                  <a:cubicBezTo>
                    <a:pt x="55" y="46"/>
                    <a:pt x="55" y="44"/>
                    <a:pt x="55" y="42"/>
                  </a:cubicBezTo>
                  <a:cubicBezTo>
                    <a:pt x="54" y="36"/>
                    <a:pt x="58" y="31"/>
                    <a:pt x="64" y="30"/>
                  </a:cubicBezTo>
                  <a:close/>
                  <a:moveTo>
                    <a:pt x="48" y="46"/>
                  </a:moveTo>
                  <a:cubicBezTo>
                    <a:pt x="45" y="47"/>
                    <a:pt x="39" y="39"/>
                    <a:pt x="39" y="39"/>
                  </a:cubicBezTo>
                  <a:cubicBezTo>
                    <a:pt x="35" y="34"/>
                    <a:pt x="47" y="30"/>
                    <a:pt x="49" y="31"/>
                  </a:cubicBezTo>
                  <a:cubicBezTo>
                    <a:pt x="51" y="33"/>
                    <a:pt x="51" y="46"/>
                    <a:pt x="48" y="46"/>
                  </a:cubicBezTo>
                  <a:close/>
                  <a:moveTo>
                    <a:pt x="48" y="46"/>
                  </a:moveTo>
                  <a:cubicBezTo>
                    <a:pt x="48" y="46"/>
                    <a:pt x="48" y="46"/>
                    <a:pt x="48" y="46"/>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58" name="Freeform 16"/>
            <p:cNvSpPr>
              <a:spLocks noEditPoints="1"/>
            </p:cNvSpPr>
            <p:nvPr/>
          </p:nvSpPr>
          <p:spPr bwMode="auto">
            <a:xfrm>
              <a:off x="2890" y="1501"/>
              <a:ext cx="229" cy="91"/>
            </a:xfrm>
            <a:custGeom>
              <a:avLst/>
              <a:gdLst/>
              <a:ahLst/>
              <a:cxnLst>
                <a:cxn ang="0">
                  <a:pos x="48" y="4"/>
                </a:cxn>
                <a:cxn ang="0">
                  <a:pos x="44" y="0"/>
                </a:cxn>
                <a:cxn ang="0">
                  <a:pos x="4" y="0"/>
                </a:cxn>
                <a:cxn ang="0">
                  <a:pos x="0" y="4"/>
                </a:cxn>
                <a:cxn ang="0">
                  <a:pos x="0" y="15"/>
                </a:cxn>
                <a:cxn ang="0">
                  <a:pos x="4" y="19"/>
                </a:cxn>
                <a:cxn ang="0">
                  <a:pos x="44" y="19"/>
                </a:cxn>
                <a:cxn ang="0">
                  <a:pos x="48" y="15"/>
                </a:cxn>
                <a:cxn ang="0">
                  <a:pos x="48" y="4"/>
                </a:cxn>
                <a:cxn ang="0">
                  <a:pos x="48" y="4"/>
                </a:cxn>
                <a:cxn ang="0">
                  <a:pos x="48" y="4"/>
                </a:cxn>
              </a:cxnLst>
              <a:rect l="0" t="0" r="r" b="b"/>
              <a:pathLst>
                <a:path w="48" h="19">
                  <a:moveTo>
                    <a:pt x="48" y="4"/>
                  </a:moveTo>
                  <a:cubicBezTo>
                    <a:pt x="48" y="2"/>
                    <a:pt x="46" y="0"/>
                    <a:pt x="44" y="0"/>
                  </a:cubicBezTo>
                  <a:cubicBezTo>
                    <a:pt x="4" y="0"/>
                    <a:pt x="4" y="0"/>
                    <a:pt x="4" y="0"/>
                  </a:cubicBezTo>
                  <a:cubicBezTo>
                    <a:pt x="2" y="0"/>
                    <a:pt x="0" y="2"/>
                    <a:pt x="0" y="4"/>
                  </a:cubicBezTo>
                  <a:cubicBezTo>
                    <a:pt x="0" y="15"/>
                    <a:pt x="0" y="15"/>
                    <a:pt x="0" y="15"/>
                  </a:cubicBezTo>
                  <a:cubicBezTo>
                    <a:pt x="0" y="17"/>
                    <a:pt x="2" y="19"/>
                    <a:pt x="4" y="19"/>
                  </a:cubicBezTo>
                  <a:cubicBezTo>
                    <a:pt x="44" y="19"/>
                    <a:pt x="44" y="19"/>
                    <a:pt x="44" y="19"/>
                  </a:cubicBezTo>
                  <a:cubicBezTo>
                    <a:pt x="46" y="19"/>
                    <a:pt x="48" y="17"/>
                    <a:pt x="48" y="15"/>
                  </a:cubicBezTo>
                  <a:lnTo>
                    <a:pt x="48" y="4"/>
                  </a:lnTo>
                  <a:close/>
                  <a:moveTo>
                    <a:pt x="48" y="4"/>
                  </a:moveTo>
                  <a:cubicBezTo>
                    <a:pt x="48" y="4"/>
                    <a:pt x="48" y="4"/>
                    <a:pt x="48" y="4"/>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grpSp>
      <p:grpSp>
        <p:nvGrpSpPr>
          <p:cNvPr id="59" name="Group 145"/>
          <p:cNvGrpSpPr/>
          <p:nvPr/>
        </p:nvGrpSpPr>
        <p:grpSpPr>
          <a:xfrm>
            <a:off x="3893860" y="2507627"/>
            <a:ext cx="679496" cy="714015"/>
            <a:chOff x="8048625" y="3005138"/>
            <a:chExt cx="473076" cy="457200"/>
          </a:xfrm>
          <a:solidFill>
            <a:schemeClr val="bg1"/>
          </a:solidFill>
        </p:grpSpPr>
        <p:sp>
          <p:nvSpPr>
            <p:cNvPr id="60" name="Freeform 81"/>
            <p:cNvSpPr>
              <a:spLocks noEditPoints="1"/>
            </p:cNvSpPr>
            <p:nvPr/>
          </p:nvSpPr>
          <p:spPr bwMode="auto">
            <a:xfrm>
              <a:off x="8148638" y="3338513"/>
              <a:ext cx="373063" cy="123825"/>
            </a:xfrm>
            <a:custGeom>
              <a:avLst/>
              <a:gdLst/>
              <a:ahLst/>
              <a:cxnLst>
                <a:cxn ang="0">
                  <a:pos x="128" y="2"/>
                </a:cxn>
                <a:cxn ang="0">
                  <a:pos x="65" y="24"/>
                </a:cxn>
                <a:cxn ang="0">
                  <a:pos x="1" y="2"/>
                </a:cxn>
                <a:cxn ang="0">
                  <a:pos x="0" y="2"/>
                </a:cxn>
                <a:cxn ang="0">
                  <a:pos x="0" y="16"/>
                </a:cxn>
                <a:cxn ang="0">
                  <a:pos x="65" y="43"/>
                </a:cxn>
                <a:cxn ang="0">
                  <a:pos x="129" y="16"/>
                </a:cxn>
                <a:cxn ang="0">
                  <a:pos x="129" y="2"/>
                </a:cxn>
                <a:cxn ang="0">
                  <a:pos x="128" y="2"/>
                </a:cxn>
                <a:cxn ang="0">
                  <a:pos x="128" y="2"/>
                </a:cxn>
                <a:cxn ang="0">
                  <a:pos x="128" y="2"/>
                </a:cxn>
              </a:cxnLst>
              <a:rect l="0" t="0" r="r" b="b"/>
              <a:pathLst>
                <a:path w="129" h="43">
                  <a:moveTo>
                    <a:pt x="128" y="2"/>
                  </a:moveTo>
                  <a:cubicBezTo>
                    <a:pt x="124" y="15"/>
                    <a:pt x="96" y="24"/>
                    <a:pt x="65" y="24"/>
                  </a:cubicBezTo>
                  <a:cubicBezTo>
                    <a:pt x="34" y="24"/>
                    <a:pt x="6" y="15"/>
                    <a:pt x="1" y="2"/>
                  </a:cubicBezTo>
                  <a:cubicBezTo>
                    <a:pt x="0" y="0"/>
                    <a:pt x="0" y="0"/>
                    <a:pt x="0" y="2"/>
                  </a:cubicBezTo>
                  <a:cubicBezTo>
                    <a:pt x="0" y="16"/>
                    <a:pt x="0" y="16"/>
                    <a:pt x="0" y="16"/>
                  </a:cubicBezTo>
                  <a:cubicBezTo>
                    <a:pt x="0" y="31"/>
                    <a:pt x="31" y="43"/>
                    <a:pt x="65" y="43"/>
                  </a:cubicBezTo>
                  <a:cubicBezTo>
                    <a:pt x="99" y="43"/>
                    <a:pt x="129" y="31"/>
                    <a:pt x="129" y="16"/>
                  </a:cubicBezTo>
                  <a:cubicBezTo>
                    <a:pt x="129" y="2"/>
                    <a:pt x="129" y="2"/>
                    <a:pt x="129" y="2"/>
                  </a:cubicBezTo>
                  <a:cubicBezTo>
                    <a:pt x="129" y="0"/>
                    <a:pt x="129" y="0"/>
                    <a:pt x="128" y="2"/>
                  </a:cubicBezTo>
                  <a:close/>
                  <a:moveTo>
                    <a:pt x="128" y="2"/>
                  </a:moveTo>
                  <a:cubicBezTo>
                    <a:pt x="128" y="2"/>
                    <a:pt x="128" y="2"/>
                    <a:pt x="128" y="2"/>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61" name="Freeform 82"/>
            <p:cNvSpPr>
              <a:spLocks noEditPoints="1"/>
            </p:cNvSpPr>
            <p:nvPr/>
          </p:nvSpPr>
          <p:spPr bwMode="auto">
            <a:xfrm>
              <a:off x="8229600" y="3268663"/>
              <a:ext cx="290513" cy="127000"/>
            </a:xfrm>
            <a:custGeom>
              <a:avLst/>
              <a:gdLst/>
              <a:ahLst/>
              <a:cxnLst>
                <a:cxn ang="0">
                  <a:pos x="2" y="40"/>
                </a:cxn>
                <a:cxn ang="0">
                  <a:pos x="37" y="44"/>
                </a:cxn>
                <a:cxn ang="0">
                  <a:pos x="100" y="18"/>
                </a:cxn>
                <a:cxn ang="0">
                  <a:pos x="86" y="1"/>
                </a:cxn>
                <a:cxn ang="0">
                  <a:pos x="79" y="1"/>
                </a:cxn>
                <a:cxn ang="0">
                  <a:pos x="2" y="37"/>
                </a:cxn>
                <a:cxn ang="0">
                  <a:pos x="2" y="40"/>
                </a:cxn>
                <a:cxn ang="0">
                  <a:pos x="2" y="40"/>
                </a:cxn>
                <a:cxn ang="0">
                  <a:pos x="2" y="40"/>
                </a:cxn>
              </a:cxnLst>
              <a:rect l="0" t="0" r="r" b="b"/>
              <a:pathLst>
                <a:path w="100" h="44">
                  <a:moveTo>
                    <a:pt x="2" y="40"/>
                  </a:moveTo>
                  <a:cubicBezTo>
                    <a:pt x="12" y="43"/>
                    <a:pt x="24" y="44"/>
                    <a:pt x="37" y="44"/>
                  </a:cubicBezTo>
                  <a:cubicBezTo>
                    <a:pt x="72" y="44"/>
                    <a:pt x="100" y="32"/>
                    <a:pt x="100" y="18"/>
                  </a:cubicBezTo>
                  <a:cubicBezTo>
                    <a:pt x="100" y="11"/>
                    <a:pt x="95" y="6"/>
                    <a:pt x="86" y="1"/>
                  </a:cubicBezTo>
                  <a:cubicBezTo>
                    <a:pt x="84" y="0"/>
                    <a:pt x="81" y="0"/>
                    <a:pt x="79" y="1"/>
                  </a:cubicBezTo>
                  <a:cubicBezTo>
                    <a:pt x="2" y="37"/>
                    <a:pt x="2" y="37"/>
                    <a:pt x="2" y="37"/>
                  </a:cubicBezTo>
                  <a:cubicBezTo>
                    <a:pt x="0" y="38"/>
                    <a:pt x="0" y="39"/>
                    <a:pt x="2" y="40"/>
                  </a:cubicBezTo>
                  <a:close/>
                  <a:moveTo>
                    <a:pt x="2" y="40"/>
                  </a:moveTo>
                  <a:cubicBezTo>
                    <a:pt x="2" y="40"/>
                    <a:pt x="2" y="40"/>
                    <a:pt x="2" y="40"/>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62" name="Freeform 83"/>
            <p:cNvSpPr>
              <a:spLocks noEditPoints="1"/>
            </p:cNvSpPr>
            <p:nvPr/>
          </p:nvSpPr>
          <p:spPr bwMode="auto">
            <a:xfrm>
              <a:off x="8151813" y="3241675"/>
              <a:ext cx="284163" cy="125413"/>
            </a:xfrm>
            <a:custGeom>
              <a:avLst/>
              <a:gdLst/>
              <a:ahLst/>
              <a:cxnLst>
                <a:cxn ang="0">
                  <a:pos x="0" y="27"/>
                </a:cxn>
                <a:cxn ang="0">
                  <a:pos x="12" y="42"/>
                </a:cxn>
                <a:cxn ang="0">
                  <a:pos x="19" y="42"/>
                </a:cxn>
                <a:cxn ang="0">
                  <a:pos x="96" y="7"/>
                </a:cxn>
                <a:cxn ang="0">
                  <a:pos x="96" y="4"/>
                </a:cxn>
                <a:cxn ang="0">
                  <a:pos x="64" y="0"/>
                </a:cxn>
                <a:cxn ang="0">
                  <a:pos x="0" y="27"/>
                </a:cxn>
                <a:cxn ang="0">
                  <a:pos x="0" y="27"/>
                </a:cxn>
                <a:cxn ang="0">
                  <a:pos x="0" y="27"/>
                </a:cxn>
              </a:cxnLst>
              <a:rect l="0" t="0" r="r" b="b"/>
              <a:pathLst>
                <a:path w="98" h="43">
                  <a:moveTo>
                    <a:pt x="0" y="27"/>
                  </a:moveTo>
                  <a:cubicBezTo>
                    <a:pt x="0" y="32"/>
                    <a:pt x="5" y="38"/>
                    <a:pt x="12" y="42"/>
                  </a:cubicBezTo>
                  <a:cubicBezTo>
                    <a:pt x="14" y="43"/>
                    <a:pt x="17" y="43"/>
                    <a:pt x="19" y="42"/>
                  </a:cubicBezTo>
                  <a:cubicBezTo>
                    <a:pt x="96" y="7"/>
                    <a:pt x="96" y="7"/>
                    <a:pt x="96" y="7"/>
                  </a:cubicBezTo>
                  <a:cubicBezTo>
                    <a:pt x="98" y="6"/>
                    <a:pt x="98" y="4"/>
                    <a:pt x="96" y="4"/>
                  </a:cubicBezTo>
                  <a:cubicBezTo>
                    <a:pt x="86" y="2"/>
                    <a:pt x="75" y="0"/>
                    <a:pt x="64" y="0"/>
                  </a:cubicBezTo>
                  <a:cubicBezTo>
                    <a:pt x="29" y="0"/>
                    <a:pt x="0" y="12"/>
                    <a:pt x="0" y="27"/>
                  </a:cubicBezTo>
                  <a:close/>
                  <a:moveTo>
                    <a:pt x="0" y="27"/>
                  </a:moveTo>
                  <a:cubicBezTo>
                    <a:pt x="0" y="27"/>
                    <a:pt x="0" y="27"/>
                    <a:pt x="0" y="27"/>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63" name="Freeform 84"/>
            <p:cNvSpPr>
              <a:spLocks noEditPoints="1"/>
            </p:cNvSpPr>
            <p:nvPr/>
          </p:nvSpPr>
          <p:spPr bwMode="auto">
            <a:xfrm>
              <a:off x="8228013" y="3005138"/>
              <a:ext cx="155575" cy="236538"/>
            </a:xfrm>
            <a:custGeom>
              <a:avLst/>
              <a:gdLst/>
              <a:ahLst/>
              <a:cxnLst>
                <a:cxn ang="0">
                  <a:pos x="3" y="81"/>
                </a:cxn>
                <a:cxn ang="0">
                  <a:pos x="41" y="77"/>
                </a:cxn>
                <a:cxn ang="0">
                  <a:pos x="48" y="77"/>
                </a:cxn>
                <a:cxn ang="0">
                  <a:pos x="52" y="74"/>
                </a:cxn>
                <a:cxn ang="0">
                  <a:pos x="54" y="58"/>
                </a:cxn>
                <a:cxn ang="0">
                  <a:pos x="4" y="0"/>
                </a:cxn>
                <a:cxn ang="0">
                  <a:pos x="0" y="4"/>
                </a:cxn>
                <a:cxn ang="0">
                  <a:pos x="0" y="79"/>
                </a:cxn>
                <a:cxn ang="0">
                  <a:pos x="3" y="81"/>
                </a:cxn>
                <a:cxn ang="0">
                  <a:pos x="3" y="81"/>
                </a:cxn>
                <a:cxn ang="0">
                  <a:pos x="3" y="81"/>
                </a:cxn>
              </a:cxnLst>
              <a:rect l="0" t="0" r="r" b="b"/>
              <a:pathLst>
                <a:path w="54" h="82">
                  <a:moveTo>
                    <a:pt x="3" y="81"/>
                  </a:moveTo>
                  <a:cubicBezTo>
                    <a:pt x="14" y="79"/>
                    <a:pt x="27" y="77"/>
                    <a:pt x="41" y="77"/>
                  </a:cubicBezTo>
                  <a:cubicBezTo>
                    <a:pt x="43" y="77"/>
                    <a:pt x="46" y="77"/>
                    <a:pt x="48" y="77"/>
                  </a:cubicBezTo>
                  <a:cubicBezTo>
                    <a:pt x="50" y="77"/>
                    <a:pt x="51" y="76"/>
                    <a:pt x="52" y="74"/>
                  </a:cubicBezTo>
                  <a:cubicBezTo>
                    <a:pt x="54" y="69"/>
                    <a:pt x="54" y="64"/>
                    <a:pt x="54" y="58"/>
                  </a:cubicBezTo>
                  <a:cubicBezTo>
                    <a:pt x="54" y="28"/>
                    <a:pt x="32" y="4"/>
                    <a:pt x="4" y="0"/>
                  </a:cubicBezTo>
                  <a:cubicBezTo>
                    <a:pt x="2" y="0"/>
                    <a:pt x="0" y="2"/>
                    <a:pt x="0" y="4"/>
                  </a:cubicBezTo>
                  <a:cubicBezTo>
                    <a:pt x="0" y="79"/>
                    <a:pt x="0" y="79"/>
                    <a:pt x="0" y="79"/>
                  </a:cubicBezTo>
                  <a:cubicBezTo>
                    <a:pt x="0" y="81"/>
                    <a:pt x="1" y="82"/>
                    <a:pt x="3" y="81"/>
                  </a:cubicBezTo>
                  <a:close/>
                  <a:moveTo>
                    <a:pt x="3" y="81"/>
                  </a:moveTo>
                  <a:cubicBezTo>
                    <a:pt x="3" y="81"/>
                    <a:pt x="3" y="81"/>
                    <a:pt x="3" y="81"/>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sp>
          <p:nvSpPr>
            <p:cNvPr id="64" name="Freeform 85"/>
            <p:cNvSpPr>
              <a:spLocks noEditPoints="1"/>
            </p:cNvSpPr>
            <p:nvPr/>
          </p:nvSpPr>
          <p:spPr bwMode="auto">
            <a:xfrm>
              <a:off x="8048625" y="3005138"/>
              <a:ext cx="155575" cy="312738"/>
            </a:xfrm>
            <a:custGeom>
              <a:avLst/>
              <a:gdLst/>
              <a:ahLst/>
              <a:cxnLst>
                <a:cxn ang="0">
                  <a:pos x="51" y="86"/>
                </a:cxn>
                <a:cxn ang="0">
                  <a:pos x="54" y="81"/>
                </a:cxn>
                <a:cxn ang="0">
                  <a:pos x="54" y="4"/>
                </a:cxn>
                <a:cxn ang="0">
                  <a:pos x="51" y="0"/>
                </a:cxn>
                <a:cxn ang="0">
                  <a:pos x="0" y="58"/>
                </a:cxn>
                <a:cxn ang="0">
                  <a:pos x="27" y="107"/>
                </a:cxn>
                <a:cxn ang="0">
                  <a:pos x="29" y="108"/>
                </a:cxn>
                <a:cxn ang="0">
                  <a:pos x="29" y="108"/>
                </a:cxn>
                <a:cxn ang="0">
                  <a:pos x="51" y="86"/>
                </a:cxn>
                <a:cxn ang="0">
                  <a:pos x="51" y="86"/>
                </a:cxn>
                <a:cxn ang="0">
                  <a:pos x="51" y="86"/>
                </a:cxn>
              </a:cxnLst>
              <a:rect l="0" t="0" r="r" b="b"/>
              <a:pathLst>
                <a:path w="54" h="108">
                  <a:moveTo>
                    <a:pt x="51" y="86"/>
                  </a:moveTo>
                  <a:cubicBezTo>
                    <a:pt x="53" y="85"/>
                    <a:pt x="54" y="83"/>
                    <a:pt x="54" y="81"/>
                  </a:cubicBezTo>
                  <a:cubicBezTo>
                    <a:pt x="54" y="4"/>
                    <a:pt x="54" y="4"/>
                    <a:pt x="54" y="4"/>
                  </a:cubicBezTo>
                  <a:cubicBezTo>
                    <a:pt x="54" y="2"/>
                    <a:pt x="53" y="0"/>
                    <a:pt x="51" y="0"/>
                  </a:cubicBezTo>
                  <a:cubicBezTo>
                    <a:pt x="22" y="4"/>
                    <a:pt x="0" y="28"/>
                    <a:pt x="0" y="58"/>
                  </a:cubicBezTo>
                  <a:cubicBezTo>
                    <a:pt x="0" y="78"/>
                    <a:pt x="11" y="96"/>
                    <a:pt x="27" y="107"/>
                  </a:cubicBezTo>
                  <a:cubicBezTo>
                    <a:pt x="28" y="108"/>
                    <a:pt x="29" y="108"/>
                    <a:pt x="29" y="108"/>
                  </a:cubicBezTo>
                  <a:cubicBezTo>
                    <a:pt x="29" y="108"/>
                    <a:pt x="29" y="108"/>
                    <a:pt x="29" y="108"/>
                  </a:cubicBezTo>
                  <a:cubicBezTo>
                    <a:pt x="29" y="99"/>
                    <a:pt x="38" y="91"/>
                    <a:pt x="51" y="86"/>
                  </a:cubicBezTo>
                  <a:close/>
                  <a:moveTo>
                    <a:pt x="51" y="86"/>
                  </a:moveTo>
                  <a:cubicBezTo>
                    <a:pt x="51" y="86"/>
                    <a:pt x="51" y="86"/>
                    <a:pt x="51" y="86"/>
                  </a:cubicBezTo>
                </a:path>
              </a:pathLst>
            </a:custGeom>
            <a:grpFill/>
            <a:ln w="9525">
              <a:noFill/>
              <a:round/>
            </a:ln>
          </p:spPr>
          <p:txBody>
            <a:bodyPr lIns="121920" tIns="60960" rIns="121920" bIns="60960"/>
            <a:lstStyle/>
            <a:p>
              <a:pPr>
                <a:defRPr/>
              </a:pPr>
              <a:endParaRPr lang="en-US">
                <a:latin typeface="Calibri" panose="020F0502020204030204" pitchFamily="34" charset="0"/>
                <a:ea typeface="宋体" panose="02010600030101010101" pitchFamily="2" charset="-122"/>
              </a:endParaRPr>
            </a:p>
          </p:txBody>
        </p:sp>
      </p:grpSp>
      <p:sp>
        <p:nvSpPr>
          <p:cNvPr id="18448" name="Rectangle 22"/>
          <p:cNvSpPr>
            <a:spLocks noChangeArrowheads="1"/>
          </p:cNvSpPr>
          <p:nvPr/>
        </p:nvSpPr>
        <p:spPr bwMode="auto">
          <a:xfrm>
            <a:off x="8170421" y="1813201"/>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9pPr>
          </a:lstStyle>
          <a:p>
            <a:pPr>
              <a:spcBef>
                <a:spcPct val="0"/>
              </a:spcBef>
              <a:buFontTx/>
              <a:buNone/>
            </a:pPr>
            <a:r>
              <a:rPr lang="zh-CN" altLang="en-US" sz="2400" b="1" dirty="0">
                <a:latin typeface="微软雅黑" panose="020B0503020204020204" charset="-122"/>
              </a:rPr>
              <a:t>治疗原则</a:t>
            </a:r>
            <a:endParaRPr lang="en-US" altLang="zh-CN" sz="2400" b="1" baseline="30000" dirty="0">
              <a:latin typeface="微软雅黑" panose="020B0503020204020204" charset="-122"/>
            </a:endParaRPr>
          </a:p>
        </p:txBody>
      </p:sp>
      <p:cxnSp>
        <p:nvCxnSpPr>
          <p:cNvPr id="65" name="Straight Connector 101"/>
          <p:cNvCxnSpPr/>
          <p:nvPr/>
        </p:nvCxnSpPr>
        <p:spPr>
          <a:xfrm flipV="1">
            <a:off x="5619449" y="1641475"/>
            <a:ext cx="0" cy="4354512"/>
          </a:xfrm>
          <a:prstGeom prst="line">
            <a:avLst/>
          </a:prstGeom>
          <a:ln w="19050">
            <a:solidFill>
              <a:schemeClr val="bg1">
                <a:lumMod val="75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66" name="表格 65"/>
          <p:cNvGraphicFramePr>
            <a:graphicFrameLocks noGrp="1"/>
          </p:cNvGraphicFramePr>
          <p:nvPr/>
        </p:nvGraphicFramePr>
        <p:xfrm>
          <a:off x="6229350" y="2336800"/>
          <a:ext cx="5266055" cy="3258574"/>
        </p:xfrm>
        <a:graphic>
          <a:graphicData uri="http://schemas.openxmlformats.org/drawingml/2006/table">
            <a:tbl>
              <a:tblPr/>
              <a:tblGrid>
                <a:gridCol w="5266055">
                  <a:extLst>
                    <a:ext uri="{9D8B030D-6E8A-4147-A177-3AD203B41FA5}">
                      <a16:colId xmlns:a16="http://schemas.microsoft.com/office/drawing/2014/main" val="20000"/>
                    </a:ext>
                  </a:extLst>
                </a:gridCol>
              </a:tblGrid>
              <a:tr h="60325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微软雅黑" panose="020B0503020204020204"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微软雅黑" panose="020B0503020204020204"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微软雅黑" panose="020B0503020204020204"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微软雅黑" panose="020B0503020204020204"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zh-CN" sz="2000" b="1" i="0" u="none" strike="noStrike" cap="none" normalizeH="0" baseline="0" dirty="0">
                          <a:ln>
                            <a:noFill/>
                          </a:ln>
                          <a:solidFill>
                            <a:srgbClr val="FFFFFF"/>
                          </a:solidFill>
                          <a:effectLst/>
                          <a:latin typeface="微软雅黑" panose="020B0503020204020204" charset="-122"/>
                          <a:ea typeface="微软雅黑" panose="020B0503020204020204" charset="-122"/>
                          <a:cs typeface="Calibri" panose="020F0502020204030204" pitchFamily="34" charset="0"/>
                        </a:rPr>
                        <a:t>基本原则</a:t>
                      </a:r>
                      <a:endParaRPr kumimoji="0" lang="zh-CN" altLang="zh-CN" sz="2000" b="1" i="0" u="none" strike="noStrike" cap="none" normalizeH="0" baseline="30000" dirty="0">
                        <a:ln>
                          <a:noFill/>
                        </a:ln>
                        <a:solidFill>
                          <a:srgbClr val="FFFFFF"/>
                        </a:solidFill>
                        <a:effectLst/>
                        <a:latin typeface="微软雅黑" panose="020B0503020204020204" charset="-122"/>
                        <a:ea typeface="微软雅黑" panose="020B0503020204020204" charset="-122"/>
                        <a:cs typeface="Calibri" panose="020F0502020204030204" pitchFamily="34" charset="0"/>
                      </a:endParaRPr>
                    </a:p>
                  </a:txBody>
                  <a:tcPr marL="91444" marR="9144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0"/>
                  </a:ext>
                </a:extLst>
              </a:tr>
              <a:tr h="265532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微软雅黑" panose="020B0503020204020204" charset="-122"/>
                        </a:defRPr>
                      </a:lvl1pPr>
                      <a:lvl2pPr>
                        <a:spcBef>
                          <a:spcPct val="20000"/>
                        </a:spcBef>
                        <a:buFont typeface="Arial" panose="020B0604020202020204" pitchFamily="34" charset="0"/>
                        <a:defRPr sz="2400">
                          <a:solidFill>
                            <a:schemeClr val="tx1"/>
                          </a:solidFill>
                          <a:latin typeface="Calibri" panose="020F0502020204030204" pitchFamily="34" charset="0"/>
                          <a:ea typeface="微软雅黑" panose="020B0503020204020204"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微软雅黑" panose="020B0503020204020204"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微软雅黑" panose="020B0503020204020204"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charset="-122"/>
                        </a:defRPr>
                      </a:lvl9pPr>
                    </a:lstStyle>
                    <a:p>
                      <a:pPr marL="285750" marR="0" lvl="1" indent="-28575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Char char="n"/>
                        <a:defRPr/>
                      </a:pPr>
                      <a:endParaRPr lang="en-US" altLang="zh-CN" sz="1800" kern="12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285750" marR="0" lvl="1" indent="-28575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Char char="n"/>
                        <a:defRPr/>
                      </a:pPr>
                      <a:r>
                        <a:rPr lang="zh-CN" altLang="zh-CN" sz="1800" kern="1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根据分类治疗原则决定全身抗肿瘤药物治疗</a:t>
                      </a:r>
                    </a:p>
                    <a:p>
                      <a:pPr marL="285750" marR="0" lvl="1" indent="-28575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Char char="n"/>
                        <a:defRPr/>
                      </a:pPr>
                      <a:r>
                        <a:rPr lang="zh-CN" altLang="en-US" sz="1800" b="1" dirty="0">
                          <a:latin typeface="Times New Roman" panose="02020603050405020304" pitchFamily="18" charset="0"/>
                          <a:cs typeface="Times New Roman" panose="02020603050405020304" pitchFamily="18" charset="0"/>
                          <a:sym typeface="+mn-ea"/>
                        </a:rPr>
                        <a:t>骨改良药物是恶性肿瘤骨转移的基础治疗药物</a:t>
                      </a:r>
                    </a:p>
                    <a:p>
                      <a:pPr marL="285750" marR="0" lvl="1" indent="-28575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Char char="n"/>
                        <a:defRPr/>
                      </a:pPr>
                      <a:r>
                        <a:rPr lang="zh-CN" altLang="en-US" sz="1800" kern="1200" dirty="0">
                          <a:solidFill>
                            <a:schemeClr val="tx1"/>
                          </a:solidFill>
                          <a:latin typeface="Times New Roman" panose="02020603050405020304" pitchFamily="18" charset="0"/>
                          <a:ea typeface="微软雅黑" panose="020B0503020204020204" charset="-122"/>
                          <a:cs typeface="Times New Roman" panose="02020603050405020304" pitchFamily="18" charset="0"/>
                        </a:rPr>
                        <a:t>合理的局部治疗可以控制骨转移症状</a:t>
                      </a:r>
                      <a:endParaRPr lang="zh-CN" altLang="zh-CN" sz="1800" kern="12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marL="91444" marR="9144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8" name="文本占位符 7"/>
          <p:cNvSpPr>
            <a:spLocks noGrp="1"/>
          </p:cNvSpPr>
          <p:nvPr>
            <p:ph type="body" idx="1"/>
          </p:nvPr>
        </p:nvSpPr>
        <p:spPr>
          <a:xfrm>
            <a:off x="9906635" y="6377940"/>
            <a:ext cx="2173605" cy="269875"/>
          </a:xfrm>
        </p:spPr>
        <p:txBody>
          <a:bodyPr/>
          <a:lstStyle/>
          <a:p>
            <a:r>
              <a:rPr lang="zh-CN" altLang="en-US" dirty="0">
                <a:solidFill>
                  <a:schemeClr val="bg1"/>
                </a:solidFill>
              </a:rPr>
              <a:t>肺癌骨转移诊疗专家共识（</a:t>
            </a:r>
            <a:r>
              <a:rPr lang="en-US" altLang="zh-CN" dirty="0">
                <a:solidFill>
                  <a:schemeClr val="bg1"/>
                </a:solidFill>
              </a:rPr>
              <a:t>2019</a:t>
            </a:r>
            <a:r>
              <a:rPr lang="zh-CN" altLang="en-US" dirty="0">
                <a:solidFill>
                  <a:schemeClr val="bg1"/>
                </a:solidFill>
              </a:rPr>
              <a:t>版）</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4609" y="406078"/>
            <a:ext cx="10423039" cy="663894"/>
          </a:xfrm>
        </p:spPr>
        <p:txBody>
          <a:bodyPr/>
          <a:lstStyle/>
          <a:p>
            <a:pPr algn="ctr"/>
            <a:r>
              <a:rPr lang="zh-CN" altLang="en-US" sz="2800" dirty="0"/>
              <a:t>小结</a:t>
            </a:r>
          </a:p>
        </p:txBody>
      </p:sp>
      <p:sp>
        <p:nvSpPr>
          <p:cNvPr id="4" name="Freeform 68"/>
          <p:cNvSpPr>
            <a:spLocks noChangeAspect="1"/>
          </p:cNvSpPr>
          <p:nvPr/>
        </p:nvSpPr>
        <p:spPr>
          <a:xfrm>
            <a:off x="2130652" y="1356624"/>
            <a:ext cx="8002892" cy="93004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2" rIns="69962" bIns="69964" numCol="1" spcCol="903" anchor="ctr" anchorCtr="0">
            <a:noAutofit/>
          </a:bodyPr>
          <a:lstStyle/>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5" name="Freeform 70"/>
          <p:cNvSpPr>
            <a:spLocks noChangeAspect="1"/>
          </p:cNvSpPr>
          <p:nvPr/>
        </p:nvSpPr>
        <p:spPr>
          <a:xfrm>
            <a:off x="2131708" y="2782273"/>
            <a:ext cx="8002892" cy="93004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4" rIns="69962" bIns="69962" numCol="1" spcCol="903" anchor="ctr" anchorCtr="0">
            <a:noAutofit/>
          </a:bodyPr>
          <a:lstStyle/>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 name="Freeform 72"/>
          <p:cNvSpPr>
            <a:spLocks noChangeAspect="1"/>
          </p:cNvSpPr>
          <p:nvPr/>
        </p:nvSpPr>
        <p:spPr>
          <a:xfrm>
            <a:off x="2130652" y="4217890"/>
            <a:ext cx="8002892" cy="93004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4" rIns="69962" bIns="69962" numCol="1" spcCol="903" anchor="ctr" anchorCtr="0">
            <a:noAutofit/>
          </a:bodyPr>
          <a:lstStyle/>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7" name="Freeform 45"/>
          <p:cNvSpPr>
            <a:spLocks noChangeAspect="1" noEditPoints="1"/>
          </p:cNvSpPr>
          <p:nvPr/>
        </p:nvSpPr>
        <p:spPr bwMode="auto">
          <a:xfrm>
            <a:off x="2418379" y="1641612"/>
            <a:ext cx="360000" cy="3600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0C0"/>
          </a:solidFill>
          <a:ln w="9525">
            <a:noFill/>
            <a:round/>
          </a:ln>
        </p:spPr>
        <p:txBody>
          <a:bodyPr vert="horz" wrap="square" lIns="121869" tIns="60935" rIns="121869" bIns="60935"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8" name="Freeform 45"/>
          <p:cNvSpPr>
            <a:spLocks noChangeAspect="1" noEditPoints="1"/>
          </p:cNvSpPr>
          <p:nvPr/>
        </p:nvSpPr>
        <p:spPr bwMode="auto">
          <a:xfrm>
            <a:off x="2418379" y="3066046"/>
            <a:ext cx="360000" cy="3600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8FC7FF"/>
          </a:solidFill>
          <a:ln w="9525">
            <a:noFill/>
            <a:round/>
          </a:ln>
        </p:spPr>
        <p:txBody>
          <a:bodyPr vert="horz" wrap="square" lIns="121869" tIns="60935" rIns="121869" bIns="60935"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9" name="Freeform 45"/>
          <p:cNvSpPr>
            <a:spLocks noChangeAspect="1" noEditPoints="1"/>
          </p:cNvSpPr>
          <p:nvPr/>
        </p:nvSpPr>
        <p:spPr bwMode="auto">
          <a:xfrm>
            <a:off x="2418378" y="4502878"/>
            <a:ext cx="360000" cy="3600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0C0"/>
          </a:solidFill>
          <a:ln w="9525">
            <a:noFill/>
            <a:round/>
          </a:ln>
        </p:spPr>
        <p:txBody>
          <a:bodyPr vert="horz" wrap="square" lIns="121869" tIns="60935" rIns="121869" bIns="60935"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0" name="Rounded Rectangle 67"/>
          <p:cNvSpPr>
            <a:spLocks noChangeAspect="1"/>
          </p:cNvSpPr>
          <p:nvPr/>
        </p:nvSpPr>
        <p:spPr>
          <a:xfrm>
            <a:off x="1127126" y="1332972"/>
            <a:ext cx="1095659" cy="977349"/>
          </a:xfrm>
          <a:prstGeom prst="roundRect">
            <a:avLst/>
          </a:prstGeom>
          <a:solidFill>
            <a:srgbClr val="0060C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algn="ctr" defTabSz="1362710">
              <a:lnSpc>
                <a:spcPct val="120000"/>
              </a:lnSpc>
              <a:spcAft>
                <a:spcPct val="35000"/>
              </a:spcAft>
            </a:pPr>
            <a:r>
              <a:rPr lang="en-US" sz="2800" dirty="0">
                <a:latin typeface="Arial" panose="020B0604020202020204" pitchFamily="34" charset="0"/>
                <a:ea typeface="微软雅黑" panose="020B0503020204020204" charset="-122"/>
                <a:cs typeface="+mn-ea"/>
                <a:sym typeface="Arial" panose="020B0604020202020204" pitchFamily="34" charset="0"/>
              </a:rPr>
              <a:t>01</a:t>
            </a:r>
          </a:p>
        </p:txBody>
      </p:sp>
      <p:sp>
        <p:nvSpPr>
          <p:cNvPr id="11" name="Rounded Rectangle 69"/>
          <p:cNvSpPr>
            <a:spLocks noChangeAspect="1"/>
          </p:cNvSpPr>
          <p:nvPr/>
        </p:nvSpPr>
        <p:spPr>
          <a:xfrm>
            <a:off x="1128182" y="2744939"/>
            <a:ext cx="1095658" cy="977346"/>
          </a:xfrm>
          <a:prstGeom prst="roundRect">
            <a:avLst/>
          </a:prstGeom>
          <a:solidFill>
            <a:srgbClr val="8FC7FF"/>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algn="ctr" defTabSz="1362710">
              <a:lnSpc>
                <a:spcPct val="120000"/>
              </a:lnSpc>
              <a:spcAft>
                <a:spcPct val="35000"/>
              </a:spcAft>
            </a:pPr>
            <a:r>
              <a:rPr lang="en-US" sz="2800" dirty="0">
                <a:latin typeface="Arial" panose="020B0604020202020204" pitchFamily="34" charset="0"/>
                <a:ea typeface="微软雅黑" panose="020B0503020204020204" charset="-122"/>
                <a:cs typeface="+mn-ea"/>
                <a:sym typeface="Arial" panose="020B0604020202020204" pitchFamily="34" charset="0"/>
              </a:rPr>
              <a:t>02</a:t>
            </a:r>
          </a:p>
        </p:txBody>
      </p:sp>
      <p:sp>
        <p:nvSpPr>
          <p:cNvPr id="12" name="Rounded Rectangle 71"/>
          <p:cNvSpPr>
            <a:spLocks noChangeAspect="1"/>
          </p:cNvSpPr>
          <p:nvPr/>
        </p:nvSpPr>
        <p:spPr>
          <a:xfrm>
            <a:off x="1127126" y="4194239"/>
            <a:ext cx="1095658" cy="977346"/>
          </a:xfrm>
          <a:prstGeom prst="roundRect">
            <a:avLst/>
          </a:prstGeom>
          <a:solidFill>
            <a:srgbClr val="0060C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algn="ctr" defTabSz="1362710">
              <a:lnSpc>
                <a:spcPct val="120000"/>
              </a:lnSpc>
              <a:spcAft>
                <a:spcPct val="35000"/>
              </a:spcAft>
            </a:pPr>
            <a:r>
              <a:rPr lang="en-US" sz="2800" dirty="0">
                <a:latin typeface="Arial" panose="020B0604020202020204" pitchFamily="34" charset="0"/>
                <a:ea typeface="微软雅黑" panose="020B0503020204020204" charset="-122"/>
                <a:cs typeface="+mn-ea"/>
                <a:sym typeface="Arial" panose="020B0604020202020204" pitchFamily="34" charset="0"/>
              </a:rPr>
              <a:t>03</a:t>
            </a:r>
          </a:p>
        </p:txBody>
      </p:sp>
      <p:sp>
        <p:nvSpPr>
          <p:cNvPr id="13" name="文本框 12"/>
          <p:cNvSpPr txBox="1"/>
          <p:nvPr/>
        </p:nvSpPr>
        <p:spPr>
          <a:xfrm>
            <a:off x="2934202" y="1606834"/>
            <a:ext cx="6667500" cy="460375"/>
          </a:xfrm>
          <a:prstGeom prst="rect">
            <a:avLst/>
          </a:prstGeom>
          <a:noFill/>
        </p:spPr>
        <p:txBody>
          <a:bodyPr wrap="square" rtlCol="0">
            <a:spAutoFit/>
          </a:bodyPr>
          <a:lstStyle/>
          <a:p>
            <a:pPr>
              <a:lnSpc>
                <a:spcPct val="120000"/>
              </a:lnSpc>
            </a:pPr>
            <a:r>
              <a:rPr lang="zh-CN" altLang="en-US" sz="2000" dirty="0">
                <a:latin typeface="微软雅黑" panose="020B0503020204020204" charset="-122"/>
                <a:ea typeface="微软雅黑" panose="020B0503020204020204" charset="-122"/>
                <a:sym typeface="+mn-ea"/>
              </a:rPr>
              <a:t>随着靶向和免疫治疗的发展，肺癌患者长期生存得到改善</a:t>
            </a:r>
            <a:r>
              <a:rPr lang="zh-CN" altLang="en-US" sz="2000" dirty="0"/>
              <a:t>；</a:t>
            </a:r>
          </a:p>
        </p:txBody>
      </p:sp>
      <p:sp>
        <p:nvSpPr>
          <p:cNvPr id="14" name="文本框 13"/>
          <p:cNvSpPr txBox="1"/>
          <p:nvPr/>
        </p:nvSpPr>
        <p:spPr>
          <a:xfrm>
            <a:off x="2946267" y="2892203"/>
            <a:ext cx="6667500" cy="829945"/>
          </a:xfrm>
          <a:prstGeom prst="rect">
            <a:avLst/>
          </a:prstGeom>
          <a:noFill/>
        </p:spPr>
        <p:txBody>
          <a:bodyPr wrap="square" rtlCol="0">
            <a:spAutoFit/>
          </a:bodyPr>
          <a:lstStyle/>
          <a:p>
            <a:pPr>
              <a:lnSpc>
                <a:spcPct val="120000"/>
              </a:lnSpc>
            </a:pPr>
            <a:r>
              <a:rPr lang="zh-CN" altLang="en-US" sz="2000" dirty="0"/>
              <a:t>肺癌骨转移发生率高，一旦发生</a:t>
            </a:r>
            <a:r>
              <a:rPr lang="en-US" altLang="zh-CN" sz="2000" dirty="0"/>
              <a:t>SRE</a:t>
            </a:r>
            <a:r>
              <a:rPr lang="zh-CN" altLang="en-US" sz="2000" dirty="0"/>
              <a:t>将严重影响患者生活质量并危及生命；</a:t>
            </a:r>
          </a:p>
        </p:txBody>
      </p:sp>
      <p:sp>
        <p:nvSpPr>
          <p:cNvPr id="15" name="文本框 14"/>
          <p:cNvSpPr txBox="1"/>
          <p:nvPr/>
        </p:nvSpPr>
        <p:spPr>
          <a:xfrm>
            <a:off x="2934335" y="4427855"/>
            <a:ext cx="6899275" cy="460375"/>
          </a:xfrm>
          <a:prstGeom prst="rect">
            <a:avLst/>
          </a:prstGeom>
          <a:noFill/>
        </p:spPr>
        <p:txBody>
          <a:bodyPr wrap="square" rtlCol="0">
            <a:spAutoFit/>
          </a:bodyPr>
          <a:lstStyle/>
          <a:p>
            <a:pPr>
              <a:lnSpc>
                <a:spcPct val="120000"/>
              </a:lnSpc>
            </a:pPr>
            <a:r>
              <a:rPr lang="zh-CN" altLang="en-US" sz="2000" dirty="0">
                <a:latin typeface="微软雅黑" panose="020B0503020204020204" charset="-122"/>
                <a:ea typeface="微软雅黑" panose="020B0503020204020204" charset="-122"/>
                <a:sym typeface="+mn-ea"/>
              </a:rPr>
              <a:t>预防</a:t>
            </a:r>
            <a:r>
              <a:rPr lang="en-US" altLang="zh-CN" sz="2000" dirty="0">
                <a:latin typeface="微软雅黑" panose="020B0503020204020204" charset="-122"/>
                <a:ea typeface="微软雅黑" panose="020B0503020204020204" charset="-122"/>
                <a:sym typeface="+mn-ea"/>
              </a:rPr>
              <a:t>SRE</a:t>
            </a:r>
            <a:r>
              <a:rPr lang="zh-CN" altLang="en-US" sz="2000" dirty="0">
                <a:latin typeface="微软雅黑" panose="020B0503020204020204" charset="-122"/>
                <a:ea typeface="微软雅黑" panose="020B0503020204020204" charset="-122"/>
                <a:sym typeface="+mn-ea"/>
              </a:rPr>
              <a:t>，改善生活质量是肺癌骨转移患者的治疗目标</a:t>
            </a:r>
            <a:r>
              <a:rPr lang="zh-CN" altLang="en-US" sz="2000" strike="noStrike" noProof="1">
                <a:latin typeface="微软雅黑" panose="020B0503020204020204" charset="-122"/>
                <a:ea typeface="微软雅黑" panose="020B0503020204020204" charset="-122"/>
              </a:rPr>
              <a:t>。</a:t>
            </a:r>
            <a:endParaRPr lang="zh-CN" alt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6"/>
          <p:cNvSpPr txBox="1"/>
          <p:nvPr/>
        </p:nvSpPr>
        <p:spPr>
          <a:xfrm>
            <a:off x="3198482" y="3232150"/>
            <a:ext cx="5795028" cy="645160"/>
          </a:xfrm>
          <a:prstGeom prst="rect">
            <a:avLst/>
          </a:prstGeom>
          <a:noFill/>
        </p:spPr>
        <p:txBody>
          <a:bodyPr wrap="square" rtlCol="0">
            <a:spAutoFit/>
          </a:bodyPr>
          <a:lstStyle/>
          <a:p>
            <a:pPr algn="ctr"/>
            <a:r>
              <a:rPr lang="zh-CN" altLang="en-US" sz="3600" dirty="0">
                <a:solidFill>
                  <a:schemeClr val="tx1">
                    <a:lumMod val="75000"/>
                    <a:lumOff val="25000"/>
                  </a:schemeClr>
                </a:solidFill>
                <a:latin typeface="微软雅黑" panose="020B0503020204020204" charset="-122"/>
                <a:ea typeface="微软雅黑" panose="020B0503020204020204" charset="-122"/>
              </a:rPr>
              <a:t>肺癌骨转移的诊治进展</a:t>
            </a:r>
          </a:p>
        </p:txBody>
      </p:sp>
      <p:sp>
        <p:nvSpPr>
          <p:cNvPr id="9" name="TextBox 76"/>
          <p:cNvSpPr txBox="1"/>
          <p:nvPr/>
        </p:nvSpPr>
        <p:spPr>
          <a:xfrm>
            <a:off x="5106069" y="2239727"/>
            <a:ext cx="1979853" cy="923330"/>
          </a:xfrm>
          <a:prstGeom prst="rect">
            <a:avLst/>
          </a:prstGeom>
          <a:noFill/>
        </p:spPr>
        <p:txBody>
          <a:bodyPr wrap="square" rtlCol="0">
            <a:spAutoFit/>
          </a:bodyPr>
          <a:lstStyle/>
          <a:p>
            <a:pPr algn="ctr"/>
            <a:r>
              <a:rPr lang="en-US" altLang="zh-CN" sz="5400" dirty="0">
                <a:solidFill>
                  <a:srgbClr val="0053A6"/>
                </a:solidFill>
                <a:latin typeface="微软雅黑" panose="020B0503020204020204" charset="-122"/>
                <a:ea typeface="微软雅黑" panose="020B0503020204020204" charset="-122"/>
              </a:rPr>
              <a:t>TWO</a:t>
            </a:r>
          </a:p>
        </p:txBody>
      </p:sp>
      <p:cxnSp>
        <p:nvCxnSpPr>
          <p:cNvPr id="10" name="直接连接符 9"/>
          <p:cNvCxnSpPr/>
          <p:nvPr/>
        </p:nvCxnSpPr>
        <p:spPr>
          <a:xfrm>
            <a:off x="5968738" y="3175229"/>
            <a:ext cx="254524" cy="0"/>
          </a:xfrm>
          <a:prstGeom prst="line">
            <a:avLst/>
          </a:prstGeom>
          <a:ln w="22225" cap="rnd">
            <a:solidFill>
              <a:srgbClr val="0053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2625" y="2237740"/>
            <a:ext cx="10826750" cy="1244600"/>
          </a:xfrm>
        </p:spPr>
        <p:txBody>
          <a:bodyPr>
            <a:normAutofit fontScale="90000"/>
          </a:bodyPr>
          <a:lstStyle/>
          <a:p>
            <a:pPr>
              <a:lnSpc>
                <a:spcPct val="150000"/>
              </a:lnSpc>
            </a:pPr>
            <a:br>
              <a:rPr lang="en-US" altLang="zh-CN" sz="6600" b="0" dirty="0">
                <a:ln w="0"/>
                <a:solidFill>
                  <a:schemeClr val="accent1"/>
                </a:solidFill>
                <a:latin typeface="Arial" panose="020B0604020202020204" pitchFamily="34" charset="0"/>
                <a:ea typeface="微软雅黑" panose="020B0503020204020204" charset="-122"/>
                <a:sym typeface="Arial" panose="020B0604020202020204" pitchFamily="34" charset="0"/>
              </a:rPr>
            </a:br>
            <a:r>
              <a:rPr lang="zh-CN" altLang="en-US" sz="6000" dirty="0">
                <a:ln w="0"/>
                <a:latin typeface="Arial" panose="020B0604020202020204" pitchFamily="34" charset="0"/>
                <a:ea typeface="微软雅黑" panose="020B0503020204020204" charset="-122"/>
                <a:cs typeface="方正黑体_GBK" panose="03000509000000000000" charset="-122"/>
                <a:sym typeface="Arial" panose="020B0604020202020204" pitchFamily="34" charset="0"/>
              </a:rPr>
              <a:t>肺癌</a:t>
            </a:r>
            <a:r>
              <a:rPr lang="zh-CN" altLang="en-US" sz="6000" dirty="0">
                <a:ln w="0"/>
                <a:solidFill>
                  <a:schemeClr val="accent1">
                    <a:lumMod val="75000"/>
                  </a:schemeClr>
                </a:solidFill>
                <a:latin typeface="Arial" panose="020B0604020202020204" pitchFamily="34" charset="0"/>
                <a:ea typeface="微软雅黑" panose="020B0503020204020204" charset="-122"/>
                <a:cs typeface="方正黑体_GBK" panose="03000509000000000000" charset="-122"/>
                <a:sym typeface="Arial" panose="020B0604020202020204" pitchFamily="34" charset="0"/>
              </a:rPr>
              <a:t>骨转移诊治进展</a:t>
            </a:r>
          </a:p>
        </p:txBody>
      </p:sp>
      <p:sp>
        <p:nvSpPr>
          <p:cNvPr id="4" name="文本框 3"/>
          <p:cNvSpPr txBox="1"/>
          <p:nvPr/>
        </p:nvSpPr>
        <p:spPr>
          <a:xfrm>
            <a:off x="3235325" y="4229735"/>
            <a:ext cx="5582920" cy="521970"/>
          </a:xfrm>
          <a:prstGeom prst="rect">
            <a:avLst/>
          </a:prstGeom>
          <a:noFill/>
        </p:spPr>
        <p:txBody>
          <a:bodyPr wrap="none" rtlCol="0">
            <a:spAutoFit/>
          </a:bodyPr>
          <a:lstStyle/>
          <a:p>
            <a:pPr algn="ctr"/>
            <a:r>
              <a:rPr lang="zh-CN" altLang="en-US" sz="2800">
                <a:latin typeface="微软雅黑" panose="020B0503020204020204" charset="-122"/>
                <a:ea typeface="微软雅黑" panose="020B0503020204020204" charset="-122"/>
                <a:cs typeface="微软雅黑" panose="020B0503020204020204" charset="-122"/>
              </a:rPr>
              <a:t>中国医学科学院肿瘤医院</a:t>
            </a:r>
            <a:r>
              <a:rPr lang="en-US" altLang="zh-CN" sz="2800">
                <a:latin typeface="微软雅黑" panose="020B0503020204020204" charset="-122"/>
                <a:ea typeface="微软雅黑" panose="020B0503020204020204" charset="-122"/>
                <a:cs typeface="微软雅黑" panose="020B0503020204020204" charset="-122"/>
              </a:rPr>
              <a:t>    </a:t>
            </a:r>
            <a:r>
              <a:rPr lang="zh-CN" altLang="en-US" sz="2800">
                <a:latin typeface="微软雅黑" panose="020B0503020204020204" charset="-122"/>
                <a:ea typeface="微软雅黑" panose="020B0503020204020204" charset="-122"/>
                <a:cs typeface="微软雅黑" panose="020B0503020204020204" charset="-122"/>
              </a:rPr>
              <a:t>段建春</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84609" y="173033"/>
            <a:ext cx="10423039" cy="663894"/>
          </a:xfrm>
        </p:spPr>
        <p:txBody>
          <a:bodyPr/>
          <a:lstStyle/>
          <a:p>
            <a:pPr algn="ctr"/>
            <a:r>
              <a:rPr lang="zh-CN" altLang="en-US" sz="2800" dirty="0">
                <a:sym typeface="+mn-ea"/>
              </a:rPr>
              <a:t>肺癌患者加强骨转移筛查，早诊断预防</a:t>
            </a:r>
            <a:r>
              <a:rPr lang="en-US" altLang="zh-CN" sz="2800" dirty="0">
                <a:sym typeface="+mn-ea"/>
              </a:rPr>
              <a:t>SRE</a:t>
            </a:r>
            <a:endParaRPr lang="en-US" altLang="zh-CN" sz="2800" dirty="0">
              <a:solidFill>
                <a:schemeClr val="accent1">
                  <a:lumMod val="75000"/>
                </a:schemeClr>
              </a:solidFill>
              <a:sym typeface="+mn-ea"/>
            </a:endParaRPr>
          </a:p>
        </p:txBody>
      </p:sp>
      <p:sp>
        <p:nvSpPr>
          <p:cNvPr id="2" name="内容占位符 2"/>
          <p:cNvSpPr>
            <a:spLocks noGrp="1"/>
          </p:cNvSpPr>
          <p:nvPr/>
        </p:nvSpPr>
        <p:spPr>
          <a:xfrm>
            <a:off x="826135" y="924720"/>
            <a:ext cx="5365750" cy="5277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1" dirty="0"/>
              <a:t>肺癌患者多发骨转移是发生</a:t>
            </a:r>
            <a:r>
              <a:rPr lang="en-US" altLang="zh-CN" sz="1800" b="1" dirty="0"/>
              <a:t>SRE</a:t>
            </a:r>
            <a:r>
              <a:rPr lang="zh-CN" altLang="en-US" sz="1800" b="1" dirty="0"/>
              <a:t>的危险因素</a:t>
            </a:r>
            <a:endParaRPr lang="en-US" sz="1800" b="1" dirty="0"/>
          </a:p>
        </p:txBody>
      </p:sp>
      <p:pic>
        <p:nvPicPr>
          <p:cNvPr id="5" name="图片 4"/>
          <p:cNvPicPr>
            <a:picLocks noChangeAspect="1"/>
          </p:cNvPicPr>
          <p:nvPr/>
        </p:nvPicPr>
        <p:blipFill>
          <a:blip r:embed="rId3"/>
          <a:stretch>
            <a:fillRect/>
          </a:stretch>
        </p:blipFill>
        <p:spPr>
          <a:xfrm>
            <a:off x="826140" y="2207555"/>
            <a:ext cx="4675262" cy="3874205"/>
          </a:xfrm>
          <a:prstGeom prst="rect">
            <a:avLst/>
          </a:prstGeom>
        </p:spPr>
      </p:pic>
      <p:pic>
        <p:nvPicPr>
          <p:cNvPr id="6" name="图片 5"/>
          <p:cNvPicPr>
            <a:picLocks noChangeAspect="1"/>
          </p:cNvPicPr>
          <p:nvPr/>
        </p:nvPicPr>
        <p:blipFill>
          <a:blip r:embed="rId4"/>
          <a:stretch>
            <a:fillRect/>
          </a:stretch>
        </p:blipFill>
        <p:spPr>
          <a:xfrm>
            <a:off x="6203950" y="2140307"/>
            <a:ext cx="4580592" cy="3932464"/>
          </a:xfrm>
          <a:prstGeom prst="rect">
            <a:avLst/>
          </a:prstGeom>
        </p:spPr>
      </p:pic>
      <p:sp>
        <p:nvSpPr>
          <p:cNvPr id="9" name="文本框 8"/>
          <p:cNvSpPr txBox="1"/>
          <p:nvPr/>
        </p:nvSpPr>
        <p:spPr>
          <a:xfrm>
            <a:off x="1430020" y="1589405"/>
            <a:ext cx="3771900" cy="521970"/>
          </a:xfrm>
          <a:prstGeom prst="rect">
            <a:avLst/>
          </a:prstGeom>
          <a:noFill/>
        </p:spPr>
        <p:txBody>
          <a:bodyPr wrap="square">
            <a:spAutoFit/>
          </a:bodyPr>
          <a:lstStyle/>
          <a:p>
            <a:r>
              <a:rPr lang="zh-CN" altLang="en-US" sz="1400" dirty="0">
                <a:latin typeface="微软雅黑" panose="020B0503020204020204" charset="-122"/>
                <a:ea typeface="微软雅黑" panose="020B0503020204020204" charset="-122"/>
              </a:rPr>
              <a:t>多发骨转移 </a:t>
            </a:r>
            <a:r>
              <a:rPr lang="en-US" altLang="zh-CN" sz="1400" dirty="0">
                <a:latin typeface="微软雅黑" panose="020B0503020204020204" charset="-122"/>
                <a:ea typeface="微软雅黑" panose="020B0503020204020204" charset="-122"/>
              </a:rPr>
              <a:t>vs </a:t>
            </a:r>
            <a:r>
              <a:rPr lang="zh-CN" altLang="en-US" sz="1400" dirty="0">
                <a:latin typeface="微软雅黑" panose="020B0503020204020204" charset="-122"/>
                <a:ea typeface="微软雅黑" panose="020B0503020204020204" charset="-122"/>
              </a:rPr>
              <a:t>单发骨转移</a:t>
            </a:r>
            <a:endParaRPr lang="en-US" sz="1400" dirty="0">
              <a:latin typeface="微软雅黑" panose="020B0503020204020204" charset="-122"/>
              <a:ea typeface="微软雅黑" panose="020B0503020204020204" charset="-122"/>
            </a:endParaRPr>
          </a:p>
          <a:p>
            <a:r>
              <a:rPr lang="zh-CN" altLang="en-US" sz="1400" dirty="0">
                <a:latin typeface="微软雅黑" panose="020B0503020204020204" charset="-122"/>
                <a:ea typeface="微软雅黑" panose="020B0503020204020204" charset="-122"/>
              </a:rPr>
              <a:t>无骨转移生存时间：</a:t>
            </a:r>
            <a:r>
              <a:rPr lang="en-US" altLang="zh-CN" sz="1400" dirty="0">
                <a:latin typeface="微软雅黑" panose="020B0503020204020204" charset="-122"/>
                <a:ea typeface="微软雅黑" panose="020B0503020204020204" charset="-122"/>
              </a:rPr>
              <a:t>2</a:t>
            </a:r>
            <a:r>
              <a:rPr lang="en-US" sz="1400" dirty="0">
                <a:latin typeface="微软雅黑" panose="020B0503020204020204" charset="-122"/>
                <a:ea typeface="微软雅黑" panose="020B0503020204020204" charset="-122"/>
              </a:rPr>
              <a:t> vs 7 months </a:t>
            </a:r>
            <a:r>
              <a:rPr lang="en-US" altLang="zh-CN" sz="1400" dirty="0">
                <a:latin typeface="微软雅黑" panose="020B0503020204020204" charset="-122"/>
                <a:ea typeface="微软雅黑" panose="020B0503020204020204" charset="-122"/>
              </a:rPr>
              <a:t>p&lt;0.001</a:t>
            </a:r>
            <a:endParaRPr lang="en-US" sz="1400" dirty="0">
              <a:latin typeface="微软雅黑" panose="020B0503020204020204" charset="-122"/>
              <a:ea typeface="微软雅黑" panose="020B0503020204020204" charset="-122"/>
            </a:endParaRPr>
          </a:p>
        </p:txBody>
      </p:sp>
      <p:sp>
        <p:nvSpPr>
          <p:cNvPr id="18" name="内容占位符 2"/>
          <p:cNvSpPr txBox="1"/>
          <p:nvPr/>
        </p:nvSpPr>
        <p:spPr>
          <a:xfrm>
            <a:off x="6216010" y="924492"/>
            <a:ext cx="5922114" cy="5277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1" dirty="0"/>
              <a:t>肺癌患者初诊即伴有骨转移高达 </a:t>
            </a:r>
            <a:r>
              <a:rPr lang="en-US" altLang="zh-CN" sz="1800" b="1" dirty="0"/>
              <a:t>79.4%</a:t>
            </a:r>
            <a:r>
              <a:rPr lang="zh-CN" altLang="en-US" sz="1800" b="1" dirty="0"/>
              <a:t>（</a:t>
            </a:r>
            <a:r>
              <a:rPr lang="en-US" altLang="zh-CN" sz="1800" b="1" dirty="0"/>
              <a:t>266/335</a:t>
            </a:r>
            <a:r>
              <a:rPr lang="zh-CN" altLang="en-US" sz="1800" b="1" dirty="0"/>
              <a:t>）</a:t>
            </a:r>
            <a:endParaRPr lang="en-US" altLang="zh-CN" sz="1800" b="1" dirty="0"/>
          </a:p>
          <a:p>
            <a:r>
              <a:rPr lang="zh-CN" altLang="en-US" sz="1800" b="1" dirty="0"/>
              <a:t>初诊伴骨转影响肺癌的长期生存</a:t>
            </a:r>
            <a:endParaRPr lang="en-US" sz="1800" b="1" dirty="0"/>
          </a:p>
        </p:txBody>
      </p:sp>
      <p:sp>
        <p:nvSpPr>
          <p:cNvPr id="21" name="文本框 20"/>
          <p:cNvSpPr txBox="1"/>
          <p:nvPr/>
        </p:nvSpPr>
        <p:spPr>
          <a:xfrm>
            <a:off x="6677660" y="1590675"/>
            <a:ext cx="3480435" cy="521970"/>
          </a:xfrm>
          <a:prstGeom prst="rect">
            <a:avLst/>
          </a:prstGeom>
          <a:noFill/>
        </p:spPr>
        <p:txBody>
          <a:bodyPr wrap="square">
            <a:spAutoFit/>
          </a:bodyPr>
          <a:lstStyle/>
          <a:p>
            <a:r>
              <a:rPr lang="zh-CN" altLang="en-US" sz="1400" dirty="0">
                <a:latin typeface="微软雅黑" panose="020B0503020204020204" charset="-122"/>
                <a:ea typeface="微软雅黑" panose="020B0503020204020204" charset="-122"/>
              </a:rPr>
              <a:t>初诊伴骨转移 </a:t>
            </a:r>
            <a:r>
              <a:rPr lang="en-US" altLang="zh-CN" sz="1400" dirty="0">
                <a:latin typeface="微软雅黑" panose="020B0503020204020204" charset="-122"/>
                <a:ea typeface="微软雅黑" panose="020B0503020204020204" charset="-122"/>
              </a:rPr>
              <a:t>vs </a:t>
            </a:r>
            <a:r>
              <a:rPr lang="zh-CN" altLang="en-US" sz="1400" dirty="0">
                <a:latin typeface="微软雅黑" panose="020B0503020204020204" charset="-122"/>
                <a:ea typeface="微软雅黑" panose="020B0503020204020204" charset="-122"/>
              </a:rPr>
              <a:t>初诊无骨转移</a:t>
            </a:r>
            <a:endParaRPr lang="en-US" sz="1400" dirty="0">
              <a:latin typeface="微软雅黑" panose="020B0503020204020204" charset="-122"/>
              <a:ea typeface="微软雅黑" panose="020B0503020204020204" charset="-122"/>
            </a:endParaRPr>
          </a:p>
          <a:p>
            <a:r>
              <a:rPr lang="zh-CN" altLang="en-US" sz="1400" dirty="0">
                <a:latin typeface="微软雅黑" panose="020B0503020204020204" charset="-122"/>
                <a:ea typeface="微软雅黑" panose="020B0503020204020204" charset="-122"/>
              </a:rPr>
              <a:t>生存时间：</a:t>
            </a:r>
            <a:r>
              <a:rPr lang="en-US" altLang="zh-CN" sz="1400" dirty="0">
                <a:latin typeface="微软雅黑" panose="020B0503020204020204" charset="-122"/>
                <a:ea typeface="微软雅黑" panose="020B0503020204020204" charset="-122"/>
              </a:rPr>
              <a:t>8 </a:t>
            </a:r>
            <a:r>
              <a:rPr lang="en-US" sz="1400" dirty="0">
                <a:latin typeface="微软雅黑" panose="020B0503020204020204" charset="-122"/>
                <a:ea typeface="微软雅黑" panose="020B0503020204020204" charset="-122"/>
              </a:rPr>
              <a:t>vs 1</a:t>
            </a:r>
            <a:r>
              <a:rPr lang="en-US" altLang="zh-CN" sz="1400" dirty="0">
                <a:latin typeface="微软雅黑" panose="020B0503020204020204" charset="-122"/>
                <a:ea typeface="微软雅黑" panose="020B0503020204020204" charset="-122"/>
              </a:rPr>
              <a:t>8</a:t>
            </a:r>
            <a:r>
              <a:rPr lang="en-US" sz="1400" dirty="0">
                <a:latin typeface="微软雅黑" panose="020B0503020204020204" charset="-122"/>
                <a:ea typeface="微软雅黑" panose="020B0503020204020204" charset="-122"/>
              </a:rPr>
              <a:t> months </a:t>
            </a:r>
            <a:r>
              <a:rPr lang="en-US" altLang="zh-CN" sz="1400" dirty="0">
                <a:latin typeface="微软雅黑" panose="020B0503020204020204" charset="-122"/>
                <a:ea typeface="微软雅黑" panose="020B0503020204020204" charset="-122"/>
              </a:rPr>
              <a:t>p&lt;0.001</a:t>
            </a:r>
            <a:endParaRPr lang="en-US" sz="1400" dirty="0">
              <a:latin typeface="微软雅黑" panose="020B0503020204020204" charset="-122"/>
              <a:ea typeface="微软雅黑" panose="020B0503020204020204" charset="-122"/>
            </a:endParaRPr>
          </a:p>
        </p:txBody>
      </p:sp>
      <p:sp>
        <p:nvSpPr>
          <p:cNvPr id="24" name="文本框 23"/>
          <p:cNvSpPr txBox="1"/>
          <p:nvPr/>
        </p:nvSpPr>
        <p:spPr>
          <a:xfrm>
            <a:off x="9584690" y="6383020"/>
            <a:ext cx="2400935" cy="245110"/>
          </a:xfrm>
          <a:prstGeom prst="rect">
            <a:avLst/>
          </a:prstGeom>
          <a:noFill/>
        </p:spPr>
        <p:txBody>
          <a:bodyPr wrap="square">
            <a:spAutoFit/>
          </a:bodyPr>
          <a:lstStyle/>
          <a:p>
            <a:r>
              <a:rPr lang="nl-NL" sz="1000" dirty="0">
                <a:solidFill>
                  <a:schemeClr val="bg1"/>
                </a:solidFill>
              </a:rPr>
              <a:t>Tumour Biol. 2016 Jan;37(1):1131-40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84609" y="367343"/>
            <a:ext cx="10423039" cy="663894"/>
          </a:xfrm>
        </p:spPr>
        <p:txBody>
          <a:bodyPr>
            <a:noAutofit/>
          </a:bodyPr>
          <a:lstStyle/>
          <a:p>
            <a:pPr algn="ctr"/>
            <a:br>
              <a:rPr lang="zh-CN" altLang="en-US" sz="2800" dirty="0">
                <a:latin typeface="Arial" panose="020B0604020202020204" pitchFamily="34" charset="0"/>
                <a:cs typeface="Arial" panose="020B0604020202020204" pitchFamily="34" charset="0"/>
                <a:sym typeface="+mn-ea"/>
              </a:rPr>
            </a:br>
            <a:r>
              <a:rPr lang="zh-CN" altLang="en-US" sz="2800" dirty="0">
                <a:latin typeface="Arial" panose="020B0604020202020204" pitchFamily="34" charset="0"/>
                <a:cs typeface="Arial" panose="020B0604020202020204" pitchFamily="34" charset="0"/>
                <a:sym typeface="+mn-ea"/>
              </a:rPr>
              <a:t>诊断骨转移各种方法及其价值</a:t>
            </a:r>
            <a:br>
              <a:rPr lang="zh-CN" altLang="en-US" sz="2800" b="1" baseline="30000" dirty="0">
                <a:latin typeface="Arial" panose="020B0604020202020204" pitchFamily="34" charset="0"/>
                <a:ea typeface="微软雅黑" panose="020B0503020204020204" charset="-122"/>
                <a:cs typeface="Arial" panose="020B0604020202020204" pitchFamily="34" charset="0"/>
              </a:rPr>
            </a:br>
            <a:endParaRPr lang="zh-CN" altLang="en-US" sz="2800" b="1" baseline="30000" dirty="0">
              <a:solidFill>
                <a:schemeClr val="accent1">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16" name="圆角矩形 10"/>
          <p:cNvSpPr/>
          <p:nvPr/>
        </p:nvSpPr>
        <p:spPr>
          <a:xfrm>
            <a:off x="1906858" y="1563117"/>
            <a:ext cx="3960000" cy="1327896"/>
          </a:xfrm>
          <a:prstGeom prst="roundRect">
            <a:avLst>
              <a:gd name="adj" fmla="val 10570"/>
            </a:avLst>
          </a:prstGeom>
          <a:no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364989" y="1363642"/>
            <a:ext cx="945573" cy="38985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latin typeface="Arial" panose="020B0604020202020204" pitchFamily="34" charset="0"/>
                <a:ea typeface="微软雅黑" panose="020B0503020204020204" charset="-122"/>
                <a:cs typeface="Arial" panose="020B0604020202020204" pitchFamily="34" charset="0"/>
              </a:rPr>
              <a:t>ECT</a:t>
            </a:r>
            <a:endParaRPr lang="zh-CN" altLang="en-US" sz="1400" b="1" dirty="0">
              <a:latin typeface="Arial" panose="020B0604020202020204" pitchFamily="34" charset="0"/>
              <a:ea typeface="微软雅黑" panose="020B0503020204020204" charset="-122"/>
              <a:cs typeface="Arial" panose="020B0604020202020204" pitchFamily="34" charset="0"/>
            </a:endParaRPr>
          </a:p>
        </p:txBody>
      </p:sp>
      <p:sp>
        <p:nvSpPr>
          <p:cNvPr id="4" name="矩形 3"/>
          <p:cNvSpPr/>
          <p:nvPr/>
        </p:nvSpPr>
        <p:spPr>
          <a:xfrm>
            <a:off x="1447776" y="1657731"/>
            <a:ext cx="4911823" cy="1028295"/>
          </a:xfrm>
          <a:prstGeom prst="rect">
            <a:avLst/>
          </a:prstGeom>
        </p:spPr>
        <p:txBody>
          <a:bodyPr wrap="square">
            <a:spAutoFit/>
          </a:bodyPr>
          <a:lstStyle/>
          <a:p>
            <a:pPr marL="0" lvl="1" algn="ctr">
              <a:lnSpc>
                <a:spcPct val="150000"/>
              </a:lnSpc>
              <a:spcBef>
                <a:spcPts val="1200"/>
              </a:spcBef>
              <a:buClr>
                <a:srgbClr val="008080"/>
              </a:buClr>
              <a:buSzPct val="77000"/>
              <a:defRPr/>
            </a:pPr>
            <a:r>
              <a:rPr lang="zh-CN" altLang="en-US" b="1" dirty="0">
                <a:latin typeface="微软雅黑" panose="020B0503020204020204" charset="-122"/>
                <a:ea typeface="微软雅黑" panose="020B0503020204020204" charset="-122"/>
                <a:cs typeface="Times New Roman" panose="02020603050405020304" pitchFamily="18" charset="0"/>
              </a:rPr>
              <a:t>初筛检查</a:t>
            </a:r>
            <a:endParaRPr lang="en-US" altLang="zh-CN" b="1" dirty="0">
              <a:latin typeface="微软雅黑" panose="020B0503020204020204" charset="-122"/>
              <a:ea typeface="微软雅黑" panose="020B0503020204020204" charset="-122"/>
              <a:cs typeface="Arial" panose="020B0604020202020204" pitchFamily="34" charset="0"/>
            </a:endParaRPr>
          </a:p>
          <a:p>
            <a:pPr marL="0" lvl="1" algn="ctr">
              <a:lnSpc>
                <a:spcPct val="150000"/>
              </a:lnSpc>
              <a:spcBef>
                <a:spcPts val="1200"/>
              </a:spcBef>
              <a:buClr>
                <a:srgbClr val="008080"/>
              </a:buClr>
              <a:buSzPct val="77000"/>
              <a:defRPr/>
            </a:pPr>
            <a:r>
              <a:rPr lang="zh-CN" altLang="en-US" b="1" dirty="0">
                <a:latin typeface="微软雅黑" panose="020B0503020204020204" charset="-122"/>
                <a:ea typeface="微软雅黑" panose="020B0503020204020204" charset="-122"/>
                <a:cs typeface="Arial" panose="020B0604020202020204" pitchFamily="34" charset="0"/>
              </a:rPr>
              <a:t>假阳性，反映骨代谢变化而非肿瘤细胞</a:t>
            </a:r>
            <a:endParaRPr lang="en-US" altLang="zh-CN" b="1" dirty="0">
              <a:latin typeface="微软雅黑" panose="020B0503020204020204" charset="-122"/>
              <a:ea typeface="微软雅黑" panose="020B0503020204020204" charset="-122"/>
              <a:cs typeface="Times New Roman" panose="02020603050405020304" pitchFamily="18" charset="0"/>
            </a:endParaRPr>
          </a:p>
        </p:txBody>
      </p:sp>
      <p:sp>
        <p:nvSpPr>
          <p:cNvPr id="23" name="圆角矩形 10"/>
          <p:cNvSpPr/>
          <p:nvPr/>
        </p:nvSpPr>
        <p:spPr>
          <a:xfrm>
            <a:off x="6797369" y="1563117"/>
            <a:ext cx="3960000" cy="1327896"/>
          </a:xfrm>
          <a:prstGeom prst="roundRect">
            <a:avLst>
              <a:gd name="adj" fmla="val 10570"/>
            </a:avLst>
          </a:prstGeom>
          <a:no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038695" y="1360465"/>
            <a:ext cx="1477349" cy="38985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latin typeface="Arial" panose="020B0604020202020204" pitchFamily="34" charset="0"/>
                <a:ea typeface="微软雅黑" panose="020B0503020204020204" charset="-122"/>
                <a:cs typeface="Arial" panose="020B0604020202020204" pitchFamily="34" charset="0"/>
              </a:rPr>
              <a:t>X</a:t>
            </a:r>
            <a:r>
              <a:rPr lang="zh-CN" altLang="en-US" sz="2400" b="1" dirty="0">
                <a:latin typeface="Arial" panose="020B0604020202020204" pitchFamily="34" charset="0"/>
                <a:ea typeface="微软雅黑" panose="020B0503020204020204" charset="-122"/>
                <a:cs typeface="Arial" panose="020B0604020202020204" pitchFamily="34" charset="0"/>
              </a:rPr>
              <a:t>线 </a:t>
            </a:r>
            <a:r>
              <a:rPr lang="en-US" altLang="zh-CN" sz="2400" b="1" dirty="0">
                <a:latin typeface="Arial" panose="020B0604020202020204" pitchFamily="34" charset="0"/>
                <a:ea typeface="微软雅黑" panose="020B0503020204020204" charset="-122"/>
                <a:cs typeface="Arial" panose="020B0604020202020204" pitchFamily="34" charset="0"/>
              </a:rPr>
              <a:t>/ CT</a:t>
            </a:r>
            <a:endParaRPr lang="zh-CN" altLang="en-US" sz="1400" b="1" dirty="0">
              <a:latin typeface="Arial" panose="020B0604020202020204" pitchFamily="34" charset="0"/>
              <a:ea typeface="微软雅黑" panose="020B0503020204020204" charset="-122"/>
              <a:cs typeface="Arial" panose="020B0604020202020204" pitchFamily="34" charset="0"/>
            </a:endParaRPr>
          </a:p>
        </p:txBody>
      </p:sp>
      <p:sp>
        <p:nvSpPr>
          <p:cNvPr id="25" name="矩形 24"/>
          <p:cNvSpPr/>
          <p:nvPr/>
        </p:nvSpPr>
        <p:spPr>
          <a:xfrm>
            <a:off x="6292589" y="1808811"/>
            <a:ext cx="4879738" cy="798830"/>
          </a:xfrm>
          <a:prstGeom prst="rect">
            <a:avLst/>
          </a:prstGeom>
        </p:spPr>
        <p:txBody>
          <a:bodyPr wrap="square">
            <a:spAutoFit/>
          </a:bodyPr>
          <a:lstStyle/>
          <a:p>
            <a:pPr marL="0" lvl="1" algn="ctr">
              <a:spcBef>
                <a:spcPts val="1200"/>
              </a:spcBef>
              <a:buClr>
                <a:srgbClr val="008080"/>
              </a:buClr>
              <a:buSzPct val="77000"/>
              <a:defRPr/>
            </a:pPr>
            <a:r>
              <a:rPr lang="zh-CN" altLang="en-US" b="1" dirty="0">
                <a:latin typeface="微软雅黑" panose="020B0503020204020204" charset="-122"/>
                <a:ea typeface="微软雅黑" panose="020B0503020204020204" charset="-122"/>
                <a:cs typeface="Times New Roman" panose="02020603050405020304" pitchFamily="18" charset="0"/>
              </a:rPr>
              <a:t>明确有无骨质破坏</a:t>
            </a:r>
            <a:endParaRPr lang="en-US" altLang="zh-CN" b="1" dirty="0">
              <a:latin typeface="微软雅黑" panose="020B0503020204020204" charset="-122"/>
              <a:ea typeface="微软雅黑" panose="020B0503020204020204" charset="-122"/>
              <a:cs typeface="Times New Roman" panose="02020603050405020304" pitchFamily="18" charset="0"/>
            </a:endParaRPr>
          </a:p>
          <a:p>
            <a:pPr marL="0" lvl="1" algn="ctr">
              <a:spcBef>
                <a:spcPts val="1200"/>
              </a:spcBef>
              <a:buClr>
                <a:srgbClr val="008080"/>
              </a:buClr>
              <a:buSzPct val="77000"/>
              <a:defRPr/>
            </a:pPr>
            <a:r>
              <a:rPr lang="zh-CN" altLang="en-US" b="1" dirty="0">
                <a:latin typeface="微软雅黑" panose="020B0503020204020204" charset="-122"/>
                <a:ea typeface="微软雅黑" panose="020B0503020204020204" charset="-122"/>
                <a:cs typeface="Times New Roman" panose="02020603050405020304" pitchFamily="18" charset="0"/>
              </a:rPr>
              <a:t>可作为骨转移</a:t>
            </a:r>
            <a:r>
              <a:rPr lang="en-US" altLang="zh-CN" b="1" dirty="0">
                <a:solidFill>
                  <a:schemeClr val="accent1">
                    <a:lumMod val="75000"/>
                  </a:schemeClr>
                </a:solidFill>
                <a:latin typeface="微软雅黑" panose="020B0503020204020204" charset="-122"/>
                <a:ea typeface="微软雅黑" panose="020B0503020204020204" charset="-122"/>
                <a:cs typeface="+mj-cs"/>
              </a:rPr>
              <a:t>疗效评价</a:t>
            </a:r>
            <a:r>
              <a:rPr lang="zh-CN" altLang="en-US" b="1" dirty="0">
                <a:latin typeface="微软雅黑" panose="020B0503020204020204" charset="-122"/>
                <a:ea typeface="微软雅黑" panose="020B0503020204020204" charset="-122"/>
                <a:cs typeface="Times New Roman" panose="02020603050405020304" pitchFamily="18" charset="0"/>
              </a:rPr>
              <a:t>手段</a:t>
            </a:r>
            <a:endParaRPr lang="en-US" altLang="zh-CN" b="1" dirty="0">
              <a:latin typeface="微软雅黑" panose="020B0503020204020204" charset="-122"/>
              <a:ea typeface="微软雅黑" panose="020B0503020204020204" charset="-122"/>
              <a:cs typeface="Times New Roman" panose="02020603050405020304" pitchFamily="18" charset="0"/>
            </a:endParaRPr>
          </a:p>
        </p:txBody>
      </p:sp>
      <p:sp>
        <p:nvSpPr>
          <p:cNvPr id="26" name="圆角矩形 10"/>
          <p:cNvSpPr/>
          <p:nvPr/>
        </p:nvSpPr>
        <p:spPr>
          <a:xfrm>
            <a:off x="4583950" y="4093667"/>
            <a:ext cx="3240000" cy="1327896"/>
          </a:xfrm>
          <a:prstGeom prst="roundRect">
            <a:avLst>
              <a:gd name="adj" fmla="val 10570"/>
            </a:avLst>
          </a:prstGeom>
          <a:no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731163" y="3833909"/>
            <a:ext cx="945573" cy="38985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latin typeface="Arial" panose="020B0604020202020204" pitchFamily="34" charset="0"/>
                <a:ea typeface="微软雅黑" panose="020B0503020204020204" charset="-122"/>
                <a:cs typeface="Arial" panose="020B0604020202020204" pitchFamily="34" charset="0"/>
              </a:rPr>
              <a:t>MRI</a:t>
            </a:r>
          </a:p>
        </p:txBody>
      </p:sp>
      <p:sp>
        <p:nvSpPr>
          <p:cNvPr id="28" name="矩形 27"/>
          <p:cNvSpPr/>
          <p:nvPr/>
        </p:nvSpPr>
        <p:spPr>
          <a:xfrm>
            <a:off x="4583950" y="4256155"/>
            <a:ext cx="3240000" cy="873957"/>
          </a:xfrm>
          <a:prstGeom prst="rect">
            <a:avLst/>
          </a:prstGeom>
        </p:spPr>
        <p:txBody>
          <a:bodyPr wrap="square">
            <a:spAutoFit/>
          </a:bodyPr>
          <a:lstStyle/>
          <a:p>
            <a:pPr marL="0" lvl="1" algn="ctr">
              <a:lnSpc>
                <a:spcPct val="150000"/>
              </a:lnSpc>
              <a:spcBef>
                <a:spcPts val="1200"/>
              </a:spcBef>
              <a:buClr>
                <a:srgbClr val="008080"/>
              </a:buClr>
              <a:buSzPct val="77000"/>
              <a:defRPr/>
            </a:pPr>
            <a:r>
              <a:rPr lang="zh-CN" altLang="en-US" b="1" dirty="0">
                <a:latin typeface="Times New Roman" panose="02020603050405020304" pitchFamily="18" charset="0"/>
                <a:ea typeface="微软雅黑" panose="020B0503020204020204" charset="-122"/>
                <a:cs typeface="Times New Roman" panose="02020603050405020304" pitchFamily="18" charset="0"/>
              </a:rPr>
              <a:t>了解骨转移对周围组织的影响尤其是脊柱稳定性</a:t>
            </a:r>
            <a:endParaRPr lang="zh-CN" altLang="en-US" b="1" dirty="0">
              <a:latin typeface="Arial" panose="020B0604020202020204" pitchFamily="34" charset="0"/>
              <a:ea typeface="微软雅黑" panose="020B0503020204020204" charset="-122"/>
              <a:cs typeface="Arial" panose="020B0604020202020204" pitchFamily="34" charset="0"/>
            </a:endParaRPr>
          </a:p>
        </p:txBody>
      </p:sp>
      <p:sp>
        <p:nvSpPr>
          <p:cNvPr id="29" name="圆角矩形 10"/>
          <p:cNvSpPr/>
          <p:nvPr/>
        </p:nvSpPr>
        <p:spPr>
          <a:xfrm>
            <a:off x="8378749" y="4068674"/>
            <a:ext cx="3240000" cy="1327896"/>
          </a:xfrm>
          <a:prstGeom prst="roundRect">
            <a:avLst>
              <a:gd name="adj" fmla="val 10570"/>
            </a:avLst>
          </a:prstGeom>
          <a:no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9219744" y="3834260"/>
            <a:ext cx="1477349" cy="38985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latin typeface="Arial" panose="020B0604020202020204" pitchFamily="34" charset="0"/>
                <a:ea typeface="微软雅黑" panose="020B0503020204020204" charset="-122"/>
                <a:cs typeface="Arial" panose="020B0604020202020204" pitchFamily="34" charset="0"/>
              </a:rPr>
              <a:t>骨活检</a:t>
            </a:r>
            <a:endParaRPr lang="zh-CN" altLang="en-US" sz="1400" b="1" dirty="0">
              <a:latin typeface="Arial" panose="020B0604020202020204" pitchFamily="34" charset="0"/>
              <a:ea typeface="微软雅黑" panose="020B0503020204020204" charset="-122"/>
              <a:cs typeface="Arial" panose="020B0604020202020204" pitchFamily="34" charset="0"/>
            </a:endParaRPr>
          </a:p>
        </p:txBody>
      </p:sp>
      <p:sp>
        <p:nvSpPr>
          <p:cNvPr id="31" name="矩形 30"/>
          <p:cNvSpPr/>
          <p:nvPr/>
        </p:nvSpPr>
        <p:spPr>
          <a:xfrm>
            <a:off x="8561736" y="4330229"/>
            <a:ext cx="2793578" cy="1595309"/>
          </a:xfrm>
          <a:prstGeom prst="rect">
            <a:avLst/>
          </a:prstGeom>
        </p:spPr>
        <p:txBody>
          <a:bodyPr wrap="square">
            <a:spAutoFit/>
          </a:bodyPr>
          <a:lstStyle/>
          <a:p>
            <a:pPr marL="0" lvl="1" algn="ctr">
              <a:lnSpc>
                <a:spcPct val="150000"/>
              </a:lnSpc>
              <a:spcBef>
                <a:spcPts val="1200"/>
              </a:spcBef>
              <a:buClr>
                <a:srgbClr val="008080"/>
              </a:buClr>
              <a:buSzPct val="77000"/>
              <a:defRPr/>
            </a:pPr>
            <a:r>
              <a:rPr lang="zh-CN" altLang="en-US" b="1" dirty="0">
                <a:latin typeface="Times New Roman" panose="02020603050405020304" pitchFamily="18" charset="0"/>
                <a:ea typeface="微软雅黑" panose="020B0503020204020204" charset="-122"/>
                <a:cs typeface="Times New Roman" panose="02020603050405020304" pitchFamily="18" charset="0"/>
              </a:rPr>
              <a:t>取得病理诊断</a:t>
            </a:r>
            <a:endParaRPr lang="en-US" altLang="zh-CN" b="1" dirty="0">
              <a:latin typeface="Times New Roman" panose="02020603050405020304" pitchFamily="18" charset="0"/>
              <a:ea typeface="微软雅黑" panose="020B0503020204020204" charset="-122"/>
              <a:cs typeface="Times New Roman" panose="02020603050405020304" pitchFamily="18" charset="0"/>
            </a:endParaRPr>
          </a:p>
          <a:p>
            <a:pPr marL="0" lvl="1" algn="ctr">
              <a:lnSpc>
                <a:spcPct val="150000"/>
              </a:lnSpc>
              <a:spcBef>
                <a:spcPts val="1200"/>
              </a:spcBef>
              <a:buClr>
                <a:srgbClr val="008080"/>
              </a:buClr>
              <a:buSzPct val="77000"/>
              <a:defRPr/>
            </a:pPr>
            <a:endParaRPr lang="en-US" altLang="zh-CN" b="1" dirty="0">
              <a:latin typeface="Times New Roman" panose="02020603050405020304" pitchFamily="18" charset="0"/>
              <a:ea typeface="微软雅黑" panose="020B0503020204020204" charset="-122"/>
              <a:cs typeface="Times New Roman" panose="02020603050405020304" pitchFamily="18" charset="0"/>
            </a:endParaRPr>
          </a:p>
          <a:p>
            <a:pPr marL="0" lvl="1" algn="ctr">
              <a:lnSpc>
                <a:spcPct val="150000"/>
              </a:lnSpc>
              <a:spcBef>
                <a:spcPts val="1200"/>
              </a:spcBef>
              <a:buClr>
                <a:srgbClr val="008080"/>
              </a:buClr>
              <a:buSzPct val="77000"/>
              <a:defRPr/>
            </a:pPr>
            <a:endParaRPr lang="zh-CN" altLang="en-US" b="1" dirty="0">
              <a:latin typeface="Arial" panose="020B0604020202020204" pitchFamily="34" charset="0"/>
              <a:ea typeface="微软雅黑" panose="020B0503020204020204" charset="-122"/>
              <a:cs typeface="Arial" panose="020B0604020202020204" pitchFamily="34" charset="0"/>
            </a:endParaRPr>
          </a:p>
        </p:txBody>
      </p:sp>
      <p:sp>
        <p:nvSpPr>
          <p:cNvPr id="20" name="圆角矩形 10"/>
          <p:cNvSpPr/>
          <p:nvPr/>
        </p:nvSpPr>
        <p:spPr>
          <a:xfrm>
            <a:off x="781748" y="4105240"/>
            <a:ext cx="3247403" cy="1327896"/>
          </a:xfrm>
          <a:prstGeom prst="roundRect">
            <a:avLst>
              <a:gd name="adj" fmla="val 10570"/>
            </a:avLst>
          </a:prstGeom>
          <a:no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664423" y="3866498"/>
            <a:ext cx="1581662" cy="38985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latin typeface="Arial" panose="020B0604020202020204" pitchFamily="34" charset="0"/>
                <a:ea typeface="微软雅黑" panose="020B0503020204020204" charset="-122"/>
                <a:cs typeface="Arial" panose="020B0604020202020204" pitchFamily="34" charset="0"/>
              </a:rPr>
              <a:t>PET-CT</a:t>
            </a:r>
          </a:p>
        </p:txBody>
      </p:sp>
      <p:sp>
        <p:nvSpPr>
          <p:cNvPr id="22" name="矩形 21"/>
          <p:cNvSpPr/>
          <p:nvPr/>
        </p:nvSpPr>
        <p:spPr>
          <a:xfrm>
            <a:off x="1076844" y="4330023"/>
            <a:ext cx="2849457" cy="1027845"/>
          </a:xfrm>
          <a:prstGeom prst="rect">
            <a:avLst/>
          </a:prstGeom>
        </p:spPr>
        <p:txBody>
          <a:bodyPr wrap="square">
            <a:spAutoFit/>
          </a:bodyPr>
          <a:lstStyle/>
          <a:p>
            <a:pPr marL="0" lvl="1" algn="ctr">
              <a:lnSpc>
                <a:spcPct val="150000"/>
              </a:lnSpc>
              <a:spcBef>
                <a:spcPts val="1200"/>
              </a:spcBef>
              <a:buClr>
                <a:srgbClr val="008080"/>
              </a:buClr>
              <a:buSzPct val="77000"/>
              <a:defRPr/>
            </a:pPr>
            <a:r>
              <a:rPr lang="zh-CN" altLang="en-US" b="1" dirty="0">
                <a:latin typeface="Times New Roman" panose="02020603050405020304" pitchFamily="18" charset="0"/>
                <a:ea typeface="微软雅黑" panose="020B0503020204020204" charset="-122"/>
                <a:cs typeface="Times New Roman" panose="02020603050405020304" pitchFamily="18" charset="0"/>
              </a:rPr>
              <a:t>灵敏度、特异度更高</a:t>
            </a:r>
          </a:p>
          <a:p>
            <a:pPr marL="0" lvl="1" algn="ctr">
              <a:lnSpc>
                <a:spcPct val="150000"/>
              </a:lnSpc>
              <a:spcBef>
                <a:spcPts val="1200"/>
              </a:spcBef>
              <a:buClr>
                <a:srgbClr val="008080"/>
              </a:buClr>
              <a:buSzPct val="77000"/>
              <a:defRPr/>
            </a:pPr>
            <a:r>
              <a:rPr lang="zh-CN" altLang="en-US" b="1" dirty="0">
                <a:latin typeface="Times New Roman" panose="02020603050405020304" pitchFamily="18" charset="0"/>
                <a:ea typeface="微软雅黑" panose="020B0503020204020204" charset="-122"/>
                <a:cs typeface="Times New Roman" panose="02020603050405020304" pitchFamily="18" charset="0"/>
              </a:rPr>
              <a:t>全身骨骼受累及肿瘤情况</a:t>
            </a:r>
            <a:endParaRPr lang="zh-CN" altLang="en-US" b="1" dirty="0">
              <a:latin typeface="Arial" panose="020B0604020202020204" pitchFamily="34" charset="0"/>
              <a:ea typeface="微软雅黑" panose="020B0503020204020204" charset="-122"/>
              <a:cs typeface="Arial" panose="020B0604020202020204" pitchFamily="34" charset="0"/>
            </a:endParaRPr>
          </a:p>
        </p:txBody>
      </p:sp>
      <p:sp>
        <p:nvSpPr>
          <p:cNvPr id="11" name="文本占位符 10"/>
          <p:cNvSpPr>
            <a:spLocks noGrp="1"/>
          </p:cNvSpPr>
          <p:nvPr>
            <p:ph type="body" idx="1"/>
          </p:nvPr>
        </p:nvSpPr>
        <p:spPr>
          <a:xfrm>
            <a:off x="6797675" y="6308090"/>
            <a:ext cx="5254625" cy="371475"/>
          </a:xfrm>
        </p:spPr>
        <p:txBody>
          <a:bodyPr/>
          <a:lstStyle/>
          <a:p>
            <a:r>
              <a:rPr lang="zh-CN" altLang="en-US" dirty="0">
                <a:solidFill>
                  <a:schemeClr val="bg1"/>
                </a:solidFill>
              </a:rPr>
              <a:t>中国胸外科肺癌联盟</a:t>
            </a:r>
            <a:r>
              <a:rPr lang="en-US" altLang="zh-CN" dirty="0">
                <a:solidFill>
                  <a:schemeClr val="bg1"/>
                </a:solidFill>
              </a:rPr>
              <a:t>,</a:t>
            </a:r>
            <a:r>
              <a:rPr lang="zh-CN" altLang="en-US" dirty="0">
                <a:solidFill>
                  <a:schemeClr val="bg1"/>
                </a:solidFill>
              </a:rPr>
              <a:t>肺癌骨转移诊疗专家共识</a:t>
            </a:r>
            <a:r>
              <a:rPr lang="en-US" altLang="zh-CN" dirty="0">
                <a:solidFill>
                  <a:schemeClr val="bg1"/>
                </a:solidFill>
              </a:rPr>
              <a:t>(2019</a:t>
            </a:r>
            <a:r>
              <a:rPr lang="zh-CN" altLang="en-US" dirty="0">
                <a:solidFill>
                  <a:schemeClr val="bg1"/>
                </a:solidFill>
              </a:rPr>
              <a:t>版</a:t>
            </a:r>
            <a:r>
              <a:rPr lang="en-US" altLang="zh-CN" dirty="0">
                <a:solidFill>
                  <a:schemeClr val="bg1"/>
                </a:solidFill>
              </a:rPr>
              <a:t>),</a:t>
            </a:r>
            <a:r>
              <a:rPr lang="zh-CN" altLang="en-US" dirty="0">
                <a:solidFill>
                  <a:schemeClr val="bg1"/>
                </a:solidFill>
              </a:rPr>
              <a:t>中国肺癌杂志</a:t>
            </a:r>
            <a:r>
              <a:rPr lang="en-US" altLang="zh-CN" dirty="0">
                <a:solidFill>
                  <a:schemeClr val="bg1"/>
                </a:solidFill>
              </a:rPr>
              <a:t>,2019(4):187-207.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56339" y="313368"/>
            <a:ext cx="10423039" cy="663894"/>
          </a:xfrm>
        </p:spPr>
        <p:txBody>
          <a:bodyPr>
            <a:noAutofit/>
          </a:bodyPr>
          <a:lstStyle/>
          <a:p>
            <a:pPr algn="ctr"/>
            <a:br>
              <a:rPr lang="zh-CN" altLang="en-US" sz="2800" dirty="0">
                <a:latin typeface="Arial" panose="020B0604020202020204" pitchFamily="34" charset="0"/>
                <a:cs typeface="Arial" panose="020B0604020202020204" pitchFamily="34" charset="0"/>
                <a:sym typeface="+mn-ea"/>
              </a:rPr>
            </a:br>
            <a:r>
              <a:rPr lang="zh-CN" altLang="en-US" sz="2800" dirty="0">
                <a:latin typeface="Arial" panose="020B0604020202020204" pitchFamily="34" charset="0"/>
                <a:cs typeface="Arial" panose="020B0604020202020204" pitchFamily="34" charset="0"/>
                <a:sym typeface="+mn-ea"/>
              </a:rPr>
              <a:t>诊断骨转移各种方法及其价值</a:t>
            </a:r>
            <a:br>
              <a:rPr lang="zh-CN" altLang="en-US" sz="2800" b="1" baseline="30000" dirty="0">
                <a:latin typeface="Arial" panose="020B0604020202020204" pitchFamily="34" charset="0"/>
                <a:ea typeface="微软雅黑" panose="020B0503020204020204" charset="-122"/>
                <a:cs typeface="Arial" panose="020B0604020202020204" pitchFamily="34" charset="0"/>
              </a:rPr>
            </a:br>
            <a:endParaRPr lang="zh-CN" altLang="en-US" sz="2800" b="1" baseline="30000" dirty="0">
              <a:solidFill>
                <a:schemeClr val="accent1">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11" name="文本占位符 10"/>
          <p:cNvSpPr>
            <a:spLocks noGrp="1"/>
          </p:cNvSpPr>
          <p:nvPr>
            <p:ph type="body" idx="1"/>
          </p:nvPr>
        </p:nvSpPr>
        <p:spPr>
          <a:xfrm>
            <a:off x="6797040" y="6325870"/>
            <a:ext cx="5394960" cy="316230"/>
          </a:xfrm>
        </p:spPr>
        <p:txBody>
          <a:bodyPr/>
          <a:lstStyle/>
          <a:p>
            <a:r>
              <a:rPr lang="zh-CN" altLang="en-US" dirty="0">
                <a:solidFill>
                  <a:schemeClr val="bg1"/>
                </a:solidFill>
              </a:rPr>
              <a:t>中国胸外科肺癌联盟</a:t>
            </a:r>
            <a:r>
              <a:rPr lang="en-US" altLang="zh-CN" dirty="0">
                <a:solidFill>
                  <a:schemeClr val="bg1"/>
                </a:solidFill>
              </a:rPr>
              <a:t>,</a:t>
            </a:r>
            <a:r>
              <a:rPr lang="zh-CN" altLang="en-US" dirty="0">
                <a:solidFill>
                  <a:schemeClr val="bg1"/>
                </a:solidFill>
              </a:rPr>
              <a:t>肺癌骨转移诊疗专家共识</a:t>
            </a:r>
            <a:r>
              <a:rPr lang="en-US" altLang="zh-CN" dirty="0">
                <a:solidFill>
                  <a:schemeClr val="bg1"/>
                </a:solidFill>
              </a:rPr>
              <a:t>(2019</a:t>
            </a:r>
            <a:r>
              <a:rPr lang="zh-CN" altLang="en-US" dirty="0">
                <a:solidFill>
                  <a:schemeClr val="bg1"/>
                </a:solidFill>
              </a:rPr>
              <a:t>版</a:t>
            </a:r>
            <a:r>
              <a:rPr lang="en-US" altLang="zh-CN" dirty="0">
                <a:solidFill>
                  <a:schemeClr val="bg1"/>
                </a:solidFill>
              </a:rPr>
              <a:t>),</a:t>
            </a:r>
            <a:r>
              <a:rPr lang="zh-CN" altLang="en-US" dirty="0">
                <a:solidFill>
                  <a:schemeClr val="bg1"/>
                </a:solidFill>
              </a:rPr>
              <a:t>中国肺癌杂志</a:t>
            </a:r>
            <a:r>
              <a:rPr lang="en-US" altLang="zh-CN" dirty="0">
                <a:solidFill>
                  <a:schemeClr val="bg1"/>
                </a:solidFill>
              </a:rPr>
              <a:t>,2019(4):187-207.       </a:t>
            </a:r>
          </a:p>
          <a:p>
            <a:r>
              <a:rPr lang="zh-CN" altLang="en-US" dirty="0">
                <a:solidFill>
                  <a:schemeClr val="bg1"/>
                </a:solidFill>
              </a:rPr>
              <a:t>孟超等</a:t>
            </a:r>
            <a:r>
              <a:rPr lang="en-US" altLang="zh-CN" dirty="0">
                <a:solidFill>
                  <a:schemeClr val="bg1"/>
                </a:solidFill>
              </a:rPr>
              <a:t>,</a:t>
            </a:r>
            <a:r>
              <a:rPr lang="zh-CN" altLang="en-US" dirty="0">
                <a:solidFill>
                  <a:schemeClr val="bg1"/>
                </a:solidFill>
              </a:rPr>
              <a:t>肺癌骨转移诊断标记物研究进展</a:t>
            </a:r>
            <a:r>
              <a:rPr lang="en-US" altLang="zh-CN" dirty="0">
                <a:solidFill>
                  <a:schemeClr val="bg1"/>
                </a:solidFill>
              </a:rPr>
              <a:t>,</a:t>
            </a:r>
            <a:r>
              <a:rPr lang="zh-CN" altLang="en-US" dirty="0">
                <a:solidFill>
                  <a:schemeClr val="bg1"/>
                </a:solidFill>
              </a:rPr>
              <a:t>中国肺癌杂志，</a:t>
            </a:r>
            <a:r>
              <a:rPr lang="en-US" altLang="zh-CN" dirty="0">
                <a:solidFill>
                  <a:schemeClr val="bg1"/>
                </a:solidFill>
              </a:rPr>
              <a:t>2018(08):615-619</a:t>
            </a:r>
          </a:p>
        </p:txBody>
      </p:sp>
      <p:sp>
        <p:nvSpPr>
          <p:cNvPr id="2" name="文本框 1"/>
          <p:cNvSpPr txBox="1"/>
          <p:nvPr/>
        </p:nvSpPr>
        <p:spPr>
          <a:xfrm>
            <a:off x="579120" y="1078230"/>
            <a:ext cx="10776585" cy="808990"/>
          </a:xfrm>
          <a:prstGeom prst="rect">
            <a:avLst/>
          </a:prstGeom>
          <a:noFill/>
        </p:spPr>
        <p:txBody>
          <a:bodyPr wrap="square" rtlCol="0">
            <a:spAutoFit/>
          </a:bodyPr>
          <a:lstStyle/>
          <a:p>
            <a:pPr fontAlgn="auto">
              <a:lnSpc>
                <a:spcPts val="2800"/>
              </a:lnSpc>
            </a:pPr>
            <a:r>
              <a:rPr lang="zh-CN" altLang="en-US" sz="2000" b="1"/>
              <a:t>生物标志物</a:t>
            </a:r>
            <a:r>
              <a:rPr lang="zh-CN" altLang="en-US" sz="2000"/>
              <a:t>在肺癌骨转移的诊断、疾病进展监控及预后评估等方面具有重要临床床价值，但其临床应用仍处于探索阶段，暂不建议临床常规使用。</a:t>
            </a:r>
          </a:p>
        </p:txBody>
      </p:sp>
      <p:graphicFrame>
        <p:nvGraphicFramePr>
          <p:cNvPr id="5" name="图示 4"/>
          <p:cNvGraphicFramePr/>
          <p:nvPr/>
        </p:nvGraphicFramePr>
        <p:xfrm>
          <a:off x="539115" y="2244090"/>
          <a:ext cx="11228705" cy="3165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5"/>
          <p:cNvSpPr txBox="1"/>
          <p:nvPr/>
        </p:nvSpPr>
        <p:spPr>
          <a:xfrm>
            <a:off x="579120" y="5596255"/>
            <a:ext cx="11188700" cy="645160"/>
          </a:xfrm>
          <a:prstGeom prst="rect">
            <a:avLst/>
          </a:prstGeom>
          <a:noFill/>
        </p:spPr>
        <p:txBody>
          <a:bodyPr wrap="square" rtlCol="0">
            <a:spAutoFit/>
          </a:bodyPr>
          <a:lstStyle/>
          <a:p>
            <a:pPr fontAlgn="auto">
              <a:lnSpc>
                <a:spcPct val="100000"/>
              </a:lnSpc>
            </a:pPr>
            <a:r>
              <a:rPr lang="zh-CN" altLang="en-US" dirty="0">
                <a:solidFill>
                  <a:schemeClr val="tx1"/>
                </a:solidFill>
              </a:rPr>
              <a:t>其他可反映肺癌骨转移的标志物还包括：骨唾液酸蛋白</a:t>
            </a:r>
            <a:r>
              <a:rPr lang="en-US" altLang="zh-CN" dirty="0">
                <a:solidFill>
                  <a:schemeClr val="tx1"/>
                </a:solidFill>
              </a:rPr>
              <a:t>(BSP)</a:t>
            </a:r>
            <a:r>
              <a:rPr lang="zh-CN" altLang="en-US" dirty="0">
                <a:solidFill>
                  <a:schemeClr val="tx1"/>
                </a:solidFill>
              </a:rPr>
              <a:t>、甲状旁腺素相关蛋白</a:t>
            </a:r>
            <a:r>
              <a:rPr lang="en-US" altLang="zh-CN" dirty="0">
                <a:solidFill>
                  <a:schemeClr val="tx1"/>
                </a:solidFill>
              </a:rPr>
              <a:t>(</a:t>
            </a:r>
            <a:r>
              <a:rPr lang="en-US" altLang="zh-CN" dirty="0" err="1">
                <a:solidFill>
                  <a:schemeClr val="tx1"/>
                </a:solidFill>
              </a:rPr>
              <a:t>PTHrP</a:t>
            </a:r>
            <a:r>
              <a:rPr lang="en-US" altLang="zh-CN" dirty="0">
                <a:solidFill>
                  <a:schemeClr val="tx1"/>
                </a:solidFill>
              </a:rPr>
              <a:t>)</a:t>
            </a:r>
            <a:r>
              <a:rPr lang="zh-CN" altLang="en-US" dirty="0">
                <a:solidFill>
                  <a:schemeClr val="tx1"/>
                </a:solidFill>
              </a:rPr>
              <a:t>、胰岛素样生长因子结合蛋白</a:t>
            </a:r>
            <a:r>
              <a:rPr lang="en-US" altLang="zh-CN" dirty="0">
                <a:solidFill>
                  <a:schemeClr val="tx1"/>
                </a:solidFill>
              </a:rPr>
              <a:t>-3</a:t>
            </a:r>
            <a:r>
              <a:rPr lang="en-US" altLang="zh-CN" dirty="0">
                <a:sym typeface="+mn-ea"/>
              </a:rPr>
              <a:t>(IGFBP-3)</a:t>
            </a:r>
            <a:r>
              <a:rPr lang="zh-CN" altLang="en-US" dirty="0">
                <a:sym typeface="+mn-ea"/>
              </a:rPr>
              <a:t>等。</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84609" y="240343"/>
            <a:ext cx="10423039" cy="663894"/>
          </a:xfrm>
        </p:spPr>
        <p:txBody>
          <a:bodyPr>
            <a:noAutofit/>
          </a:bodyPr>
          <a:lstStyle/>
          <a:p>
            <a:pPr algn="ctr"/>
            <a:br>
              <a:rPr lang="zh-CN" altLang="en-US" sz="2800" dirty="0">
                <a:latin typeface="Arial" panose="020B0604020202020204" pitchFamily="34" charset="0"/>
                <a:cs typeface="Arial" panose="020B0604020202020204" pitchFamily="34" charset="0"/>
                <a:sym typeface="+mn-ea"/>
              </a:rPr>
            </a:br>
            <a:r>
              <a:rPr lang="zh-CN" altLang="en-US" sz="2800" dirty="0">
                <a:latin typeface="Arial" panose="020B0604020202020204" pitchFamily="34" charset="0"/>
                <a:cs typeface="Arial" panose="020B0604020202020204" pitchFamily="34" charset="0"/>
                <a:sym typeface="+mn-ea"/>
              </a:rPr>
              <a:t>肺癌骨转移诊断流程</a:t>
            </a:r>
            <a:br>
              <a:rPr lang="zh-CN" altLang="en-US" sz="2800" b="1" baseline="30000" dirty="0">
                <a:latin typeface="Arial" panose="020B0604020202020204" pitchFamily="34" charset="0"/>
                <a:ea typeface="微软雅黑" panose="020B0503020204020204" charset="-122"/>
                <a:cs typeface="Arial" panose="020B0604020202020204" pitchFamily="34" charset="0"/>
              </a:rPr>
            </a:br>
            <a:endParaRPr lang="zh-CN" altLang="en-US" sz="2800" b="1" baseline="30000" dirty="0">
              <a:solidFill>
                <a:schemeClr val="accent1">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11" name="文本占位符 10"/>
          <p:cNvSpPr>
            <a:spLocks noGrp="1"/>
          </p:cNvSpPr>
          <p:nvPr>
            <p:ph type="body" idx="1"/>
          </p:nvPr>
        </p:nvSpPr>
        <p:spPr>
          <a:xfrm>
            <a:off x="7030085" y="6478270"/>
            <a:ext cx="5231130" cy="185420"/>
          </a:xfrm>
        </p:spPr>
        <p:txBody>
          <a:bodyPr/>
          <a:lstStyle/>
          <a:p>
            <a:r>
              <a:rPr lang="zh-CN" altLang="en-US" dirty="0">
                <a:solidFill>
                  <a:schemeClr val="bg1"/>
                </a:solidFill>
              </a:rPr>
              <a:t>中国胸外科肺癌联盟</a:t>
            </a:r>
            <a:r>
              <a:rPr lang="en-US" altLang="zh-CN" dirty="0">
                <a:solidFill>
                  <a:schemeClr val="bg1"/>
                </a:solidFill>
              </a:rPr>
              <a:t>,</a:t>
            </a:r>
            <a:r>
              <a:rPr lang="zh-CN" altLang="en-US" dirty="0">
                <a:solidFill>
                  <a:schemeClr val="bg1"/>
                </a:solidFill>
              </a:rPr>
              <a:t>肺癌骨转移诊疗专家共识</a:t>
            </a:r>
            <a:r>
              <a:rPr lang="en-US" altLang="zh-CN" dirty="0">
                <a:solidFill>
                  <a:schemeClr val="bg1"/>
                </a:solidFill>
              </a:rPr>
              <a:t>(2019</a:t>
            </a:r>
            <a:r>
              <a:rPr lang="zh-CN" altLang="en-US" dirty="0">
                <a:solidFill>
                  <a:schemeClr val="bg1"/>
                </a:solidFill>
              </a:rPr>
              <a:t>版</a:t>
            </a:r>
            <a:r>
              <a:rPr lang="en-US" altLang="zh-CN" dirty="0">
                <a:solidFill>
                  <a:schemeClr val="bg1"/>
                </a:solidFill>
              </a:rPr>
              <a:t>),</a:t>
            </a:r>
            <a:r>
              <a:rPr lang="zh-CN" altLang="en-US" dirty="0">
                <a:solidFill>
                  <a:schemeClr val="bg1"/>
                </a:solidFill>
              </a:rPr>
              <a:t>中国肺癌杂志</a:t>
            </a:r>
            <a:r>
              <a:rPr lang="en-US" altLang="zh-CN" dirty="0">
                <a:solidFill>
                  <a:schemeClr val="bg1"/>
                </a:solidFill>
              </a:rPr>
              <a:t>,2019(4):187-207.</a:t>
            </a:r>
          </a:p>
        </p:txBody>
      </p:sp>
      <p:grpSp>
        <p:nvGrpSpPr>
          <p:cNvPr id="59" name="组合 58"/>
          <p:cNvGrpSpPr/>
          <p:nvPr/>
        </p:nvGrpSpPr>
        <p:grpSpPr>
          <a:xfrm>
            <a:off x="1469390" y="1868805"/>
            <a:ext cx="8754745" cy="4356100"/>
            <a:chOff x="283" y="2565"/>
            <a:chExt cx="13787" cy="6860"/>
          </a:xfrm>
        </p:grpSpPr>
        <p:sp>
          <p:nvSpPr>
            <p:cNvPr id="33" name="Text Box 29"/>
            <p:cNvSpPr txBox="1">
              <a:spLocks noChangeArrowheads="1"/>
            </p:cNvSpPr>
            <p:nvPr/>
          </p:nvSpPr>
          <p:spPr bwMode="auto">
            <a:xfrm>
              <a:off x="4548" y="3363"/>
              <a:ext cx="1405" cy="570"/>
            </a:xfrm>
            <a:prstGeom prst="rect">
              <a:avLst/>
            </a:prstGeom>
            <a:noFill/>
            <a:ln w="9525">
              <a:solidFill>
                <a:schemeClr val="accent1"/>
              </a:solidFill>
              <a:miter lim="800000"/>
            </a:ln>
          </p:spPr>
          <p:txBody>
            <a:bodyPr anchor="ctr"/>
            <a:lstStyle>
              <a:lvl1pPr>
                <a:spcBef>
                  <a:spcPct val="20000"/>
                </a:spcBef>
                <a:buFont typeface="Arial" panose="020B0604020202020204" pitchFamily="34" charset="0"/>
                <a:buChar char="•"/>
                <a:tabLst>
                  <a:tab pos="4295775" algn="l"/>
                </a:tabLst>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tabLst>
                  <a:tab pos="4295775" algn="l"/>
                </a:tabLst>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tabLst>
                  <a:tab pos="4295775" algn="l"/>
                </a:tabLst>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tabLst>
                  <a:tab pos="4295775" algn="l"/>
                </a:tabLst>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tabLst>
                  <a:tab pos="4295775" algn="l"/>
                </a:tabLst>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tabLst>
                  <a:tab pos="4295775" algn="l"/>
                </a:tabLst>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tabLst>
                  <a:tab pos="4295775" algn="l"/>
                </a:tabLst>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tabLst>
                  <a:tab pos="4295775" algn="l"/>
                </a:tabLst>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tabLst>
                  <a:tab pos="4295775" algn="l"/>
                </a:tabLst>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en-US" sz="1300">
                  <a:solidFill>
                    <a:schemeClr val="tx1"/>
                  </a:solidFill>
                  <a:latin typeface="+mn-ea"/>
                  <a:ea typeface="+mn-ea"/>
                  <a:cs typeface="Times New Roman" panose="02020603050405020304" pitchFamily="18" charset="0"/>
                </a:rPr>
                <a:t>局部症状</a:t>
              </a:r>
            </a:p>
          </p:txBody>
        </p:sp>
        <p:sp>
          <p:nvSpPr>
            <p:cNvPr id="34" name="Text Box 17"/>
            <p:cNvSpPr txBox="1">
              <a:spLocks noChangeArrowheads="1"/>
            </p:cNvSpPr>
            <p:nvPr/>
          </p:nvSpPr>
          <p:spPr bwMode="auto">
            <a:xfrm>
              <a:off x="283" y="4190"/>
              <a:ext cx="2202" cy="2420"/>
            </a:xfrm>
            <a:prstGeom prst="rect">
              <a:avLst/>
            </a:prstGeom>
            <a:noFill/>
            <a:ln w="9525">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有恶性肿瘤骨转</a:t>
              </a: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移临床表现</a:t>
              </a:r>
              <a:r>
                <a:rPr lang="en-US" altLang="zh-CN" sz="1300" baseline="30000" dirty="0">
                  <a:solidFill>
                    <a:schemeClr val="tx1"/>
                  </a:solidFill>
                  <a:latin typeface="+mn-ea"/>
                  <a:ea typeface="+mn-ea"/>
                  <a:cs typeface="Times New Roman" panose="02020603050405020304" pitchFamily="18" charset="0"/>
                </a:rPr>
                <a:t>a</a:t>
              </a:r>
            </a:p>
            <a:p>
              <a:pPr>
                <a:lnSpc>
                  <a:spcPct val="200000"/>
                </a:lnSpc>
                <a:spcBef>
                  <a:spcPts val="60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中晚期肺癌</a:t>
              </a:r>
              <a:r>
                <a:rPr lang="en-US" altLang="zh-CN" sz="1300" baseline="30000" dirty="0">
                  <a:solidFill>
                    <a:schemeClr val="tx1"/>
                  </a:solidFill>
                  <a:latin typeface="+mn-ea"/>
                  <a:ea typeface="+mn-ea"/>
                  <a:cs typeface="Times New Roman" panose="02020603050405020304" pitchFamily="18" charset="0"/>
                </a:rPr>
                <a:t>b</a:t>
              </a:r>
            </a:p>
            <a:p>
              <a:pPr>
                <a:lnSpc>
                  <a:spcPct val="200000"/>
                </a:lnSpc>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骨转移高危患者</a:t>
              </a:r>
            </a:p>
          </p:txBody>
        </p:sp>
        <p:sp>
          <p:nvSpPr>
            <p:cNvPr id="35" name="Text Box 19"/>
            <p:cNvSpPr txBox="1">
              <a:spLocks noChangeArrowheads="1"/>
            </p:cNvSpPr>
            <p:nvPr/>
          </p:nvSpPr>
          <p:spPr bwMode="auto">
            <a:xfrm>
              <a:off x="7364" y="3980"/>
              <a:ext cx="2597" cy="3338"/>
            </a:xfrm>
            <a:prstGeom prst="rect">
              <a:avLst/>
            </a:prstGeom>
            <a:noFill/>
            <a:ln w="9525">
              <a:solidFill>
                <a:schemeClr val="accent1"/>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确诊检查</a:t>
              </a:r>
              <a:r>
                <a:rPr lang="en-US" altLang="zh-CN" sz="1300" dirty="0">
                  <a:solidFill>
                    <a:schemeClr val="tx1"/>
                  </a:solidFill>
                  <a:latin typeface="+mn-ea"/>
                  <a:ea typeface="+mn-ea"/>
                  <a:cs typeface="Times New Roman" panose="02020603050405020304" pitchFamily="18" charset="0"/>
                </a:rPr>
                <a:t>:</a:t>
              </a:r>
            </a:p>
            <a:p>
              <a:pPr>
                <a:lnSpc>
                  <a:spcPct val="150000"/>
                </a:lnSpc>
                <a:spcBef>
                  <a:spcPct val="0"/>
                </a:spcBef>
                <a:buFont typeface="Arial" panose="020B0604020202020204" pitchFamily="34" charset="0"/>
                <a:buNone/>
              </a:pP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局部病灶：</a:t>
              </a: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r>
                <a:rPr lang="en-US" altLang="zh-CN" sz="1300" spc="-50" dirty="0">
                  <a:solidFill>
                    <a:schemeClr val="tx1"/>
                  </a:solidFill>
                  <a:latin typeface="+mn-ea"/>
                  <a:ea typeface="+mn-ea"/>
                  <a:cs typeface="Times New Roman" panose="02020603050405020304" pitchFamily="18" charset="0"/>
                </a:rPr>
                <a:t>MRI/PET-</a:t>
              </a:r>
              <a:r>
                <a:rPr lang="en-US" altLang="zh-CN" sz="1300" spc="-50" dirty="0" err="1">
                  <a:solidFill>
                    <a:schemeClr val="tx1"/>
                  </a:solidFill>
                  <a:latin typeface="+mn-ea"/>
                  <a:ea typeface="+mn-ea"/>
                  <a:cs typeface="Times New Roman" panose="02020603050405020304" pitchFamily="18" charset="0"/>
                </a:rPr>
                <a:t>CT</a:t>
              </a:r>
              <a:r>
                <a:rPr lang="en-US" altLang="zh-CN" sz="1300" spc="-50" baseline="30000" dirty="0" err="1">
                  <a:solidFill>
                    <a:schemeClr val="tx1"/>
                  </a:solidFill>
                  <a:latin typeface="+mn-ea"/>
                  <a:ea typeface="+mn-ea"/>
                  <a:cs typeface="Times New Roman" panose="02020603050405020304" pitchFamily="18" charset="0"/>
                </a:rPr>
                <a:t>c</a:t>
              </a:r>
              <a:r>
                <a:rPr lang="en-US" altLang="zh-CN" sz="1300" spc="-50" dirty="0">
                  <a:solidFill>
                    <a:schemeClr val="tx1"/>
                  </a:solidFill>
                  <a:latin typeface="+mn-ea"/>
                  <a:ea typeface="+mn-ea"/>
                  <a:cs typeface="Times New Roman" panose="02020603050405020304" pitchFamily="18" charset="0"/>
                </a:rPr>
                <a:t>/</a:t>
              </a:r>
              <a:r>
                <a:rPr lang="zh-CN" altLang="en-US" sz="1300" spc="-50" dirty="0">
                  <a:solidFill>
                    <a:schemeClr val="tx1"/>
                  </a:solidFill>
                  <a:latin typeface="+mn-ea"/>
                  <a:ea typeface="+mn-ea"/>
                  <a:cs typeface="Times New Roman" panose="02020603050405020304" pitchFamily="18" charset="0"/>
                </a:rPr>
                <a:t>骨组织活检</a:t>
              </a:r>
              <a:endParaRPr lang="en-US" altLang="zh-CN" sz="1300" spc="-50" dirty="0">
                <a:solidFill>
                  <a:schemeClr val="tx1"/>
                </a:solidFill>
                <a:latin typeface="+mn-ea"/>
                <a:ea typeface="+mn-ea"/>
                <a:cs typeface="Times New Roman" panose="02020603050405020304" pitchFamily="18" charset="0"/>
              </a:endParaRPr>
            </a:p>
            <a:p>
              <a:pPr>
                <a:lnSpc>
                  <a:spcPct val="150000"/>
                </a:lnSpc>
                <a:spcBef>
                  <a:spcPct val="0"/>
                </a:spcBef>
                <a:buFont typeface="Arial" panose="020B0604020202020204" pitchFamily="34" charset="0"/>
                <a:buNone/>
              </a:pP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广泛病灶：</a:t>
              </a: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r>
                <a:rPr lang="en-US" altLang="zh-CN" sz="1300" spc="-70" dirty="0">
                  <a:solidFill>
                    <a:schemeClr val="tx1"/>
                  </a:solidFill>
                  <a:latin typeface="+mn-ea"/>
                  <a:ea typeface="+mn-ea"/>
                  <a:cs typeface="Times New Roman" panose="02020603050405020304" pitchFamily="18" charset="0"/>
                </a:rPr>
                <a:t>PET-CT/CT/X</a:t>
              </a:r>
              <a:r>
                <a:rPr lang="zh-CN" altLang="en-US" sz="1300" spc="-70" dirty="0">
                  <a:solidFill>
                    <a:schemeClr val="tx1"/>
                  </a:solidFill>
                  <a:latin typeface="+mn-ea"/>
                  <a:ea typeface="+mn-ea"/>
                  <a:cs typeface="Times New Roman" panose="02020603050405020304" pitchFamily="18" charset="0"/>
                </a:rPr>
                <a:t>线</a:t>
              </a:r>
              <a:r>
                <a:rPr lang="en-US" altLang="zh-CN" sz="1300" spc="-70" dirty="0">
                  <a:solidFill>
                    <a:schemeClr val="tx1"/>
                  </a:solidFill>
                  <a:latin typeface="+mn-ea"/>
                  <a:ea typeface="+mn-ea"/>
                  <a:cs typeface="Times New Roman" panose="02020603050405020304" pitchFamily="18" charset="0"/>
                </a:rPr>
                <a:t>/MRI</a:t>
              </a:r>
            </a:p>
          </p:txBody>
        </p:sp>
        <p:sp>
          <p:nvSpPr>
            <p:cNvPr id="36" name="Text Box 28"/>
            <p:cNvSpPr txBox="1">
              <a:spLocks noChangeArrowheads="1"/>
            </p:cNvSpPr>
            <p:nvPr/>
          </p:nvSpPr>
          <p:spPr bwMode="auto">
            <a:xfrm>
              <a:off x="11538" y="2565"/>
              <a:ext cx="1710" cy="975"/>
            </a:xfrm>
            <a:prstGeom prst="rect">
              <a:avLst/>
            </a:prstGeom>
            <a:noFill/>
            <a:ln w="9525">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en-US" sz="1300">
                  <a:solidFill>
                    <a:schemeClr val="tx1"/>
                  </a:solidFill>
                  <a:latin typeface="+mn-ea"/>
                  <a:ea typeface="+mn-ea"/>
                  <a:cs typeface="Times New Roman" panose="02020603050405020304" pitchFamily="18" charset="0"/>
                </a:rPr>
                <a:t>密切观察</a:t>
              </a:r>
            </a:p>
            <a:p>
              <a:pPr algn="ctr">
                <a:spcBef>
                  <a:spcPct val="0"/>
                </a:spcBef>
                <a:buFont typeface="Arial" panose="020B0604020202020204" pitchFamily="34" charset="0"/>
                <a:buNone/>
              </a:pPr>
              <a:r>
                <a:rPr lang="zh-CN" altLang="en-US" sz="1300">
                  <a:solidFill>
                    <a:schemeClr val="tx1"/>
                  </a:solidFill>
                  <a:latin typeface="+mn-ea"/>
                  <a:ea typeface="+mn-ea"/>
                  <a:cs typeface="Times New Roman" panose="02020603050405020304" pitchFamily="18" charset="0"/>
                </a:rPr>
                <a:t>定期复诊</a:t>
              </a:r>
            </a:p>
          </p:txBody>
        </p:sp>
        <p:sp>
          <p:nvSpPr>
            <p:cNvPr id="37" name="Text Box 3"/>
            <p:cNvSpPr txBox="1">
              <a:spLocks noChangeArrowheads="1"/>
            </p:cNvSpPr>
            <p:nvPr/>
          </p:nvSpPr>
          <p:spPr bwMode="auto">
            <a:xfrm>
              <a:off x="11860" y="8803"/>
              <a:ext cx="1720" cy="622"/>
            </a:xfrm>
            <a:prstGeom prst="rect">
              <a:avLst/>
            </a:prstGeom>
            <a:noFill/>
            <a:ln w="9525">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en-US" sz="1200" dirty="0">
                  <a:solidFill>
                    <a:schemeClr val="tx1"/>
                  </a:solidFill>
                  <a:latin typeface="+mn-ea"/>
                  <a:ea typeface="+mn-ea"/>
                  <a:cs typeface="Times New Roman" panose="02020603050405020304" pitchFamily="18" charset="0"/>
                </a:rPr>
                <a:t>治疗前评估</a:t>
              </a:r>
            </a:p>
          </p:txBody>
        </p:sp>
        <p:sp>
          <p:nvSpPr>
            <p:cNvPr id="38" name="Text Box 8"/>
            <p:cNvSpPr txBox="1">
              <a:spLocks noChangeArrowheads="1"/>
            </p:cNvSpPr>
            <p:nvPr/>
          </p:nvSpPr>
          <p:spPr bwMode="auto">
            <a:xfrm>
              <a:off x="11370" y="5590"/>
              <a:ext cx="2700" cy="2873"/>
            </a:xfrm>
            <a:prstGeom prst="rect">
              <a:avLst/>
            </a:prstGeom>
            <a:noFill/>
            <a:ln w="9525">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常规检查：</a:t>
              </a: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全面体检</a:t>
              </a:r>
              <a:r>
                <a:rPr lang="en-US" altLang="zh-CN" sz="1300" dirty="0">
                  <a:solidFill>
                    <a:schemeClr val="tx1"/>
                  </a:solidFill>
                  <a:latin typeface="+mn-ea"/>
                  <a:ea typeface="+mn-ea"/>
                  <a:cs typeface="Times New Roman" panose="02020603050405020304" pitchFamily="18" charset="0"/>
                </a:rPr>
                <a:t>+</a:t>
              </a:r>
              <a:r>
                <a:rPr lang="zh-CN" altLang="en-US" sz="1300" dirty="0">
                  <a:solidFill>
                    <a:schemeClr val="tx1"/>
                  </a:solidFill>
                  <a:latin typeface="+mn-ea"/>
                  <a:ea typeface="+mn-ea"/>
                  <a:cs typeface="Times New Roman" panose="02020603050405020304" pitchFamily="18" charset="0"/>
                </a:rPr>
                <a:t>血常规、</a:t>
              </a: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生化、血钙、电解质</a:t>
              </a: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endParaRPr lang="zh-CN" altLang="en-US"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选择检查：</a:t>
              </a:r>
              <a:endParaRPr lang="en-US" altLang="zh-CN" sz="1300" dirty="0">
                <a:solidFill>
                  <a:schemeClr val="tx1"/>
                </a:solidFill>
                <a:latin typeface="+mn-ea"/>
                <a:ea typeface="+mn-ea"/>
                <a:cs typeface="Times New Roman" panose="02020603050405020304" pitchFamily="18" charset="0"/>
              </a:endParaRPr>
            </a:p>
            <a:p>
              <a:pPr>
                <a:spcBef>
                  <a:spcPct val="0"/>
                </a:spcBef>
                <a:buFont typeface="Arial" panose="020B0604020202020204" pitchFamily="34" charset="0"/>
                <a:buNone/>
              </a:pPr>
              <a:r>
                <a:rPr lang="zh-CN" altLang="en-US" sz="1300" dirty="0">
                  <a:solidFill>
                    <a:schemeClr val="tx1"/>
                  </a:solidFill>
                  <a:latin typeface="+mn-ea"/>
                  <a:ea typeface="+mn-ea"/>
                  <a:cs typeface="Times New Roman" panose="02020603050405020304" pitchFamily="18" charset="0"/>
                </a:rPr>
                <a:t>骨代谢生化</a:t>
              </a:r>
            </a:p>
          </p:txBody>
        </p:sp>
        <p:sp>
          <p:nvSpPr>
            <p:cNvPr id="39" name="Text Box 14"/>
            <p:cNvSpPr txBox="1">
              <a:spLocks noChangeAspect="1" noChangeArrowheads="1"/>
            </p:cNvSpPr>
            <p:nvPr/>
          </p:nvSpPr>
          <p:spPr bwMode="auto">
            <a:xfrm>
              <a:off x="6395" y="2743"/>
              <a:ext cx="568" cy="565"/>
            </a:xfrm>
            <a:prstGeom prst="rect">
              <a:avLst/>
            </a:prstGeom>
            <a:noFill/>
            <a:ln w="9525">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en-US" sz="1300">
                  <a:solidFill>
                    <a:schemeClr val="tx1"/>
                  </a:solidFill>
                  <a:latin typeface="+mn-ea"/>
                  <a:ea typeface="+mn-ea"/>
                  <a:cs typeface="Times New Roman" panose="02020603050405020304" pitchFamily="18" charset="0"/>
                </a:rPr>
                <a:t>无</a:t>
              </a:r>
            </a:p>
          </p:txBody>
        </p:sp>
        <p:sp>
          <p:nvSpPr>
            <p:cNvPr id="40" name="Text Box 21"/>
            <p:cNvSpPr txBox="1">
              <a:spLocks noChangeArrowheads="1"/>
            </p:cNvSpPr>
            <p:nvPr/>
          </p:nvSpPr>
          <p:spPr bwMode="auto">
            <a:xfrm>
              <a:off x="3552" y="3280"/>
              <a:ext cx="773" cy="738"/>
            </a:xfrm>
            <a:prstGeom prst="rect">
              <a:avLst/>
            </a:prstGeom>
            <a:noFill/>
            <a:ln w="9525">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ts val="1600"/>
                </a:lnSpc>
                <a:spcBef>
                  <a:spcPct val="0"/>
                </a:spcBef>
                <a:buFont typeface="Arial" panose="020B0604020202020204" pitchFamily="34" charset="0"/>
                <a:buNone/>
              </a:pPr>
              <a:r>
                <a:rPr lang="en-US" altLang="zh-CN" sz="1300">
                  <a:solidFill>
                    <a:schemeClr val="tx1"/>
                  </a:solidFill>
                  <a:latin typeface="+mn-ea"/>
                  <a:ea typeface="+mn-ea"/>
                  <a:cs typeface="Times New Roman" panose="02020603050405020304" pitchFamily="18" charset="0"/>
                </a:rPr>
                <a:t>ECT</a:t>
              </a:r>
            </a:p>
            <a:p>
              <a:pPr algn="ctr">
                <a:lnSpc>
                  <a:spcPts val="1600"/>
                </a:lnSpc>
                <a:spcBef>
                  <a:spcPct val="0"/>
                </a:spcBef>
                <a:buFont typeface="Arial" panose="020B0604020202020204" pitchFamily="34" charset="0"/>
                <a:buNone/>
              </a:pPr>
              <a:r>
                <a:rPr lang="en-US" altLang="zh-CN" sz="1300">
                  <a:solidFill>
                    <a:schemeClr val="tx1"/>
                  </a:solidFill>
                  <a:latin typeface="+mn-ea"/>
                  <a:ea typeface="+mn-ea"/>
                  <a:cs typeface="Times New Roman" panose="02020603050405020304" pitchFamily="18" charset="0"/>
                </a:rPr>
                <a:t>(-)</a:t>
              </a:r>
            </a:p>
          </p:txBody>
        </p:sp>
        <p:sp>
          <p:nvSpPr>
            <p:cNvPr id="41" name="Text Box 21"/>
            <p:cNvSpPr txBox="1">
              <a:spLocks noChangeArrowheads="1"/>
            </p:cNvSpPr>
            <p:nvPr/>
          </p:nvSpPr>
          <p:spPr bwMode="auto">
            <a:xfrm>
              <a:off x="3542" y="6615"/>
              <a:ext cx="803" cy="738"/>
            </a:xfrm>
            <a:prstGeom prst="rect">
              <a:avLst/>
            </a:prstGeom>
            <a:noFill/>
            <a:ln w="9525">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ts val="1600"/>
                </a:lnSpc>
                <a:spcBef>
                  <a:spcPct val="0"/>
                </a:spcBef>
                <a:buFont typeface="Arial" panose="020B0604020202020204" pitchFamily="34" charset="0"/>
                <a:buNone/>
              </a:pPr>
              <a:r>
                <a:rPr lang="en-US" altLang="zh-CN" sz="1300" dirty="0">
                  <a:solidFill>
                    <a:schemeClr val="tx1"/>
                  </a:solidFill>
                  <a:latin typeface="+mn-ea"/>
                  <a:ea typeface="+mn-ea"/>
                  <a:cs typeface="Times New Roman" panose="02020603050405020304" pitchFamily="18" charset="0"/>
                </a:rPr>
                <a:t>ECT</a:t>
              </a:r>
            </a:p>
            <a:p>
              <a:pPr algn="ctr">
                <a:lnSpc>
                  <a:spcPts val="1600"/>
                </a:lnSpc>
                <a:spcBef>
                  <a:spcPct val="0"/>
                </a:spcBef>
                <a:buFont typeface="Arial" panose="020B0604020202020204" pitchFamily="34" charset="0"/>
                <a:buNone/>
              </a:pPr>
              <a:r>
                <a:rPr lang="en-US" altLang="zh-CN" sz="1300" dirty="0">
                  <a:solidFill>
                    <a:schemeClr val="tx1"/>
                  </a:solidFill>
                  <a:latin typeface="+mn-ea"/>
                  <a:ea typeface="+mn-ea"/>
                  <a:cs typeface="Times New Roman" panose="02020603050405020304" pitchFamily="18" charset="0"/>
                </a:rPr>
                <a:t>(+)</a:t>
              </a:r>
            </a:p>
          </p:txBody>
        </p:sp>
        <p:sp>
          <p:nvSpPr>
            <p:cNvPr id="42" name="Text Box 14"/>
            <p:cNvSpPr txBox="1">
              <a:spLocks noChangeArrowheads="1"/>
            </p:cNvSpPr>
            <p:nvPr/>
          </p:nvSpPr>
          <p:spPr bwMode="auto">
            <a:xfrm>
              <a:off x="6395" y="3980"/>
              <a:ext cx="568" cy="568"/>
            </a:xfrm>
            <a:prstGeom prst="rect">
              <a:avLst/>
            </a:prstGeom>
            <a:noFill/>
            <a:ln w="9525">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zh-CN" altLang="en-US" sz="1300">
                  <a:solidFill>
                    <a:schemeClr val="tx1"/>
                  </a:solidFill>
                  <a:latin typeface="+mn-ea"/>
                  <a:ea typeface="+mn-ea"/>
                  <a:cs typeface="Times New Roman" panose="02020603050405020304" pitchFamily="18" charset="0"/>
                </a:rPr>
                <a:t>有</a:t>
              </a:r>
            </a:p>
          </p:txBody>
        </p:sp>
        <p:cxnSp>
          <p:nvCxnSpPr>
            <p:cNvPr id="43" name="直接箭头连接符 42"/>
            <p:cNvCxnSpPr>
              <a:stCxn id="40" idx="3"/>
              <a:endCxn id="33" idx="1"/>
            </p:cNvCxnSpPr>
            <p:nvPr/>
          </p:nvCxnSpPr>
          <p:spPr>
            <a:xfrm flipV="1">
              <a:off x="4325" y="3648"/>
              <a:ext cx="222"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stCxn id="33" idx="3"/>
              <a:endCxn id="39" idx="1"/>
            </p:cNvCxnSpPr>
            <p:nvPr/>
          </p:nvCxnSpPr>
          <p:spPr>
            <a:xfrm flipV="1">
              <a:off x="5953" y="3025"/>
              <a:ext cx="442" cy="62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6963" y="4285"/>
              <a:ext cx="369"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39" idx="3"/>
              <a:endCxn id="36" idx="1"/>
            </p:cNvCxnSpPr>
            <p:nvPr/>
          </p:nvCxnSpPr>
          <p:spPr>
            <a:xfrm>
              <a:off x="6963" y="3025"/>
              <a:ext cx="4575" cy="2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endCxn id="38" idx="1"/>
            </p:cNvCxnSpPr>
            <p:nvPr/>
          </p:nvCxnSpPr>
          <p:spPr>
            <a:xfrm>
              <a:off x="10858" y="7025"/>
              <a:ext cx="512"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38" idx="2"/>
              <a:endCxn id="37" idx="0"/>
            </p:cNvCxnSpPr>
            <p:nvPr/>
          </p:nvCxnSpPr>
          <p:spPr>
            <a:xfrm flipH="1">
              <a:off x="12720" y="8463"/>
              <a:ext cx="0" cy="34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连接符: 肘形 19"/>
            <p:cNvCxnSpPr/>
            <p:nvPr/>
          </p:nvCxnSpPr>
          <p:spPr>
            <a:xfrm rot="10800000" flipV="1">
              <a:off x="3543" y="3648"/>
              <a:ext cx="20" cy="3350"/>
            </a:xfrm>
            <a:prstGeom prst="bentConnector3">
              <a:avLst>
                <a:gd name="adj1" fmla="val 1376472"/>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34" idx="3"/>
            </p:cNvCxnSpPr>
            <p:nvPr/>
          </p:nvCxnSpPr>
          <p:spPr>
            <a:xfrm>
              <a:off x="2485" y="5400"/>
              <a:ext cx="7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41" idx="3"/>
            </p:cNvCxnSpPr>
            <p:nvPr/>
          </p:nvCxnSpPr>
          <p:spPr>
            <a:xfrm>
              <a:off x="4345" y="6984"/>
              <a:ext cx="2976"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33" idx="3"/>
              <a:endCxn id="42" idx="1"/>
            </p:cNvCxnSpPr>
            <p:nvPr/>
          </p:nvCxnSpPr>
          <p:spPr>
            <a:xfrm>
              <a:off x="5953" y="3648"/>
              <a:ext cx="442" cy="617"/>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2530" y="5018"/>
              <a:ext cx="863" cy="435"/>
            </a:xfrm>
            <a:prstGeom prst="rect">
              <a:avLst/>
            </a:prstGeom>
            <a:noFill/>
            <a:ln>
              <a:noFill/>
            </a:ln>
          </p:spPr>
          <p:txBody>
            <a:bodyPr>
              <a:spAutoFit/>
            </a:bodyPr>
            <a:lstStyle/>
            <a:p>
              <a:pPr>
                <a:defRPr/>
              </a:pPr>
              <a:r>
                <a:rPr lang="zh-CN" altLang="en-US" sz="1200" dirty="0">
                  <a:solidFill>
                    <a:schemeClr val="tx1"/>
                  </a:solidFill>
                  <a:latin typeface="+mn-ea"/>
                </a:rPr>
                <a:t>筛查</a:t>
              </a:r>
            </a:p>
          </p:txBody>
        </p:sp>
        <p:sp>
          <p:nvSpPr>
            <p:cNvPr id="54" name="文本框 53"/>
            <p:cNvSpPr txBox="1"/>
            <p:nvPr/>
          </p:nvSpPr>
          <p:spPr>
            <a:xfrm>
              <a:off x="2562" y="5376"/>
              <a:ext cx="745" cy="436"/>
            </a:xfrm>
            <a:prstGeom prst="rect">
              <a:avLst/>
            </a:prstGeom>
            <a:noFill/>
            <a:ln>
              <a:noFill/>
            </a:ln>
          </p:spPr>
          <p:txBody>
            <a:bodyPr wrap="square">
              <a:spAutoFit/>
            </a:bodyPr>
            <a:lstStyle/>
            <a:p>
              <a:pPr>
                <a:defRPr/>
              </a:pPr>
              <a:r>
                <a:rPr lang="en-US" altLang="zh-CN" sz="1200" dirty="0">
                  <a:solidFill>
                    <a:schemeClr val="tx1"/>
                  </a:solidFill>
                  <a:latin typeface="+mn-ea"/>
                </a:rPr>
                <a:t>ECT</a:t>
              </a:r>
            </a:p>
          </p:txBody>
        </p:sp>
        <p:sp>
          <p:nvSpPr>
            <p:cNvPr id="55" name="文本框 54"/>
            <p:cNvSpPr txBox="1"/>
            <p:nvPr/>
          </p:nvSpPr>
          <p:spPr>
            <a:xfrm>
              <a:off x="10093" y="6795"/>
              <a:ext cx="860" cy="460"/>
            </a:xfrm>
            <a:prstGeom prst="rect">
              <a:avLst/>
            </a:prstGeom>
            <a:noFill/>
            <a:ln>
              <a:solidFill>
                <a:schemeClr val="accent1"/>
              </a:solidFill>
            </a:ln>
          </p:spPr>
          <p:txBody>
            <a:bodyPr>
              <a:spAutoFit/>
            </a:bodyPr>
            <a:lstStyle/>
            <a:p>
              <a:pPr>
                <a:defRPr/>
              </a:pPr>
              <a:r>
                <a:rPr lang="zh-CN" altLang="en-US" sz="1300" dirty="0">
                  <a:solidFill>
                    <a:schemeClr val="tx1"/>
                  </a:solidFill>
                  <a:latin typeface="+mn-ea"/>
                </a:rPr>
                <a:t>确诊</a:t>
              </a:r>
            </a:p>
          </p:txBody>
        </p:sp>
        <p:sp>
          <p:nvSpPr>
            <p:cNvPr id="56" name="文本框 55"/>
            <p:cNvSpPr txBox="1"/>
            <p:nvPr/>
          </p:nvSpPr>
          <p:spPr>
            <a:xfrm>
              <a:off x="10093" y="4063"/>
              <a:ext cx="1175" cy="460"/>
            </a:xfrm>
            <a:prstGeom prst="rect">
              <a:avLst/>
            </a:prstGeom>
            <a:noFill/>
            <a:ln>
              <a:solidFill>
                <a:schemeClr val="accent1"/>
              </a:solidFill>
            </a:ln>
          </p:spPr>
          <p:txBody>
            <a:bodyPr>
              <a:spAutoFit/>
            </a:bodyPr>
            <a:lstStyle/>
            <a:p>
              <a:pPr>
                <a:defRPr/>
              </a:pPr>
              <a:r>
                <a:rPr lang="zh-CN" altLang="en-US" sz="1300" dirty="0">
                  <a:solidFill>
                    <a:schemeClr val="tx1"/>
                  </a:solidFill>
                  <a:latin typeface="+mn-ea"/>
                </a:rPr>
                <a:t>未确诊</a:t>
              </a:r>
            </a:p>
          </p:txBody>
        </p:sp>
        <p:cxnSp>
          <p:nvCxnSpPr>
            <p:cNvPr id="57" name="连接符: 肘形 27"/>
            <p:cNvCxnSpPr>
              <a:stCxn id="36" idx="3"/>
              <a:endCxn id="53" idx="0"/>
            </p:cNvCxnSpPr>
            <p:nvPr/>
          </p:nvCxnSpPr>
          <p:spPr>
            <a:xfrm flipH="1">
              <a:off x="2963" y="3053"/>
              <a:ext cx="10285" cy="1965"/>
            </a:xfrm>
            <a:prstGeom prst="bentConnector4">
              <a:avLst>
                <a:gd name="adj1" fmla="val -2753"/>
                <a:gd name="adj2" fmla="val -49099"/>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连接符: 肘形 28"/>
            <p:cNvCxnSpPr>
              <a:stCxn id="56" idx="3"/>
              <a:endCxn id="36" idx="2"/>
            </p:cNvCxnSpPr>
            <p:nvPr/>
          </p:nvCxnSpPr>
          <p:spPr>
            <a:xfrm flipV="1">
              <a:off x="11268" y="3540"/>
              <a:ext cx="1125" cy="753"/>
            </a:xfrm>
            <a:prstGeom prst="bentConnector2">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文本框 59"/>
          <p:cNvSpPr txBox="1"/>
          <p:nvPr/>
        </p:nvSpPr>
        <p:spPr>
          <a:xfrm>
            <a:off x="715010" y="908685"/>
            <a:ext cx="10921365" cy="706755"/>
          </a:xfrm>
          <a:prstGeom prst="rect">
            <a:avLst/>
          </a:prstGeom>
          <a:noFill/>
        </p:spPr>
        <p:txBody>
          <a:bodyPr wrap="none" rtlCol="0">
            <a:spAutoFit/>
          </a:bodyPr>
          <a:lstStyle/>
          <a:p>
            <a:r>
              <a:rPr lang="zh-CN" altLang="en-US" sz="2000"/>
              <a:t>原发肺癌患者出现</a:t>
            </a:r>
            <a:r>
              <a:rPr lang="zh-CN" altLang="en-US" sz="2000" b="1">
                <a:solidFill>
                  <a:srgbClr val="FF0000"/>
                </a:solidFill>
              </a:rPr>
              <a:t>骨痛</a:t>
            </a:r>
            <a:r>
              <a:rPr lang="en-US" altLang="zh-CN" sz="2000" b="1">
                <a:solidFill>
                  <a:srgbClr val="FF0000"/>
                </a:solidFill>
              </a:rPr>
              <a:t>/</a:t>
            </a:r>
            <a:r>
              <a:rPr lang="zh-CN" altLang="en-US" sz="2000" b="1">
                <a:solidFill>
                  <a:srgbClr val="FF0000"/>
                </a:solidFill>
              </a:rPr>
              <a:t>骨折</a:t>
            </a:r>
            <a:r>
              <a:rPr lang="zh-CN" altLang="en-US" sz="2000"/>
              <a:t>、</a:t>
            </a:r>
            <a:r>
              <a:rPr lang="zh-CN" altLang="en-US" sz="2000" b="1">
                <a:solidFill>
                  <a:srgbClr val="FF0000"/>
                </a:solidFill>
              </a:rPr>
              <a:t>脊髓或神经受压症状</a:t>
            </a:r>
            <a:r>
              <a:rPr lang="zh-CN" altLang="en-US" sz="2000"/>
              <a:t>、</a:t>
            </a:r>
            <a:r>
              <a:rPr lang="zh-CN" altLang="en-US" sz="2000" b="1">
                <a:solidFill>
                  <a:srgbClr val="FF0000"/>
                </a:solidFill>
              </a:rPr>
              <a:t>碱性磷酸酶升高</a:t>
            </a:r>
            <a:r>
              <a:rPr lang="zh-CN" altLang="en-US" sz="2000"/>
              <a:t>、</a:t>
            </a:r>
            <a:r>
              <a:rPr lang="zh-CN" altLang="en-US" sz="2000" b="1">
                <a:solidFill>
                  <a:srgbClr val="FF0000"/>
                </a:solidFill>
              </a:rPr>
              <a:t>高钙血症</a:t>
            </a:r>
            <a:r>
              <a:rPr lang="zh-CN" altLang="en-US" sz="2000"/>
              <a:t>，可视为骨转移</a:t>
            </a:r>
          </a:p>
          <a:p>
            <a:r>
              <a:rPr lang="zh-CN" altLang="en-US" sz="2000"/>
              <a:t>高危人群，需进行骨转移相关检查。</a:t>
            </a:r>
          </a:p>
        </p:txBody>
      </p:sp>
      <p:sp>
        <p:nvSpPr>
          <p:cNvPr id="61" name="Text Box 53"/>
          <p:cNvSpPr txBox="1">
            <a:spLocks noChangeArrowheads="1"/>
          </p:cNvSpPr>
          <p:nvPr/>
        </p:nvSpPr>
        <p:spPr bwMode="auto">
          <a:xfrm>
            <a:off x="908685" y="4909185"/>
            <a:ext cx="527494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spcAft>
                <a:spcPts val="1000"/>
              </a:spcAft>
              <a:buFont typeface="Arial" panose="020B0604020202020204" pitchFamily="34" charset="0"/>
              <a:buNone/>
            </a:pPr>
            <a:r>
              <a:rPr lang="en-US" altLang="zh-CN" sz="1600">
                <a:solidFill>
                  <a:schemeClr val="tx1"/>
                </a:solidFill>
                <a:latin typeface="+mn-ea"/>
                <a:ea typeface="+mn-ea"/>
              </a:rPr>
              <a:t>a : </a:t>
            </a:r>
            <a:r>
              <a:rPr lang="zh-CN" altLang="en-US" sz="1600">
                <a:solidFill>
                  <a:schemeClr val="tx1"/>
                </a:solidFill>
                <a:latin typeface="+mn-ea"/>
                <a:ea typeface="+mn-ea"/>
              </a:rPr>
              <a:t>骨转移的临床表现：骨疼痛、活动障碍、病理性骨折、脊髓压迫及脊神经压迫、高钙血症等 </a:t>
            </a:r>
          </a:p>
          <a:p>
            <a:pPr eaLnBrk="1" hangingPunct="1">
              <a:spcBef>
                <a:spcPct val="0"/>
              </a:spcBef>
              <a:spcAft>
                <a:spcPts val="1000"/>
              </a:spcAft>
              <a:buFont typeface="Arial" panose="020B0604020202020204" pitchFamily="34" charset="0"/>
              <a:buNone/>
            </a:pPr>
            <a:r>
              <a:rPr lang="en-US" altLang="zh-CN" sz="1600">
                <a:solidFill>
                  <a:schemeClr val="tx1"/>
                </a:solidFill>
                <a:latin typeface="+mn-ea"/>
                <a:ea typeface="+mn-ea"/>
              </a:rPr>
              <a:t>b: </a:t>
            </a:r>
            <a:r>
              <a:rPr lang="zh-CN" altLang="en-US" sz="1600">
                <a:solidFill>
                  <a:schemeClr val="tx1"/>
                </a:solidFill>
                <a:latin typeface="+mn-ea"/>
                <a:ea typeface="+mn-ea"/>
              </a:rPr>
              <a:t>中晚期恶性肿瘤及高风险发生骨转移的恶性肿瘤 </a:t>
            </a:r>
          </a:p>
          <a:p>
            <a:pPr eaLnBrk="1" hangingPunct="1">
              <a:spcBef>
                <a:spcPct val="0"/>
              </a:spcBef>
              <a:spcAft>
                <a:spcPts val="1000"/>
              </a:spcAft>
              <a:buFont typeface="Arial" panose="020B0604020202020204" pitchFamily="34" charset="0"/>
              <a:buNone/>
            </a:pPr>
            <a:r>
              <a:rPr lang="en-US" altLang="zh-CN" sz="1600">
                <a:solidFill>
                  <a:schemeClr val="tx1"/>
                </a:solidFill>
                <a:latin typeface="+mn-ea"/>
                <a:ea typeface="+mn-ea"/>
              </a:rPr>
              <a:t>c: </a:t>
            </a:r>
            <a:r>
              <a:rPr lang="zh-CN" altLang="en-US" sz="1600">
                <a:solidFill>
                  <a:schemeClr val="tx1"/>
                </a:solidFill>
                <a:latin typeface="+mn-ea"/>
                <a:ea typeface="+mn-ea"/>
              </a:rPr>
              <a:t>由于</a:t>
            </a:r>
            <a:r>
              <a:rPr lang="en-US" altLang="zh-CN" sz="1600">
                <a:solidFill>
                  <a:schemeClr val="tx1"/>
                </a:solidFill>
                <a:latin typeface="+mn-ea"/>
                <a:ea typeface="+mn-ea"/>
              </a:rPr>
              <a:t>PET</a:t>
            </a:r>
            <a:r>
              <a:rPr lang="zh-CN" altLang="en-US" sz="1600">
                <a:solidFill>
                  <a:schemeClr val="tx1"/>
                </a:solidFill>
                <a:latin typeface="+mn-ea"/>
                <a:ea typeface="+mn-ea"/>
              </a:rPr>
              <a:t>－</a:t>
            </a:r>
            <a:r>
              <a:rPr lang="en-US" altLang="zh-CN" sz="1600">
                <a:solidFill>
                  <a:schemeClr val="tx1"/>
                </a:solidFill>
                <a:latin typeface="+mn-ea"/>
                <a:ea typeface="+mn-ea"/>
              </a:rPr>
              <a:t>CT</a:t>
            </a:r>
            <a:r>
              <a:rPr lang="zh-CN" altLang="en-US" sz="1600">
                <a:solidFill>
                  <a:schemeClr val="tx1"/>
                </a:solidFill>
                <a:latin typeface="+mn-ea"/>
                <a:ea typeface="+mn-ea"/>
              </a:rPr>
              <a:t>检查费用昂贵，因此不推荐作为常规检查</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84609" y="339403"/>
            <a:ext cx="10423039" cy="663894"/>
          </a:xfrm>
        </p:spPr>
        <p:txBody>
          <a:bodyPr>
            <a:noAutofit/>
          </a:bodyPr>
          <a:lstStyle/>
          <a:p>
            <a:pPr algn="ctr"/>
            <a:br>
              <a:rPr lang="zh-CN" altLang="en-US" sz="2800" dirty="0">
                <a:latin typeface="Arial" panose="020B0604020202020204" pitchFamily="34" charset="0"/>
                <a:cs typeface="Arial" panose="020B0604020202020204" pitchFamily="34" charset="0"/>
                <a:sym typeface="+mn-ea"/>
              </a:rPr>
            </a:br>
            <a:r>
              <a:rPr lang="zh-CN" altLang="en-US" sz="2800" dirty="0">
                <a:sym typeface="+mn-ea"/>
              </a:rPr>
              <a:t>恶性肿瘤骨转移诊断标准</a:t>
            </a:r>
            <a:br>
              <a:rPr lang="zh-CN" altLang="en-US" sz="2800" b="1" baseline="30000" dirty="0">
                <a:latin typeface="Arial" panose="020B0604020202020204" pitchFamily="34" charset="0"/>
                <a:ea typeface="微软雅黑" panose="020B0503020204020204" charset="-122"/>
                <a:cs typeface="Arial" panose="020B0604020202020204" pitchFamily="34" charset="0"/>
              </a:rPr>
            </a:br>
            <a:endParaRPr lang="zh-CN" altLang="en-US" sz="2800" b="1" baseline="30000" dirty="0">
              <a:solidFill>
                <a:schemeClr val="accent1">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11" name="文本占位符 10"/>
          <p:cNvSpPr>
            <a:spLocks noGrp="1"/>
          </p:cNvSpPr>
          <p:nvPr>
            <p:ph type="body" idx="1"/>
          </p:nvPr>
        </p:nvSpPr>
        <p:spPr>
          <a:xfrm>
            <a:off x="6788785" y="6407150"/>
            <a:ext cx="5241925" cy="311150"/>
          </a:xfrm>
        </p:spPr>
        <p:txBody>
          <a:bodyPr/>
          <a:lstStyle/>
          <a:p>
            <a:r>
              <a:rPr lang="zh-CN" altLang="en-US" dirty="0">
                <a:solidFill>
                  <a:schemeClr val="bg1"/>
                </a:solidFill>
              </a:rPr>
              <a:t>中国胸外科肺癌联盟</a:t>
            </a:r>
            <a:r>
              <a:rPr lang="en-US" altLang="zh-CN" dirty="0">
                <a:solidFill>
                  <a:schemeClr val="bg1"/>
                </a:solidFill>
              </a:rPr>
              <a:t>,</a:t>
            </a:r>
            <a:r>
              <a:rPr lang="zh-CN" altLang="en-US" dirty="0">
                <a:solidFill>
                  <a:schemeClr val="bg1"/>
                </a:solidFill>
              </a:rPr>
              <a:t>肺癌骨转移诊疗专家共识</a:t>
            </a:r>
            <a:r>
              <a:rPr lang="en-US" altLang="zh-CN" dirty="0">
                <a:solidFill>
                  <a:schemeClr val="bg1"/>
                </a:solidFill>
              </a:rPr>
              <a:t>(2019</a:t>
            </a:r>
            <a:r>
              <a:rPr lang="zh-CN" altLang="en-US" dirty="0">
                <a:solidFill>
                  <a:schemeClr val="bg1"/>
                </a:solidFill>
              </a:rPr>
              <a:t>版</a:t>
            </a:r>
            <a:r>
              <a:rPr lang="en-US" altLang="zh-CN" dirty="0">
                <a:solidFill>
                  <a:schemeClr val="bg1"/>
                </a:solidFill>
              </a:rPr>
              <a:t>),</a:t>
            </a:r>
            <a:r>
              <a:rPr lang="zh-CN" altLang="en-US" dirty="0">
                <a:solidFill>
                  <a:schemeClr val="bg1"/>
                </a:solidFill>
              </a:rPr>
              <a:t>中国肺癌杂志</a:t>
            </a:r>
            <a:r>
              <a:rPr lang="en-US" altLang="zh-CN" dirty="0">
                <a:solidFill>
                  <a:schemeClr val="bg1"/>
                </a:solidFill>
              </a:rPr>
              <a:t>,2019(4):187-207.</a:t>
            </a:r>
          </a:p>
        </p:txBody>
      </p:sp>
      <p:grpSp>
        <p:nvGrpSpPr>
          <p:cNvPr id="2" name="PA_组合 3"/>
          <p:cNvGrpSpPr>
            <a:grpSpLocks noChangeAspect="1"/>
          </p:cNvGrpSpPr>
          <p:nvPr>
            <p:custDataLst>
              <p:tags r:id="rId1"/>
            </p:custDataLst>
          </p:nvPr>
        </p:nvGrpSpPr>
        <p:grpSpPr>
          <a:xfrm>
            <a:off x="1993272" y="1894789"/>
            <a:ext cx="540000" cy="538556"/>
            <a:chOff x="2138511" y="2464802"/>
            <a:chExt cx="354012" cy="352956"/>
          </a:xfrm>
          <a:solidFill>
            <a:schemeClr val="accent1"/>
          </a:solidFill>
        </p:grpSpPr>
        <p:sp>
          <p:nvSpPr>
            <p:cNvPr id="5" name="PA_椭圆 4"/>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sp>
          <p:nvSpPr>
            <p:cNvPr id="6" name="PA_任意多边形 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grpSp>
      <p:sp>
        <p:nvSpPr>
          <p:cNvPr id="9" name="PA_文本框 8"/>
          <p:cNvSpPr txBox="1">
            <a:spLocks noChangeArrowheads="1"/>
          </p:cNvSpPr>
          <p:nvPr>
            <p:custDataLst>
              <p:tags r:id="rId2"/>
            </p:custDataLst>
          </p:nvPr>
        </p:nvSpPr>
        <p:spPr bwMode="auto">
          <a:xfrm>
            <a:off x="2601913" y="2008188"/>
            <a:ext cx="18700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61" tIns="47981" rIns="95961" bIns="47981">
            <a:spAutoFit/>
          </a:bodyPr>
          <a:lstStyle>
            <a:lvl1pPr defTabSz="958850">
              <a:defRPr>
                <a:solidFill>
                  <a:schemeClr val="tx1"/>
                </a:solidFill>
                <a:latin typeface="Arial" panose="020B0604020202020204" pitchFamily="34" charset="0"/>
                <a:ea typeface="宋体" panose="02010600030101010101" pitchFamily="2" charset="-122"/>
              </a:defRPr>
            </a:lvl1pPr>
            <a:lvl2pPr marL="742950" indent="-285750" defTabSz="958850">
              <a:defRPr>
                <a:solidFill>
                  <a:schemeClr val="tx1"/>
                </a:solidFill>
                <a:latin typeface="Arial" panose="020B0604020202020204" pitchFamily="34" charset="0"/>
                <a:ea typeface="宋体" panose="02010600030101010101" pitchFamily="2" charset="-122"/>
              </a:defRPr>
            </a:lvl2pPr>
            <a:lvl3pPr marL="1143000" indent="-228600" defTabSz="958850">
              <a:defRPr>
                <a:solidFill>
                  <a:schemeClr val="tx1"/>
                </a:solidFill>
                <a:latin typeface="Arial" panose="020B0604020202020204" pitchFamily="34" charset="0"/>
                <a:ea typeface="宋体" panose="02010600030101010101" pitchFamily="2" charset="-122"/>
              </a:defRPr>
            </a:lvl3pPr>
            <a:lvl4pPr marL="1600200" indent="-228600" defTabSz="958850">
              <a:defRPr>
                <a:solidFill>
                  <a:schemeClr val="tx1"/>
                </a:solidFill>
                <a:latin typeface="Arial" panose="020B0604020202020204" pitchFamily="34" charset="0"/>
                <a:ea typeface="宋体" panose="02010600030101010101" pitchFamily="2" charset="-122"/>
              </a:defRPr>
            </a:lvl4pPr>
            <a:lvl5pPr marL="2057400" indent="-228600" defTabSz="958850">
              <a:defRPr>
                <a:solidFill>
                  <a:schemeClr val="tx1"/>
                </a:solidFill>
                <a:latin typeface="Arial" panose="020B0604020202020204" pitchFamily="34" charset="0"/>
                <a:ea typeface="宋体" panose="02010600030101010101" pitchFamily="2" charset="-122"/>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条件</a:t>
            </a: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1</a:t>
            </a:r>
          </a:p>
        </p:txBody>
      </p:sp>
      <p:sp>
        <p:nvSpPr>
          <p:cNvPr id="10" name="PA_文本框 9"/>
          <p:cNvSpPr txBox="1">
            <a:spLocks noChangeArrowheads="1"/>
          </p:cNvSpPr>
          <p:nvPr>
            <p:custDataLst>
              <p:tags r:id="rId3"/>
            </p:custDataLst>
          </p:nvPr>
        </p:nvSpPr>
        <p:spPr bwMode="auto">
          <a:xfrm>
            <a:off x="1805940" y="4799330"/>
            <a:ext cx="4040505" cy="86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961" tIns="47981" rIns="95961" bIns="47981">
            <a:spAutoFit/>
          </a:bodyPr>
          <a:lstStyle>
            <a:lvl1pPr defTabSz="15227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15227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15227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15227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15227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15227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15227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15227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15227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5000"/>
              </a:lnSpc>
              <a:spcBef>
                <a:spcPct val="0"/>
              </a:spcBef>
              <a:buFont typeface="Arial" panose="020B0604020202020204" pitchFamily="34" charset="0"/>
              <a:buNone/>
            </a:pPr>
            <a:r>
              <a:rPr lang="zh-CN" altLang="en-US" sz="2000" b="1">
                <a:solidFill>
                  <a:schemeClr val="tx1"/>
                </a:solidFill>
                <a:latin typeface="微软雅黑" panose="020B0503020204020204" charset="-122"/>
                <a:ea typeface="微软雅黑" panose="020B0503020204020204" charset="-122"/>
                <a:cs typeface="Open Sans"/>
              </a:rPr>
              <a:t>临床或病例诊断肺癌，骨病变活检符合肺癌转移</a:t>
            </a:r>
          </a:p>
        </p:txBody>
      </p:sp>
      <p:grpSp>
        <p:nvGrpSpPr>
          <p:cNvPr id="12" name="PA_组合 10"/>
          <p:cNvGrpSpPr>
            <a:grpSpLocks noChangeAspect="1"/>
          </p:cNvGrpSpPr>
          <p:nvPr>
            <p:custDataLst>
              <p:tags r:id="rId4"/>
            </p:custDataLst>
          </p:nvPr>
        </p:nvGrpSpPr>
        <p:grpSpPr>
          <a:xfrm>
            <a:off x="6388101" y="1898331"/>
            <a:ext cx="540000" cy="538556"/>
            <a:chOff x="2138511" y="2464802"/>
            <a:chExt cx="354012" cy="352956"/>
          </a:xfrm>
          <a:solidFill>
            <a:schemeClr val="accent2"/>
          </a:solidFill>
        </p:grpSpPr>
        <p:sp>
          <p:nvSpPr>
            <p:cNvPr id="13" name="PA_椭圆 11"/>
            <p:cNvSpPr>
              <a:spLocks noChangeArrowheads="1"/>
            </p:cNvSpPr>
            <p:nvPr/>
          </p:nvSpPr>
          <p:spPr bwMode="auto">
            <a:xfrm>
              <a:off x="2229830" y="2555417"/>
              <a:ext cx="171376" cy="171727"/>
            </a:xfrm>
            <a:prstGeom prst="ellipse">
              <a:avLst/>
            </a:prstGeom>
            <a:solidFill>
              <a:schemeClr val="accent1">
                <a:lumMod val="20000"/>
                <a:lumOff val="80000"/>
              </a:schemeClr>
            </a:solidFill>
            <a:ln w="9525">
              <a:solidFill>
                <a:schemeClr val="accent1">
                  <a:lumMod val="20000"/>
                  <a:lumOff val="80000"/>
                </a:schemeClr>
              </a:solidFill>
              <a:round/>
            </a:ln>
          </p:spPr>
          <p:txBody>
            <a:bodyPr lIns="127948" tIns="63974" rIns="127948" bIns="63974"/>
            <a:lstStyle/>
            <a:p>
              <a:pPr eaLnBrk="1" hangingPunct="1">
                <a:buFont typeface="Arial" panose="020B0604020202020204" pitchFamily="34" charset="0"/>
                <a:buNone/>
                <a:defRPr/>
              </a:pPr>
              <a:endParaRPr lang="id-ID" sz="3360" b="1" dirty="0">
                <a:solidFill>
                  <a:schemeClr val="tx1"/>
                </a:solidFill>
                <a:latin typeface="微软雅黑" panose="020B0503020204020204" charset="-122"/>
                <a:ea typeface="微软雅黑" panose="020B0503020204020204" charset="-122"/>
              </a:endParaRPr>
            </a:p>
          </p:txBody>
        </p:sp>
        <p:sp>
          <p:nvSpPr>
            <p:cNvPr id="14" name="PA_任意多边形 12"/>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chemeClr val="accent1">
                <a:lumMod val="20000"/>
                <a:lumOff val="80000"/>
              </a:schemeClr>
            </a:solidFill>
            <a:ln w="9525">
              <a:solidFill>
                <a:schemeClr val="accent1">
                  <a:lumMod val="20000"/>
                  <a:lumOff val="80000"/>
                </a:schemeClr>
              </a:solidFill>
              <a:round/>
            </a:ln>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grpSp>
      <p:sp>
        <p:nvSpPr>
          <p:cNvPr id="15" name="PA_文本框 13"/>
          <p:cNvSpPr txBox="1">
            <a:spLocks noChangeArrowheads="1"/>
          </p:cNvSpPr>
          <p:nvPr>
            <p:custDataLst>
              <p:tags r:id="rId5"/>
            </p:custDataLst>
          </p:nvPr>
        </p:nvSpPr>
        <p:spPr bwMode="auto">
          <a:xfrm>
            <a:off x="7065963" y="1958975"/>
            <a:ext cx="187166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61" tIns="47981" rIns="95961" bIns="47981">
            <a:spAutoFit/>
          </a:bodyPr>
          <a:lstStyle>
            <a:lvl1pPr defTabSz="958850">
              <a:defRPr>
                <a:solidFill>
                  <a:schemeClr val="tx1"/>
                </a:solidFill>
                <a:latin typeface="Arial" panose="020B0604020202020204" pitchFamily="34" charset="0"/>
                <a:ea typeface="宋体" panose="02010600030101010101" pitchFamily="2" charset="-122"/>
              </a:defRPr>
            </a:lvl1pPr>
            <a:lvl2pPr marL="742950" indent="-285750" defTabSz="958850">
              <a:defRPr>
                <a:solidFill>
                  <a:schemeClr val="tx1"/>
                </a:solidFill>
                <a:latin typeface="Arial" panose="020B0604020202020204" pitchFamily="34" charset="0"/>
                <a:ea typeface="宋体" panose="02010600030101010101" pitchFamily="2" charset="-122"/>
              </a:defRPr>
            </a:lvl2pPr>
            <a:lvl3pPr marL="1143000" indent="-228600" defTabSz="958850">
              <a:defRPr>
                <a:solidFill>
                  <a:schemeClr val="tx1"/>
                </a:solidFill>
                <a:latin typeface="Arial" panose="020B0604020202020204" pitchFamily="34" charset="0"/>
                <a:ea typeface="宋体" panose="02010600030101010101" pitchFamily="2" charset="-122"/>
              </a:defRPr>
            </a:lvl3pPr>
            <a:lvl4pPr marL="1600200" indent="-228600" defTabSz="958850">
              <a:defRPr>
                <a:solidFill>
                  <a:schemeClr val="tx1"/>
                </a:solidFill>
                <a:latin typeface="Arial" panose="020B0604020202020204" pitchFamily="34" charset="0"/>
                <a:ea typeface="宋体" panose="02010600030101010101" pitchFamily="2" charset="-122"/>
              </a:defRPr>
            </a:lvl4pPr>
            <a:lvl5pPr marL="2057400" indent="-228600" defTabSz="958850">
              <a:defRPr>
                <a:solidFill>
                  <a:schemeClr val="tx1"/>
                </a:solidFill>
                <a:latin typeface="Arial" panose="020B0604020202020204" pitchFamily="34" charset="0"/>
                <a:ea typeface="宋体" panose="02010600030101010101" pitchFamily="2" charset="-122"/>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条件</a:t>
            </a:r>
            <a:r>
              <a:rPr lang="en-US" altLang="zh-CN" sz="2000" b="1">
                <a:solidFill>
                  <a:schemeClr val="tx1"/>
                </a:solidFill>
                <a:latin typeface="微软雅黑" panose="020B0503020204020204" charset="-122"/>
                <a:ea typeface="微软雅黑" panose="020B0503020204020204" charset="-122"/>
                <a:cs typeface="微软雅黑" panose="020B0503020204020204" charset="-122"/>
              </a:rPr>
              <a:t>2</a:t>
            </a:r>
          </a:p>
        </p:txBody>
      </p:sp>
      <p:sp>
        <p:nvSpPr>
          <p:cNvPr id="18" name="PA_文本框 14"/>
          <p:cNvSpPr txBox="1">
            <a:spLocks noChangeArrowheads="1"/>
          </p:cNvSpPr>
          <p:nvPr>
            <p:custDataLst>
              <p:tags r:id="rId6"/>
            </p:custDataLst>
          </p:nvPr>
        </p:nvSpPr>
        <p:spPr bwMode="auto">
          <a:xfrm>
            <a:off x="6728778" y="4799330"/>
            <a:ext cx="3878262"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61" tIns="47981" rIns="95961" bIns="47981">
            <a:spAutoFit/>
          </a:bodyPr>
          <a:lstStyle>
            <a:lvl1pPr defTabSz="15227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152273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152273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15227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152273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15227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15227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15227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152273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25000"/>
              </a:lnSpc>
              <a:spcBef>
                <a:spcPct val="0"/>
              </a:spcBef>
              <a:buFont typeface="Arial" panose="020B0604020202020204" pitchFamily="34" charset="0"/>
              <a:buNone/>
            </a:pPr>
            <a:r>
              <a:rPr lang="zh-CN" altLang="en-US" sz="2000" b="1">
                <a:solidFill>
                  <a:schemeClr val="tx1"/>
                </a:solidFill>
                <a:latin typeface="微软雅黑" panose="020B0503020204020204" charset="-122"/>
                <a:ea typeface="微软雅黑" panose="020B0503020204020204" charset="-122"/>
                <a:cs typeface="Open Sans"/>
              </a:rPr>
              <a:t>肺癌病理诊断明确，具有典型的骨转移影像学检查</a:t>
            </a:r>
          </a:p>
        </p:txBody>
      </p:sp>
      <p:grpSp>
        <p:nvGrpSpPr>
          <p:cNvPr id="19" name="PA_组合 15"/>
          <p:cNvGrpSpPr>
            <a:grpSpLocks noChangeAspect="1"/>
          </p:cNvGrpSpPr>
          <p:nvPr>
            <p:custDataLst>
              <p:tags r:id="rId7"/>
            </p:custDataLst>
          </p:nvPr>
        </p:nvGrpSpPr>
        <p:grpSpPr bwMode="auto">
          <a:xfrm>
            <a:off x="2625724" y="2486026"/>
            <a:ext cx="2266950" cy="2122489"/>
            <a:chOff x="2080132" y="2668214"/>
            <a:chExt cx="1127382" cy="1041875"/>
          </a:xfrm>
          <a:solidFill>
            <a:schemeClr val="accent1"/>
          </a:solidFill>
        </p:grpSpPr>
        <p:grpSp>
          <p:nvGrpSpPr>
            <p:cNvPr id="21" name="Group 16"/>
            <p:cNvGrpSpPr/>
            <p:nvPr/>
          </p:nvGrpSpPr>
          <p:grpSpPr bwMode="auto">
            <a:xfrm>
              <a:off x="2080132" y="2668214"/>
              <a:ext cx="1127382" cy="1041875"/>
              <a:chOff x="2894013" y="1827213"/>
              <a:chExt cx="1265552" cy="1169566"/>
            </a:xfrm>
            <a:grpFill/>
          </p:grpSpPr>
          <p:sp>
            <p:nvSpPr>
              <p:cNvPr id="24" name="PA_任意多边形 25"/>
              <p:cNvSpPr>
                <a:spLocks noEditPoints="1"/>
              </p:cNvSpPr>
              <p:nvPr>
                <p:custDataLst>
                  <p:tags r:id="rId14"/>
                </p:custDataLst>
              </p:nvPr>
            </p:nvSpPr>
            <p:spPr bwMode="auto">
              <a:xfrm>
                <a:off x="2998589" y="1891946"/>
                <a:ext cx="1040447" cy="1040975"/>
              </a:xfrm>
              <a:custGeom>
                <a:avLst/>
                <a:gdLst>
                  <a:gd name="T0" fmla="*/ 117 w 235"/>
                  <a:gd name="T1" fmla="*/ 218 h 235"/>
                  <a:gd name="T2" fmla="*/ 46 w 235"/>
                  <a:gd name="T3" fmla="*/ 188 h 235"/>
                  <a:gd name="T4" fmla="*/ 46 w 235"/>
                  <a:gd name="T5" fmla="*/ 47 h 235"/>
                  <a:gd name="T6" fmla="*/ 117 w 235"/>
                  <a:gd name="T7" fmla="*/ 17 h 235"/>
                  <a:gd name="T8" fmla="*/ 188 w 235"/>
                  <a:gd name="T9" fmla="*/ 47 h 235"/>
                  <a:gd name="T10" fmla="*/ 188 w 235"/>
                  <a:gd name="T11" fmla="*/ 188 h 235"/>
                  <a:gd name="T12" fmla="*/ 117 w 235"/>
                  <a:gd name="T13" fmla="*/ 218 h 235"/>
                  <a:gd name="T14" fmla="*/ 117 w 235"/>
                  <a:gd name="T15" fmla="*/ 0 h 235"/>
                  <a:gd name="T16" fmla="*/ 34 w 235"/>
                  <a:gd name="T17" fmla="*/ 34 h 235"/>
                  <a:gd name="T18" fmla="*/ 0 w 235"/>
                  <a:gd name="T19" fmla="*/ 117 h 235"/>
                  <a:gd name="T20" fmla="*/ 34 w 235"/>
                  <a:gd name="T21" fmla="*/ 200 h 235"/>
                  <a:gd name="T22" fmla="*/ 117 w 235"/>
                  <a:gd name="T23" fmla="*/ 235 h 235"/>
                  <a:gd name="T24" fmla="*/ 200 w 235"/>
                  <a:gd name="T25" fmla="*/ 200 h 235"/>
                  <a:gd name="T26" fmla="*/ 235 w 235"/>
                  <a:gd name="T27" fmla="*/ 117 h 235"/>
                  <a:gd name="T28" fmla="*/ 200 w 235"/>
                  <a:gd name="T29" fmla="*/ 34 h 235"/>
                  <a:gd name="T30" fmla="*/ 117 w 235"/>
                  <a:gd name="T3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235">
                    <a:moveTo>
                      <a:pt x="117" y="218"/>
                    </a:moveTo>
                    <a:cubicBezTo>
                      <a:pt x="92" y="218"/>
                      <a:pt x="66" y="208"/>
                      <a:pt x="46" y="188"/>
                    </a:cubicBezTo>
                    <a:cubicBezTo>
                      <a:pt x="7" y="149"/>
                      <a:pt x="7" y="86"/>
                      <a:pt x="46" y="47"/>
                    </a:cubicBezTo>
                    <a:cubicBezTo>
                      <a:pt x="66" y="27"/>
                      <a:pt x="92" y="17"/>
                      <a:pt x="117" y="17"/>
                    </a:cubicBezTo>
                    <a:cubicBezTo>
                      <a:pt x="143" y="17"/>
                      <a:pt x="169" y="27"/>
                      <a:pt x="188" y="47"/>
                    </a:cubicBezTo>
                    <a:cubicBezTo>
                      <a:pt x="227" y="86"/>
                      <a:pt x="227" y="149"/>
                      <a:pt x="188" y="188"/>
                    </a:cubicBezTo>
                    <a:cubicBezTo>
                      <a:pt x="169" y="208"/>
                      <a:pt x="143" y="218"/>
                      <a:pt x="117" y="218"/>
                    </a:cubicBezTo>
                    <a:moveTo>
                      <a:pt x="117" y="0"/>
                    </a:moveTo>
                    <a:cubicBezTo>
                      <a:pt x="87" y="0"/>
                      <a:pt x="57" y="12"/>
                      <a:pt x="34" y="34"/>
                    </a:cubicBezTo>
                    <a:cubicBezTo>
                      <a:pt x="11" y="57"/>
                      <a:pt x="0" y="87"/>
                      <a:pt x="0" y="117"/>
                    </a:cubicBezTo>
                    <a:cubicBezTo>
                      <a:pt x="0" y="147"/>
                      <a:pt x="11" y="178"/>
                      <a:pt x="34" y="200"/>
                    </a:cubicBezTo>
                    <a:cubicBezTo>
                      <a:pt x="57" y="223"/>
                      <a:pt x="87" y="235"/>
                      <a:pt x="117" y="235"/>
                    </a:cubicBezTo>
                    <a:cubicBezTo>
                      <a:pt x="147" y="235"/>
                      <a:pt x="177" y="223"/>
                      <a:pt x="200" y="200"/>
                    </a:cubicBezTo>
                    <a:cubicBezTo>
                      <a:pt x="223" y="178"/>
                      <a:pt x="235" y="147"/>
                      <a:pt x="235" y="117"/>
                    </a:cubicBezTo>
                    <a:cubicBezTo>
                      <a:pt x="235" y="87"/>
                      <a:pt x="223" y="57"/>
                      <a:pt x="200" y="34"/>
                    </a:cubicBezTo>
                    <a:cubicBezTo>
                      <a:pt x="177" y="12"/>
                      <a:pt x="147" y="0"/>
                      <a:pt x="117" y="0"/>
                    </a:cubicBezTo>
                  </a:path>
                </a:pathLst>
              </a:custGeom>
              <a:grpFill/>
              <a:ln>
                <a:solidFill>
                  <a:schemeClr val="accent1"/>
                </a:solidFill>
              </a:ln>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sp>
            <p:nvSpPr>
              <p:cNvPr id="32" name="PA_任意多边形 26"/>
              <p:cNvSpPr>
                <a:spLocks noEditPoints="1"/>
              </p:cNvSpPr>
              <p:nvPr>
                <p:custDataLst>
                  <p:tags r:id="rId15"/>
                </p:custDataLst>
              </p:nvPr>
            </p:nvSpPr>
            <p:spPr bwMode="auto">
              <a:xfrm>
                <a:off x="2894013" y="1827213"/>
                <a:ext cx="1265552" cy="1169566"/>
              </a:xfrm>
              <a:custGeom>
                <a:avLst/>
                <a:gdLst>
                  <a:gd name="T0" fmla="*/ 141 w 286"/>
                  <a:gd name="T1" fmla="*/ 261 h 264"/>
                  <a:gd name="T2" fmla="*/ 50 w 286"/>
                  <a:gd name="T3" fmla="*/ 223 h 264"/>
                  <a:gd name="T4" fmla="*/ 50 w 286"/>
                  <a:gd name="T5" fmla="*/ 41 h 264"/>
                  <a:gd name="T6" fmla="*/ 141 w 286"/>
                  <a:gd name="T7" fmla="*/ 4 h 264"/>
                  <a:gd name="T8" fmla="*/ 232 w 286"/>
                  <a:gd name="T9" fmla="*/ 41 h 264"/>
                  <a:gd name="T10" fmla="*/ 232 w 286"/>
                  <a:gd name="T11" fmla="*/ 223 h 264"/>
                  <a:gd name="T12" fmla="*/ 141 w 286"/>
                  <a:gd name="T13" fmla="*/ 261 h 264"/>
                  <a:gd name="T14" fmla="*/ 141 w 286"/>
                  <a:gd name="T15" fmla="*/ 0 h 264"/>
                  <a:gd name="T16" fmla="*/ 48 w 286"/>
                  <a:gd name="T17" fmla="*/ 39 h 264"/>
                  <a:gd name="T18" fmla="*/ 9 w 286"/>
                  <a:gd name="T19" fmla="*/ 132 h 264"/>
                  <a:gd name="T20" fmla="*/ 48 w 286"/>
                  <a:gd name="T21" fmla="*/ 226 h 264"/>
                  <a:gd name="T22" fmla="*/ 141 w 286"/>
                  <a:gd name="T23" fmla="*/ 264 h 264"/>
                  <a:gd name="T24" fmla="*/ 141 w 286"/>
                  <a:gd name="T25" fmla="*/ 264 h 264"/>
                  <a:gd name="T26" fmla="*/ 235 w 286"/>
                  <a:gd name="T27" fmla="*/ 226 h 264"/>
                  <a:gd name="T28" fmla="*/ 235 w 286"/>
                  <a:gd name="T29" fmla="*/ 39 h 264"/>
                  <a:gd name="T30" fmla="*/ 141 w 286"/>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64">
                    <a:moveTo>
                      <a:pt x="141" y="261"/>
                    </a:moveTo>
                    <a:cubicBezTo>
                      <a:pt x="107" y="261"/>
                      <a:pt x="75" y="248"/>
                      <a:pt x="50" y="223"/>
                    </a:cubicBezTo>
                    <a:cubicBezTo>
                      <a:pt x="0" y="173"/>
                      <a:pt x="0" y="92"/>
                      <a:pt x="50" y="41"/>
                    </a:cubicBezTo>
                    <a:cubicBezTo>
                      <a:pt x="75" y="17"/>
                      <a:pt x="107" y="4"/>
                      <a:pt x="141" y="4"/>
                    </a:cubicBezTo>
                    <a:cubicBezTo>
                      <a:pt x="176" y="4"/>
                      <a:pt x="208" y="17"/>
                      <a:pt x="232" y="41"/>
                    </a:cubicBezTo>
                    <a:cubicBezTo>
                      <a:pt x="283" y="92"/>
                      <a:pt x="283" y="173"/>
                      <a:pt x="232" y="223"/>
                    </a:cubicBezTo>
                    <a:cubicBezTo>
                      <a:pt x="208" y="248"/>
                      <a:pt x="176" y="261"/>
                      <a:pt x="141" y="261"/>
                    </a:cubicBezTo>
                    <a:moveTo>
                      <a:pt x="141" y="0"/>
                    </a:moveTo>
                    <a:cubicBezTo>
                      <a:pt x="106" y="0"/>
                      <a:pt x="73" y="14"/>
                      <a:pt x="48" y="39"/>
                    </a:cubicBezTo>
                    <a:cubicBezTo>
                      <a:pt x="23" y="64"/>
                      <a:pt x="9" y="97"/>
                      <a:pt x="9" y="132"/>
                    </a:cubicBezTo>
                    <a:cubicBezTo>
                      <a:pt x="9" y="168"/>
                      <a:pt x="23" y="201"/>
                      <a:pt x="48" y="226"/>
                    </a:cubicBezTo>
                    <a:cubicBezTo>
                      <a:pt x="73" y="251"/>
                      <a:pt x="106" y="264"/>
                      <a:pt x="141" y="264"/>
                    </a:cubicBezTo>
                    <a:cubicBezTo>
                      <a:pt x="141" y="264"/>
                      <a:pt x="141" y="264"/>
                      <a:pt x="141" y="264"/>
                    </a:cubicBezTo>
                    <a:cubicBezTo>
                      <a:pt x="177" y="264"/>
                      <a:pt x="210" y="251"/>
                      <a:pt x="235" y="226"/>
                    </a:cubicBezTo>
                    <a:cubicBezTo>
                      <a:pt x="286" y="174"/>
                      <a:pt x="286" y="91"/>
                      <a:pt x="235" y="39"/>
                    </a:cubicBezTo>
                    <a:cubicBezTo>
                      <a:pt x="210" y="14"/>
                      <a:pt x="177" y="0"/>
                      <a:pt x="141" y="0"/>
                    </a:cubicBezTo>
                  </a:path>
                </a:pathLst>
              </a:custGeom>
              <a:grpFill/>
              <a:ln>
                <a:solidFill>
                  <a:schemeClr val="accent1"/>
                </a:solidFill>
              </a:ln>
            </p:spPr>
            <p:txBody>
              <a:bodyPr lIns="127948" tIns="63974" rIns="127948" bIns="63974"/>
              <a:lstStyle/>
              <a:p>
                <a:pPr eaLnBrk="1" hangingPunct="1">
                  <a:buFont typeface="Arial" panose="020B0604020202020204" pitchFamily="34" charset="0"/>
                  <a:buNone/>
                  <a:defRPr/>
                </a:pPr>
                <a:endParaRPr lang="id-ID" sz="3360" b="1" dirty="0">
                  <a:solidFill>
                    <a:schemeClr val="tx1"/>
                  </a:solidFill>
                  <a:latin typeface="微软雅黑" panose="020B0503020204020204" charset="-122"/>
                  <a:ea typeface="微软雅黑" panose="020B0503020204020204" charset="-122"/>
                </a:endParaRPr>
              </a:p>
            </p:txBody>
          </p:sp>
          <p:sp>
            <p:nvSpPr>
              <p:cNvPr id="33" name="PA_任意多边形 27"/>
              <p:cNvSpPr/>
              <p:nvPr>
                <p:custDataLst>
                  <p:tags r:id="rId16"/>
                </p:custDataLst>
              </p:nvPr>
            </p:nvSpPr>
            <p:spPr bwMode="auto">
              <a:xfrm>
                <a:off x="3032267" y="1969802"/>
                <a:ext cx="973092" cy="888765"/>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grpFill/>
              <a:ln>
                <a:noFill/>
              </a:ln>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grpSp>
        <p:sp>
          <p:nvSpPr>
            <p:cNvPr id="34" name="PA_任意多边形 96"/>
            <p:cNvSpPr>
              <a:spLocks noEditPoints="1"/>
            </p:cNvSpPr>
            <p:nvPr>
              <p:custDataLst>
                <p:tags r:id="rId13"/>
              </p:custDataLst>
            </p:nvPr>
          </p:nvSpPr>
          <p:spPr bwMode="auto">
            <a:xfrm>
              <a:off x="2480400" y="2967450"/>
              <a:ext cx="398689" cy="465220"/>
            </a:xfrm>
            <a:custGeom>
              <a:avLst/>
              <a:gdLst>
                <a:gd name="T0" fmla="*/ 46 w 55"/>
                <a:gd name="T1" fmla="*/ 24 h 64"/>
                <a:gd name="T2" fmla="*/ 36 w 55"/>
                <a:gd name="T3" fmla="*/ 28 h 64"/>
                <a:gd name="T4" fmla="*/ 36 w 55"/>
                <a:gd name="T5" fmla="*/ 27 h 64"/>
                <a:gd name="T6" fmla="*/ 38 w 55"/>
                <a:gd name="T7" fmla="*/ 12 h 64"/>
                <a:gd name="T8" fmla="*/ 30 w 55"/>
                <a:gd name="T9" fmla="*/ 18 h 64"/>
                <a:gd name="T10" fmla="*/ 30 w 55"/>
                <a:gd name="T11" fmla="*/ 0 h 64"/>
                <a:gd name="T12" fmla="*/ 2 w 55"/>
                <a:gd name="T13" fmla="*/ 42 h 64"/>
                <a:gd name="T14" fmla="*/ 22 w 55"/>
                <a:gd name="T15" fmla="*/ 64 h 64"/>
                <a:gd name="T16" fmla="*/ 46 w 55"/>
                <a:gd name="T17" fmla="*/ 24 h 64"/>
                <a:gd name="T18" fmla="*/ 24 w 55"/>
                <a:gd name="T19" fmla="*/ 58 h 64"/>
                <a:gd name="T20" fmla="*/ 13 w 55"/>
                <a:gd name="T21" fmla="*/ 40 h 64"/>
                <a:gd name="T22" fmla="*/ 20 w 55"/>
                <a:gd name="T23" fmla="*/ 50 h 64"/>
                <a:gd name="T24" fmla="*/ 26 w 55"/>
                <a:gd name="T25" fmla="*/ 36 h 64"/>
                <a:gd name="T26" fmla="*/ 29 w 55"/>
                <a:gd name="T27" fmla="*/ 50 h 64"/>
                <a:gd name="T28" fmla="*/ 37 w 55"/>
                <a:gd name="T29" fmla="*/ 37 h 64"/>
                <a:gd name="T30" fmla="*/ 24 w 55"/>
                <a:gd name="T3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64">
                  <a:moveTo>
                    <a:pt x="46" y="24"/>
                  </a:moveTo>
                  <a:cubicBezTo>
                    <a:pt x="46" y="24"/>
                    <a:pt x="43" y="24"/>
                    <a:pt x="36" y="28"/>
                  </a:cubicBezTo>
                  <a:cubicBezTo>
                    <a:pt x="36" y="27"/>
                    <a:pt x="36" y="27"/>
                    <a:pt x="36" y="27"/>
                  </a:cubicBezTo>
                  <a:cubicBezTo>
                    <a:pt x="36" y="22"/>
                    <a:pt x="37" y="16"/>
                    <a:pt x="38" y="12"/>
                  </a:cubicBezTo>
                  <a:cubicBezTo>
                    <a:pt x="37" y="12"/>
                    <a:pt x="34" y="15"/>
                    <a:pt x="30" y="18"/>
                  </a:cubicBezTo>
                  <a:cubicBezTo>
                    <a:pt x="28" y="13"/>
                    <a:pt x="28" y="5"/>
                    <a:pt x="30" y="0"/>
                  </a:cubicBezTo>
                  <a:cubicBezTo>
                    <a:pt x="12" y="13"/>
                    <a:pt x="2" y="31"/>
                    <a:pt x="2" y="42"/>
                  </a:cubicBezTo>
                  <a:cubicBezTo>
                    <a:pt x="2" y="51"/>
                    <a:pt x="1" y="64"/>
                    <a:pt x="22" y="64"/>
                  </a:cubicBezTo>
                  <a:cubicBezTo>
                    <a:pt x="55" y="64"/>
                    <a:pt x="38" y="40"/>
                    <a:pt x="46" y="24"/>
                  </a:cubicBezTo>
                  <a:close/>
                  <a:moveTo>
                    <a:pt x="24" y="58"/>
                  </a:moveTo>
                  <a:cubicBezTo>
                    <a:pt x="0" y="58"/>
                    <a:pt x="16" y="35"/>
                    <a:pt x="13" y="40"/>
                  </a:cubicBezTo>
                  <a:cubicBezTo>
                    <a:pt x="13" y="40"/>
                    <a:pt x="11" y="46"/>
                    <a:pt x="20" y="50"/>
                  </a:cubicBezTo>
                  <a:cubicBezTo>
                    <a:pt x="15" y="45"/>
                    <a:pt x="23" y="39"/>
                    <a:pt x="26" y="36"/>
                  </a:cubicBezTo>
                  <a:cubicBezTo>
                    <a:pt x="26" y="43"/>
                    <a:pt x="29" y="50"/>
                    <a:pt x="29" y="50"/>
                  </a:cubicBezTo>
                  <a:cubicBezTo>
                    <a:pt x="29" y="50"/>
                    <a:pt x="34" y="47"/>
                    <a:pt x="37" y="37"/>
                  </a:cubicBezTo>
                  <a:cubicBezTo>
                    <a:pt x="40" y="50"/>
                    <a:pt x="38" y="57"/>
                    <a:pt x="24" y="58"/>
                  </a:cubicBezTo>
                  <a:close/>
                </a:path>
              </a:pathLst>
            </a:custGeom>
            <a:solidFill>
              <a:schemeClr val="bg1"/>
            </a:solidFill>
            <a:ln>
              <a:solidFill>
                <a:schemeClr val="accent1"/>
              </a:solidFill>
            </a:ln>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grpSp>
      <p:grpSp>
        <p:nvGrpSpPr>
          <p:cNvPr id="35" name="PA_组合 22"/>
          <p:cNvGrpSpPr>
            <a:grpSpLocks noChangeAspect="1"/>
          </p:cNvGrpSpPr>
          <p:nvPr>
            <p:custDataLst>
              <p:tags r:id="rId8"/>
            </p:custDataLst>
          </p:nvPr>
        </p:nvGrpSpPr>
        <p:grpSpPr bwMode="auto">
          <a:xfrm>
            <a:off x="6986588" y="2462213"/>
            <a:ext cx="2411412" cy="2120900"/>
            <a:chOff x="6502769" y="2668213"/>
            <a:chExt cx="1199225" cy="1053563"/>
          </a:xfrm>
        </p:grpSpPr>
        <p:grpSp>
          <p:nvGrpSpPr>
            <p:cNvPr id="36" name="Group 23"/>
            <p:cNvGrpSpPr/>
            <p:nvPr/>
          </p:nvGrpSpPr>
          <p:grpSpPr bwMode="auto">
            <a:xfrm>
              <a:off x="6502769" y="2668213"/>
              <a:ext cx="1199225" cy="1053563"/>
              <a:chOff x="2894013" y="1827213"/>
              <a:chExt cx="1346200" cy="1182687"/>
            </a:xfrm>
          </p:grpSpPr>
          <p:sp>
            <p:nvSpPr>
              <p:cNvPr id="37" name="PA_任意多边形 25"/>
              <p:cNvSpPr>
                <a:spLocks noEditPoints="1"/>
              </p:cNvSpPr>
              <p:nvPr>
                <p:custDataLst>
                  <p:tags r:id="rId9"/>
                </p:custDataLst>
              </p:nvPr>
            </p:nvSpPr>
            <p:spPr bwMode="auto">
              <a:xfrm>
                <a:off x="3000362" y="1894492"/>
                <a:ext cx="1040447" cy="1041048"/>
              </a:xfrm>
              <a:custGeom>
                <a:avLst/>
                <a:gdLst>
                  <a:gd name="T0" fmla="*/ 117 w 235"/>
                  <a:gd name="T1" fmla="*/ 218 h 235"/>
                  <a:gd name="T2" fmla="*/ 46 w 235"/>
                  <a:gd name="T3" fmla="*/ 188 h 235"/>
                  <a:gd name="T4" fmla="*/ 46 w 235"/>
                  <a:gd name="T5" fmla="*/ 47 h 235"/>
                  <a:gd name="T6" fmla="*/ 117 w 235"/>
                  <a:gd name="T7" fmla="*/ 17 h 235"/>
                  <a:gd name="T8" fmla="*/ 188 w 235"/>
                  <a:gd name="T9" fmla="*/ 47 h 235"/>
                  <a:gd name="T10" fmla="*/ 188 w 235"/>
                  <a:gd name="T11" fmla="*/ 188 h 235"/>
                  <a:gd name="T12" fmla="*/ 117 w 235"/>
                  <a:gd name="T13" fmla="*/ 218 h 235"/>
                  <a:gd name="T14" fmla="*/ 117 w 235"/>
                  <a:gd name="T15" fmla="*/ 0 h 235"/>
                  <a:gd name="T16" fmla="*/ 34 w 235"/>
                  <a:gd name="T17" fmla="*/ 34 h 235"/>
                  <a:gd name="T18" fmla="*/ 0 w 235"/>
                  <a:gd name="T19" fmla="*/ 117 h 235"/>
                  <a:gd name="T20" fmla="*/ 34 w 235"/>
                  <a:gd name="T21" fmla="*/ 200 h 235"/>
                  <a:gd name="T22" fmla="*/ 117 w 235"/>
                  <a:gd name="T23" fmla="*/ 235 h 235"/>
                  <a:gd name="T24" fmla="*/ 200 w 235"/>
                  <a:gd name="T25" fmla="*/ 200 h 235"/>
                  <a:gd name="T26" fmla="*/ 235 w 235"/>
                  <a:gd name="T27" fmla="*/ 117 h 235"/>
                  <a:gd name="T28" fmla="*/ 200 w 235"/>
                  <a:gd name="T29" fmla="*/ 34 h 235"/>
                  <a:gd name="T30" fmla="*/ 117 w 235"/>
                  <a:gd name="T3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235">
                    <a:moveTo>
                      <a:pt x="117" y="218"/>
                    </a:moveTo>
                    <a:cubicBezTo>
                      <a:pt x="92" y="218"/>
                      <a:pt x="66" y="208"/>
                      <a:pt x="46" y="188"/>
                    </a:cubicBezTo>
                    <a:cubicBezTo>
                      <a:pt x="7" y="149"/>
                      <a:pt x="7" y="86"/>
                      <a:pt x="46" y="47"/>
                    </a:cubicBezTo>
                    <a:cubicBezTo>
                      <a:pt x="66" y="27"/>
                      <a:pt x="92" y="17"/>
                      <a:pt x="117" y="17"/>
                    </a:cubicBezTo>
                    <a:cubicBezTo>
                      <a:pt x="143" y="17"/>
                      <a:pt x="169" y="27"/>
                      <a:pt x="188" y="47"/>
                    </a:cubicBezTo>
                    <a:cubicBezTo>
                      <a:pt x="227" y="86"/>
                      <a:pt x="227" y="149"/>
                      <a:pt x="188" y="188"/>
                    </a:cubicBezTo>
                    <a:cubicBezTo>
                      <a:pt x="169" y="208"/>
                      <a:pt x="143" y="218"/>
                      <a:pt x="117" y="218"/>
                    </a:cubicBezTo>
                    <a:moveTo>
                      <a:pt x="117" y="0"/>
                    </a:moveTo>
                    <a:cubicBezTo>
                      <a:pt x="87" y="0"/>
                      <a:pt x="57" y="12"/>
                      <a:pt x="34" y="34"/>
                    </a:cubicBezTo>
                    <a:cubicBezTo>
                      <a:pt x="11" y="57"/>
                      <a:pt x="0" y="87"/>
                      <a:pt x="0" y="117"/>
                    </a:cubicBezTo>
                    <a:cubicBezTo>
                      <a:pt x="0" y="147"/>
                      <a:pt x="11" y="178"/>
                      <a:pt x="34" y="200"/>
                    </a:cubicBezTo>
                    <a:cubicBezTo>
                      <a:pt x="57" y="223"/>
                      <a:pt x="87" y="235"/>
                      <a:pt x="117" y="235"/>
                    </a:cubicBezTo>
                    <a:cubicBezTo>
                      <a:pt x="147" y="235"/>
                      <a:pt x="177" y="223"/>
                      <a:pt x="200" y="200"/>
                    </a:cubicBezTo>
                    <a:cubicBezTo>
                      <a:pt x="223" y="178"/>
                      <a:pt x="235" y="147"/>
                      <a:pt x="235" y="117"/>
                    </a:cubicBezTo>
                    <a:cubicBezTo>
                      <a:pt x="235" y="87"/>
                      <a:pt x="223" y="57"/>
                      <a:pt x="200" y="34"/>
                    </a:cubicBezTo>
                    <a:cubicBezTo>
                      <a:pt x="177" y="12"/>
                      <a:pt x="147" y="0"/>
                      <a:pt x="117" y="0"/>
                    </a:cubicBezTo>
                  </a:path>
                </a:pathLst>
              </a:custGeom>
              <a:solidFill>
                <a:schemeClr val="accent1">
                  <a:lumMod val="20000"/>
                  <a:lumOff val="80000"/>
                </a:schemeClr>
              </a:solidFill>
              <a:ln>
                <a:noFill/>
              </a:ln>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sp>
            <p:nvSpPr>
              <p:cNvPr id="38" name="PA_任意多边形 26"/>
              <p:cNvSpPr>
                <a:spLocks noEditPoints="1"/>
              </p:cNvSpPr>
              <p:nvPr>
                <p:custDataLst>
                  <p:tags r:id="rId10"/>
                </p:custDataLst>
              </p:nvPr>
            </p:nvSpPr>
            <p:spPr bwMode="auto">
              <a:xfrm>
                <a:off x="2894013" y="1827213"/>
                <a:ext cx="1265552" cy="1170294"/>
              </a:xfrm>
              <a:custGeom>
                <a:avLst/>
                <a:gdLst>
                  <a:gd name="T0" fmla="*/ 141 w 286"/>
                  <a:gd name="T1" fmla="*/ 261 h 264"/>
                  <a:gd name="T2" fmla="*/ 50 w 286"/>
                  <a:gd name="T3" fmla="*/ 223 h 264"/>
                  <a:gd name="T4" fmla="*/ 50 w 286"/>
                  <a:gd name="T5" fmla="*/ 41 h 264"/>
                  <a:gd name="T6" fmla="*/ 141 w 286"/>
                  <a:gd name="T7" fmla="*/ 4 h 264"/>
                  <a:gd name="T8" fmla="*/ 232 w 286"/>
                  <a:gd name="T9" fmla="*/ 41 h 264"/>
                  <a:gd name="T10" fmla="*/ 232 w 286"/>
                  <a:gd name="T11" fmla="*/ 223 h 264"/>
                  <a:gd name="T12" fmla="*/ 141 w 286"/>
                  <a:gd name="T13" fmla="*/ 261 h 264"/>
                  <a:gd name="T14" fmla="*/ 141 w 286"/>
                  <a:gd name="T15" fmla="*/ 0 h 264"/>
                  <a:gd name="T16" fmla="*/ 48 w 286"/>
                  <a:gd name="T17" fmla="*/ 39 h 264"/>
                  <a:gd name="T18" fmla="*/ 9 w 286"/>
                  <a:gd name="T19" fmla="*/ 132 h 264"/>
                  <a:gd name="T20" fmla="*/ 48 w 286"/>
                  <a:gd name="T21" fmla="*/ 226 h 264"/>
                  <a:gd name="T22" fmla="*/ 141 w 286"/>
                  <a:gd name="T23" fmla="*/ 264 h 264"/>
                  <a:gd name="T24" fmla="*/ 141 w 286"/>
                  <a:gd name="T25" fmla="*/ 264 h 264"/>
                  <a:gd name="T26" fmla="*/ 235 w 286"/>
                  <a:gd name="T27" fmla="*/ 226 h 264"/>
                  <a:gd name="T28" fmla="*/ 235 w 286"/>
                  <a:gd name="T29" fmla="*/ 39 h 264"/>
                  <a:gd name="T30" fmla="*/ 141 w 286"/>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64">
                    <a:moveTo>
                      <a:pt x="141" y="261"/>
                    </a:moveTo>
                    <a:cubicBezTo>
                      <a:pt x="107" y="261"/>
                      <a:pt x="75" y="248"/>
                      <a:pt x="50" y="223"/>
                    </a:cubicBezTo>
                    <a:cubicBezTo>
                      <a:pt x="0" y="173"/>
                      <a:pt x="0" y="92"/>
                      <a:pt x="50" y="41"/>
                    </a:cubicBezTo>
                    <a:cubicBezTo>
                      <a:pt x="75" y="17"/>
                      <a:pt x="107" y="4"/>
                      <a:pt x="141" y="4"/>
                    </a:cubicBezTo>
                    <a:cubicBezTo>
                      <a:pt x="176" y="4"/>
                      <a:pt x="208" y="17"/>
                      <a:pt x="232" y="41"/>
                    </a:cubicBezTo>
                    <a:cubicBezTo>
                      <a:pt x="283" y="92"/>
                      <a:pt x="283" y="173"/>
                      <a:pt x="232" y="223"/>
                    </a:cubicBezTo>
                    <a:cubicBezTo>
                      <a:pt x="208" y="248"/>
                      <a:pt x="176" y="261"/>
                      <a:pt x="141" y="261"/>
                    </a:cubicBezTo>
                    <a:moveTo>
                      <a:pt x="141" y="0"/>
                    </a:moveTo>
                    <a:cubicBezTo>
                      <a:pt x="106" y="0"/>
                      <a:pt x="73" y="14"/>
                      <a:pt x="48" y="39"/>
                    </a:cubicBezTo>
                    <a:cubicBezTo>
                      <a:pt x="23" y="64"/>
                      <a:pt x="9" y="97"/>
                      <a:pt x="9" y="132"/>
                    </a:cubicBezTo>
                    <a:cubicBezTo>
                      <a:pt x="9" y="168"/>
                      <a:pt x="23" y="201"/>
                      <a:pt x="48" y="226"/>
                    </a:cubicBezTo>
                    <a:cubicBezTo>
                      <a:pt x="73" y="251"/>
                      <a:pt x="106" y="264"/>
                      <a:pt x="141" y="264"/>
                    </a:cubicBezTo>
                    <a:cubicBezTo>
                      <a:pt x="141" y="264"/>
                      <a:pt x="141" y="264"/>
                      <a:pt x="141" y="264"/>
                    </a:cubicBezTo>
                    <a:cubicBezTo>
                      <a:pt x="177" y="264"/>
                      <a:pt x="210" y="251"/>
                      <a:pt x="235" y="226"/>
                    </a:cubicBezTo>
                    <a:cubicBezTo>
                      <a:pt x="286" y="174"/>
                      <a:pt x="286" y="91"/>
                      <a:pt x="235" y="39"/>
                    </a:cubicBezTo>
                    <a:cubicBezTo>
                      <a:pt x="210" y="14"/>
                      <a:pt x="177" y="0"/>
                      <a:pt x="141" y="0"/>
                    </a:cubicBezTo>
                  </a:path>
                </a:pathLst>
              </a:custGeom>
              <a:solidFill>
                <a:schemeClr val="accent1">
                  <a:lumMod val="20000"/>
                  <a:lumOff val="80000"/>
                </a:schemeClr>
              </a:solidFill>
              <a:ln>
                <a:solidFill>
                  <a:schemeClr val="accent1">
                    <a:lumMod val="20000"/>
                    <a:lumOff val="80000"/>
                  </a:schemeClr>
                </a:solidFill>
              </a:ln>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sp>
            <p:nvSpPr>
              <p:cNvPr id="39" name="PA_任意多边形 27"/>
              <p:cNvSpPr/>
              <p:nvPr>
                <p:custDataLst>
                  <p:tags r:id="rId11"/>
                </p:custDataLst>
              </p:nvPr>
            </p:nvSpPr>
            <p:spPr bwMode="auto">
              <a:xfrm>
                <a:off x="3032267" y="1969737"/>
                <a:ext cx="973093" cy="888786"/>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solidFill>
                <a:schemeClr val="accent1">
                  <a:lumMod val="20000"/>
                  <a:lumOff val="80000"/>
                </a:schemeClr>
              </a:solidFill>
              <a:ln>
                <a:noFill/>
              </a:ln>
            </p:spPr>
            <p:txBody>
              <a:bodyPr lIns="127948" tIns="63974" rIns="127948" bIns="63974"/>
              <a:lstStyle/>
              <a:p>
                <a:pPr eaLnBrk="1" hangingPunct="1">
                  <a:buFont typeface="Arial" panose="020B0604020202020204" pitchFamily="34" charset="0"/>
                  <a:buNone/>
                  <a:defRPr/>
                </a:pPr>
                <a:endParaRPr lang="id-ID" sz="3360" b="1" dirty="0">
                  <a:solidFill>
                    <a:schemeClr val="tx1"/>
                  </a:solidFill>
                  <a:latin typeface="微软雅黑" panose="020B0503020204020204" charset="-122"/>
                  <a:ea typeface="微软雅黑" panose="020B0503020204020204" charset="-122"/>
                </a:endParaRPr>
              </a:p>
            </p:txBody>
          </p:sp>
          <p:sp>
            <p:nvSpPr>
              <p:cNvPr id="40" name="PA_任意多边形 40"/>
              <p:cNvSpPr/>
              <p:nvPr>
                <p:custDataLst>
                  <p:tags r:id="rId12"/>
                </p:custDataLst>
              </p:nvPr>
            </p:nvSpPr>
            <p:spPr bwMode="auto">
              <a:xfrm>
                <a:off x="3916735" y="2683244"/>
                <a:ext cx="323478" cy="326656"/>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grpSp>
        <p:grpSp>
          <p:nvGrpSpPr>
            <p:cNvPr id="41" name="Group 24"/>
            <p:cNvGrpSpPr/>
            <p:nvPr/>
          </p:nvGrpSpPr>
          <p:grpSpPr>
            <a:xfrm>
              <a:off x="6906776" y="3006775"/>
              <a:ext cx="319087" cy="365126"/>
              <a:chOff x="1833563" y="2932113"/>
              <a:chExt cx="319087" cy="365126"/>
            </a:xfrm>
            <a:solidFill>
              <a:schemeClr val="bg1"/>
            </a:solidFill>
          </p:grpSpPr>
          <p:sp>
            <p:nvSpPr>
              <p:cNvPr id="42" name="PA_任意多边形 34"/>
              <p:cNvSpPr>
                <a:spLocks noEditPoints="1"/>
              </p:cNvSpPr>
              <p:nvPr/>
            </p:nvSpPr>
            <p:spPr bwMode="auto">
              <a:xfrm>
                <a:off x="1833563" y="2932113"/>
                <a:ext cx="319087" cy="182563"/>
              </a:xfrm>
              <a:custGeom>
                <a:avLst/>
                <a:gdLst>
                  <a:gd name="T0" fmla="*/ 4 w 56"/>
                  <a:gd name="T1" fmla="*/ 32 h 32"/>
                  <a:gd name="T2" fmla="*/ 52 w 56"/>
                  <a:gd name="T3" fmla="*/ 32 h 32"/>
                  <a:gd name="T4" fmla="*/ 56 w 56"/>
                  <a:gd name="T5" fmla="*/ 28 h 32"/>
                  <a:gd name="T6" fmla="*/ 52 w 56"/>
                  <a:gd name="T7" fmla="*/ 24 h 32"/>
                  <a:gd name="T8" fmla="*/ 40 w 56"/>
                  <a:gd name="T9" fmla="*/ 24 h 32"/>
                  <a:gd name="T10" fmla="*/ 36 w 56"/>
                  <a:gd name="T11" fmla="*/ 20 h 32"/>
                  <a:gd name="T12" fmla="*/ 36 w 56"/>
                  <a:gd name="T13" fmla="*/ 4 h 32"/>
                  <a:gd name="T14" fmla="*/ 32 w 56"/>
                  <a:gd name="T15" fmla="*/ 0 h 32"/>
                  <a:gd name="T16" fmla="*/ 24 w 56"/>
                  <a:gd name="T17" fmla="*/ 0 h 32"/>
                  <a:gd name="T18" fmla="*/ 20 w 56"/>
                  <a:gd name="T19" fmla="*/ 4 h 32"/>
                  <a:gd name="T20" fmla="*/ 20 w 56"/>
                  <a:gd name="T21" fmla="*/ 20 h 32"/>
                  <a:gd name="T22" fmla="*/ 16 w 56"/>
                  <a:gd name="T23" fmla="*/ 24 h 32"/>
                  <a:gd name="T24" fmla="*/ 4 w 56"/>
                  <a:gd name="T25" fmla="*/ 24 h 32"/>
                  <a:gd name="T26" fmla="*/ 0 w 56"/>
                  <a:gd name="T27" fmla="*/ 28 h 32"/>
                  <a:gd name="T28" fmla="*/ 4 w 56"/>
                  <a:gd name="T29" fmla="*/ 32 h 32"/>
                  <a:gd name="T30" fmla="*/ 26 w 56"/>
                  <a:gd name="T31" fmla="*/ 4 h 32"/>
                  <a:gd name="T32" fmla="*/ 30 w 56"/>
                  <a:gd name="T33" fmla="*/ 4 h 32"/>
                  <a:gd name="T34" fmla="*/ 32 w 56"/>
                  <a:gd name="T35" fmla="*/ 6 h 32"/>
                  <a:gd name="T36" fmla="*/ 30 w 56"/>
                  <a:gd name="T37" fmla="*/ 8 h 32"/>
                  <a:gd name="T38" fmla="*/ 26 w 56"/>
                  <a:gd name="T39" fmla="*/ 8 h 32"/>
                  <a:gd name="T40" fmla="*/ 24 w 56"/>
                  <a:gd name="T41" fmla="*/ 6 h 32"/>
                  <a:gd name="T42" fmla="*/ 26 w 56"/>
                  <a:gd name="T4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32">
                    <a:moveTo>
                      <a:pt x="4" y="32"/>
                    </a:moveTo>
                    <a:cubicBezTo>
                      <a:pt x="52" y="32"/>
                      <a:pt x="52" y="32"/>
                      <a:pt x="52" y="32"/>
                    </a:cubicBezTo>
                    <a:cubicBezTo>
                      <a:pt x="54" y="32"/>
                      <a:pt x="56" y="30"/>
                      <a:pt x="56" y="28"/>
                    </a:cubicBezTo>
                    <a:cubicBezTo>
                      <a:pt x="56" y="26"/>
                      <a:pt x="54" y="24"/>
                      <a:pt x="52" y="24"/>
                    </a:cubicBezTo>
                    <a:cubicBezTo>
                      <a:pt x="40" y="24"/>
                      <a:pt x="40" y="24"/>
                      <a:pt x="40" y="24"/>
                    </a:cubicBezTo>
                    <a:cubicBezTo>
                      <a:pt x="38" y="24"/>
                      <a:pt x="36" y="22"/>
                      <a:pt x="36" y="20"/>
                    </a:cubicBezTo>
                    <a:cubicBezTo>
                      <a:pt x="36" y="4"/>
                      <a:pt x="36" y="4"/>
                      <a:pt x="36" y="4"/>
                    </a:cubicBezTo>
                    <a:cubicBezTo>
                      <a:pt x="36" y="2"/>
                      <a:pt x="34" y="0"/>
                      <a:pt x="32" y="0"/>
                    </a:cubicBezTo>
                    <a:cubicBezTo>
                      <a:pt x="24" y="0"/>
                      <a:pt x="24" y="0"/>
                      <a:pt x="24" y="0"/>
                    </a:cubicBezTo>
                    <a:cubicBezTo>
                      <a:pt x="22" y="0"/>
                      <a:pt x="20" y="2"/>
                      <a:pt x="20" y="4"/>
                    </a:cubicBezTo>
                    <a:cubicBezTo>
                      <a:pt x="20" y="20"/>
                      <a:pt x="20" y="20"/>
                      <a:pt x="20" y="20"/>
                    </a:cubicBezTo>
                    <a:cubicBezTo>
                      <a:pt x="20" y="22"/>
                      <a:pt x="18" y="24"/>
                      <a:pt x="16" y="24"/>
                    </a:cubicBezTo>
                    <a:cubicBezTo>
                      <a:pt x="4" y="24"/>
                      <a:pt x="4" y="24"/>
                      <a:pt x="4" y="24"/>
                    </a:cubicBezTo>
                    <a:cubicBezTo>
                      <a:pt x="2" y="24"/>
                      <a:pt x="0" y="26"/>
                      <a:pt x="0" y="28"/>
                    </a:cubicBezTo>
                    <a:cubicBezTo>
                      <a:pt x="0" y="30"/>
                      <a:pt x="2" y="32"/>
                      <a:pt x="4" y="32"/>
                    </a:cubicBezTo>
                    <a:close/>
                    <a:moveTo>
                      <a:pt x="26" y="4"/>
                    </a:moveTo>
                    <a:cubicBezTo>
                      <a:pt x="30" y="4"/>
                      <a:pt x="30" y="4"/>
                      <a:pt x="30" y="4"/>
                    </a:cubicBezTo>
                    <a:cubicBezTo>
                      <a:pt x="31" y="4"/>
                      <a:pt x="32" y="5"/>
                      <a:pt x="32" y="6"/>
                    </a:cubicBezTo>
                    <a:cubicBezTo>
                      <a:pt x="32" y="7"/>
                      <a:pt x="31" y="8"/>
                      <a:pt x="30" y="8"/>
                    </a:cubicBezTo>
                    <a:cubicBezTo>
                      <a:pt x="26" y="8"/>
                      <a:pt x="26" y="8"/>
                      <a:pt x="26" y="8"/>
                    </a:cubicBezTo>
                    <a:cubicBezTo>
                      <a:pt x="25" y="8"/>
                      <a:pt x="24" y="7"/>
                      <a:pt x="24" y="6"/>
                    </a:cubicBezTo>
                    <a:cubicBezTo>
                      <a:pt x="24" y="5"/>
                      <a:pt x="25" y="4"/>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7948" tIns="63974" rIns="127948" bIns="63974"/>
              <a:lstStyle/>
              <a:p>
                <a:pPr eaLnBrk="1" hangingPunct="1">
                  <a:buFont typeface="Arial" panose="020B0604020202020204" pitchFamily="34" charset="0"/>
                  <a:buNone/>
                  <a:defRPr/>
                </a:pPr>
                <a:endParaRPr lang="id-ID" sz="3360" b="1">
                  <a:solidFill>
                    <a:schemeClr val="tx1"/>
                  </a:solidFill>
                  <a:latin typeface="微软雅黑" panose="020B0503020204020204" charset="-122"/>
                  <a:ea typeface="微软雅黑" panose="020B0503020204020204" charset="-122"/>
                </a:endParaRPr>
              </a:p>
            </p:txBody>
          </p:sp>
          <p:sp>
            <p:nvSpPr>
              <p:cNvPr id="43" name="PA_任意多边形 35"/>
              <p:cNvSpPr/>
              <p:nvPr/>
            </p:nvSpPr>
            <p:spPr bwMode="auto">
              <a:xfrm>
                <a:off x="1833563" y="3136901"/>
                <a:ext cx="319087" cy="160338"/>
              </a:xfrm>
              <a:custGeom>
                <a:avLst/>
                <a:gdLst>
                  <a:gd name="T0" fmla="*/ 50 w 56"/>
                  <a:gd name="T1" fmla="*/ 0 h 28"/>
                  <a:gd name="T2" fmla="*/ 6 w 56"/>
                  <a:gd name="T3" fmla="*/ 0 h 28"/>
                  <a:gd name="T4" fmla="*/ 4 w 56"/>
                  <a:gd name="T5" fmla="*/ 2 h 28"/>
                  <a:gd name="T6" fmla="*/ 0 w 56"/>
                  <a:gd name="T7" fmla="*/ 28 h 28"/>
                  <a:gd name="T8" fmla="*/ 12 w 56"/>
                  <a:gd name="T9" fmla="*/ 28 h 28"/>
                  <a:gd name="T10" fmla="*/ 16 w 56"/>
                  <a:gd name="T11" fmla="*/ 16 h 28"/>
                  <a:gd name="T12" fmla="*/ 16 w 56"/>
                  <a:gd name="T13" fmla="*/ 28 h 28"/>
                  <a:gd name="T14" fmla="*/ 40 w 56"/>
                  <a:gd name="T15" fmla="*/ 28 h 28"/>
                  <a:gd name="T16" fmla="*/ 40 w 56"/>
                  <a:gd name="T17" fmla="*/ 16 h 28"/>
                  <a:gd name="T18" fmla="*/ 44 w 56"/>
                  <a:gd name="T19" fmla="*/ 28 h 28"/>
                  <a:gd name="T20" fmla="*/ 56 w 56"/>
                  <a:gd name="T21" fmla="*/ 28 h 28"/>
                  <a:gd name="T22" fmla="*/ 52 w 56"/>
                  <a:gd name="T23" fmla="*/ 2 h 28"/>
                  <a:gd name="T24" fmla="*/ 50 w 56"/>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28">
                    <a:moveTo>
                      <a:pt x="50" y="0"/>
                    </a:moveTo>
                    <a:cubicBezTo>
                      <a:pt x="6" y="0"/>
                      <a:pt x="6" y="0"/>
                      <a:pt x="6" y="0"/>
                    </a:cubicBezTo>
                    <a:cubicBezTo>
                      <a:pt x="5" y="0"/>
                      <a:pt x="4" y="1"/>
                      <a:pt x="4" y="2"/>
                    </a:cubicBezTo>
                    <a:cubicBezTo>
                      <a:pt x="0" y="28"/>
                      <a:pt x="0" y="28"/>
                      <a:pt x="0" y="28"/>
                    </a:cubicBezTo>
                    <a:cubicBezTo>
                      <a:pt x="12" y="28"/>
                      <a:pt x="12" y="28"/>
                      <a:pt x="12" y="28"/>
                    </a:cubicBezTo>
                    <a:cubicBezTo>
                      <a:pt x="16" y="16"/>
                      <a:pt x="16" y="16"/>
                      <a:pt x="16" y="16"/>
                    </a:cubicBezTo>
                    <a:cubicBezTo>
                      <a:pt x="16" y="28"/>
                      <a:pt x="16" y="28"/>
                      <a:pt x="16" y="28"/>
                    </a:cubicBezTo>
                    <a:cubicBezTo>
                      <a:pt x="40" y="28"/>
                      <a:pt x="40" y="28"/>
                      <a:pt x="40" y="28"/>
                    </a:cubicBezTo>
                    <a:cubicBezTo>
                      <a:pt x="40" y="16"/>
                      <a:pt x="40" y="16"/>
                      <a:pt x="40" y="16"/>
                    </a:cubicBezTo>
                    <a:cubicBezTo>
                      <a:pt x="44" y="28"/>
                      <a:pt x="44" y="28"/>
                      <a:pt x="44" y="28"/>
                    </a:cubicBezTo>
                    <a:cubicBezTo>
                      <a:pt x="56" y="28"/>
                      <a:pt x="56" y="28"/>
                      <a:pt x="56" y="28"/>
                    </a:cubicBezTo>
                    <a:cubicBezTo>
                      <a:pt x="52" y="2"/>
                      <a:pt x="52" y="2"/>
                      <a:pt x="52" y="2"/>
                    </a:cubicBezTo>
                    <a:cubicBezTo>
                      <a:pt x="52" y="1"/>
                      <a:pt x="51"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7948" tIns="63974" rIns="127948" bIns="63974"/>
              <a:lstStyle/>
              <a:p>
                <a:pPr eaLnBrk="1" hangingPunct="1">
                  <a:buFont typeface="Arial" panose="020B0604020202020204" pitchFamily="34" charset="0"/>
                  <a:buNone/>
                  <a:defRPr/>
                </a:pPr>
                <a:endParaRPr lang="id-ID" sz="3360" b="1" dirty="0">
                  <a:solidFill>
                    <a:schemeClr val="tx1"/>
                  </a:solidFill>
                  <a:latin typeface="微软雅黑" panose="020B0503020204020204" charset="-122"/>
                  <a:ea typeface="微软雅黑" panose="020B0503020204020204" charset="-122"/>
                </a:endParaRPr>
              </a:p>
            </p:txBody>
          </p:sp>
        </p:grpSp>
      </p:grpSp>
      <p:sp>
        <p:nvSpPr>
          <p:cNvPr id="44" name="文本框 32"/>
          <p:cNvSpPr txBox="1">
            <a:spLocks noChangeArrowheads="1"/>
          </p:cNvSpPr>
          <p:nvPr/>
        </p:nvSpPr>
        <p:spPr bwMode="auto">
          <a:xfrm>
            <a:off x="1931988" y="1244600"/>
            <a:ext cx="7283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肺癌骨转移的 诊断应满足以下两个条件之一：</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a:xfrm>
            <a:off x="786184" y="183828"/>
            <a:ext cx="10423039" cy="663894"/>
          </a:xfrm>
        </p:spPr>
        <p:txBody>
          <a:bodyPr/>
          <a:lstStyle/>
          <a:p>
            <a:pPr algn="ctr"/>
            <a:r>
              <a:rPr lang="zh-CN" altLang="en-US" sz="2800" dirty="0">
                <a:sym typeface="+mn-ea"/>
              </a:rPr>
              <a:t>肺癌骨转移的治疗策略</a:t>
            </a:r>
          </a:p>
        </p:txBody>
      </p:sp>
      <p:sp>
        <p:nvSpPr>
          <p:cNvPr id="6" name="椭圆 5"/>
          <p:cNvSpPr/>
          <p:nvPr/>
        </p:nvSpPr>
        <p:spPr>
          <a:xfrm>
            <a:off x="7756792" y="2290078"/>
            <a:ext cx="981777" cy="279133"/>
          </a:xfrm>
          <a:prstGeom prst="ellipse">
            <a:avLst/>
          </a:prstGeom>
          <a:solidFill>
            <a:srgbClr val="0070C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8" name="椭圆 7"/>
          <p:cNvSpPr/>
          <p:nvPr/>
        </p:nvSpPr>
        <p:spPr>
          <a:xfrm>
            <a:off x="7872294" y="2863367"/>
            <a:ext cx="981777" cy="279133"/>
          </a:xfrm>
          <a:prstGeom prst="ellipse">
            <a:avLst/>
          </a:prstGeom>
          <a:solidFill>
            <a:srgbClr val="0070C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13" name="椭圆 12"/>
          <p:cNvSpPr/>
          <p:nvPr/>
        </p:nvSpPr>
        <p:spPr>
          <a:xfrm>
            <a:off x="7853043" y="3761619"/>
            <a:ext cx="981777" cy="279133"/>
          </a:xfrm>
          <a:prstGeom prst="ellipse">
            <a:avLst/>
          </a:prstGeom>
          <a:solidFill>
            <a:srgbClr val="0070C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14" name="椭圆 13"/>
          <p:cNvSpPr/>
          <p:nvPr/>
        </p:nvSpPr>
        <p:spPr>
          <a:xfrm>
            <a:off x="7843418" y="4875901"/>
            <a:ext cx="981777" cy="279133"/>
          </a:xfrm>
          <a:prstGeom prst="ellipse">
            <a:avLst/>
          </a:prstGeom>
          <a:solidFill>
            <a:srgbClr val="0070C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16" name="圆角矩形 15"/>
          <p:cNvSpPr/>
          <p:nvPr/>
        </p:nvSpPr>
        <p:spPr>
          <a:xfrm>
            <a:off x="967185" y="3491489"/>
            <a:ext cx="901620" cy="1014341"/>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zh-CN" altLang="en-US" sz="1600" dirty="0">
                <a:latin typeface="Arial" panose="020B0604020202020204" pitchFamily="34" charset="0"/>
                <a:ea typeface="微软雅黑" panose="020B0503020204020204" charset="-122"/>
                <a:cs typeface="Arial" panose="020B0604020202020204" pitchFamily="34" charset="0"/>
              </a:rPr>
              <a:t>肺癌</a:t>
            </a:r>
            <a:endParaRPr lang="en-US" altLang="zh-CN" sz="1600" dirty="0">
              <a:latin typeface="Arial" panose="020B0604020202020204" pitchFamily="34" charset="0"/>
              <a:ea typeface="微软雅黑" panose="020B0503020204020204" charset="-122"/>
              <a:cs typeface="Arial" panose="020B0604020202020204" pitchFamily="34" charset="0"/>
            </a:endParaRPr>
          </a:p>
          <a:p>
            <a:pPr algn="ctr">
              <a:spcBef>
                <a:spcPts val="400"/>
              </a:spcBef>
            </a:pPr>
            <a:r>
              <a:rPr lang="zh-CN" altLang="en-US" sz="1600" dirty="0">
                <a:latin typeface="Arial" panose="020B0604020202020204" pitchFamily="34" charset="0"/>
                <a:ea typeface="微软雅黑" panose="020B0503020204020204" charset="-122"/>
                <a:cs typeface="Arial" panose="020B0604020202020204" pitchFamily="34" charset="0"/>
              </a:rPr>
              <a:t>骨转移</a:t>
            </a:r>
          </a:p>
        </p:txBody>
      </p:sp>
      <p:sp>
        <p:nvSpPr>
          <p:cNvPr id="17" name="圆角矩形 16"/>
          <p:cNvSpPr/>
          <p:nvPr/>
        </p:nvSpPr>
        <p:spPr>
          <a:xfrm>
            <a:off x="2031790" y="2729684"/>
            <a:ext cx="1758948" cy="2533602"/>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5900" indent="-21590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骨疼痛评估</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15900" indent="-21590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骨转移病变范围评估</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15900" indent="-21590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骨折风险评估</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15900" indent="-21590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骨外转移及肺癌病情评估</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15900" indent="-21590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全身情况评估</a:t>
            </a:r>
          </a:p>
        </p:txBody>
      </p:sp>
      <p:sp>
        <p:nvSpPr>
          <p:cNvPr id="18" name="圆角矩形 17"/>
          <p:cNvSpPr/>
          <p:nvPr/>
        </p:nvSpPr>
        <p:spPr>
          <a:xfrm>
            <a:off x="3882024" y="2290077"/>
            <a:ext cx="1843615" cy="3462599"/>
          </a:xfrm>
          <a:prstGeom prst="roundRect">
            <a:avLst>
              <a:gd name="adj" fmla="val 561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600"/>
              </a:spcAft>
            </a:pPr>
            <a:r>
              <a:rPr lang="zh-CN" altLang="en-US" sz="1400" dirty="0">
                <a:latin typeface="Arial" panose="020B0604020202020204" pitchFamily="34" charset="0"/>
                <a:ea typeface="微软雅黑" panose="020B0503020204020204" charset="-122"/>
                <a:cs typeface="Arial" panose="020B0604020202020204" pitchFamily="34" charset="0"/>
              </a:rPr>
              <a:t>骨转移基础治疗</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15900" indent="-215900">
              <a:spcBef>
                <a:spcPts val="1200"/>
              </a:spcBef>
              <a:spcAft>
                <a:spcPts val="600"/>
              </a:spcAft>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对症支持治疗</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15900" indent="-215900">
              <a:spcBef>
                <a:spcPts val="1200"/>
              </a:spcBef>
              <a:spcAft>
                <a:spcPts val="600"/>
              </a:spcAft>
              <a:buFont typeface="Arial" panose="020B0604020202020204" pitchFamily="34" charset="0"/>
              <a:buChar char="•"/>
            </a:pPr>
            <a:r>
              <a:rPr lang="zh-CN" altLang="en-US" sz="1400" b="1" dirty="0">
                <a:solidFill>
                  <a:srgbClr val="FFFF00"/>
                </a:solidFill>
                <a:latin typeface="Arial" panose="020B0604020202020204" pitchFamily="34" charset="0"/>
                <a:ea typeface="微软雅黑" panose="020B0503020204020204" charset="-122"/>
                <a:cs typeface="Arial" panose="020B0604020202020204" pitchFamily="34" charset="0"/>
              </a:rPr>
              <a:t>骨改良药物</a:t>
            </a:r>
            <a:endParaRPr lang="en-US" altLang="zh-CN" sz="1400" b="1" dirty="0">
              <a:solidFill>
                <a:srgbClr val="FFFF00"/>
              </a:solidFill>
              <a:latin typeface="Arial" panose="020B0604020202020204" pitchFamily="34" charset="0"/>
              <a:ea typeface="微软雅黑" panose="020B0503020204020204" charset="-122"/>
              <a:cs typeface="Arial" panose="020B0604020202020204" pitchFamily="34" charset="0"/>
            </a:endParaRPr>
          </a:p>
          <a:p>
            <a:pPr marL="215900" indent="-215900">
              <a:spcBef>
                <a:spcPts val="1200"/>
              </a:spcBef>
              <a:spcAft>
                <a:spcPts val="600"/>
              </a:spcAft>
              <a:buFont typeface="Arial" panose="020B0604020202020204" pitchFamily="34" charset="0"/>
              <a:buChar char="•"/>
            </a:pP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dirty="0">
                <a:latin typeface="Arial" panose="020B0604020202020204" pitchFamily="34" charset="0"/>
                <a:ea typeface="微软雅黑" panose="020B0503020204020204" charset="-122"/>
                <a:cs typeface="Arial" panose="020B0604020202020204" pitchFamily="34" charset="0"/>
              </a:rPr>
              <a:t>放射治疗</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15900" indent="-215900">
              <a:spcBef>
                <a:spcPts val="1200"/>
              </a:spcBef>
              <a:spcAft>
                <a:spcPts val="600"/>
              </a:spcAft>
              <a:buFont typeface="Arial" panose="020B0604020202020204" pitchFamily="34" charset="0"/>
              <a:buChar char="•"/>
            </a:pP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dirty="0">
                <a:latin typeface="Arial" panose="020B0604020202020204" pitchFamily="34" charset="0"/>
                <a:ea typeface="微软雅黑" panose="020B0503020204020204" charset="-122"/>
                <a:cs typeface="Arial" panose="020B0604020202020204" pitchFamily="34" charset="0"/>
              </a:rPr>
              <a:t>全身治疗</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15900" indent="-215900">
              <a:spcBef>
                <a:spcPts val="1200"/>
              </a:spcBef>
              <a:spcAft>
                <a:spcPts val="600"/>
              </a:spcAft>
              <a:buFont typeface="Arial" panose="020B0604020202020204" pitchFamily="34" charset="0"/>
              <a:buChar char="•"/>
            </a:pP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dirty="0">
                <a:latin typeface="Arial" panose="020B0604020202020204" pitchFamily="34" charset="0"/>
                <a:ea typeface="微软雅黑" panose="020B0503020204020204" charset="-122"/>
                <a:cs typeface="Arial" panose="020B0604020202020204" pitchFamily="34" charset="0"/>
              </a:rPr>
              <a:t>心理治疗</a:t>
            </a:r>
          </a:p>
        </p:txBody>
      </p:sp>
      <p:sp>
        <p:nvSpPr>
          <p:cNvPr id="19" name="圆角矩形 18"/>
          <p:cNvSpPr/>
          <p:nvPr/>
        </p:nvSpPr>
        <p:spPr>
          <a:xfrm>
            <a:off x="6290405" y="1863661"/>
            <a:ext cx="901620" cy="565983"/>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zh-CN" altLang="en-US" sz="1400" dirty="0">
                <a:latin typeface="Arial" panose="020B0604020202020204" pitchFamily="34" charset="0"/>
                <a:ea typeface="微软雅黑" panose="020B0503020204020204" charset="-122"/>
                <a:cs typeface="Arial" panose="020B0604020202020204" pitchFamily="34" charset="0"/>
              </a:rPr>
              <a:t>骨疼痛</a:t>
            </a:r>
          </a:p>
        </p:txBody>
      </p:sp>
      <p:sp>
        <p:nvSpPr>
          <p:cNvPr id="20" name="圆角矩形 19"/>
          <p:cNvSpPr/>
          <p:nvPr/>
        </p:nvSpPr>
        <p:spPr>
          <a:xfrm>
            <a:off x="6248441" y="2762007"/>
            <a:ext cx="901620" cy="565983"/>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zh-CN" altLang="en-US" sz="1400" dirty="0">
                <a:latin typeface="Arial" panose="020B0604020202020204" pitchFamily="34" charset="0"/>
                <a:ea typeface="微软雅黑" panose="020B0503020204020204" charset="-122"/>
                <a:cs typeface="Arial" panose="020B0604020202020204" pitchFamily="34" charset="0"/>
              </a:rPr>
              <a:t>多发</a:t>
            </a:r>
            <a:endParaRPr lang="en-US" altLang="zh-CN" sz="1400" dirty="0">
              <a:latin typeface="Arial" panose="020B0604020202020204" pitchFamily="34" charset="0"/>
              <a:ea typeface="微软雅黑" panose="020B0503020204020204" charset="-122"/>
              <a:cs typeface="Arial" panose="020B0604020202020204" pitchFamily="34" charset="0"/>
            </a:endParaRPr>
          </a:p>
          <a:p>
            <a:pPr algn="ctr">
              <a:spcBef>
                <a:spcPts val="400"/>
              </a:spcBef>
            </a:pPr>
            <a:r>
              <a:rPr lang="zh-CN" altLang="en-US" sz="1400" dirty="0">
                <a:latin typeface="Arial" panose="020B0604020202020204" pitchFamily="34" charset="0"/>
                <a:ea typeface="微软雅黑" panose="020B0503020204020204" charset="-122"/>
                <a:cs typeface="Arial" panose="020B0604020202020204" pitchFamily="34" charset="0"/>
              </a:rPr>
              <a:t>骨转移</a:t>
            </a:r>
          </a:p>
        </p:txBody>
      </p:sp>
      <p:sp>
        <p:nvSpPr>
          <p:cNvPr id="23" name="圆角矩形 22"/>
          <p:cNvSpPr/>
          <p:nvPr/>
        </p:nvSpPr>
        <p:spPr>
          <a:xfrm>
            <a:off x="6248441" y="3592109"/>
            <a:ext cx="901620" cy="1056068"/>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zh-CN" altLang="en-US" sz="1400" dirty="0">
                <a:latin typeface="Arial" panose="020B0604020202020204" pitchFamily="34" charset="0"/>
                <a:ea typeface="微软雅黑" panose="020B0503020204020204" charset="-122"/>
                <a:cs typeface="Arial" panose="020B0604020202020204" pitchFamily="34" charset="0"/>
              </a:rPr>
              <a:t>高风险骨折及病理性骨折</a:t>
            </a:r>
          </a:p>
        </p:txBody>
      </p:sp>
      <p:sp>
        <p:nvSpPr>
          <p:cNvPr id="24" name="圆角矩形 23"/>
          <p:cNvSpPr/>
          <p:nvPr/>
        </p:nvSpPr>
        <p:spPr>
          <a:xfrm>
            <a:off x="6248441" y="4841691"/>
            <a:ext cx="901620" cy="565983"/>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zh-CN" altLang="en-US" sz="1400" dirty="0">
                <a:latin typeface="Arial" panose="020B0604020202020204" pitchFamily="34" charset="0"/>
                <a:ea typeface="微软雅黑" panose="020B0503020204020204" charset="-122"/>
                <a:cs typeface="Arial" panose="020B0604020202020204" pitchFamily="34" charset="0"/>
              </a:rPr>
              <a:t>合并</a:t>
            </a:r>
            <a:endParaRPr lang="en-US" altLang="zh-CN" sz="1400" dirty="0">
              <a:latin typeface="Arial" panose="020B0604020202020204" pitchFamily="34" charset="0"/>
              <a:ea typeface="微软雅黑" panose="020B0503020204020204" charset="-122"/>
              <a:cs typeface="Arial" panose="020B0604020202020204" pitchFamily="34" charset="0"/>
            </a:endParaRPr>
          </a:p>
          <a:p>
            <a:pPr algn="ctr">
              <a:spcBef>
                <a:spcPts val="400"/>
              </a:spcBef>
            </a:pPr>
            <a:r>
              <a:rPr lang="zh-CN" altLang="en-US" sz="1400" dirty="0">
                <a:latin typeface="Arial" panose="020B0604020202020204" pitchFamily="34" charset="0"/>
                <a:ea typeface="微软雅黑" panose="020B0503020204020204" charset="-122"/>
                <a:cs typeface="Arial" panose="020B0604020202020204" pitchFamily="34" charset="0"/>
              </a:rPr>
              <a:t>骨转移</a:t>
            </a:r>
          </a:p>
        </p:txBody>
      </p:sp>
      <p:sp>
        <p:nvSpPr>
          <p:cNvPr id="25" name="圆角矩形 24"/>
          <p:cNvSpPr/>
          <p:nvPr/>
        </p:nvSpPr>
        <p:spPr>
          <a:xfrm>
            <a:off x="6269396" y="5488697"/>
            <a:ext cx="901620" cy="565983"/>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zh-CN" altLang="en-US" sz="1400" dirty="0">
                <a:latin typeface="Arial" panose="020B0604020202020204" pitchFamily="34" charset="0"/>
                <a:ea typeface="微软雅黑" panose="020B0503020204020204" charset="-122"/>
                <a:cs typeface="Arial" panose="020B0604020202020204" pitchFamily="34" charset="0"/>
              </a:rPr>
              <a:t>焦虑及</a:t>
            </a:r>
            <a:endParaRPr lang="en-US" altLang="zh-CN" sz="1400" dirty="0">
              <a:latin typeface="Arial" panose="020B0604020202020204" pitchFamily="34" charset="0"/>
              <a:ea typeface="微软雅黑" panose="020B0503020204020204" charset="-122"/>
              <a:cs typeface="Arial" panose="020B0604020202020204" pitchFamily="34" charset="0"/>
            </a:endParaRPr>
          </a:p>
          <a:p>
            <a:pPr algn="ctr">
              <a:spcBef>
                <a:spcPts val="400"/>
              </a:spcBef>
            </a:pPr>
            <a:r>
              <a:rPr lang="zh-CN" altLang="en-US" sz="1400" dirty="0">
                <a:latin typeface="Arial" panose="020B0604020202020204" pitchFamily="34" charset="0"/>
                <a:ea typeface="微软雅黑" panose="020B0503020204020204" charset="-122"/>
                <a:cs typeface="Arial" panose="020B0604020202020204" pitchFamily="34" charset="0"/>
              </a:rPr>
              <a:t>抑郁</a:t>
            </a:r>
          </a:p>
        </p:txBody>
      </p:sp>
      <p:sp>
        <p:nvSpPr>
          <p:cNvPr id="27" name="圆角矩形 26"/>
          <p:cNvSpPr/>
          <p:nvPr/>
        </p:nvSpPr>
        <p:spPr>
          <a:xfrm>
            <a:off x="7756791" y="1735102"/>
            <a:ext cx="3032686" cy="870182"/>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镇痛药物治疗＋放疗</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85750" indent="-285750">
              <a:spcBef>
                <a:spcPts val="400"/>
              </a:spcBef>
              <a:buFont typeface="Arial" panose="020B0604020202020204" pitchFamily="34" charset="0"/>
              <a:buChar char="•"/>
            </a:pPr>
            <a:r>
              <a:rPr lang="zh-CN" altLang="en-US" sz="1400" b="1" dirty="0">
                <a:latin typeface="Arial" panose="020B0604020202020204" pitchFamily="34" charset="0"/>
                <a:ea typeface="微软雅黑" panose="020B0503020204020204" charset="-122"/>
                <a:cs typeface="Arial" panose="020B0604020202020204" pitchFamily="34" charset="0"/>
              </a:rPr>
              <a:t>骨转移基础治疗</a:t>
            </a:r>
            <a:r>
              <a:rPr lang="zh-CN" altLang="en-US" sz="1400" dirty="0">
                <a:latin typeface="Arial" panose="020B0604020202020204" pitchFamily="34" charset="0"/>
                <a:ea typeface="微软雅黑" panose="020B0503020204020204" charset="-122"/>
                <a:cs typeface="Arial" panose="020B0604020202020204" pitchFamily="34" charset="0"/>
              </a:rPr>
              <a:t>（对症支持治疗</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b="1" dirty="0">
                <a:solidFill>
                  <a:srgbClr val="FFFF00"/>
                </a:solidFill>
                <a:latin typeface="Arial" panose="020B0604020202020204" pitchFamily="34" charset="0"/>
                <a:ea typeface="微软雅黑" panose="020B0503020204020204" charset="-122"/>
                <a:cs typeface="Arial" panose="020B0604020202020204" pitchFamily="34" charset="0"/>
              </a:rPr>
              <a:t>骨改良药物</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dirty="0">
                <a:latin typeface="Arial" panose="020B0604020202020204" pitchFamily="34" charset="0"/>
                <a:ea typeface="微软雅黑" panose="020B0503020204020204" charset="-122"/>
                <a:cs typeface="Arial" panose="020B0604020202020204" pitchFamily="34" charset="0"/>
              </a:rPr>
              <a:t>全身治疗）</a:t>
            </a:r>
          </a:p>
        </p:txBody>
      </p:sp>
      <p:sp>
        <p:nvSpPr>
          <p:cNvPr id="28" name="圆角矩形 27"/>
          <p:cNvSpPr/>
          <p:nvPr/>
        </p:nvSpPr>
        <p:spPr>
          <a:xfrm>
            <a:off x="7756791" y="2656989"/>
            <a:ext cx="3032686" cy="870182"/>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00"/>
              </a:spcBef>
              <a:buFont typeface="Arial" panose="020B0604020202020204" pitchFamily="34" charset="0"/>
              <a:buChar char="•"/>
            </a:pPr>
            <a:r>
              <a:rPr lang="zh-CN" altLang="en-US" sz="1400" b="1" dirty="0">
                <a:latin typeface="Arial" panose="020B0604020202020204" pitchFamily="34" charset="0"/>
                <a:ea typeface="微软雅黑" panose="020B0503020204020204" charset="-122"/>
                <a:cs typeface="Arial" panose="020B0604020202020204" pitchFamily="34" charset="0"/>
              </a:rPr>
              <a:t>骨转移基础治疗</a:t>
            </a:r>
            <a:r>
              <a:rPr lang="zh-CN" altLang="en-US" sz="1400" dirty="0">
                <a:latin typeface="Arial" panose="020B0604020202020204" pitchFamily="34" charset="0"/>
                <a:ea typeface="微软雅黑" panose="020B0503020204020204" charset="-122"/>
                <a:cs typeface="Arial" panose="020B0604020202020204" pitchFamily="34" charset="0"/>
              </a:rPr>
              <a:t>（对症支持治疗</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b="1" dirty="0">
                <a:solidFill>
                  <a:srgbClr val="FFFF00"/>
                </a:solidFill>
                <a:latin typeface="Arial" panose="020B0604020202020204" pitchFamily="34" charset="0"/>
                <a:ea typeface="微软雅黑" panose="020B0503020204020204" charset="-122"/>
                <a:cs typeface="Arial" panose="020B0604020202020204" pitchFamily="34" charset="0"/>
              </a:rPr>
              <a:t>骨改良药物</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dirty="0">
                <a:latin typeface="Arial" panose="020B0604020202020204" pitchFamily="34" charset="0"/>
                <a:ea typeface="微软雅黑" panose="020B0503020204020204" charset="-122"/>
                <a:cs typeface="Arial" panose="020B0604020202020204" pitchFamily="34" charset="0"/>
              </a:rPr>
              <a:t>全身治疗）</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85750" indent="-28575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酌情选择全身放射性核素治疗</a:t>
            </a:r>
          </a:p>
        </p:txBody>
      </p:sp>
      <p:sp>
        <p:nvSpPr>
          <p:cNvPr id="29" name="圆角矩形 28"/>
          <p:cNvSpPr/>
          <p:nvPr/>
        </p:nvSpPr>
        <p:spPr>
          <a:xfrm>
            <a:off x="7756791" y="3558817"/>
            <a:ext cx="3032686" cy="1061187"/>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00"/>
              </a:spcBef>
              <a:buFont typeface="Arial" panose="020B0604020202020204" pitchFamily="34" charset="0"/>
              <a:buChar char="•"/>
            </a:pPr>
            <a:r>
              <a:rPr lang="zh-CN" altLang="en-US" sz="1400" b="1" dirty="0">
                <a:latin typeface="Arial" panose="020B0604020202020204" pitchFamily="34" charset="0"/>
                <a:ea typeface="微软雅黑" panose="020B0503020204020204" charset="-122"/>
                <a:cs typeface="Arial" panose="020B0604020202020204" pitchFamily="34" charset="0"/>
              </a:rPr>
              <a:t>骨转移基础治疗</a:t>
            </a:r>
            <a:r>
              <a:rPr lang="zh-CN" altLang="en-US" sz="1400" dirty="0">
                <a:latin typeface="Arial" panose="020B0604020202020204" pitchFamily="34" charset="0"/>
                <a:ea typeface="微软雅黑" panose="020B0503020204020204" charset="-122"/>
                <a:cs typeface="Arial" panose="020B0604020202020204" pitchFamily="34" charset="0"/>
              </a:rPr>
              <a:t>（对症支持治疗</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b="1" dirty="0">
                <a:solidFill>
                  <a:srgbClr val="FFFF00"/>
                </a:solidFill>
                <a:latin typeface="Arial" panose="020B0604020202020204" pitchFamily="34" charset="0"/>
                <a:ea typeface="微软雅黑" panose="020B0503020204020204" charset="-122"/>
                <a:cs typeface="Arial" panose="020B0604020202020204" pitchFamily="34" charset="0"/>
              </a:rPr>
              <a:t>骨改良药物</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dirty="0">
                <a:latin typeface="Arial" panose="020B0604020202020204" pitchFamily="34" charset="0"/>
                <a:ea typeface="微软雅黑" panose="020B0503020204020204" charset="-122"/>
                <a:cs typeface="Arial" panose="020B0604020202020204" pitchFamily="34" charset="0"/>
              </a:rPr>
              <a:t>全身治疗）</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85750" indent="-28575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手术治疗，或支具、外固定矫形器治疗</a:t>
            </a:r>
          </a:p>
        </p:txBody>
      </p:sp>
      <p:sp>
        <p:nvSpPr>
          <p:cNvPr id="30" name="圆角矩形 29"/>
          <p:cNvSpPr/>
          <p:nvPr/>
        </p:nvSpPr>
        <p:spPr>
          <a:xfrm>
            <a:off x="7756791" y="4719943"/>
            <a:ext cx="3032686" cy="870182"/>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00"/>
              </a:spcBef>
              <a:buFont typeface="Arial" panose="020B0604020202020204" pitchFamily="34" charset="0"/>
              <a:buChar char="•"/>
            </a:pPr>
            <a:r>
              <a:rPr lang="zh-CN" altLang="en-US" sz="1400" b="1" dirty="0">
                <a:latin typeface="Arial" panose="020B0604020202020204" pitchFamily="34" charset="0"/>
                <a:ea typeface="微软雅黑" panose="020B0503020204020204" charset="-122"/>
                <a:cs typeface="Arial" panose="020B0604020202020204" pitchFamily="34" charset="0"/>
              </a:rPr>
              <a:t>骨转移基础治疗</a:t>
            </a:r>
            <a:r>
              <a:rPr lang="zh-CN" altLang="en-US" sz="1400" dirty="0">
                <a:latin typeface="Arial" panose="020B0604020202020204" pitchFamily="34" charset="0"/>
                <a:ea typeface="微软雅黑" panose="020B0503020204020204" charset="-122"/>
                <a:cs typeface="Arial" panose="020B0604020202020204" pitchFamily="34" charset="0"/>
              </a:rPr>
              <a:t>（对症支持治疗</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b="1" dirty="0">
                <a:solidFill>
                  <a:srgbClr val="FFFF00"/>
                </a:solidFill>
                <a:latin typeface="Arial" panose="020B0604020202020204" pitchFamily="34" charset="0"/>
                <a:ea typeface="微软雅黑" panose="020B0503020204020204" charset="-122"/>
                <a:cs typeface="Arial" panose="020B0604020202020204" pitchFamily="34" charset="0"/>
              </a:rPr>
              <a:t>骨改良药物</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dirty="0">
                <a:latin typeface="Arial" panose="020B0604020202020204" pitchFamily="34" charset="0"/>
                <a:ea typeface="微软雅黑" panose="020B0503020204020204" charset="-122"/>
                <a:cs typeface="Arial" panose="020B0604020202020204" pitchFamily="34" charset="0"/>
              </a:rPr>
              <a:t>放疗）</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285750" indent="-28575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全身治疗</a:t>
            </a:r>
          </a:p>
        </p:txBody>
      </p:sp>
      <p:sp>
        <p:nvSpPr>
          <p:cNvPr id="31" name="圆角矩形 30"/>
          <p:cNvSpPr/>
          <p:nvPr/>
        </p:nvSpPr>
        <p:spPr>
          <a:xfrm>
            <a:off x="7714881" y="5661930"/>
            <a:ext cx="3032686" cy="400252"/>
          </a:xfrm>
          <a:prstGeom prst="roundRect">
            <a:avLst>
              <a:gd name="adj" fmla="val 10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00"/>
              </a:spcBef>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阿普唑仑、氟西汀</a:t>
            </a:r>
          </a:p>
        </p:txBody>
      </p:sp>
      <p:cxnSp>
        <p:nvCxnSpPr>
          <p:cNvPr id="32" name="直接箭头连接符 31"/>
          <p:cNvCxnSpPr>
            <a:endCxn id="16" idx="0"/>
          </p:cNvCxnSpPr>
          <p:nvPr/>
        </p:nvCxnSpPr>
        <p:spPr>
          <a:xfrm>
            <a:off x="1404620" y="1538605"/>
            <a:ext cx="13335" cy="195262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endCxn id="27" idx="1"/>
          </p:cNvCxnSpPr>
          <p:nvPr/>
        </p:nvCxnSpPr>
        <p:spPr>
          <a:xfrm flipV="1">
            <a:off x="7192025" y="2169558"/>
            <a:ext cx="564766"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V="1">
            <a:off x="7150061" y="3067341"/>
            <a:ext cx="564766"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7150061" y="4081683"/>
            <a:ext cx="564766"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V="1">
            <a:off x="7150061" y="5155034"/>
            <a:ext cx="564766"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V="1">
            <a:off x="7150061" y="5879652"/>
            <a:ext cx="564766"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endCxn id="19" idx="1"/>
          </p:cNvCxnSpPr>
          <p:nvPr/>
        </p:nvCxnSpPr>
        <p:spPr>
          <a:xfrm flipV="1">
            <a:off x="5725639" y="2146653"/>
            <a:ext cx="564766" cy="180278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20" idx="1"/>
          </p:cNvCxnSpPr>
          <p:nvPr/>
        </p:nvCxnSpPr>
        <p:spPr>
          <a:xfrm flipV="1">
            <a:off x="5725639" y="3045634"/>
            <a:ext cx="522802" cy="904437"/>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endCxn id="23" idx="1"/>
          </p:cNvCxnSpPr>
          <p:nvPr/>
        </p:nvCxnSpPr>
        <p:spPr>
          <a:xfrm>
            <a:off x="5725639" y="3950071"/>
            <a:ext cx="522802" cy="170707"/>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endCxn id="24" idx="1"/>
          </p:cNvCxnSpPr>
          <p:nvPr/>
        </p:nvCxnSpPr>
        <p:spPr>
          <a:xfrm>
            <a:off x="5725639" y="3950071"/>
            <a:ext cx="522802" cy="1175247"/>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stCxn id="18" idx="3"/>
            <a:endCxn id="25" idx="1"/>
          </p:cNvCxnSpPr>
          <p:nvPr/>
        </p:nvCxnSpPr>
        <p:spPr>
          <a:xfrm>
            <a:off x="5725004" y="4021377"/>
            <a:ext cx="544195" cy="175069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endCxn id="18" idx="1"/>
          </p:cNvCxnSpPr>
          <p:nvPr/>
        </p:nvCxnSpPr>
        <p:spPr>
          <a:xfrm flipV="1">
            <a:off x="3790738" y="4021377"/>
            <a:ext cx="91286"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16" idx="3"/>
            <a:endCxn id="17" idx="1"/>
          </p:cNvCxnSpPr>
          <p:nvPr/>
        </p:nvCxnSpPr>
        <p:spPr>
          <a:xfrm flipV="1">
            <a:off x="1868805" y="3996755"/>
            <a:ext cx="163195" cy="190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1417995" y="1531211"/>
            <a:ext cx="9863187"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flipV="1">
            <a:off x="11281410" y="1530985"/>
            <a:ext cx="1905" cy="25692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flipV="1">
            <a:off x="10789477" y="4116344"/>
            <a:ext cx="491705"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2190716" y="1530292"/>
            <a:ext cx="1441450" cy="30777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Arial" panose="020B0604020202020204" pitchFamily="34" charset="0"/>
              </a:rPr>
              <a:t>治疗前评估</a:t>
            </a:r>
          </a:p>
        </p:txBody>
      </p:sp>
      <p:sp>
        <p:nvSpPr>
          <p:cNvPr id="61" name="文本框 60"/>
          <p:cNvSpPr txBox="1"/>
          <p:nvPr/>
        </p:nvSpPr>
        <p:spPr>
          <a:xfrm>
            <a:off x="4083106" y="1530736"/>
            <a:ext cx="1441450" cy="30777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Arial" panose="020B0604020202020204" pitchFamily="34" charset="0"/>
              </a:rPr>
              <a:t>治疗</a:t>
            </a:r>
          </a:p>
        </p:txBody>
      </p:sp>
      <p:sp>
        <p:nvSpPr>
          <p:cNvPr id="62" name="文本框 61"/>
          <p:cNvSpPr txBox="1"/>
          <p:nvPr/>
        </p:nvSpPr>
        <p:spPr>
          <a:xfrm>
            <a:off x="6020722" y="1479128"/>
            <a:ext cx="1441450" cy="307777"/>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Arial" panose="020B0604020202020204" pitchFamily="34" charset="0"/>
              </a:rPr>
              <a:t>个体化选择</a:t>
            </a:r>
          </a:p>
        </p:txBody>
      </p:sp>
      <p:sp>
        <p:nvSpPr>
          <p:cNvPr id="45" name="文本框 44"/>
          <p:cNvSpPr txBox="1"/>
          <p:nvPr/>
        </p:nvSpPr>
        <p:spPr>
          <a:xfrm>
            <a:off x="1059455" y="824286"/>
            <a:ext cx="10743882" cy="706755"/>
          </a:xfrm>
          <a:prstGeom prst="rect">
            <a:avLst/>
          </a:prstGeom>
          <a:noFill/>
        </p:spPr>
        <p:txBody>
          <a:bodyPr wrap="square">
            <a:spAutoFit/>
          </a:bodyPr>
          <a:lstStyle/>
          <a:p>
            <a:r>
              <a:rPr lang="zh-CN" altLang="en-US" sz="2000" b="1" dirty="0">
                <a:solidFill>
                  <a:schemeClr val="tx1"/>
                </a:solidFill>
                <a:latin typeface="微软雅黑" panose="020B0503020204020204" charset="-122"/>
                <a:ea typeface="微软雅黑" panose="020B0503020204020204" charset="-122"/>
              </a:rPr>
              <a:t>肺癌骨转移采取以</a:t>
            </a:r>
            <a:r>
              <a:rPr lang="zh-CN" altLang="en-US" sz="2000" b="1" dirty="0">
                <a:solidFill>
                  <a:srgbClr val="FF0000"/>
                </a:solidFill>
                <a:latin typeface="微软雅黑" panose="020B0503020204020204" charset="-122"/>
                <a:ea typeface="微软雅黑" panose="020B0503020204020204" charset="-122"/>
              </a:rPr>
              <a:t>全身治疗为主</a:t>
            </a:r>
            <a:r>
              <a:rPr lang="zh-CN" altLang="en-US" sz="2000" b="1" dirty="0">
                <a:solidFill>
                  <a:schemeClr val="tx1"/>
                </a:solidFill>
                <a:latin typeface="微软雅黑" panose="020B0503020204020204" charset="-122"/>
                <a:ea typeface="微软雅黑" panose="020B0503020204020204" charset="-122"/>
              </a:rPr>
              <a:t>的综合治疗方式</a:t>
            </a:r>
          </a:p>
          <a:p>
            <a:r>
              <a:rPr lang="zh-CN" altLang="en-US" sz="2000" b="1" dirty="0">
                <a:solidFill>
                  <a:schemeClr val="tx1"/>
                </a:solidFill>
                <a:latin typeface="微软雅黑" panose="020B0503020204020204" charset="-122"/>
                <a:ea typeface="微软雅黑" panose="020B0503020204020204" charset="-122"/>
              </a:rPr>
              <a:t>无论患者处于骨转移的何种阶段，</a:t>
            </a:r>
            <a:r>
              <a:rPr lang="zh-CN" altLang="en-US" sz="2000" b="1" dirty="0">
                <a:solidFill>
                  <a:srgbClr val="FF0000"/>
                </a:solidFill>
                <a:latin typeface="微软雅黑" panose="020B0503020204020204" charset="-122"/>
                <a:ea typeface="微软雅黑" panose="020B0503020204020204" charset="-122"/>
              </a:rPr>
              <a:t>骨改良药物</a:t>
            </a:r>
            <a:r>
              <a:rPr lang="zh-CN" altLang="en-US" sz="2000" b="1" dirty="0">
                <a:solidFill>
                  <a:schemeClr val="tx1"/>
                </a:solidFill>
                <a:latin typeface="微软雅黑" panose="020B0503020204020204" charset="-122"/>
                <a:ea typeface="微软雅黑" panose="020B0503020204020204" charset="-122"/>
              </a:rPr>
              <a:t>起着重要作用。</a:t>
            </a:r>
          </a:p>
        </p:txBody>
      </p:sp>
      <p:sp>
        <p:nvSpPr>
          <p:cNvPr id="11" name="文本占位符 10"/>
          <p:cNvSpPr>
            <a:spLocks noGrp="1"/>
          </p:cNvSpPr>
          <p:nvPr/>
        </p:nvSpPr>
        <p:spPr>
          <a:xfrm>
            <a:off x="6925945" y="6389370"/>
            <a:ext cx="5156835" cy="28956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lumMod val="65000"/>
                    <a:lumOff val="35000"/>
                  </a:schemeClr>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微软雅黑" panose="020B0503020204020204" charset="-122"/>
                <a:ea typeface="微软雅黑" panose="020B050302020402020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微软雅黑" panose="020B0503020204020204" charset="-122"/>
                <a:ea typeface="微软雅黑" panose="020B050302020402020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微软雅黑" panose="020B0503020204020204" charset="-122"/>
                <a:ea typeface="微软雅黑" panose="020B050302020402020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微软雅黑" panose="020B0503020204020204" charset="-122"/>
                <a:ea typeface="微软雅黑"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zh-CN" altLang="en-US" dirty="0">
                <a:solidFill>
                  <a:schemeClr val="bg1"/>
                </a:solidFill>
              </a:rPr>
              <a:t>中国胸外科肺癌联盟</a:t>
            </a:r>
            <a:r>
              <a:rPr lang="en-US" altLang="zh-CN" dirty="0">
                <a:solidFill>
                  <a:schemeClr val="bg1"/>
                </a:solidFill>
              </a:rPr>
              <a:t>,</a:t>
            </a:r>
            <a:r>
              <a:rPr lang="zh-CN" altLang="en-US" dirty="0">
                <a:solidFill>
                  <a:schemeClr val="bg1"/>
                </a:solidFill>
              </a:rPr>
              <a:t>肺癌骨转移诊疗专家共识</a:t>
            </a:r>
            <a:r>
              <a:rPr lang="en-US" altLang="zh-CN" dirty="0">
                <a:solidFill>
                  <a:schemeClr val="bg1"/>
                </a:solidFill>
              </a:rPr>
              <a:t>(2019</a:t>
            </a:r>
            <a:r>
              <a:rPr lang="zh-CN" altLang="en-US" dirty="0">
                <a:solidFill>
                  <a:schemeClr val="bg1"/>
                </a:solidFill>
              </a:rPr>
              <a:t>版</a:t>
            </a:r>
            <a:r>
              <a:rPr lang="en-US" altLang="zh-CN" dirty="0">
                <a:solidFill>
                  <a:schemeClr val="bg1"/>
                </a:solidFill>
              </a:rPr>
              <a:t>),</a:t>
            </a:r>
            <a:r>
              <a:rPr lang="zh-CN" altLang="en-US" dirty="0">
                <a:solidFill>
                  <a:schemeClr val="bg1"/>
                </a:solidFill>
              </a:rPr>
              <a:t>中国肺癌杂志</a:t>
            </a:r>
            <a:r>
              <a:rPr lang="en-US" altLang="zh-CN" dirty="0">
                <a:solidFill>
                  <a:schemeClr val="bg1"/>
                </a:solidFill>
              </a:rPr>
              <a:t>,2019(4):187-207.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421130" y="172085"/>
            <a:ext cx="9349740" cy="732790"/>
          </a:xfrm>
        </p:spPr>
        <p:txBody>
          <a:bodyPr>
            <a:normAutofit/>
          </a:bodyPr>
          <a:lstStyle/>
          <a:p>
            <a:pPr algn="ctr"/>
            <a:r>
              <a:rPr lang="zh-CN" altLang="en-US" sz="2800" dirty="0">
                <a:sym typeface="+mn-ea"/>
              </a:rPr>
              <a:t>正常骨微环境</a:t>
            </a:r>
            <a:r>
              <a:rPr lang="en-US" altLang="zh-CN" sz="2800" dirty="0">
                <a:sym typeface="+mn-ea"/>
              </a:rPr>
              <a:t>—</a:t>
            </a:r>
            <a:r>
              <a:rPr lang="zh-CN" altLang="en-US" sz="2800" dirty="0">
                <a:sym typeface="+mn-ea"/>
              </a:rPr>
              <a:t>破骨</a:t>
            </a:r>
            <a:r>
              <a:rPr lang="en-US" altLang="zh-CN" sz="2800" dirty="0">
                <a:sym typeface="+mn-ea"/>
              </a:rPr>
              <a:t>/</a:t>
            </a:r>
            <a:r>
              <a:rPr lang="zh-CN" altLang="en-US" sz="2800" dirty="0">
                <a:sym typeface="+mn-ea"/>
              </a:rPr>
              <a:t>成骨动态平衡</a:t>
            </a:r>
            <a:endParaRPr lang="zh-CN" altLang="en-US" sz="2800" dirty="0">
              <a:solidFill>
                <a:schemeClr val="accent1">
                  <a:lumMod val="75000"/>
                </a:schemeClr>
              </a:solidFill>
              <a:sym typeface="+mn-ea"/>
            </a:endParaRPr>
          </a:p>
        </p:txBody>
      </p:sp>
      <p:grpSp>
        <p:nvGrpSpPr>
          <p:cNvPr id="57" name="组合 56"/>
          <p:cNvGrpSpPr/>
          <p:nvPr/>
        </p:nvGrpSpPr>
        <p:grpSpPr>
          <a:xfrm>
            <a:off x="-603671" y="939082"/>
            <a:ext cx="6772342" cy="3658537"/>
            <a:chOff x="899718" y="753896"/>
            <a:chExt cx="10759860" cy="5385335"/>
          </a:xfrm>
        </p:grpSpPr>
        <p:grpSp>
          <p:nvGrpSpPr>
            <p:cNvPr id="58" name="组合 57"/>
            <p:cNvGrpSpPr/>
            <p:nvPr/>
          </p:nvGrpSpPr>
          <p:grpSpPr>
            <a:xfrm>
              <a:off x="899718" y="753896"/>
              <a:ext cx="10759860" cy="5385335"/>
              <a:chOff x="113697" y="-33403"/>
              <a:chExt cx="12189631" cy="6858000"/>
            </a:xfrm>
          </p:grpSpPr>
          <p:pic>
            <p:nvPicPr>
              <p:cNvPr id="62" name="图片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97" y="-33403"/>
                <a:ext cx="12189631" cy="6858000"/>
              </a:xfrm>
              <a:prstGeom prst="rect">
                <a:avLst/>
              </a:prstGeom>
            </p:spPr>
          </p:pic>
          <p:sp>
            <p:nvSpPr>
              <p:cNvPr id="63" name="矩形 62"/>
              <p:cNvSpPr/>
              <p:nvPr/>
            </p:nvSpPr>
            <p:spPr>
              <a:xfrm>
                <a:off x="7468586" y="2238925"/>
                <a:ext cx="3696051" cy="574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charset="-122"/>
                    <a:ea typeface="微软雅黑" panose="020B0503020204020204" charset="-122"/>
                  </a:rPr>
                  <a:t>破骨细胞对骨的吸收</a:t>
                </a:r>
              </a:p>
            </p:txBody>
          </p:sp>
          <p:sp>
            <p:nvSpPr>
              <p:cNvPr id="64" name="矩形 63"/>
              <p:cNvSpPr/>
              <p:nvPr/>
            </p:nvSpPr>
            <p:spPr>
              <a:xfrm>
                <a:off x="2039080" y="2391691"/>
                <a:ext cx="3240734" cy="576934"/>
              </a:xfrm>
              <a:prstGeom prst="rect">
                <a:avLst/>
              </a:prstGeom>
            </p:spPr>
            <p:txBody>
              <a:bodyPr wrap="none">
                <a:spAutoFit/>
              </a:bodyPr>
              <a:lstStyle/>
              <a:p>
                <a:pPr algn="ctr"/>
                <a:r>
                  <a:rPr lang="zh-CN" altLang="en-US" sz="1400" dirty="0">
                    <a:latin typeface="微软雅黑" panose="020B0503020204020204" charset="-122"/>
                    <a:ea typeface="微软雅黑" panose="020B0503020204020204" charset="-122"/>
                  </a:rPr>
                  <a:t>成骨细胞对骨的形成</a:t>
                </a:r>
              </a:p>
            </p:txBody>
          </p:sp>
        </p:grpSp>
        <p:pic>
          <p:nvPicPr>
            <p:cNvPr id="59" name="图片 58"/>
            <p:cNvPicPr>
              <a:picLocks noChangeAspect="1"/>
            </p:cNvPicPr>
            <p:nvPr/>
          </p:nvPicPr>
          <p:blipFill rotWithShape="1">
            <a:blip r:embed="rId4" cstate="print">
              <a:extLst>
                <a:ext uri="{28A0092B-C50C-407E-A947-70E740481C1C}">
                  <a14:useLocalDpi xmlns:a14="http://schemas.microsoft.com/office/drawing/2010/main" val="0"/>
                </a:ext>
              </a:extLst>
            </a:blip>
            <a:srcRect l="3739" t="64640" r="85594" b="25624"/>
            <a:stretch>
              <a:fillRect/>
            </a:stretch>
          </p:blipFill>
          <p:spPr>
            <a:xfrm>
              <a:off x="5523296" y="1593109"/>
              <a:ext cx="694624" cy="298638"/>
            </a:xfrm>
            <a:prstGeom prst="rect">
              <a:avLst/>
            </a:prstGeom>
            <a:solidFill>
              <a:schemeClr val="bg1"/>
            </a:solidFill>
            <a:ln>
              <a:solidFill>
                <a:srgbClr val="EBEFE1"/>
              </a:solidFill>
            </a:ln>
          </p:spPr>
        </p:pic>
        <p:pic>
          <p:nvPicPr>
            <p:cNvPr id="60" name="图片 59"/>
            <p:cNvPicPr>
              <a:picLocks noChangeAspect="1"/>
            </p:cNvPicPr>
            <p:nvPr/>
          </p:nvPicPr>
          <p:blipFill rotWithShape="1">
            <a:blip r:embed="rId4" cstate="print">
              <a:extLst>
                <a:ext uri="{28A0092B-C50C-407E-A947-70E740481C1C}">
                  <a14:useLocalDpi xmlns:a14="http://schemas.microsoft.com/office/drawing/2010/main" val="0"/>
                </a:ext>
              </a:extLst>
            </a:blip>
            <a:srcRect l="3739" t="64640" r="85594" b="25624"/>
            <a:stretch>
              <a:fillRect/>
            </a:stretch>
          </p:blipFill>
          <p:spPr>
            <a:xfrm>
              <a:off x="6622757" y="1645708"/>
              <a:ext cx="694624" cy="298638"/>
            </a:xfrm>
            <a:prstGeom prst="rect">
              <a:avLst/>
            </a:prstGeom>
            <a:solidFill>
              <a:schemeClr val="bg1"/>
            </a:solidFill>
            <a:ln>
              <a:solidFill>
                <a:srgbClr val="EBEFE1"/>
              </a:solidFill>
            </a:ln>
          </p:spPr>
        </p:pic>
        <p:pic>
          <p:nvPicPr>
            <p:cNvPr id="61" name="图片 60"/>
            <p:cNvPicPr>
              <a:picLocks noChangeAspect="1"/>
            </p:cNvPicPr>
            <p:nvPr/>
          </p:nvPicPr>
          <p:blipFill rotWithShape="1">
            <a:blip r:embed="rId4" cstate="print">
              <a:extLst>
                <a:ext uri="{28A0092B-C50C-407E-A947-70E740481C1C}">
                  <a14:useLocalDpi xmlns:a14="http://schemas.microsoft.com/office/drawing/2010/main" val="0"/>
                </a:ext>
              </a:extLst>
            </a:blip>
            <a:srcRect l="3739" t="64640" r="85594" b="25624"/>
            <a:stretch>
              <a:fillRect/>
            </a:stretch>
          </p:blipFill>
          <p:spPr>
            <a:xfrm>
              <a:off x="5523296" y="5264891"/>
              <a:ext cx="694624" cy="298638"/>
            </a:xfrm>
            <a:prstGeom prst="rect">
              <a:avLst/>
            </a:prstGeom>
            <a:solidFill>
              <a:schemeClr val="bg1"/>
            </a:solidFill>
            <a:ln>
              <a:solidFill>
                <a:srgbClr val="EBEFE1"/>
              </a:solidFill>
            </a:ln>
          </p:spPr>
        </p:pic>
      </p:grpSp>
      <p:sp>
        <p:nvSpPr>
          <p:cNvPr id="35" name="矩形: 圆角 27"/>
          <p:cNvSpPr/>
          <p:nvPr/>
        </p:nvSpPr>
        <p:spPr>
          <a:xfrm>
            <a:off x="494769" y="5184738"/>
            <a:ext cx="5031105" cy="953245"/>
          </a:xfrm>
          <a:prstGeom prst="roundRect">
            <a:avLst>
              <a:gd name="adj" fmla="val 5823"/>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矩形: 圆角 27"/>
          <p:cNvSpPr/>
          <p:nvPr/>
        </p:nvSpPr>
        <p:spPr>
          <a:xfrm>
            <a:off x="5675099" y="5184737"/>
            <a:ext cx="6247618" cy="940455"/>
          </a:xfrm>
          <a:prstGeom prst="roundRect">
            <a:avLst>
              <a:gd name="adj" fmla="val 5823"/>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5"/>
          <a:stretch>
            <a:fillRect/>
          </a:stretch>
        </p:blipFill>
        <p:spPr>
          <a:xfrm>
            <a:off x="5675099" y="1635691"/>
            <a:ext cx="6283812" cy="2963995"/>
          </a:xfrm>
          <a:prstGeom prst="rect">
            <a:avLst/>
          </a:prstGeom>
        </p:spPr>
      </p:pic>
      <p:grpSp>
        <p:nvGrpSpPr>
          <p:cNvPr id="66" name="组合 65"/>
          <p:cNvGrpSpPr/>
          <p:nvPr/>
        </p:nvGrpSpPr>
        <p:grpSpPr>
          <a:xfrm>
            <a:off x="3883607" y="3512799"/>
            <a:ext cx="2204908" cy="1596816"/>
            <a:chOff x="9061946" y="1389779"/>
            <a:chExt cx="2170493" cy="1375051"/>
          </a:xfrm>
        </p:grpSpPr>
        <p:sp>
          <p:nvSpPr>
            <p:cNvPr id="67" name="矩形 66"/>
            <p:cNvSpPr/>
            <p:nvPr/>
          </p:nvSpPr>
          <p:spPr>
            <a:xfrm>
              <a:off x="9441108" y="1887891"/>
              <a:ext cx="1791331" cy="332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charset="-122"/>
                  <a:ea typeface="微软雅黑" panose="020B0503020204020204" charset="-122"/>
                </a:rPr>
                <a:t>破骨细胞</a:t>
              </a:r>
            </a:p>
          </p:txBody>
        </p:sp>
        <p:sp>
          <p:nvSpPr>
            <p:cNvPr id="68" name="矩形 67"/>
            <p:cNvSpPr/>
            <p:nvPr/>
          </p:nvSpPr>
          <p:spPr>
            <a:xfrm>
              <a:off x="9441108" y="2432654"/>
              <a:ext cx="1748642" cy="332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charset="-122"/>
                  <a:ea typeface="微软雅黑" panose="020B0503020204020204" charset="-122"/>
                </a:rPr>
                <a:t>成骨细胞</a:t>
              </a:r>
            </a:p>
          </p:txBody>
        </p:sp>
        <p:grpSp>
          <p:nvGrpSpPr>
            <p:cNvPr id="69" name="组合 68"/>
            <p:cNvGrpSpPr/>
            <p:nvPr/>
          </p:nvGrpSpPr>
          <p:grpSpPr>
            <a:xfrm>
              <a:off x="9061946" y="1389779"/>
              <a:ext cx="1987502" cy="1375051"/>
              <a:chOff x="9061946" y="1389779"/>
              <a:chExt cx="1987502" cy="1375051"/>
            </a:xfrm>
          </p:grpSpPr>
          <p:pic>
            <p:nvPicPr>
              <p:cNvPr id="70" name="图片 69"/>
              <p:cNvPicPr>
                <a:picLocks noChangeAspect="1"/>
              </p:cNvPicPr>
              <p:nvPr/>
            </p:nvPicPr>
            <p:blipFill rotWithShape="1">
              <a:blip r:embed="rId6" cstate="print">
                <a:extLst>
                  <a:ext uri="{28A0092B-C50C-407E-A947-70E740481C1C}">
                    <a14:useLocalDpi xmlns:a14="http://schemas.microsoft.com/office/drawing/2010/main" val="0"/>
                  </a:ext>
                </a:extLst>
              </a:blip>
              <a:srcRect l="3739" t="64640" r="85594" b="25624"/>
              <a:stretch>
                <a:fillRect/>
              </a:stretch>
            </p:blipFill>
            <p:spPr>
              <a:xfrm>
                <a:off x="9061946" y="1405604"/>
                <a:ext cx="694624" cy="298638"/>
              </a:xfrm>
              <a:prstGeom prst="rect">
                <a:avLst/>
              </a:prstGeom>
              <a:solidFill>
                <a:schemeClr val="bg1"/>
              </a:solidFill>
              <a:ln>
                <a:solidFill>
                  <a:srgbClr val="EBEFE1"/>
                </a:solidFill>
              </a:ln>
            </p:spPr>
          </p:pic>
          <p:sp>
            <p:nvSpPr>
              <p:cNvPr id="71" name="矩形 70"/>
              <p:cNvSpPr/>
              <p:nvPr/>
            </p:nvSpPr>
            <p:spPr>
              <a:xfrm>
                <a:off x="9300806" y="1389779"/>
                <a:ext cx="1748642" cy="332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charset="-122"/>
                    <a:ea typeface="微软雅黑" panose="020B0503020204020204" charset="-122"/>
                  </a:rPr>
                  <a:t>骨细胞</a:t>
                </a:r>
              </a:p>
            </p:txBody>
          </p:sp>
          <p:pic>
            <p:nvPicPr>
              <p:cNvPr id="72" name="图片 71"/>
              <p:cNvPicPr>
                <a:picLocks noChangeAspect="1"/>
              </p:cNvPicPr>
              <p:nvPr/>
            </p:nvPicPr>
            <p:blipFill rotWithShape="1">
              <a:blip r:embed="rId7" cstate="print">
                <a:extLst>
                  <a:ext uri="{28A0092B-C50C-407E-A947-70E740481C1C}">
                    <a14:useLocalDpi xmlns:a14="http://schemas.microsoft.com/office/drawing/2010/main" val="0"/>
                  </a:ext>
                </a:extLst>
              </a:blip>
              <a:srcRect l="66550" t="38980" r="26062" b="52074"/>
              <a:stretch>
                <a:fillRect/>
              </a:stretch>
            </p:blipFill>
            <p:spPr>
              <a:xfrm>
                <a:off x="9088923" y="1846391"/>
                <a:ext cx="693106" cy="393928"/>
              </a:xfrm>
              <a:prstGeom prst="rect">
                <a:avLst/>
              </a:prstGeom>
            </p:spPr>
          </p:pic>
          <p:pic>
            <p:nvPicPr>
              <p:cNvPr id="73" name="图片 72"/>
              <p:cNvPicPr>
                <a:picLocks noChangeAspect="1"/>
              </p:cNvPicPr>
              <p:nvPr/>
            </p:nvPicPr>
            <p:blipFill rotWithShape="1">
              <a:blip r:embed="rId8" cstate="print">
                <a:extLst>
                  <a:ext uri="{28A0092B-C50C-407E-A947-70E740481C1C}">
                    <a14:useLocalDpi xmlns:a14="http://schemas.microsoft.com/office/drawing/2010/main" val="0"/>
                  </a:ext>
                </a:extLst>
              </a:blip>
              <a:srcRect l="43894" t="9753" r="51659" b="86677"/>
              <a:stretch>
                <a:fillRect/>
              </a:stretch>
            </p:blipFill>
            <p:spPr>
              <a:xfrm>
                <a:off x="9094554" y="2506077"/>
                <a:ext cx="693106" cy="258753"/>
              </a:xfrm>
              <a:prstGeom prst="rect">
                <a:avLst/>
              </a:prstGeom>
            </p:spPr>
          </p:pic>
        </p:grpSp>
      </p:grpSp>
      <p:sp>
        <p:nvSpPr>
          <p:cNvPr id="29" name="文本框 28"/>
          <p:cNvSpPr txBox="1"/>
          <p:nvPr/>
        </p:nvSpPr>
        <p:spPr>
          <a:xfrm>
            <a:off x="5675100" y="5330822"/>
            <a:ext cx="6247617" cy="738664"/>
          </a:xfrm>
          <a:prstGeom prst="rect">
            <a:avLst/>
          </a:prstGeom>
          <a:noFill/>
        </p:spPr>
        <p:txBody>
          <a:bodyPr wrap="square" rtlCol="0">
            <a:spAutoFit/>
          </a:bodyPr>
          <a:lstStyle/>
          <a:p>
            <a:pPr marL="342900" indent="-342900">
              <a:buFont typeface="+mj-lt"/>
              <a:buAutoNum type="arabicPeriod"/>
            </a:pPr>
            <a:r>
              <a:rPr lang="zh-CN" altLang="en-US" sz="1400" b="1" dirty="0">
                <a:latin typeface="微软雅黑" panose="020B0503020204020204" charset="-122"/>
                <a:ea typeface="微软雅黑" panose="020B0503020204020204" charset="-122"/>
              </a:rPr>
              <a:t>成骨细胞分泌</a:t>
            </a:r>
            <a:r>
              <a:rPr lang="en-US" altLang="zh-CN" sz="1400" b="1" dirty="0">
                <a:latin typeface="微软雅黑" panose="020B0503020204020204" charset="-122"/>
                <a:ea typeface="微软雅黑" panose="020B0503020204020204" charset="-122"/>
              </a:rPr>
              <a:t>RANKL</a:t>
            </a:r>
            <a:r>
              <a:rPr lang="zh-CN" altLang="en-US" sz="1400" b="1" dirty="0">
                <a:latin typeface="微软雅黑" panose="020B0503020204020204" charset="-122"/>
                <a:ea typeface="微软雅黑" panose="020B0503020204020204" charset="-122"/>
              </a:rPr>
              <a:t>和破骨细胞</a:t>
            </a:r>
            <a:r>
              <a:rPr lang="en-US" altLang="zh-CN" sz="1400" b="1" dirty="0">
                <a:latin typeface="微软雅黑" panose="020B0503020204020204" charset="-122"/>
                <a:ea typeface="微软雅黑" panose="020B0503020204020204" charset="-122"/>
              </a:rPr>
              <a:t>RANK</a:t>
            </a:r>
            <a:r>
              <a:rPr lang="zh-CN" altLang="en-US" sz="1400" b="1" dirty="0">
                <a:latin typeface="微软雅黑" panose="020B0503020204020204" charset="-122"/>
                <a:ea typeface="微软雅黑" panose="020B0503020204020204" charset="-122"/>
              </a:rPr>
              <a:t>结合，激活破骨细胞增殖、活性</a:t>
            </a:r>
            <a:endParaRPr lang="en-US" altLang="zh-CN" sz="1400" b="1" dirty="0">
              <a:latin typeface="微软雅黑" panose="020B0503020204020204" charset="-122"/>
              <a:ea typeface="微软雅黑" panose="020B0503020204020204" charset="-122"/>
            </a:endParaRPr>
          </a:p>
          <a:p>
            <a:pPr marL="342900" indent="-342900">
              <a:buFont typeface="+mj-lt"/>
              <a:buAutoNum type="arabicPeriod"/>
            </a:pPr>
            <a:endParaRPr lang="en-US" altLang="zh-CN" sz="1400" b="1" dirty="0">
              <a:latin typeface="微软雅黑" panose="020B0503020204020204" charset="-122"/>
              <a:ea typeface="微软雅黑" panose="020B0503020204020204" charset="-122"/>
            </a:endParaRPr>
          </a:p>
          <a:p>
            <a:pPr marL="342900" indent="-342900">
              <a:buFont typeface="+mj-lt"/>
              <a:buAutoNum type="arabicPeriod"/>
            </a:pPr>
            <a:r>
              <a:rPr lang="en-US" altLang="zh-CN" sz="1400" b="1" dirty="0">
                <a:latin typeface="微软雅黑" panose="020B0503020204020204" charset="-122"/>
                <a:ea typeface="微软雅黑" panose="020B0503020204020204" charset="-122"/>
              </a:rPr>
              <a:t>OPG</a:t>
            </a:r>
            <a:r>
              <a:rPr lang="zh-CN" altLang="en-US" sz="1400" b="1" dirty="0">
                <a:latin typeface="微软雅黑" panose="020B0503020204020204" charset="-122"/>
                <a:ea typeface="微软雅黑" panose="020B0503020204020204" charset="-122"/>
              </a:rPr>
              <a:t>（骨保护素），动态平衡</a:t>
            </a:r>
            <a:r>
              <a:rPr lang="en-US" altLang="zh-CN" sz="1400" b="1" dirty="0">
                <a:latin typeface="微软雅黑" panose="020B0503020204020204" charset="-122"/>
                <a:ea typeface="微软雅黑" panose="020B0503020204020204" charset="-122"/>
              </a:rPr>
              <a:t>RANKL</a:t>
            </a:r>
            <a:r>
              <a:rPr lang="zh-CN" altLang="en-US" sz="1400" b="1" dirty="0">
                <a:latin typeface="微软雅黑" panose="020B0503020204020204" charset="-122"/>
                <a:ea typeface="微软雅黑" panose="020B0503020204020204" charset="-122"/>
              </a:rPr>
              <a:t>，避免破骨细胞过度激活</a:t>
            </a:r>
            <a:endParaRPr lang="en-US" sz="1400" b="1" dirty="0">
              <a:latin typeface="微软雅黑" panose="020B0503020204020204" charset="-122"/>
              <a:ea typeface="微软雅黑" panose="020B0503020204020204" charset="-122"/>
            </a:endParaRPr>
          </a:p>
        </p:txBody>
      </p:sp>
      <p:sp>
        <p:nvSpPr>
          <p:cNvPr id="32" name="文本框 31"/>
          <p:cNvSpPr txBox="1"/>
          <p:nvPr/>
        </p:nvSpPr>
        <p:spPr>
          <a:xfrm>
            <a:off x="533802" y="5300583"/>
            <a:ext cx="6101080" cy="737235"/>
          </a:xfrm>
          <a:prstGeom prst="rect">
            <a:avLst/>
          </a:prstGeom>
          <a:noFill/>
        </p:spPr>
        <p:txBody>
          <a:bodyPr wrap="square">
            <a:spAutoFit/>
          </a:bodyPr>
          <a:lstStyle/>
          <a:p>
            <a:pPr marL="342900" indent="-342900">
              <a:lnSpc>
                <a:spcPct val="150000"/>
              </a:lnSpc>
              <a:buAutoNum type="arabicPeriod"/>
            </a:pPr>
            <a:r>
              <a:rPr lang="zh-CN" altLang="en-US" sz="1400" b="1" i="0" dirty="0">
                <a:solidFill>
                  <a:schemeClr val="tx1">
                    <a:lumMod val="75000"/>
                    <a:lumOff val="25000"/>
                  </a:schemeClr>
                </a:solidFill>
                <a:effectLst/>
                <a:latin typeface="微软雅黑" panose="020B0503020204020204" charset="-122"/>
                <a:ea typeface="微软雅黑" panose="020B0503020204020204" charset="-122"/>
              </a:rPr>
              <a:t>破骨细胞</a:t>
            </a:r>
            <a:r>
              <a:rPr lang="en-US" altLang="zh-CN" sz="1400" b="1" i="0" dirty="0">
                <a:solidFill>
                  <a:schemeClr val="tx1">
                    <a:lumMod val="75000"/>
                    <a:lumOff val="25000"/>
                  </a:schemeClr>
                </a:solidFill>
                <a:effectLst/>
                <a:latin typeface="微软雅黑" panose="020B0503020204020204" charset="-122"/>
                <a:ea typeface="微软雅黑" panose="020B0503020204020204" charset="-122"/>
              </a:rPr>
              <a:t>——</a:t>
            </a:r>
            <a:r>
              <a:rPr lang="zh-CN" altLang="en-US" sz="1400" b="1" i="0" dirty="0">
                <a:solidFill>
                  <a:schemeClr val="tx1">
                    <a:lumMod val="75000"/>
                    <a:lumOff val="25000"/>
                  </a:schemeClr>
                </a:solidFill>
                <a:effectLst/>
                <a:latin typeface="微软雅黑" panose="020B0503020204020204" charset="-122"/>
                <a:ea typeface="微软雅黑" panose="020B0503020204020204" charset="-122"/>
              </a:rPr>
              <a:t>激活，</a:t>
            </a:r>
            <a:r>
              <a:rPr lang="zh-CN" altLang="en-US" sz="1400" b="1" dirty="0">
                <a:solidFill>
                  <a:schemeClr val="tx1">
                    <a:lumMod val="75000"/>
                    <a:lumOff val="25000"/>
                  </a:schemeClr>
                </a:solidFill>
                <a:latin typeface="微软雅黑" panose="020B0503020204020204" charset="-122"/>
                <a:ea typeface="微软雅黑" panose="020B0503020204020204" charset="-122"/>
              </a:rPr>
              <a:t>增殖，</a:t>
            </a:r>
            <a:r>
              <a:rPr lang="zh-CN" altLang="en-US" sz="1400" b="1" i="0" dirty="0">
                <a:solidFill>
                  <a:schemeClr val="tx1">
                    <a:lumMod val="75000"/>
                    <a:lumOff val="25000"/>
                  </a:schemeClr>
                </a:solidFill>
                <a:effectLst/>
                <a:latin typeface="微软雅黑" panose="020B0503020204020204" charset="-122"/>
                <a:ea typeface="微软雅黑" panose="020B0503020204020204" charset="-122"/>
              </a:rPr>
              <a:t>开始骨吸收过程</a:t>
            </a:r>
            <a:endParaRPr lang="en-US" altLang="zh-CN" sz="1400" b="1" i="0" dirty="0">
              <a:solidFill>
                <a:schemeClr val="tx1">
                  <a:lumMod val="75000"/>
                  <a:lumOff val="25000"/>
                </a:schemeClr>
              </a:solidFill>
              <a:effectLst/>
              <a:latin typeface="微软雅黑" panose="020B0503020204020204" charset="-122"/>
              <a:ea typeface="微软雅黑" panose="020B0503020204020204" charset="-122"/>
            </a:endParaRPr>
          </a:p>
          <a:p>
            <a:pPr marL="342900" indent="-342900">
              <a:lnSpc>
                <a:spcPct val="150000"/>
              </a:lnSpc>
              <a:buAutoNum type="arabicPeriod"/>
            </a:pPr>
            <a:r>
              <a:rPr lang="zh-CN" altLang="en-US" sz="1400" b="1" i="0" dirty="0">
                <a:solidFill>
                  <a:schemeClr val="tx1">
                    <a:lumMod val="75000"/>
                    <a:lumOff val="25000"/>
                  </a:schemeClr>
                </a:solidFill>
                <a:effectLst/>
                <a:latin typeface="微软雅黑" panose="020B0503020204020204" charset="-122"/>
                <a:ea typeface="微软雅黑" panose="020B0503020204020204" charset="-122"/>
              </a:rPr>
              <a:t>成骨细胞</a:t>
            </a:r>
            <a:r>
              <a:rPr lang="en-US" altLang="zh-CN" sz="1400" b="1" i="0" dirty="0">
                <a:solidFill>
                  <a:schemeClr val="tx1">
                    <a:lumMod val="75000"/>
                    <a:lumOff val="25000"/>
                  </a:schemeClr>
                </a:solidFill>
                <a:effectLst/>
                <a:latin typeface="微软雅黑" panose="020B0503020204020204" charset="-122"/>
                <a:ea typeface="微软雅黑" panose="020B0503020204020204" charset="-122"/>
              </a:rPr>
              <a:t>——</a:t>
            </a:r>
            <a:r>
              <a:rPr lang="zh-CN" altLang="en-US" sz="1400" b="1" i="0" dirty="0">
                <a:solidFill>
                  <a:schemeClr val="tx1">
                    <a:lumMod val="75000"/>
                    <a:lumOff val="25000"/>
                  </a:schemeClr>
                </a:solidFill>
                <a:effectLst/>
                <a:latin typeface="微软雅黑" panose="020B0503020204020204" charset="-122"/>
                <a:ea typeface="微软雅黑" panose="020B0503020204020204" charset="-122"/>
              </a:rPr>
              <a:t>形成新骨</a:t>
            </a:r>
          </a:p>
        </p:txBody>
      </p:sp>
      <p:sp>
        <p:nvSpPr>
          <p:cNvPr id="56" name="文本框 55"/>
          <p:cNvSpPr txBox="1"/>
          <p:nvPr/>
        </p:nvSpPr>
        <p:spPr>
          <a:xfrm>
            <a:off x="7533005" y="6362065"/>
            <a:ext cx="4658995" cy="245110"/>
          </a:xfrm>
          <a:prstGeom prst="rect">
            <a:avLst/>
          </a:prstGeom>
          <a:noFill/>
        </p:spPr>
        <p:txBody>
          <a:bodyPr wrap="square">
            <a:spAutoFit/>
          </a:bodyPr>
          <a:lstStyle/>
          <a:p>
            <a:r>
              <a:rPr lang="en-US" altLang="zh-CN" sz="1000" dirty="0">
                <a:solidFill>
                  <a:schemeClr val="bg1"/>
                </a:solidFill>
                <a:latin typeface="微软雅黑" panose="020B0503020204020204" charset="-122"/>
                <a:ea typeface="微软雅黑" panose="020B0503020204020204" charset="-122"/>
              </a:rPr>
              <a:t>Thomas, David M [J]. Current Opinion in Oncology, 2012, 24(4):397-403.</a:t>
            </a:r>
          </a:p>
        </p:txBody>
      </p:sp>
      <p:sp>
        <p:nvSpPr>
          <p:cNvPr id="31" name="矩形 30"/>
          <p:cNvSpPr/>
          <p:nvPr/>
        </p:nvSpPr>
        <p:spPr>
          <a:xfrm>
            <a:off x="631294" y="947494"/>
            <a:ext cx="4134176" cy="338554"/>
          </a:xfrm>
          <a:prstGeom prst="rect">
            <a:avLst/>
          </a:prstGeom>
        </p:spPr>
        <p:txBody>
          <a:bodyPr wrap="square">
            <a:spAutoFit/>
          </a:bodyPr>
          <a:lstStyle/>
          <a:p>
            <a:pPr marL="285750" lvl="0" indent="-285750" algn="ctr">
              <a:buFont typeface="Arial" panose="020B0604020202020204" pitchFamily="34" charset="0"/>
              <a:buChar char="•"/>
              <a:defRPr lang="zh-CN" sz="1600" b="1" i="0" u="none" strike="noStrike" kern="1200" spc="0" baseline="0">
                <a:solidFill>
                  <a:srgbClr val="333F48"/>
                </a:solidFill>
                <a:latin typeface="微软雅黑" panose="020B0503020204020204" charset="-122"/>
                <a:ea typeface="微软雅黑" panose="020B0503020204020204" charset="-122"/>
                <a:cs typeface="+mn-cs"/>
              </a:defRPr>
            </a:pPr>
            <a:r>
              <a:rPr lang="zh-CN" altLang="en-US" b="1" dirty="0">
                <a:latin typeface="微软雅黑" panose="020B0503020204020204" charset="-122"/>
                <a:ea typeface="微软雅黑" panose="020B0503020204020204" charset="-122"/>
                <a:cs typeface="Arial" panose="020B0604020202020204" pitchFamily="34" charset="0"/>
              </a:rPr>
              <a:t>正常骨组织骨循环保证骨骼健康</a:t>
            </a:r>
          </a:p>
        </p:txBody>
      </p:sp>
      <p:sp>
        <p:nvSpPr>
          <p:cNvPr id="7" name="内容占位符 6"/>
          <p:cNvSpPr>
            <a:spLocks noGrp="1"/>
          </p:cNvSpPr>
          <p:nvPr>
            <p:ph idx="1"/>
          </p:nvPr>
        </p:nvSpPr>
        <p:spPr>
          <a:xfrm>
            <a:off x="5638713" y="947494"/>
            <a:ext cx="5410761" cy="541619"/>
          </a:xfrm>
        </p:spPr>
        <p:txBody>
          <a:bodyPr>
            <a:noAutofit/>
          </a:bodyPr>
          <a:lstStyle/>
          <a:p>
            <a:pPr>
              <a:lnSpc>
                <a:spcPct val="100000"/>
              </a:lnSpc>
              <a:spcBef>
                <a:spcPts val="600"/>
              </a:spcBef>
            </a:pPr>
            <a:r>
              <a:rPr lang="en-US" altLang="zh-CN" sz="1600" b="1" dirty="0">
                <a:solidFill>
                  <a:schemeClr val="tx1"/>
                </a:solidFill>
              </a:rPr>
              <a:t>OPG-RANK-RANKL</a:t>
            </a:r>
          </a:p>
          <a:p>
            <a:pPr>
              <a:lnSpc>
                <a:spcPct val="100000"/>
              </a:lnSpc>
              <a:spcBef>
                <a:spcPts val="600"/>
              </a:spcBef>
            </a:pPr>
            <a:r>
              <a:rPr lang="zh-CN" altLang="en-US" sz="1600" b="1" dirty="0">
                <a:solidFill>
                  <a:schemeClr val="tx1"/>
                </a:solidFill>
              </a:rPr>
              <a:t>保证破骨，成骨动态平衡的关键</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421130" y="167005"/>
            <a:ext cx="9349740" cy="811530"/>
          </a:xfrm>
        </p:spPr>
        <p:txBody>
          <a:bodyPr>
            <a:normAutofit/>
          </a:bodyPr>
          <a:lstStyle/>
          <a:p>
            <a:pPr algn="ctr"/>
            <a:r>
              <a:rPr lang="zh-CN" altLang="en-US" sz="2800" dirty="0">
                <a:sym typeface="+mn-ea"/>
              </a:rPr>
              <a:t>肺癌细胞进入骨微环境与成骨</a:t>
            </a:r>
            <a:r>
              <a:rPr lang="en-US" altLang="zh-CN" sz="2800" dirty="0">
                <a:sym typeface="+mn-ea"/>
              </a:rPr>
              <a:t>/</a:t>
            </a:r>
            <a:r>
              <a:rPr lang="zh-CN" altLang="en-US" sz="2800" dirty="0">
                <a:sym typeface="+mn-ea"/>
              </a:rPr>
              <a:t>破骨细胞相互作用</a:t>
            </a:r>
            <a:endParaRPr lang="zh-CN" altLang="en-US" sz="2800" dirty="0">
              <a:solidFill>
                <a:schemeClr val="accent1">
                  <a:lumMod val="75000"/>
                </a:schemeClr>
              </a:solidFill>
              <a:sym typeface="+mn-ea"/>
            </a:endParaRPr>
          </a:p>
        </p:txBody>
      </p:sp>
      <p:sp>
        <p:nvSpPr>
          <p:cNvPr id="2" name="文本占位符 1"/>
          <p:cNvSpPr>
            <a:spLocks noGrp="1"/>
          </p:cNvSpPr>
          <p:nvPr>
            <p:ph type="body" idx="1"/>
          </p:nvPr>
        </p:nvSpPr>
        <p:spPr>
          <a:xfrm>
            <a:off x="8872220" y="6351905"/>
            <a:ext cx="3275330" cy="286385"/>
          </a:xfrm>
        </p:spPr>
        <p:txBody>
          <a:bodyPr/>
          <a:lstStyle/>
          <a:p>
            <a:r>
              <a:rPr lang="en-US" dirty="0">
                <a:solidFill>
                  <a:schemeClr val="bg1"/>
                </a:solidFill>
                <a:effectLst/>
                <a:cs typeface="微软雅黑" panose="020B0503020204020204" charset="-122"/>
                <a:sym typeface="+mn-ea"/>
              </a:rPr>
              <a:t>Manni Wang,</a:t>
            </a:r>
            <a:r>
              <a:rPr lang="en-US" altLang="zh-CN" dirty="0">
                <a:solidFill>
                  <a:schemeClr val="bg1"/>
                </a:solidFill>
                <a:effectLst/>
                <a:cs typeface="微软雅黑" panose="020B0503020204020204" charset="-122"/>
                <a:sym typeface="+mn-ea"/>
              </a:rPr>
              <a:t>et al.</a:t>
            </a:r>
            <a:r>
              <a:rPr lang="zh-CN" altLang="en-US" dirty="0">
                <a:solidFill>
                  <a:schemeClr val="bg1"/>
                </a:solidFill>
                <a:effectLst/>
                <a:cs typeface="微软雅黑" panose="020B0503020204020204" charset="-122"/>
                <a:sym typeface="+mn-ea"/>
              </a:rPr>
              <a:t> </a:t>
            </a:r>
            <a:r>
              <a:rPr lang="en-US" dirty="0">
                <a:solidFill>
                  <a:schemeClr val="bg1"/>
                </a:solidFill>
                <a:cs typeface="微软雅黑" panose="020B0503020204020204" charset="-122"/>
                <a:sym typeface="+mn-ea"/>
              </a:rPr>
              <a:t>Bone Res. 2020 Jul 29;8:30</a:t>
            </a:r>
            <a:endParaRPr lang="en-US" altLang="en-US" dirty="0">
              <a:solidFill>
                <a:schemeClr val="bg1"/>
              </a:solidFill>
              <a:cs typeface="微软雅黑" panose="020B0503020204020204" charset="-122"/>
              <a:sym typeface="+mn-ea"/>
            </a:endParaRPr>
          </a:p>
        </p:txBody>
      </p:sp>
      <p:pic>
        <p:nvPicPr>
          <p:cNvPr id="5" name="图片 4"/>
          <p:cNvPicPr>
            <a:picLocks noChangeAspect="1"/>
          </p:cNvPicPr>
          <p:nvPr>
            <p:custDataLst>
              <p:tags r:id="rId1"/>
            </p:custDataLst>
          </p:nvPr>
        </p:nvPicPr>
        <p:blipFill>
          <a:blip r:embed="rId5"/>
          <a:stretch>
            <a:fillRect/>
          </a:stretch>
        </p:blipFill>
        <p:spPr>
          <a:xfrm>
            <a:off x="838198" y="1186873"/>
            <a:ext cx="5727977" cy="4608418"/>
          </a:xfrm>
          <a:prstGeom prst="rect">
            <a:avLst/>
          </a:prstGeom>
        </p:spPr>
      </p:pic>
      <p:pic>
        <p:nvPicPr>
          <p:cNvPr id="6" name="图片 5"/>
          <p:cNvPicPr>
            <a:picLocks noChangeAspect="1"/>
          </p:cNvPicPr>
          <p:nvPr>
            <p:custDataLst>
              <p:tags r:id="rId2"/>
            </p:custDataLst>
          </p:nvPr>
        </p:nvPicPr>
        <p:blipFill>
          <a:blip r:embed="rId6"/>
          <a:stretch>
            <a:fillRect/>
          </a:stretch>
        </p:blipFill>
        <p:spPr>
          <a:xfrm>
            <a:off x="7156074" y="1342573"/>
            <a:ext cx="4413767" cy="4452428"/>
          </a:xfrm>
          <a:prstGeom prst="rect">
            <a:avLst/>
          </a:prstGeom>
        </p:spPr>
      </p:pic>
      <p:cxnSp>
        <p:nvCxnSpPr>
          <p:cNvPr id="8" name="连接符: 肘形 7"/>
          <p:cNvCxnSpPr/>
          <p:nvPr/>
        </p:nvCxnSpPr>
        <p:spPr>
          <a:xfrm flipV="1">
            <a:off x="1955707" y="1483539"/>
            <a:ext cx="6404522" cy="2852812"/>
          </a:xfrm>
          <a:prstGeom prst="bentConnector3">
            <a:avLst>
              <a:gd name="adj1" fmla="val 76792"/>
            </a:avLst>
          </a:prstGeom>
          <a:ln w="57150">
            <a:solidFill>
              <a:srgbClr val="FF0000"/>
            </a:solidFill>
            <a:prstDash val="dashDot"/>
            <a:tailEnd type="triangle"/>
          </a:ln>
        </p:spPr>
        <p:style>
          <a:lnRef idx="3">
            <a:schemeClr val="accent2"/>
          </a:lnRef>
          <a:fillRef idx="0">
            <a:schemeClr val="accent2"/>
          </a:fillRef>
          <a:effectRef idx="2">
            <a:schemeClr val="accent2"/>
          </a:effectRef>
          <a:fontRef idx="minor">
            <a:schemeClr val="tx1"/>
          </a:fontRef>
        </p:style>
      </p:cxnSp>
      <p:sp>
        <p:nvSpPr>
          <p:cNvPr id="14" name="文本框 13"/>
          <p:cNvSpPr txBox="1"/>
          <p:nvPr/>
        </p:nvSpPr>
        <p:spPr>
          <a:xfrm>
            <a:off x="226060" y="5904865"/>
            <a:ext cx="6564630" cy="337185"/>
          </a:xfrm>
          <a:prstGeom prst="rect">
            <a:avLst/>
          </a:prstGeom>
          <a:noFill/>
          <a:ln>
            <a:solidFill>
              <a:schemeClr val="tx1"/>
            </a:solidFill>
            <a:prstDash val="dash"/>
          </a:ln>
        </p:spPr>
        <p:txBody>
          <a:bodyPr wrap="square" rtlCol="0">
            <a:spAutoFit/>
          </a:bodyPr>
          <a:lstStyle/>
          <a:p>
            <a:r>
              <a:rPr lang="zh-CN" altLang="en-US" sz="1600" b="1" dirty="0">
                <a:latin typeface="微软雅黑" panose="020B0503020204020204" charset="-122"/>
                <a:ea typeface="微软雅黑" panose="020B0503020204020204" charset="-122"/>
              </a:rPr>
              <a:t>“种子学说</a:t>
            </a:r>
            <a:r>
              <a:rPr lang="en-US" altLang="zh-CN" sz="1600" b="1"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原发肿瘤通过血液系统定植到骨，形成骨转移微环境</a:t>
            </a:r>
            <a:endParaRPr lang="en-US" sz="1600" dirty="0">
              <a:latin typeface="微软雅黑" panose="020B0503020204020204" charset="-122"/>
              <a:ea typeface="微软雅黑" panose="020B0503020204020204" charset="-122"/>
            </a:endParaRPr>
          </a:p>
        </p:txBody>
      </p:sp>
      <p:sp>
        <p:nvSpPr>
          <p:cNvPr id="17" name="文本框 16"/>
          <p:cNvSpPr txBox="1"/>
          <p:nvPr/>
        </p:nvSpPr>
        <p:spPr>
          <a:xfrm>
            <a:off x="6987540" y="5904865"/>
            <a:ext cx="5149215" cy="337185"/>
          </a:xfrm>
          <a:prstGeom prst="rect">
            <a:avLst/>
          </a:prstGeom>
          <a:noFill/>
          <a:ln>
            <a:solidFill>
              <a:schemeClr val="tx1"/>
            </a:solidFill>
            <a:prstDash val="dash"/>
          </a:ln>
        </p:spPr>
        <p:txBody>
          <a:bodyPr wrap="square" rtlCol="0">
            <a:spAutoFit/>
          </a:bodyPr>
          <a:lstStyle/>
          <a:p>
            <a:pPr algn="l"/>
            <a:r>
              <a:rPr lang="zh-CN" altLang="en-US" sz="1600" b="1" dirty="0">
                <a:latin typeface="微软雅黑" panose="020B0503020204020204" charset="-122"/>
                <a:ea typeface="微软雅黑" panose="020B0503020204020204" charset="-122"/>
              </a:rPr>
              <a:t>肿瘤细胞在骨微环境中与破骨细胞和成骨细胞相互作用</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21715" y="102235"/>
            <a:ext cx="9349740" cy="811530"/>
          </a:xfrm>
        </p:spPr>
        <p:txBody>
          <a:bodyPr>
            <a:normAutofit/>
          </a:bodyPr>
          <a:lstStyle/>
          <a:p>
            <a:pPr algn="ctr"/>
            <a:r>
              <a:rPr lang="zh-CN" altLang="en-US" sz="2800" dirty="0">
                <a:sym typeface="+mn-ea"/>
              </a:rPr>
              <a:t>不同的药物作用在不同的环节保证骨健康</a:t>
            </a:r>
            <a:endParaRPr lang="zh-CN" altLang="en-US" sz="2800" dirty="0">
              <a:solidFill>
                <a:schemeClr val="accent1">
                  <a:lumMod val="75000"/>
                </a:schemeClr>
              </a:solidFill>
              <a:sym typeface="+mn-ea"/>
            </a:endParaRPr>
          </a:p>
        </p:txBody>
      </p:sp>
      <p:grpSp>
        <p:nvGrpSpPr>
          <p:cNvPr id="4" name="组合 3"/>
          <p:cNvGrpSpPr/>
          <p:nvPr/>
        </p:nvGrpSpPr>
        <p:grpSpPr>
          <a:xfrm>
            <a:off x="992920" y="981842"/>
            <a:ext cx="10423879" cy="5047604"/>
            <a:chOff x="472721" y="264625"/>
            <a:chExt cx="11246558" cy="632875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21" y="264625"/>
              <a:ext cx="11246558" cy="6328750"/>
            </a:xfrm>
            <a:prstGeom prst="rect">
              <a:avLst/>
            </a:prstGeom>
            <a:ln>
              <a:solidFill>
                <a:schemeClr val="tx1"/>
              </a:solidFill>
            </a:ln>
          </p:spPr>
        </p:pic>
        <p:sp>
          <p:nvSpPr>
            <p:cNvPr id="9" name="文本框 8"/>
            <p:cNvSpPr txBox="1"/>
            <p:nvPr/>
          </p:nvSpPr>
          <p:spPr>
            <a:xfrm>
              <a:off x="5186296" y="5403507"/>
              <a:ext cx="721786" cy="430675"/>
            </a:xfrm>
            <a:prstGeom prst="rect">
              <a:avLst/>
            </a:prstGeom>
            <a:solidFill>
              <a:srgbClr val="EBEFE1"/>
            </a:solidFill>
          </p:spPr>
          <p:txBody>
            <a:bodyPr wrap="square" rtlCol="0">
              <a:spAutoFit/>
            </a:bodyPr>
            <a:lstStyle/>
            <a:p>
              <a:r>
                <a:rPr lang="zh-CN" altLang="en-US" dirty="0">
                  <a:latin typeface="微软雅黑" panose="020B0503020204020204" charset="-122"/>
                  <a:ea typeface="微软雅黑" panose="020B0503020204020204" charset="-122"/>
                </a:rPr>
                <a:t>骨质</a:t>
              </a:r>
            </a:p>
          </p:txBody>
        </p:sp>
        <p:sp>
          <p:nvSpPr>
            <p:cNvPr id="10" name="文本框 9"/>
            <p:cNvSpPr txBox="1"/>
            <p:nvPr/>
          </p:nvSpPr>
          <p:spPr>
            <a:xfrm>
              <a:off x="1631973" y="397192"/>
              <a:ext cx="1940558" cy="424483"/>
            </a:xfrm>
            <a:prstGeom prst="rect">
              <a:avLst/>
            </a:prstGeom>
            <a:solidFill>
              <a:srgbClr val="E7EAF5"/>
            </a:solidFill>
          </p:spPr>
          <p:txBody>
            <a:bodyPr wrap="square" rtlCol="0">
              <a:spAutoFit/>
            </a:bodyPr>
            <a:lstStyle/>
            <a:p>
              <a:r>
                <a:rPr lang="en-US" altLang="zh-CN" sz="1600" dirty="0">
                  <a:latin typeface="微软雅黑" panose="020B0503020204020204" charset="-122"/>
                  <a:ea typeface="微软雅黑" panose="020B0503020204020204" charset="-122"/>
                  <a:cs typeface="微软雅黑" panose="020B0503020204020204" charset="-122"/>
                  <a:sym typeface="+mn-ea"/>
                </a:rPr>
                <a:t>RANKL</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1631973" y="905513"/>
              <a:ext cx="1940558" cy="424483"/>
            </a:xfrm>
            <a:prstGeom prst="rect">
              <a:avLst/>
            </a:prstGeom>
            <a:solidFill>
              <a:srgbClr val="E7EAF5"/>
            </a:solidFill>
          </p:spPr>
          <p:txBody>
            <a:bodyPr wrap="square" rtlCol="0">
              <a:spAutoFit/>
            </a:bodyPr>
            <a:lstStyle/>
            <a:p>
              <a:r>
                <a:rPr lang="en-US" altLang="zh-CN" sz="1600" dirty="0">
                  <a:latin typeface="微软雅黑" panose="020B0503020204020204" charset="-122"/>
                  <a:ea typeface="微软雅黑" panose="020B0503020204020204" charset="-122"/>
                  <a:cs typeface="微软雅黑" panose="020B0503020204020204" charset="-122"/>
                  <a:sym typeface="+mn-ea"/>
                </a:rPr>
                <a:t>RANK</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1631973" y="1396659"/>
              <a:ext cx="1940559" cy="424483"/>
            </a:xfrm>
            <a:prstGeom prst="rect">
              <a:avLst/>
            </a:prstGeom>
            <a:solidFill>
              <a:srgbClr val="E7EAF5"/>
            </a:solidFill>
          </p:spPr>
          <p:txBody>
            <a:bodyPr wrap="square" rtlCol="0">
              <a:spAutoFit/>
            </a:bodyPr>
            <a:lstStyle/>
            <a:p>
              <a:r>
                <a:rPr lang="zh-CN" altLang="en-US" sz="1600" dirty="0">
                  <a:latin typeface="微软雅黑" panose="020B0503020204020204" charset="-122"/>
                  <a:ea typeface="微软雅黑" panose="020B0503020204020204" charset="-122"/>
                  <a:sym typeface="+mn-ea"/>
                </a:rPr>
                <a:t>地舒单抗</a:t>
              </a:r>
            </a:p>
          </p:txBody>
        </p:sp>
        <p:sp>
          <p:nvSpPr>
            <p:cNvPr id="13" name="文本框 12"/>
            <p:cNvSpPr txBox="1"/>
            <p:nvPr/>
          </p:nvSpPr>
          <p:spPr>
            <a:xfrm>
              <a:off x="1631970" y="1891161"/>
              <a:ext cx="1940560" cy="424483"/>
            </a:xfrm>
            <a:prstGeom prst="rect">
              <a:avLst/>
            </a:prstGeom>
            <a:solidFill>
              <a:srgbClr val="E7EAF5"/>
            </a:solidFill>
          </p:spPr>
          <p:txBody>
            <a:bodyPr wrap="square" rtlCol="0">
              <a:spAutoFit/>
            </a:bodyPr>
            <a:lstStyle/>
            <a:p>
              <a:r>
                <a:rPr lang="zh-CN" altLang="en-US" sz="1600" dirty="0">
                  <a:latin typeface="微软雅黑" panose="020B0503020204020204" charset="-122"/>
                  <a:ea typeface="微软雅黑" panose="020B0503020204020204" charset="-122"/>
                </a:rPr>
                <a:t>双膦酸盐</a:t>
              </a:r>
            </a:p>
          </p:txBody>
        </p:sp>
        <p:sp>
          <p:nvSpPr>
            <p:cNvPr id="15" name="文本框 14"/>
            <p:cNvSpPr txBox="1"/>
            <p:nvPr/>
          </p:nvSpPr>
          <p:spPr>
            <a:xfrm>
              <a:off x="1631973" y="2406323"/>
              <a:ext cx="1940560" cy="424483"/>
            </a:xfrm>
            <a:prstGeom prst="rect">
              <a:avLst/>
            </a:prstGeom>
            <a:solidFill>
              <a:srgbClr val="E7EAF5"/>
            </a:solidFill>
          </p:spPr>
          <p:txBody>
            <a:bodyPr wrap="square" rtlCol="0">
              <a:spAutoFit/>
            </a:bodyPr>
            <a:lstStyle/>
            <a:p>
              <a:r>
                <a:rPr lang="zh-CN" altLang="en-US" sz="1600" dirty="0">
                  <a:latin typeface="微软雅黑" panose="020B0503020204020204" charset="-122"/>
                  <a:ea typeface="微软雅黑" panose="020B0503020204020204" charset="-122"/>
                </a:rPr>
                <a:t>雌激素</a:t>
              </a:r>
            </a:p>
          </p:txBody>
        </p:sp>
        <p:sp>
          <p:nvSpPr>
            <p:cNvPr id="16" name="文本框 15"/>
            <p:cNvSpPr txBox="1"/>
            <p:nvPr/>
          </p:nvSpPr>
          <p:spPr>
            <a:xfrm>
              <a:off x="1631973" y="2900825"/>
              <a:ext cx="1940560" cy="424483"/>
            </a:xfrm>
            <a:prstGeom prst="rect">
              <a:avLst/>
            </a:prstGeom>
            <a:solidFill>
              <a:srgbClr val="E7EAF5"/>
            </a:solidFill>
          </p:spPr>
          <p:txBody>
            <a:bodyPr wrap="square" rtlCol="0">
              <a:spAutoFit/>
            </a:bodyPr>
            <a:lstStyle/>
            <a:p>
              <a:r>
                <a:rPr lang="zh-CN" altLang="en-US" sz="1600" dirty="0">
                  <a:latin typeface="微软雅黑" panose="020B0503020204020204" charset="-122"/>
                  <a:ea typeface="微软雅黑" panose="020B0503020204020204" charset="-122"/>
                </a:rPr>
                <a:t>特立帕肽</a:t>
              </a:r>
            </a:p>
          </p:txBody>
        </p:sp>
        <p:sp>
          <p:nvSpPr>
            <p:cNvPr id="18" name="文本框 17"/>
            <p:cNvSpPr txBox="1"/>
            <p:nvPr/>
          </p:nvSpPr>
          <p:spPr>
            <a:xfrm>
              <a:off x="2307888" y="5680829"/>
              <a:ext cx="1499870" cy="306705"/>
            </a:xfrm>
            <a:prstGeom prst="rect">
              <a:avLst/>
            </a:prstGeom>
            <a:solidFill>
              <a:srgbClr val="EBEFE1"/>
            </a:solidFill>
          </p:spPr>
          <p:txBody>
            <a:bodyPr wrap="square" rtlCol="0">
              <a:spAutoFit/>
            </a:bodyPr>
            <a:lstStyle/>
            <a:p>
              <a:r>
                <a:rPr lang="zh-CN" altLang="en-US" sz="1400" dirty="0">
                  <a:latin typeface="微软雅黑" panose="020B0503020204020204" charset="-122"/>
                  <a:ea typeface="微软雅黑" panose="020B0503020204020204" charset="-122"/>
                </a:rPr>
                <a:t>成骨细胞</a:t>
              </a:r>
            </a:p>
          </p:txBody>
        </p:sp>
        <p:sp>
          <p:nvSpPr>
            <p:cNvPr id="19" name="文本框 18"/>
            <p:cNvSpPr txBox="1"/>
            <p:nvPr/>
          </p:nvSpPr>
          <p:spPr>
            <a:xfrm>
              <a:off x="5702300" y="481029"/>
              <a:ext cx="1544694" cy="424483"/>
            </a:xfrm>
            <a:prstGeom prst="rect">
              <a:avLst/>
            </a:prstGeom>
            <a:solidFill>
              <a:schemeClr val="bg1"/>
            </a:solidFill>
          </p:spPr>
          <p:txBody>
            <a:bodyPr wrap="square" rtlCol="0">
              <a:spAutoFit/>
            </a:bodyPr>
            <a:lstStyle/>
            <a:p>
              <a:r>
                <a:rPr lang="zh-CN" altLang="en-US" sz="1600" dirty="0">
                  <a:latin typeface="微软雅黑" panose="020B0503020204020204" charset="-122"/>
                  <a:ea typeface="微软雅黑" panose="020B0503020204020204" charset="-122"/>
                </a:rPr>
                <a:t>破骨细胞前体</a:t>
              </a:r>
            </a:p>
          </p:txBody>
        </p:sp>
        <p:sp>
          <p:nvSpPr>
            <p:cNvPr id="20" name="文本框 19"/>
            <p:cNvSpPr txBox="1"/>
            <p:nvPr/>
          </p:nvSpPr>
          <p:spPr>
            <a:xfrm>
              <a:off x="9026498" y="2903486"/>
              <a:ext cx="2037570" cy="424483"/>
            </a:xfrm>
            <a:prstGeom prst="rect">
              <a:avLst/>
            </a:prstGeom>
            <a:solidFill>
              <a:schemeClr val="bg1"/>
            </a:solidFill>
          </p:spPr>
          <p:txBody>
            <a:bodyPr wrap="square" rtlCol="0">
              <a:spAutoFit/>
            </a:bodyPr>
            <a:lstStyle/>
            <a:p>
              <a:r>
                <a:rPr lang="zh-CN" altLang="en-US" sz="1600" dirty="0">
                  <a:latin typeface="微软雅黑" panose="020B0503020204020204" charset="-122"/>
                  <a:ea typeface="微软雅黑" panose="020B0503020204020204" charset="-122"/>
                </a:rPr>
                <a:t>多核破骨细胞</a:t>
              </a:r>
            </a:p>
          </p:txBody>
        </p:sp>
        <p:sp>
          <p:nvSpPr>
            <p:cNvPr id="21" name="文本框 20"/>
            <p:cNvSpPr txBox="1"/>
            <p:nvPr/>
          </p:nvSpPr>
          <p:spPr>
            <a:xfrm>
              <a:off x="8909050" y="4323946"/>
              <a:ext cx="2037570" cy="424483"/>
            </a:xfrm>
            <a:prstGeom prst="rect">
              <a:avLst/>
            </a:prstGeom>
            <a:solidFill>
              <a:schemeClr val="bg1"/>
            </a:solidFill>
          </p:spPr>
          <p:txBody>
            <a:bodyPr wrap="square" rtlCol="0">
              <a:spAutoFit/>
            </a:bodyPr>
            <a:lstStyle/>
            <a:p>
              <a:r>
                <a:rPr lang="zh-CN" altLang="en-US" sz="1600" dirty="0">
                  <a:latin typeface="微软雅黑" panose="020B0503020204020204" charset="-122"/>
                  <a:ea typeface="微软雅黑" panose="020B0503020204020204" charset="-122"/>
                </a:rPr>
                <a:t>多核破骨样巨细胞</a:t>
              </a:r>
            </a:p>
          </p:txBody>
        </p:sp>
      </p:grpSp>
      <p:sp>
        <p:nvSpPr>
          <p:cNvPr id="22" name="矩形 21"/>
          <p:cNvSpPr/>
          <p:nvPr/>
        </p:nvSpPr>
        <p:spPr>
          <a:xfrm>
            <a:off x="7675245" y="6349365"/>
            <a:ext cx="4380865" cy="245110"/>
          </a:xfrm>
          <a:prstGeom prst="rect">
            <a:avLst/>
          </a:prstGeom>
        </p:spPr>
        <p:txBody>
          <a:bodyPr wrap="square">
            <a:spAutoFit/>
          </a:bodyPr>
          <a:lstStyle/>
          <a:p>
            <a:r>
              <a:rPr lang="en-US" altLang="zh-CN" sz="1000" dirty="0">
                <a:solidFill>
                  <a:schemeClr val="bg1"/>
                </a:solidFill>
                <a:latin typeface="微软雅黑" panose="020B0503020204020204" charset="-122"/>
                <a:ea typeface="微软雅黑" panose="020B0503020204020204" charset="-122"/>
              </a:rPr>
              <a:t>Thomas D, Henshaw R, </a:t>
            </a:r>
            <a:r>
              <a:rPr lang="en-US" altLang="zh-CN" sz="1000" dirty="0" err="1">
                <a:solidFill>
                  <a:schemeClr val="bg1"/>
                </a:solidFill>
                <a:latin typeface="微软雅黑" panose="020B0503020204020204" charset="-122"/>
                <a:ea typeface="微软雅黑" panose="020B0503020204020204" charset="-122"/>
              </a:rPr>
              <a:t>Skubitz</a:t>
            </a:r>
            <a:r>
              <a:rPr lang="en-US" altLang="zh-CN" sz="1000" dirty="0">
                <a:solidFill>
                  <a:schemeClr val="bg1"/>
                </a:solidFill>
                <a:latin typeface="微软雅黑" panose="020B0503020204020204" charset="-122"/>
                <a:ea typeface="微软雅黑" panose="020B0503020204020204" charset="-122"/>
              </a:rPr>
              <a:t> K, et al. Lancet Oncol 2010;11:275–80</a:t>
            </a:r>
          </a:p>
        </p:txBody>
      </p:sp>
      <p:sp>
        <p:nvSpPr>
          <p:cNvPr id="23" name="矩形 22"/>
          <p:cNvSpPr/>
          <p:nvPr/>
        </p:nvSpPr>
        <p:spPr>
          <a:xfrm>
            <a:off x="1132114" y="1842325"/>
            <a:ext cx="2830286" cy="7692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本框 23"/>
          <p:cNvSpPr txBox="1"/>
          <p:nvPr/>
        </p:nvSpPr>
        <p:spPr>
          <a:xfrm>
            <a:off x="8713018" y="1221006"/>
            <a:ext cx="3025571" cy="922020"/>
          </a:xfrm>
          <a:prstGeom prst="rect">
            <a:avLst/>
          </a:prstGeom>
          <a:noFill/>
        </p:spPr>
        <p:txBody>
          <a:bodyPr wrap="square" rtlCol="0">
            <a:spAutoFit/>
          </a:bodyPr>
          <a:lstStyle/>
          <a:p>
            <a:r>
              <a:rPr lang="zh-CN" altLang="en-US" b="1" dirty="0">
                <a:latin typeface="微软雅黑" panose="020B0503020204020204" charset="-122"/>
                <a:ea typeface="微软雅黑" panose="020B0503020204020204" charset="-122"/>
                <a:sym typeface="+mn-ea"/>
              </a:rPr>
              <a:t>双膦酸盐和</a:t>
            </a:r>
            <a:r>
              <a:rPr lang="zh-CN" altLang="en-US" b="1" dirty="0">
                <a:latin typeface="微软雅黑" panose="020B0503020204020204" charset="-122"/>
                <a:ea typeface="微软雅黑" panose="020B0503020204020204" charset="-122"/>
              </a:rPr>
              <a:t>地舒单抗</a:t>
            </a:r>
            <a:endParaRPr lang="en-US" altLang="zh-CN" b="1" dirty="0">
              <a:latin typeface="微软雅黑" panose="020B0503020204020204" charset="-122"/>
              <a:ea typeface="微软雅黑" panose="020B0503020204020204" charset="-122"/>
            </a:endParaRPr>
          </a:p>
          <a:p>
            <a:endParaRPr lang="en-US" altLang="zh-CN" b="1" dirty="0">
              <a:latin typeface="微软雅黑" panose="020B0503020204020204" charset="-122"/>
              <a:ea typeface="微软雅黑" panose="020B0503020204020204" charset="-122"/>
            </a:endParaRPr>
          </a:p>
          <a:p>
            <a:r>
              <a:rPr lang="zh-CN" altLang="en-US" b="1" dirty="0">
                <a:latin typeface="微软雅黑" panose="020B0503020204020204" charset="-122"/>
                <a:ea typeface="微软雅黑" panose="020B0503020204020204" charset="-122"/>
              </a:rPr>
              <a:t>预防肿瘤骨转移</a:t>
            </a:r>
            <a:r>
              <a:rPr lang="en-US" altLang="zh-CN" b="1" dirty="0">
                <a:latin typeface="微软雅黑" panose="020B0503020204020204" charset="-122"/>
                <a:ea typeface="微软雅黑" panose="020B0503020204020204" charset="-122"/>
              </a:rPr>
              <a:t>SRE</a:t>
            </a:r>
            <a:r>
              <a:rPr lang="zh-CN" altLang="en-US" b="1" dirty="0">
                <a:latin typeface="微软雅黑" panose="020B0503020204020204" charset="-122"/>
                <a:ea typeface="微软雅黑" panose="020B0503020204020204" charset="-122"/>
              </a:rPr>
              <a:t>事件</a:t>
            </a:r>
            <a:endParaRPr lang="en-US" b="1" dirty="0">
              <a:latin typeface="微软雅黑" panose="020B0503020204020204" charset="-122"/>
              <a:ea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a:xfrm>
            <a:off x="906199" y="399728"/>
            <a:ext cx="10423039" cy="663894"/>
          </a:xfrm>
        </p:spPr>
        <p:txBody>
          <a:bodyPr/>
          <a:lstStyle/>
          <a:p>
            <a:pPr algn="ctr"/>
            <a:r>
              <a:rPr lang="zh-CN" altLang="en-US" sz="2800" dirty="0"/>
              <a:t>骨改良药物的作用</a:t>
            </a:r>
          </a:p>
        </p:txBody>
      </p:sp>
      <p:sp>
        <p:nvSpPr>
          <p:cNvPr id="2" name="文本框 1"/>
          <p:cNvSpPr txBox="1"/>
          <p:nvPr/>
        </p:nvSpPr>
        <p:spPr>
          <a:xfrm>
            <a:off x="3074670" y="1441238"/>
            <a:ext cx="5863590" cy="460375"/>
          </a:xfrm>
          <a:prstGeom prst="rect">
            <a:avLst/>
          </a:prstGeom>
        </p:spPr>
        <p:txBody>
          <a:bodyPr wrap="none">
            <a:spAutoFit/>
          </a:bodyPr>
          <a:lstStyle>
            <a:defPPr>
              <a:defRPr lang="zh-CN"/>
            </a:defPPr>
            <a:lvl1pPr marL="38100" marR="282575" lvl="0" algn="ctr">
              <a:spcBef>
                <a:spcPts val="5"/>
              </a:spcBef>
              <a:spcAft>
                <a:spcPts val="0"/>
              </a:spcAft>
              <a:defRPr sz="2000" b="1" spc="-5">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sz="2400" dirty="0"/>
              <a:t>  骨改良药物可满足大部分骨转移治疗目标</a:t>
            </a:r>
          </a:p>
        </p:txBody>
      </p:sp>
      <p:sp>
        <p:nvSpPr>
          <p:cNvPr id="3" name="矩形 2"/>
          <p:cNvSpPr/>
          <p:nvPr/>
        </p:nvSpPr>
        <p:spPr>
          <a:xfrm>
            <a:off x="4945427" y="2871073"/>
            <a:ext cx="2301146" cy="369332"/>
          </a:xfrm>
          <a:prstGeom prst="rect">
            <a:avLst/>
          </a:prstGeom>
        </p:spPr>
        <p:txBody>
          <a:bodyPr wrap="square">
            <a:spAutoFit/>
          </a:bodyPr>
          <a:lstStyle/>
          <a:p>
            <a:r>
              <a:rPr lang="zh-CN" altLang="en-US"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预防和治疗</a:t>
            </a:r>
            <a:r>
              <a:rPr lang="en-US" altLang="zh-CN"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SREs</a:t>
            </a:r>
            <a:endParaRPr lang="zh-CN" altLang="en-US"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9" name="矩形 8"/>
          <p:cNvSpPr/>
          <p:nvPr/>
        </p:nvSpPr>
        <p:spPr>
          <a:xfrm>
            <a:off x="4945427" y="3744848"/>
            <a:ext cx="1107996" cy="369332"/>
          </a:xfrm>
          <a:prstGeom prst="rect">
            <a:avLst/>
          </a:prstGeom>
        </p:spPr>
        <p:txBody>
          <a:bodyPr wrap="none">
            <a:spAutoFit/>
          </a:bodyPr>
          <a:lstStyle/>
          <a:p>
            <a:r>
              <a:rPr lang="zh-CN" altLang="en-US"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缓解疼痛</a:t>
            </a:r>
          </a:p>
        </p:txBody>
      </p:sp>
      <p:sp>
        <p:nvSpPr>
          <p:cNvPr id="4" name="矩形 3"/>
          <p:cNvSpPr/>
          <p:nvPr/>
        </p:nvSpPr>
        <p:spPr>
          <a:xfrm>
            <a:off x="4945427" y="4589565"/>
            <a:ext cx="2794234" cy="369332"/>
          </a:xfrm>
          <a:prstGeom prst="rect">
            <a:avLst/>
          </a:prstGeom>
        </p:spPr>
        <p:txBody>
          <a:bodyPr wrap="square">
            <a:spAutoFit/>
          </a:bodyPr>
          <a:lstStyle/>
          <a:p>
            <a:r>
              <a:rPr lang="zh-CN" altLang="en-US"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恢复功能，改善生活质量</a:t>
            </a:r>
          </a:p>
        </p:txBody>
      </p:sp>
      <p:sp>
        <p:nvSpPr>
          <p:cNvPr id="11" name="矩形 10"/>
          <p:cNvSpPr/>
          <p:nvPr/>
        </p:nvSpPr>
        <p:spPr>
          <a:xfrm>
            <a:off x="5003544" y="5640976"/>
            <a:ext cx="2954655" cy="369332"/>
          </a:xfrm>
          <a:prstGeom prst="rect">
            <a:avLst/>
          </a:prstGeom>
        </p:spPr>
        <p:txBody>
          <a:bodyPr wrap="none">
            <a:spAutoFit/>
          </a:bodyPr>
          <a:lstStyle/>
          <a:p>
            <a:r>
              <a:rPr lang="zh-CN" altLang="en-US"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控制肿瘤进展，延长生存期</a:t>
            </a:r>
          </a:p>
        </p:txBody>
      </p:sp>
      <p:sp>
        <p:nvSpPr>
          <p:cNvPr id="7" name="ïSļïḑe"/>
          <p:cNvSpPr/>
          <p:nvPr/>
        </p:nvSpPr>
        <p:spPr bwMode="auto">
          <a:xfrm>
            <a:off x="4315674" y="2852637"/>
            <a:ext cx="387493" cy="390592"/>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1"/>
          </a:solidFill>
          <a:ln w="9525">
            <a:noFill/>
            <a:round/>
          </a:ln>
        </p:spPr>
        <p:txBody>
          <a:bodyPr anchor="ctr"/>
          <a:lstStyle/>
          <a:p>
            <a:pPr algn="ctr"/>
            <a:endParaRPr>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15" name="ï$1îďe"/>
          <p:cNvSpPr/>
          <p:nvPr/>
        </p:nvSpPr>
        <p:spPr bwMode="auto">
          <a:xfrm>
            <a:off x="4315674" y="3707203"/>
            <a:ext cx="387493" cy="390592"/>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2"/>
          </a:solidFill>
          <a:ln w="9525">
            <a:noFill/>
            <a:round/>
          </a:ln>
        </p:spPr>
        <p:txBody>
          <a:bodyPr anchor="ctr"/>
          <a:lstStyle/>
          <a:p>
            <a:pPr algn="ctr"/>
            <a:endParaRPr>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21" name="ís1íďé"/>
          <p:cNvSpPr/>
          <p:nvPr/>
        </p:nvSpPr>
        <p:spPr bwMode="auto">
          <a:xfrm>
            <a:off x="4315673" y="4601352"/>
            <a:ext cx="387493" cy="390592"/>
          </a:xfrm>
          <a:custGeom>
            <a:avLst/>
            <a:gdLst/>
            <a:ahLst/>
            <a:cxnLst>
              <a:cxn ang="0">
                <a:pos x="58" y="47"/>
              </a:cxn>
              <a:cxn ang="0">
                <a:pos x="47" y="58"/>
              </a:cxn>
              <a:cxn ang="0">
                <a:pos x="11" y="58"/>
              </a:cxn>
              <a:cxn ang="0">
                <a:pos x="0" y="47"/>
              </a:cxn>
              <a:cxn ang="0">
                <a:pos x="0" y="10"/>
              </a:cxn>
              <a:cxn ang="0">
                <a:pos x="11" y="0"/>
              </a:cxn>
              <a:cxn ang="0">
                <a:pos x="47" y="0"/>
              </a:cxn>
              <a:cxn ang="0">
                <a:pos x="58" y="10"/>
              </a:cxn>
              <a:cxn ang="0">
                <a:pos x="58" y="47"/>
              </a:cxn>
              <a:cxn ang="0">
                <a:pos x="49" y="21"/>
              </a:cxn>
              <a:cxn ang="0">
                <a:pos x="49" y="17"/>
              </a:cxn>
              <a:cxn ang="0">
                <a:pos x="45" y="13"/>
              </a:cxn>
              <a:cxn ang="0">
                <a:pos x="42" y="13"/>
              </a:cxn>
              <a:cxn ang="0">
                <a:pos x="24" y="31"/>
              </a:cxn>
              <a:cxn ang="0">
                <a:pos x="16" y="23"/>
              </a:cxn>
              <a:cxn ang="0">
                <a:pos x="13" y="23"/>
              </a:cxn>
              <a:cxn ang="0">
                <a:pos x="9" y="27"/>
              </a:cxn>
              <a:cxn ang="0">
                <a:pos x="9" y="30"/>
              </a:cxn>
              <a:cxn ang="0">
                <a:pos x="22" y="44"/>
              </a:cxn>
              <a:cxn ang="0">
                <a:pos x="26" y="44"/>
              </a:cxn>
              <a:cxn ang="0">
                <a:pos x="49" y="2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chemeClr val="accent4"/>
          </a:solidFill>
          <a:ln w="9525">
            <a:noFill/>
            <a:round/>
          </a:ln>
        </p:spPr>
        <p:txBody>
          <a:bodyPr anchor="ctr"/>
          <a:lstStyle/>
          <a:p>
            <a:pPr algn="ctr"/>
            <a:endParaRPr>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22" name="圆角矩形 21"/>
          <p:cNvSpPr/>
          <p:nvPr/>
        </p:nvSpPr>
        <p:spPr>
          <a:xfrm>
            <a:off x="4373790" y="5640976"/>
            <a:ext cx="387493" cy="412229"/>
          </a:xfrm>
          <a:prstGeom prst="roundRect">
            <a:avLst/>
          </a:prstGeom>
          <a:solidFill>
            <a:schemeClr val="tx1">
              <a:lumMod val="50000"/>
              <a:lumOff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6" name="圆角矩形 25"/>
          <p:cNvSpPr/>
          <p:nvPr/>
        </p:nvSpPr>
        <p:spPr>
          <a:xfrm>
            <a:off x="3036141" y="2567425"/>
            <a:ext cx="6423169" cy="2690734"/>
          </a:xfrm>
          <a:prstGeom prst="roundRect">
            <a:avLst>
              <a:gd name="adj" fmla="val 10616"/>
            </a:avLst>
          </a:prstGeom>
          <a:noFill/>
          <a:ln w="190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同侧圆角矩形 41"/>
          <p:cNvSpPr/>
          <p:nvPr/>
        </p:nvSpPr>
        <p:spPr>
          <a:xfrm rot="5400000">
            <a:off x="7254594" y="3765461"/>
            <a:ext cx="2060558" cy="386840"/>
          </a:xfrm>
          <a:prstGeom prst="round2SameRect">
            <a:avLst>
              <a:gd name="adj1" fmla="val 30279"/>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rot="5400000">
            <a:off x="7106886" y="3774215"/>
            <a:ext cx="2338466" cy="368300"/>
          </a:xfrm>
          <a:prstGeom prst="rect">
            <a:avLst/>
          </a:prstGeom>
          <a:noFill/>
        </p:spPr>
        <p:txBody>
          <a:bodyPr wrap="square" rtlCol="0">
            <a:spAutoFit/>
          </a:bodyPr>
          <a:lstStyle/>
          <a:p>
            <a:pPr algn="ctr"/>
            <a:r>
              <a:rPr lang="zh-CN" altLang="en-US" b="1" dirty="0">
                <a:solidFill>
                  <a:schemeClr val="bg1"/>
                </a:solidFill>
                <a:latin typeface="微软雅黑" panose="020B0503020204020204" charset="-122"/>
                <a:ea typeface="微软雅黑" panose="020B0503020204020204" charset="-122"/>
              </a:rPr>
              <a:t>骨改良药物的作用</a:t>
            </a:r>
          </a:p>
        </p:txBody>
      </p:sp>
      <p:sp>
        <p:nvSpPr>
          <p:cNvPr id="5" name="文本框 4"/>
          <p:cNvSpPr txBox="1"/>
          <p:nvPr/>
        </p:nvSpPr>
        <p:spPr>
          <a:xfrm>
            <a:off x="4121150" y="2051050"/>
            <a:ext cx="3992880" cy="398780"/>
          </a:xfrm>
          <a:prstGeom prst="rect">
            <a:avLst/>
          </a:prstGeom>
          <a:noFill/>
        </p:spPr>
        <p:txBody>
          <a:bodyPr wrap="none" rtlCol="0" anchor="t">
            <a:spAutoFit/>
          </a:bodyPr>
          <a:lstStyle/>
          <a:p>
            <a:r>
              <a:rPr lang="zh-CN" altLang="en-US" sz="2000" b="1">
                <a:solidFill>
                  <a:schemeClr val="accent1">
                    <a:lumMod val="75000"/>
                  </a:schemeClr>
                </a:solidFill>
              </a:rPr>
              <a:t>骨改良药物：双膦酸盐和地舒单抗</a:t>
            </a:r>
          </a:p>
        </p:txBody>
      </p:sp>
      <p:sp>
        <p:nvSpPr>
          <p:cNvPr id="8" name="文本占位符 10"/>
          <p:cNvSpPr>
            <a:spLocks noGrp="1"/>
          </p:cNvSpPr>
          <p:nvPr/>
        </p:nvSpPr>
        <p:spPr>
          <a:xfrm>
            <a:off x="7100570" y="6392545"/>
            <a:ext cx="5091430" cy="23495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lumMod val="65000"/>
                    <a:lumOff val="35000"/>
                  </a:schemeClr>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微软雅黑" panose="020B0503020204020204" charset="-122"/>
                <a:ea typeface="微软雅黑" panose="020B050302020402020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微软雅黑" panose="020B0503020204020204" charset="-122"/>
                <a:ea typeface="微软雅黑" panose="020B050302020402020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微软雅黑" panose="020B0503020204020204" charset="-122"/>
                <a:ea typeface="微软雅黑" panose="020B050302020402020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微软雅黑" panose="020B0503020204020204" charset="-122"/>
                <a:ea typeface="微软雅黑"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zh-CN" altLang="en-US" dirty="0">
                <a:solidFill>
                  <a:schemeClr val="bg1"/>
                </a:solidFill>
              </a:rPr>
              <a:t>中国胸外科肺癌联盟</a:t>
            </a:r>
            <a:r>
              <a:rPr lang="en-US" altLang="zh-CN" dirty="0">
                <a:solidFill>
                  <a:schemeClr val="bg1"/>
                </a:solidFill>
              </a:rPr>
              <a:t>,</a:t>
            </a:r>
            <a:r>
              <a:rPr lang="zh-CN" altLang="en-US" dirty="0">
                <a:solidFill>
                  <a:schemeClr val="bg1"/>
                </a:solidFill>
              </a:rPr>
              <a:t>肺癌骨转移诊疗专家共识</a:t>
            </a:r>
            <a:r>
              <a:rPr lang="en-US" altLang="zh-CN" dirty="0">
                <a:solidFill>
                  <a:schemeClr val="bg1"/>
                </a:solidFill>
              </a:rPr>
              <a:t>(2019</a:t>
            </a:r>
            <a:r>
              <a:rPr lang="zh-CN" altLang="en-US" dirty="0">
                <a:solidFill>
                  <a:schemeClr val="bg1"/>
                </a:solidFill>
              </a:rPr>
              <a:t>版</a:t>
            </a:r>
            <a:r>
              <a:rPr lang="en-US" altLang="zh-CN" dirty="0">
                <a:solidFill>
                  <a:schemeClr val="bg1"/>
                </a:solidFill>
              </a:rPr>
              <a:t>),</a:t>
            </a:r>
            <a:r>
              <a:rPr lang="zh-CN" altLang="en-US" dirty="0">
                <a:solidFill>
                  <a:schemeClr val="bg1"/>
                </a:solidFill>
              </a:rPr>
              <a:t>中国肺癌杂志</a:t>
            </a:r>
            <a:r>
              <a:rPr lang="en-US" altLang="zh-CN" dirty="0">
                <a:solidFill>
                  <a:schemeClr val="bg1"/>
                </a:solidFill>
              </a:rPr>
              <a:t>,2019(4):187-207.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a:spLocks noChangeArrowheads="1"/>
          </p:cNvSpPr>
          <p:nvPr/>
        </p:nvSpPr>
        <p:spPr bwMode="auto">
          <a:xfrm>
            <a:off x="1369122" y="2992670"/>
            <a:ext cx="1836208" cy="1302921"/>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Calibri" panose="020F0502020204030204" pitchFamily="34" charset="0"/>
              </a:rPr>
              <a:t>目  录</a:t>
            </a:r>
            <a:endParaRPr kumimoji="0" lang="en-US" altLang="zh-CN" sz="4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Calibri" panose="020F0502020204030204" pitchFamily="34" charset="0"/>
            </a:endParaRPr>
          </a:p>
          <a:p>
            <a:pPr marL="0" marR="0" lvl="0" indent="0" algn="ctr" defTabSz="914400" rtl="0" eaLnBrk="1" fontAlgn="auto" latinLnBrk="0" hangingPunct="1">
              <a:lnSpc>
                <a:spcPct val="100000"/>
              </a:lnSpc>
              <a:spcBef>
                <a:spcPts val="80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CONTENTS</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9" name="文本框 14"/>
          <p:cNvSpPr/>
          <p:nvPr/>
        </p:nvSpPr>
        <p:spPr>
          <a:xfrm>
            <a:off x="3618964" y="2186183"/>
            <a:ext cx="1925420" cy="76841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方正黑体_GBK" panose="03000509000000000000" charset="-122"/>
              </a:rPr>
              <a:t>01</a:t>
            </a:r>
          </a:p>
        </p:txBody>
      </p:sp>
      <p:sp>
        <p:nvSpPr>
          <p:cNvPr id="40" name="文本框 13"/>
          <p:cNvSpPr/>
          <p:nvPr/>
        </p:nvSpPr>
        <p:spPr>
          <a:xfrm>
            <a:off x="3613249" y="3217284"/>
            <a:ext cx="1925420" cy="76841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方正黑体_GBK" panose="03000509000000000000" charset="-122"/>
              </a:rPr>
              <a:t>02</a:t>
            </a:r>
          </a:p>
        </p:txBody>
      </p:sp>
      <p:sp>
        <p:nvSpPr>
          <p:cNvPr id="43" name="文本框 10"/>
          <p:cNvSpPr txBox="1"/>
          <p:nvPr/>
        </p:nvSpPr>
        <p:spPr>
          <a:xfrm>
            <a:off x="5359559" y="2230183"/>
            <a:ext cx="4181280" cy="664210"/>
          </a:xfrm>
          <a:prstGeom prst="rect">
            <a:avLst/>
          </a:prstGeom>
        </p:spPr>
        <p:txBody>
          <a:bodyPr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方正黑体_GBK" panose="03000509000000000000" charset="-122"/>
              </a:rPr>
              <a:t>肺癌骨转移流行病学现状</a:t>
            </a:r>
          </a:p>
        </p:txBody>
      </p:sp>
      <p:sp>
        <p:nvSpPr>
          <p:cNvPr id="45" name="文本框 1"/>
          <p:cNvSpPr txBox="1"/>
          <p:nvPr/>
        </p:nvSpPr>
        <p:spPr>
          <a:xfrm>
            <a:off x="5359400" y="3304044"/>
            <a:ext cx="5029200" cy="548640"/>
          </a:xfrm>
          <a:prstGeom prst="rect">
            <a:avLst/>
          </a:prstGeom>
        </p:spPr>
        <p:txBody>
          <a:bodyPr anchor="ctr"/>
          <a:lstStyle/>
          <a:p>
            <a:pPr marL="0" marR="0" lvl="1" indent="0" algn="l" defTabSz="914400" rtl="0" eaLnBrk="1" fontAlgn="auto" latinLnBrk="0" hangingPunct="1">
              <a:lnSpc>
                <a:spcPct val="150000"/>
              </a:lnSpc>
              <a:spcBef>
                <a:spcPts val="0"/>
              </a:spcBef>
              <a:spcAft>
                <a:spcPts val="0"/>
              </a:spcAft>
              <a:buClrTx/>
              <a:buSzTx/>
              <a:buFontTx/>
              <a:buNone/>
              <a:defRPr/>
            </a:pPr>
            <a:r>
              <a:rPr lang="zh-CN" altLang="en-US" sz="2800" b="1" noProof="0" dirty="0">
                <a:ln>
                  <a:noFill/>
                </a:ln>
                <a:solidFill>
                  <a:prstClr val="black"/>
                </a:solidFill>
                <a:effectLst/>
                <a:uLnTx/>
                <a:uFillTx/>
                <a:latin typeface="微软雅黑" panose="020B0503020204020204" charset="-122"/>
                <a:ea typeface="微软雅黑" panose="020B0503020204020204" charset="-122"/>
                <a:cs typeface="方正黑体_GBK" panose="03000509000000000000" charset="-122"/>
                <a:sym typeface="+mn-ea"/>
              </a:rPr>
              <a:t>肺</a:t>
            </a:r>
            <a:r>
              <a:rPr kumimoji="0" lang="zh-CN" altLang="en-US" sz="2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方正黑体_GBK" panose="03000509000000000000" charset="-122"/>
                <a:sym typeface="Arial" panose="020B0604020202020204" pitchFamily="34" charset="0"/>
              </a:rPr>
              <a:t>癌骨转移的诊治进展</a:t>
            </a:r>
          </a:p>
        </p:txBody>
      </p:sp>
      <p:sp>
        <p:nvSpPr>
          <p:cNvPr id="5" name="文本框 4"/>
          <p:cNvSpPr txBox="1"/>
          <p:nvPr/>
        </p:nvSpPr>
        <p:spPr>
          <a:xfrm>
            <a:off x="1237615" y="2733040"/>
            <a:ext cx="1682115" cy="922020"/>
          </a:xfrm>
          <a:prstGeom prst="rect">
            <a:avLst/>
          </a:prstGeom>
          <a:noFill/>
        </p:spPr>
        <p:txBody>
          <a:bodyPr wrap="square" rtlCol="0">
            <a:spAutoFit/>
          </a:bodyPr>
          <a:lstStyle/>
          <a:p>
            <a:r>
              <a:rPr lang="zh-CN" altLang="en-US" sz="5400" b="1"/>
              <a:t>目录</a:t>
            </a:r>
          </a:p>
        </p:txBody>
      </p:sp>
      <p:sp>
        <p:nvSpPr>
          <p:cNvPr id="44" name="文本框 8"/>
          <p:cNvSpPr txBox="1"/>
          <p:nvPr/>
        </p:nvSpPr>
        <p:spPr>
          <a:xfrm>
            <a:off x="5359559" y="4395168"/>
            <a:ext cx="4721144" cy="525145"/>
          </a:xfrm>
          <a:prstGeom prst="rect">
            <a:avLst/>
          </a:prstGeom>
        </p:spPr>
        <p:txBody>
          <a:bodyPr anchor="ctr"/>
          <a:lstStyle/>
          <a:p>
            <a:pPr marL="228600" marR="0" lvl="1" indent="-228600" algn="l" defTabSz="914400" rtl="0" eaLnBrk="1" fontAlgn="auto" latinLnBrk="0" hangingPunct="1">
              <a:lnSpc>
                <a:spcPct val="100000"/>
              </a:lnSpc>
              <a:spcBef>
                <a:spcPct val="0"/>
              </a:spcBef>
              <a:spcAft>
                <a:spcPct val="15000"/>
              </a:spcAft>
              <a:buClrTx/>
              <a:buSzTx/>
              <a:buFontTx/>
              <a:buNone/>
              <a:defRPr/>
            </a:pPr>
            <a:r>
              <a:rPr lang="zh-CN" altLang="en-US" sz="2800" b="1" dirty="0">
                <a:solidFill>
                  <a:schemeClr val="tx1"/>
                </a:solidFill>
                <a:latin typeface="微软雅黑" panose="020B0503020204020204" charset="-122"/>
                <a:ea typeface="微软雅黑" panose="020B0503020204020204" charset="-122"/>
                <a:sym typeface="+mn-ea"/>
              </a:rPr>
              <a:t>肺癌骨转移亟待解决的问题</a:t>
            </a:r>
          </a:p>
        </p:txBody>
      </p:sp>
      <p:sp>
        <p:nvSpPr>
          <p:cNvPr id="2" name="文本框 13"/>
          <p:cNvSpPr/>
          <p:nvPr/>
        </p:nvSpPr>
        <p:spPr>
          <a:xfrm>
            <a:off x="3623409" y="4214234"/>
            <a:ext cx="1925420" cy="82994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方正黑体_GBK" panose="03000509000000000000" charset="-122"/>
              </a:rPr>
              <a:t>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933023" y="1167385"/>
            <a:ext cx="9799820" cy="4309327"/>
            <a:chOff x="1030573" y="1459120"/>
            <a:chExt cx="9799820" cy="4309327"/>
          </a:xfrm>
        </p:grpSpPr>
        <p:cxnSp>
          <p:nvCxnSpPr>
            <p:cNvPr id="29" name="直接连接符 28"/>
            <p:cNvCxnSpPr/>
            <p:nvPr/>
          </p:nvCxnSpPr>
          <p:spPr>
            <a:xfrm>
              <a:off x="4594485" y="2488367"/>
              <a:ext cx="0" cy="2990538"/>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5951095" y="2540833"/>
              <a:ext cx="0" cy="2990538"/>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圆角矩形 1"/>
            <p:cNvSpPr/>
            <p:nvPr/>
          </p:nvSpPr>
          <p:spPr>
            <a:xfrm>
              <a:off x="1611442" y="2488367"/>
              <a:ext cx="1296650" cy="1648918"/>
            </a:xfrm>
            <a:prstGeom prst="roundRect">
              <a:avLst>
                <a:gd name="adj" fmla="val 7576"/>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zh-CN" altLang="en-US" sz="1400" b="1" dirty="0">
                  <a:solidFill>
                    <a:schemeClr val="bg1"/>
                  </a:solidFill>
                  <a:latin typeface="微软雅黑" panose="020B0503020204020204" charset="-122"/>
                  <a:ea typeface="微软雅黑" panose="020B0503020204020204" charset="-122"/>
                </a:rPr>
                <a:t>抗肿瘤治疗</a:t>
              </a:r>
            </a:p>
            <a:p>
              <a:pPr>
                <a:spcBef>
                  <a:spcPts val="600"/>
                </a:spcBef>
              </a:pPr>
              <a:r>
                <a:rPr lang="zh-CN" altLang="en-US" sz="1400" b="1" dirty="0">
                  <a:solidFill>
                    <a:schemeClr val="bg1"/>
                  </a:solidFill>
                  <a:latin typeface="微软雅黑" panose="020B0503020204020204" charset="-122"/>
                  <a:ea typeface="微软雅黑" panose="020B0503020204020204" charset="-122"/>
                </a:rPr>
                <a:t>手术</a:t>
              </a:r>
              <a:endParaRPr lang="en-US" altLang="zh-CN" sz="1400" b="1" dirty="0">
                <a:solidFill>
                  <a:schemeClr val="bg1"/>
                </a:solidFill>
                <a:latin typeface="微软雅黑" panose="020B0503020204020204" charset="-122"/>
                <a:ea typeface="微软雅黑" panose="020B0503020204020204" charset="-122"/>
              </a:endParaRPr>
            </a:p>
            <a:p>
              <a:pPr indent="0">
                <a:spcBef>
                  <a:spcPts val="600"/>
                </a:spcBef>
                <a:buFont typeface="Arial" panose="020B0604020202020204" pitchFamily="34" charset="0"/>
                <a:buNone/>
              </a:pPr>
              <a:r>
                <a:rPr lang="zh-CN" altLang="en-US" sz="1400" b="1" dirty="0">
                  <a:solidFill>
                    <a:schemeClr val="bg1"/>
                  </a:solidFill>
                  <a:latin typeface="微软雅黑" panose="020B0503020204020204" charset="-122"/>
                  <a:ea typeface="微软雅黑" panose="020B0503020204020204" charset="-122"/>
                </a:rPr>
                <a:t>化疗</a:t>
              </a:r>
              <a:endParaRPr lang="en-US" altLang="zh-CN" sz="1400" b="1" dirty="0">
                <a:solidFill>
                  <a:schemeClr val="bg1"/>
                </a:solidFill>
                <a:latin typeface="微软雅黑" panose="020B0503020204020204" charset="-122"/>
                <a:ea typeface="微软雅黑" panose="020B0503020204020204" charset="-122"/>
              </a:endParaRPr>
            </a:p>
            <a:p>
              <a:pPr indent="0">
                <a:spcBef>
                  <a:spcPts val="600"/>
                </a:spcBef>
                <a:buFont typeface="Arial" panose="020B0604020202020204" pitchFamily="34" charset="0"/>
                <a:buNone/>
              </a:pPr>
              <a:r>
                <a:rPr lang="zh-CN" altLang="en-US" sz="1400" b="1" dirty="0">
                  <a:solidFill>
                    <a:schemeClr val="bg1"/>
                  </a:solidFill>
                  <a:latin typeface="微软雅黑" panose="020B0503020204020204" charset="-122"/>
                  <a:ea typeface="微软雅黑" panose="020B0503020204020204" charset="-122"/>
                </a:rPr>
                <a:t>靶向治疗</a:t>
              </a:r>
            </a:p>
            <a:p>
              <a:pPr indent="0">
                <a:spcBef>
                  <a:spcPts val="600"/>
                </a:spcBef>
                <a:buFont typeface="Arial" panose="020B0604020202020204" pitchFamily="34" charset="0"/>
                <a:buNone/>
              </a:pPr>
              <a:r>
                <a:rPr lang="zh-CN" altLang="en-US" sz="1400" b="1" dirty="0">
                  <a:solidFill>
                    <a:schemeClr val="bg1"/>
                  </a:solidFill>
                  <a:latin typeface="微软雅黑" panose="020B0503020204020204" charset="-122"/>
                  <a:ea typeface="微软雅黑" panose="020B0503020204020204" charset="-122"/>
                </a:rPr>
                <a:t>免疫治疗</a:t>
              </a:r>
            </a:p>
          </p:txBody>
        </p:sp>
        <p:sp>
          <p:nvSpPr>
            <p:cNvPr id="8" name="圆角矩形 7"/>
            <p:cNvSpPr/>
            <p:nvPr/>
          </p:nvSpPr>
          <p:spPr>
            <a:xfrm>
              <a:off x="3050498" y="2488367"/>
              <a:ext cx="1424066" cy="1648918"/>
            </a:xfrm>
            <a:prstGeom prst="roundRect">
              <a:avLst>
                <a:gd name="adj" fmla="val 7576"/>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zh-CN" altLang="en-US" sz="1400" b="1" dirty="0">
                  <a:solidFill>
                    <a:schemeClr val="bg1"/>
                  </a:solidFill>
                  <a:latin typeface="微软雅黑" panose="020B0503020204020204" charset="-122"/>
                  <a:ea typeface="微软雅黑" panose="020B0503020204020204" charset="-122"/>
                </a:rPr>
                <a:t>姑息治疗</a:t>
              </a:r>
              <a:endParaRPr lang="en-US" altLang="zh-CN" sz="1400" b="1" dirty="0">
                <a:solidFill>
                  <a:schemeClr val="bg1"/>
                </a:solidFill>
                <a:latin typeface="微软雅黑" panose="020B0503020204020204" charset="-122"/>
                <a:ea typeface="微软雅黑" panose="020B0503020204020204" charset="-122"/>
              </a:endParaRPr>
            </a:p>
            <a:p>
              <a:pPr>
                <a:spcBef>
                  <a:spcPts val="600"/>
                </a:spcBef>
              </a:pPr>
              <a:r>
                <a:rPr lang="zh-CN" altLang="en-US" sz="1400" b="1" dirty="0">
                  <a:solidFill>
                    <a:schemeClr val="bg1"/>
                  </a:solidFill>
                  <a:latin typeface="微软雅黑" panose="020B0503020204020204" charset="-122"/>
                  <a:ea typeface="微软雅黑" panose="020B0503020204020204" charset="-122"/>
                </a:rPr>
                <a:t>放疗</a:t>
              </a:r>
              <a:endParaRPr lang="en-US" altLang="zh-CN" sz="1400" b="1" dirty="0">
                <a:solidFill>
                  <a:schemeClr val="bg1"/>
                </a:solidFill>
                <a:latin typeface="微软雅黑" panose="020B0503020204020204" charset="-122"/>
                <a:ea typeface="微软雅黑" panose="020B0503020204020204" charset="-122"/>
              </a:endParaRPr>
            </a:p>
            <a:p>
              <a:pPr>
                <a:spcBef>
                  <a:spcPts val="600"/>
                </a:spcBef>
              </a:pPr>
              <a:r>
                <a:rPr lang="zh-CN" altLang="en-US" sz="1400" b="1" dirty="0">
                  <a:solidFill>
                    <a:schemeClr val="bg1"/>
                  </a:solidFill>
                  <a:latin typeface="微软雅黑" panose="020B0503020204020204" charset="-122"/>
                  <a:ea typeface="微软雅黑" panose="020B0503020204020204" charset="-122"/>
                </a:rPr>
                <a:t>化疗</a:t>
              </a:r>
              <a:endParaRPr lang="en-US" altLang="zh-CN" sz="1400" b="1" dirty="0">
                <a:solidFill>
                  <a:schemeClr val="bg1"/>
                </a:solidFill>
                <a:latin typeface="微软雅黑" panose="020B0503020204020204" charset="-122"/>
                <a:ea typeface="微软雅黑" panose="020B0503020204020204" charset="-122"/>
              </a:endParaRPr>
            </a:p>
            <a:p>
              <a:pPr>
                <a:spcBef>
                  <a:spcPts val="600"/>
                </a:spcBef>
              </a:pPr>
              <a:r>
                <a:rPr lang="zh-CN" altLang="en-US" sz="1400" b="1" dirty="0">
                  <a:solidFill>
                    <a:schemeClr val="bg1"/>
                  </a:solidFill>
                  <a:latin typeface="微软雅黑" panose="020B0503020204020204" charset="-122"/>
                  <a:ea typeface="微软雅黑" panose="020B0503020204020204" charset="-122"/>
                </a:rPr>
                <a:t>分子靶向治疗</a:t>
              </a:r>
            </a:p>
            <a:p>
              <a:pPr>
                <a:spcBef>
                  <a:spcPts val="600"/>
                </a:spcBef>
              </a:pPr>
              <a:r>
                <a:rPr lang="zh-CN" altLang="en-US" sz="1400" b="1" dirty="0">
                  <a:solidFill>
                    <a:schemeClr val="bg1"/>
                  </a:solidFill>
                  <a:latin typeface="微软雅黑" panose="020B0503020204020204" charset="-122"/>
                  <a:ea typeface="微软雅黑" panose="020B0503020204020204" charset="-122"/>
                </a:rPr>
                <a:t>免疫治疗</a:t>
              </a:r>
            </a:p>
          </p:txBody>
        </p:sp>
        <p:sp>
          <p:nvSpPr>
            <p:cNvPr id="3" name="圆角矩形 2"/>
            <p:cNvSpPr/>
            <p:nvPr/>
          </p:nvSpPr>
          <p:spPr>
            <a:xfrm>
              <a:off x="4695668" y="2660754"/>
              <a:ext cx="2731958" cy="292308"/>
            </a:xfrm>
            <a:prstGeom prst="roundRect">
              <a:avLst>
                <a:gd name="adj" fmla="val 7576"/>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zh-CN" altLang="en-US" sz="1400" b="1" dirty="0">
                  <a:solidFill>
                    <a:schemeClr val="bg1"/>
                  </a:solidFill>
                  <a:latin typeface="微软雅黑" panose="020B0503020204020204" charset="-122"/>
                  <a:ea typeface="微软雅黑" panose="020B0503020204020204" charset="-122"/>
                </a:rPr>
                <a:t>细胞毒化疗</a:t>
              </a:r>
            </a:p>
          </p:txBody>
        </p:sp>
        <p:sp>
          <p:nvSpPr>
            <p:cNvPr id="13" name="圆角矩形 12"/>
            <p:cNvSpPr/>
            <p:nvPr/>
          </p:nvSpPr>
          <p:spPr>
            <a:xfrm>
              <a:off x="4695668" y="3219138"/>
              <a:ext cx="5565099" cy="273571"/>
            </a:xfrm>
            <a:prstGeom prst="roundRect">
              <a:avLst>
                <a:gd name="adj" fmla="val 7576"/>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zh-CN" altLang="en-US" sz="1400" b="1" dirty="0">
                  <a:solidFill>
                    <a:schemeClr val="bg1"/>
                  </a:solidFill>
                  <a:latin typeface="微软雅黑" panose="020B0503020204020204" charset="-122"/>
                  <a:ea typeface="微软雅黑" panose="020B0503020204020204" charset="-122"/>
                </a:rPr>
                <a:t>免疫治疗、分子靶向治疗</a:t>
              </a:r>
            </a:p>
          </p:txBody>
        </p:sp>
        <p:sp>
          <p:nvSpPr>
            <p:cNvPr id="14" name="圆角矩形 13"/>
            <p:cNvSpPr/>
            <p:nvPr/>
          </p:nvSpPr>
          <p:spPr>
            <a:xfrm>
              <a:off x="4695668" y="3838709"/>
              <a:ext cx="1172981" cy="292308"/>
            </a:xfrm>
            <a:prstGeom prst="roundRect">
              <a:avLst>
                <a:gd name="adj" fmla="val 7576"/>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zh-CN" sz="1400" b="1" dirty="0">
                  <a:solidFill>
                    <a:schemeClr val="bg1"/>
                  </a:solidFill>
                  <a:latin typeface="微软雅黑" panose="020B0503020204020204" charset="-122"/>
                  <a:ea typeface="微软雅黑" panose="020B0503020204020204" charset="-122"/>
                </a:rPr>
                <a:t>±</a:t>
              </a:r>
              <a:r>
                <a:rPr lang="zh-CN" altLang="en-US" sz="1400" b="1" dirty="0">
                  <a:solidFill>
                    <a:schemeClr val="bg1"/>
                  </a:solidFill>
                  <a:latin typeface="微软雅黑" panose="020B0503020204020204" charset="-122"/>
                  <a:ea typeface="微软雅黑" panose="020B0503020204020204" charset="-122"/>
                </a:rPr>
                <a:t>放疗</a:t>
              </a:r>
              <a:r>
                <a:rPr lang="en-US" altLang="zh-CN" sz="1400" b="1" dirty="0">
                  <a:solidFill>
                    <a:schemeClr val="bg1"/>
                  </a:solidFill>
                  <a:latin typeface="微软雅黑" panose="020B0503020204020204" charset="-122"/>
                  <a:ea typeface="微软雅黑" panose="020B0503020204020204" charset="-122"/>
                </a:rPr>
                <a:t>/</a:t>
              </a:r>
              <a:r>
                <a:rPr lang="zh-CN" altLang="en-US" sz="1400" b="1" dirty="0">
                  <a:solidFill>
                    <a:schemeClr val="bg1"/>
                  </a:solidFill>
                  <a:latin typeface="微软雅黑" panose="020B0503020204020204" charset="-122"/>
                  <a:ea typeface="微软雅黑" panose="020B0503020204020204" charset="-122"/>
                </a:rPr>
                <a:t>手术</a:t>
              </a:r>
            </a:p>
          </p:txBody>
        </p:sp>
        <p:sp>
          <p:nvSpPr>
            <p:cNvPr id="16" name="圆角矩形 15"/>
            <p:cNvSpPr/>
            <p:nvPr/>
          </p:nvSpPr>
          <p:spPr>
            <a:xfrm>
              <a:off x="8270822" y="3838709"/>
              <a:ext cx="1172981" cy="292308"/>
            </a:xfrm>
            <a:prstGeom prst="roundRect">
              <a:avLst>
                <a:gd name="adj" fmla="val 7576"/>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zh-CN" sz="1400" b="1" dirty="0">
                  <a:solidFill>
                    <a:schemeClr val="bg1"/>
                  </a:solidFill>
                  <a:latin typeface="微软雅黑" panose="020B0503020204020204" charset="-122"/>
                  <a:ea typeface="微软雅黑" panose="020B0503020204020204" charset="-122"/>
                </a:rPr>
                <a:t>±</a:t>
              </a:r>
              <a:r>
                <a:rPr lang="zh-CN" altLang="en-US" sz="1400" b="1" dirty="0">
                  <a:solidFill>
                    <a:schemeClr val="bg1"/>
                  </a:solidFill>
                  <a:latin typeface="微软雅黑" panose="020B0503020204020204" charset="-122"/>
                  <a:ea typeface="微软雅黑" panose="020B0503020204020204" charset="-122"/>
                </a:rPr>
                <a:t>放疗</a:t>
              </a:r>
              <a:r>
                <a:rPr lang="en-US" altLang="zh-CN" sz="1400" b="1" dirty="0">
                  <a:solidFill>
                    <a:schemeClr val="bg1"/>
                  </a:solidFill>
                  <a:latin typeface="微软雅黑" panose="020B0503020204020204" charset="-122"/>
                  <a:ea typeface="微软雅黑" panose="020B0503020204020204" charset="-122"/>
                </a:rPr>
                <a:t>/</a:t>
              </a:r>
              <a:r>
                <a:rPr lang="zh-CN" altLang="en-US" sz="1400" b="1" dirty="0">
                  <a:solidFill>
                    <a:schemeClr val="bg1"/>
                  </a:solidFill>
                  <a:latin typeface="微软雅黑" panose="020B0503020204020204" charset="-122"/>
                  <a:ea typeface="微软雅黑" panose="020B0503020204020204" charset="-122"/>
                </a:rPr>
                <a:t>手术</a:t>
              </a:r>
            </a:p>
          </p:txBody>
        </p:sp>
        <p:sp>
          <p:nvSpPr>
            <p:cNvPr id="17" name="圆角矩形 16"/>
            <p:cNvSpPr/>
            <p:nvPr/>
          </p:nvSpPr>
          <p:spPr>
            <a:xfrm>
              <a:off x="3146059" y="4283440"/>
              <a:ext cx="7684334" cy="291081"/>
            </a:xfrm>
            <a:prstGeom prst="roundRect">
              <a:avLst>
                <a:gd name="adj" fmla="val 7576"/>
              </a:avLst>
            </a:prstGeom>
            <a:gradFill flip="none" rotWithShape="1">
              <a:gsLst>
                <a:gs pos="0">
                  <a:srgbClr val="FC5C14">
                    <a:shade val="30000"/>
                    <a:satMod val="115000"/>
                  </a:srgbClr>
                </a:gs>
                <a:gs pos="50000">
                  <a:srgbClr val="FC5C14">
                    <a:shade val="67500"/>
                    <a:satMod val="115000"/>
                  </a:srgbClr>
                </a:gs>
                <a:gs pos="100000">
                  <a:srgbClr val="FC5C1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zh-CN" altLang="en-US" sz="1400" b="1" dirty="0">
                  <a:solidFill>
                    <a:schemeClr val="bg1"/>
                  </a:solidFill>
                  <a:latin typeface="微软雅黑" panose="020B0503020204020204" charset="-122"/>
                  <a:ea typeface="微软雅黑" panose="020B0503020204020204" charset="-122"/>
                </a:rPr>
                <a:t>止痛药                    长期用药</a:t>
              </a:r>
            </a:p>
          </p:txBody>
        </p:sp>
        <p:sp>
          <p:nvSpPr>
            <p:cNvPr id="18" name="圆角矩形 17"/>
            <p:cNvSpPr/>
            <p:nvPr/>
          </p:nvSpPr>
          <p:spPr>
            <a:xfrm>
              <a:off x="3146059" y="4720676"/>
              <a:ext cx="7684334" cy="291081"/>
            </a:xfrm>
            <a:prstGeom prst="roundRect">
              <a:avLst>
                <a:gd name="adj" fmla="val 7576"/>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zh-CN" altLang="en-US" sz="1400" b="1" dirty="0">
                  <a:solidFill>
                    <a:schemeClr val="bg1"/>
                  </a:solidFill>
                  <a:latin typeface="微软雅黑" panose="020B0503020204020204" charset="-122"/>
                  <a:ea typeface="微软雅黑" panose="020B0503020204020204" charset="-122"/>
                </a:rPr>
                <a:t>双膦酸盐             长期用药</a:t>
              </a:r>
            </a:p>
          </p:txBody>
        </p:sp>
        <p:sp>
          <p:nvSpPr>
            <p:cNvPr id="19" name="上箭头 18"/>
            <p:cNvSpPr/>
            <p:nvPr/>
          </p:nvSpPr>
          <p:spPr>
            <a:xfrm>
              <a:off x="3597639" y="5058886"/>
              <a:ext cx="262328" cy="367259"/>
            </a:xfrm>
            <a:prstGeom prst="upArrow">
              <a:avLst>
                <a:gd name="adj1" fmla="val 15714"/>
                <a:gd name="adj2" fmla="val 5000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084226" y="5429893"/>
              <a:ext cx="1289154" cy="338554"/>
            </a:xfrm>
            <a:prstGeom prst="rect">
              <a:avLst/>
            </a:prstGeom>
            <a:noFill/>
          </p:spPr>
          <p:txBody>
            <a:bodyPr wrap="square" rtlCol="0">
              <a:spAutoFit/>
            </a:bodyPr>
            <a:lstStyle/>
            <a:p>
              <a:pPr algn="ctr"/>
              <a:r>
                <a:rPr lang="zh-CN" altLang="en-US" sz="1600" dirty="0">
                  <a:latin typeface="微软雅黑" panose="020B0503020204020204" charset="-122"/>
                  <a:ea typeface="微软雅黑" panose="020B0503020204020204" charset="-122"/>
                </a:rPr>
                <a:t>早期治疗</a:t>
              </a:r>
            </a:p>
          </p:txBody>
        </p:sp>
        <p:sp>
          <p:nvSpPr>
            <p:cNvPr id="23" name="上箭头 22"/>
            <p:cNvSpPr/>
            <p:nvPr/>
          </p:nvSpPr>
          <p:spPr>
            <a:xfrm>
              <a:off x="8177134" y="5058886"/>
              <a:ext cx="262328" cy="367259"/>
            </a:xfrm>
            <a:prstGeom prst="upArrow">
              <a:avLst>
                <a:gd name="adj1" fmla="val 15714"/>
                <a:gd name="adj2" fmla="val 5000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63721" y="5426145"/>
              <a:ext cx="1289154" cy="338554"/>
            </a:xfrm>
            <a:prstGeom prst="rect">
              <a:avLst/>
            </a:prstGeom>
            <a:noFill/>
          </p:spPr>
          <p:txBody>
            <a:bodyPr wrap="square" rtlCol="0">
              <a:spAutoFit/>
            </a:bodyPr>
            <a:lstStyle/>
            <a:p>
              <a:pPr algn="ctr"/>
              <a:r>
                <a:rPr lang="zh-CN" altLang="en-US" sz="1600" dirty="0">
                  <a:latin typeface="微软雅黑" panose="020B0503020204020204" charset="-122"/>
                  <a:ea typeface="微软雅黑" panose="020B0503020204020204" charset="-122"/>
                </a:rPr>
                <a:t>巩固治疗</a:t>
              </a:r>
            </a:p>
          </p:txBody>
        </p:sp>
        <p:sp>
          <p:nvSpPr>
            <p:cNvPr id="25" name="文本框 24"/>
            <p:cNvSpPr txBox="1"/>
            <p:nvPr/>
          </p:nvSpPr>
          <p:spPr>
            <a:xfrm>
              <a:off x="1030573" y="1466853"/>
              <a:ext cx="1289154" cy="337185"/>
            </a:xfrm>
            <a:prstGeom prst="rect">
              <a:avLst/>
            </a:prstGeom>
            <a:noFill/>
          </p:spPr>
          <p:txBody>
            <a:bodyPr wrap="square" rtlCol="0">
              <a:spAutoFit/>
            </a:bodyPr>
            <a:lstStyle/>
            <a:p>
              <a:pPr algn="ctr"/>
              <a:r>
                <a:rPr lang="zh-CN" altLang="en-US" sz="1600" dirty="0">
                  <a:latin typeface="微软雅黑" panose="020B0503020204020204" charset="-122"/>
                  <a:ea typeface="微软雅黑" panose="020B0503020204020204" charset="-122"/>
                </a:rPr>
                <a:t>确诊肺癌</a:t>
              </a:r>
            </a:p>
          </p:txBody>
        </p:sp>
        <p:cxnSp>
          <p:nvCxnSpPr>
            <p:cNvPr id="27" name="直接连接符 26"/>
            <p:cNvCxnSpPr/>
            <p:nvPr/>
          </p:nvCxnSpPr>
          <p:spPr>
            <a:xfrm>
              <a:off x="1536492" y="2488367"/>
              <a:ext cx="0" cy="2990538"/>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983042" y="2435607"/>
              <a:ext cx="0" cy="2990538"/>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上箭头 30"/>
            <p:cNvSpPr/>
            <p:nvPr/>
          </p:nvSpPr>
          <p:spPr>
            <a:xfrm flipV="1">
              <a:off x="1543986" y="1966844"/>
              <a:ext cx="262328" cy="367259"/>
            </a:xfrm>
            <a:prstGeom prst="upArrow">
              <a:avLst>
                <a:gd name="adj1" fmla="val 15714"/>
                <a:gd name="adj2" fmla="val 5000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上箭头 31"/>
            <p:cNvSpPr/>
            <p:nvPr/>
          </p:nvSpPr>
          <p:spPr>
            <a:xfrm flipV="1">
              <a:off x="2983042" y="1966844"/>
              <a:ext cx="262328" cy="367259"/>
            </a:xfrm>
            <a:prstGeom prst="upArrow">
              <a:avLst>
                <a:gd name="adj1" fmla="val 15714"/>
                <a:gd name="adj2" fmla="val 5000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上箭头 32"/>
            <p:cNvSpPr/>
            <p:nvPr/>
          </p:nvSpPr>
          <p:spPr>
            <a:xfrm flipV="1">
              <a:off x="4594485" y="1966844"/>
              <a:ext cx="262328" cy="367259"/>
            </a:xfrm>
            <a:prstGeom prst="upArrow">
              <a:avLst>
                <a:gd name="adj1" fmla="val 15714"/>
                <a:gd name="adj2" fmla="val 5000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上箭头 33"/>
            <p:cNvSpPr/>
            <p:nvPr/>
          </p:nvSpPr>
          <p:spPr>
            <a:xfrm flipV="1">
              <a:off x="5962337" y="1960937"/>
              <a:ext cx="262328" cy="367259"/>
            </a:xfrm>
            <a:prstGeom prst="upArrow">
              <a:avLst>
                <a:gd name="adj1" fmla="val 15714"/>
                <a:gd name="adj2" fmla="val 5000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上箭头 34"/>
            <p:cNvSpPr/>
            <p:nvPr/>
          </p:nvSpPr>
          <p:spPr>
            <a:xfrm flipV="1">
              <a:off x="8308298" y="1960937"/>
              <a:ext cx="262328" cy="367259"/>
            </a:xfrm>
            <a:prstGeom prst="upArrow">
              <a:avLst>
                <a:gd name="adj1" fmla="val 15714"/>
                <a:gd name="adj2" fmla="val 5000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上箭头 35"/>
            <p:cNvSpPr/>
            <p:nvPr/>
          </p:nvSpPr>
          <p:spPr>
            <a:xfrm flipV="1">
              <a:off x="9687151" y="1960937"/>
              <a:ext cx="262328" cy="367259"/>
            </a:xfrm>
            <a:prstGeom prst="upArrow">
              <a:avLst>
                <a:gd name="adj1" fmla="val 15714"/>
                <a:gd name="adj2" fmla="val 50000"/>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2465881" y="1464348"/>
              <a:ext cx="1289154" cy="338554"/>
            </a:xfrm>
            <a:prstGeom prst="rect">
              <a:avLst/>
            </a:prstGeom>
            <a:noFill/>
          </p:spPr>
          <p:txBody>
            <a:bodyPr wrap="square" rtlCol="0">
              <a:spAutoFit/>
            </a:bodyPr>
            <a:lstStyle/>
            <a:p>
              <a:pPr algn="ctr"/>
              <a:r>
                <a:rPr lang="zh-CN" altLang="en-US" sz="1600" dirty="0">
                  <a:latin typeface="微软雅黑" panose="020B0503020204020204" charset="-122"/>
                  <a:ea typeface="微软雅黑" panose="020B0503020204020204" charset="-122"/>
                </a:rPr>
                <a:t>骨转移</a:t>
              </a:r>
            </a:p>
          </p:txBody>
        </p:sp>
        <p:sp>
          <p:nvSpPr>
            <p:cNvPr id="38" name="文本框 37"/>
            <p:cNvSpPr txBox="1"/>
            <p:nvPr/>
          </p:nvSpPr>
          <p:spPr>
            <a:xfrm>
              <a:off x="4084819" y="1470916"/>
              <a:ext cx="1289154" cy="338554"/>
            </a:xfrm>
            <a:prstGeom prst="rect">
              <a:avLst/>
            </a:prstGeom>
            <a:noFill/>
          </p:spPr>
          <p:txBody>
            <a:bodyPr wrap="square" rtlCol="0">
              <a:spAutoFit/>
            </a:bodyPr>
            <a:lstStyle/>
            <a:p>
              <a:pPr algn="ctr"/>
              <a:r>
                <a:rPr lang="zh-CN" altLang="en-US" sz="1600" dirty="0">
                  <a:latin typeface="微软雅黑" panose="020B0503020204020204" charset="-122"/>
                  <a:ea typeface="微软雅黑" panose="020B0503020204020204" charset="-122"/>
                </a:rPr>
                <a:t>出现骨痛</a:t>
              </a:r>
            </a:p>
          </p:txBody>
        </p:sp>
        <p:sp>
          <p:nvSpPr>
            <p:cNvPr id="39" name="文本框 38"/>
            <p:cNvSpPr txBox="1"/>
            <p:nvPr/>
          </p:nvSpPr>
          <p:spPr>
            <a:xfrm>
              <a:off x="5448924" y="1467155"/>
              <a:ext cx="1289154" cy="338554"/>
            </a:xfrm>
            <a:prstGeom prst="rect">
              <a:avLst/>
            </a:prstGeom>
            <a:noFill/>
          </p:spPr>
          <p:txBody>
            <a:bodyPr wrap="square" rtlCol="0">
              <a:spAutoFit/>
            </a:bodyPr>
            <a:lstStyle/>
            <a:p>
              <a:pPr algn="ctr"/>
              <a:r>
                <a:rPr lang="zh-CN" altLang="en-US" sz="1600" dirty="0">
                  <a:latin typeface="微软雅黑" panose="020B0503020204020204" charset="-122"/>
                  <a:ea typeface="微软雅黑" panose="020B0503020204020204" charset="-122"/>
                </a:rPr>
                <a:t>骨痛缓解</a:t>
              </a:r>
            </a:p>
          </p:txBody>
        </p:sp>
        <p:sp>
          <p:nvSpPr>
            <p:cNvPr id="40" name="文本框 39"/>
            <p:cNvSpPr txBox="1"/>
            <p:nvPr/>
          </p:nvSpPr>
          <p:spPr>
            <a:xfrm>
              <a:off x="7787390" y="1467155"/>
              <a:ext cx="1289154" cy="338554"/>
            </a:xfrm>
            <a:prstGeom prst="rect">
              <a:avLst/>
            </a:prstGeom>
            <a:noFill/>
          </p:spPr>
          <p:txBody>
            <a:bodyPr wrap="square" rtlCol="0">
              <a:spAutoFit/>
            </a:bodyPr>
            <a:lstStyle/>
            <a:p>
              <a:pPr algn="ctr"/>
              <a:r>
                <a:rPr lang="zh-CN" altLang="en-US" sz="1600" dirty="0">
                  <a:latin typeface="微软雅黑" panose="020B0503020204020204" charset="-122"/>
                  <a:ea typeface="微软雅黑" panose="020B0503020204020204" charset="-122"/>
                </a:rPr>
                <a:t>再次骨痛</a:t>
              </a:r>
            </a:p>
          </p:txBody>
        </p:sp>
        <p:sp>
          <p:nvSpPr>
            <p:cNvPr id="41" name="文本框 40"/>
            <p:cNvSpPr txBox="1"/>
            <p:nvPr/>
          </p:nvSpPr>
          <p:spPr>
            <a:xfrm>
              <a:off x="9173738" y="1459120"/>
              <a:ext cx="1289154" cy="338554"/>
            </a:xfrm>
            <a:prstGeom prst="rect">
              <a:avLst/>
            </a:prstGeom>
            <a:noFill/>
          </p:spPr>
          <p:txBody>
            <a:bodyPr wrap="square" rtlCol="0">
              <a:spAutoFit/>
            </a:bodyPr>
            <a:lstStyle/>
            <a:p>
              <a:pPr algn="ctr"/>
              <a:r>
                <a:rPr lang="zh-CN" altLang="en-US" sz="1600" dirty="0">
                  <a:latin typeface="微软雅黑" panose="020B0503020204020204" charset="-122"/>
                  <a:ea typeface="微软雅黑" panose="020B0503020204020204" charset="-122"/>
                </a:rPr>
                <a:t>骨痛缓解</a:t>
              </a:r>
            </a:p>
          </p:txBody>
        </p:sp>
      </p:grpSp>
      <p:sp>
        <p:nvSpPr>
          <p:cNvPr id="9" name="标题 8"/>
          <p:cNvSpPr>
            <a:spLocks noGrp="1"/>
          </p:cNvSpPr>
          <p:nvPr>
            <p:ph type="title"/>
          </p:nvPr>
        </p:nvSpPr>
        <p:spPr>
          <a:xfrm>
            <a:off x="1003989" y="234628"/>
            <a:ext cx="10423039" cy="663894"/>
          </a:xfrm>
        </p:spPr>
        <p:txBody>
          <a:bodyPr/>
          <a:lstStyle/>
          <a:p>
            <a:pPr algn="ctr"/>
            <a:r>
              <a:rPr lang="zh-CN" altLang="en-US" sz="2800" dirty="0"/>
              <a:t>骨改良药物需</a:t>
            </a:r>
            <a:r>
              <a:rPr lang="zh-CN" altLang="en-US" sz="2800" dirty="0">
                <a:solidFill>
                  <a:srgbClr val="FF0000"/>
                </a:solidFill>
              </a:rPr>
              <a:t>早期、长期、规律使用</a:t>
            </a:r>
          </a:p>
        </p:txBody>
      </p:sp>
      <p:sp>
        <p:nvSpPr>
          <p:cNvPr id="11" name="文本占位符 10"/>
          <p:cNvSpPr>
            <a:spLocks noGrp="1"/>
          </p:cNvSpPr>
          <p:nvPr>
            <p:ph type="body" idx="1"/>
          </p:nvPr>
        </p:nvSpPr>
        <p:spPr>
          <a:xfrm>
            <a:off x="6878955" y="6487795"/>
            <a:ext cx="5159375" cy="132080"/>
          </a:xfrm>
        </p:spPr>
        <p:txBody>
          <a:bodyPr/>
          <a:lstStyle/>
          <a:p>
            <a:r>
              <a:rPr lang="zh-CN" altLang="en-US" dirty="0"/>
              <a:t>中国胸外科肺癌联盟</a:t>
            </a:r>
            <a:r>
              <a:rPr lang="en-US" altLang="zh-CN" dirty="0"/>
              <a:t>,</a:t>
            </a:r>
            <a:r>
              <a:rPr lang="zh-CN" altLang="en-US" dirty="0"/>
              <a:t>肺癌骨转移诊疗专家共识</a:t>
            </a:r>
            <a:r>
              <a:rPr lang="en-US" altLang="zh-CN" dirty="0"/>
              <a:t>(2019</a:t>
            </a:r>
            <a:r>
              <a:rPr lang="zh-CN" altLang="en-US" dirty="0"/>
              <a:t>版</a:t>
            </a:r>
            <a:r>
              <a:rPr lang="en-US" altLang="zh-CN" dirty="0"/>
              <a:t>),</a:t>
            </a:r>
            <a:r>
              <a:rPr lang="zh-CN" altLang="en-US" dirty="0"/>
              <a:t>中国肺癌杂志</a:t>
            </a:r>
            <a:r>
              <a:rPr lang="en-US" altLang="zh-CN" dirty="0"/>
              <a:t>,2019(4):187-207.</a:t>
            </a:r>
          </a:p>
        </p:txBody>
      </p:sp>
      <p:sp>
        <p:nvSpPr>
          <p:cNvPr id="5" name="文本框 4"/>
          <p:cNvSpPr txBox="1"/>
          <p:nvPr/>
        </p:nvSpPr>
        <p:spPr>
          <a:xfrm>
            <a:off x="677545" y="5647690"/>
            <a:ext cx="11075035" cy="645160"/>
          </a:xfrm>
          <a:prstGeom prst="rect">
            <a:avLst/>
          </a:prstGeom>
          <a:noFill/>
        </p:spPr>
        <p:txBody>
          <a:bodyPr wrap="square" rtlCol="0" anchor="t">
            <a:spAutoFit/>
          </a:bodyPr>
          <a:lstStyle/>
          <a:p>
            <a:pPr marL="285750" lvl="0" indent="-285750" defTabSz="958850" fontAlgn="auto">
              <a:lnSpc>
                <a:spcPct val="100000"/>
              </a:lnSpc>
              <a:spcBef>
                <a:spcPts val="1000"/>
              </a:spcBef>
              <a:buFont typeface="Wingdings" panose="05000000000000000000" charset="0"/>
              <a:buChar char="ü"/>
            </a:pPr>
            <a:r>
              <a:rPr lang="zh-CN" altLang="en-US" b="1" dirty="0">
                <a:latin typeface="微软雅黑" panose="020B0503020204020204" charset="-122"/>
                <a:ea typeface="微软雅黑" panose="020B0503020204020204" charset="-122"/>
                <a:cs typeface="微软雅黑" panose="020B0503020204020204" charset="-122"/>
                <a:sym typeface="+mn-ea"/>
              </a:rPr>
              <a:t>骨改良药物</a:t>
            </a:r>
            <a:r>
              <a:rPr lang="zh-CN" altLang="en-US" dirty="0">
                <a:latin typeface="微软雅黑" panose="020B0503020204020204" charset="-122"/>
                <a:ea typeface="微软雅黑" panose="020B0503020204020204" charset="-122"/>
                <a:cs typeface="微软雅黑" panose="020B0503020204020204" charset="-122"/>
                <a:sym typeface="+mn-ea"/>
              </a:rPr>
              <a:t>是肺癌骨转移的基础用药，可以和常规抗肿瘤治疗（化疗、靶向治疗、放疗、放射性核素治疗和手术治疗）联合使用 ，亦可与镇痛药物或放疗、手术等方法联合，以最大限度缓解肺癌骨转移的疼痛。 </a:t>
            </a: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16915" y="158750"/>
            <a:ext cx="10758170" cy="1095375"/>
          </a:xfrm>
        </p:spPr>
        <p:txBody>
          <a:bodyPr>
            <a:normAutofit/>
          </a:bodyPr>
          <a:lstStyle/>
          <a:p>
            <a:pPr algn="ctr"/>
            <a:r>
              <a:rPr lang="zh-CN" altLang="en-US" sz="2800" dirty="0">
                <a:solidFill>
                  <a:schemeClr val="accent1">
                    <a:lumMod val="75000"/>
                  </a:schemeClr>
                </a:solidFill>
              </a:rPr>
              <a:t>双膦酸盐作用机制</a:t>
            </a:r>
          </a:p>
        </p:txBody>
      </p:sp>
      <p:pic>
        <p:nvPicPr>
          <p:cNvPr id="7" name="Picture 3"/>
          <p:cNvPicPr>
            <a:picLocks noChangeAspect="1"/>
          </p:cNvPicPr>
          <p:nvPr/>
        </p:nvPicPr>
        <p:blipFill>
          <a:blip r:embed="rId3"/>
          <a:stretch>
            <a:fillRect/>
          </a:stretch>
        </p:blipFill>
        <p:spPr>
          <a:xfrm>
            <a:off x="667283" y="1253969"/>
            <a:ext cx="9086280" cy="4202111"/>
          </a:xfrm>
          <a:prstGeom prst="rect">
            <a:avLst/>
          </a:prstGeom>
        </p:spPr>
      </p:pic>
      <p:sp>
        <p:nvSpPr>
          <p:cNvPr id="9" name="文本框 8"/>
          <p:cNvSpPr txBox="1"/>
          <p:nvPr/>
        </p:nvSpPr>
        <p:spPr>
          <a:xfrm>
            <a:off x="679156" y="5556481"/>
            <a:ext cx="3055434" cy="369332"/>
          </a:xfrm>
          <a:prstGeom prst="rect">
            <a:avLst/>
          </a:prstGeom>
          <a:noFill/>
        </p:spPr>
        <p:txBody>
          <a:bodyPr wrap="square" rtlCol="0">
            <a:spAutoFit/>
          </a:bodyPr>
          <a:lstStyle/>
          <a:p>
            <a:r>
              <a:rPr lang="en-US" altLang="zh-CN" dirty="0">
                <a:latin typeface="微软雅黑" panose="020B0503020204020204" charset="-122"/>
                <a:ea typeface="微软雅黑" panose="020B0503020204020204" charset="-122"/>
              </a:rPr>
              <a:t>A</a:t>
            </a:r>
            <a:r>
              <a:rPr lang="zh-CN" altLang="en-US" dirty="0">
                <a:latin typeface="微软雅黑" panose="020B0503020204020204" charset="-122"/>
                <a:ea typeface="微软雅黑" panose="020B0503020204020204" charset="-122"/>
              </a:rPr>
              <a:t>：破骨</a:t>
            </a:r>
            <a:r>
              <a:rPr lang="en-US" altLang="zh-CN" dirty="0">
                <a:latin typeface="微软雅黑" panose="020B0503020204020204" charset="-122"/>
                <a:ea typeface="微软雅黑" panose="020B0503020204020204" charset="-122"/>
              </a:rPr>
              <a:t>&gt;</a:t>
            </a:r>
            <a:r>
              <a:rPr lang="zh-CN" altLang="en-US" dirty="0">
                <a:latin typeface="微软雅黑" panose="020B0503020204020204" charset="-122"/>
                <a:ea typeface="微软雅黑" panose="020B0503020204020204" charset="-122"/>
              </a:rPr>
              <a:t>成骨</a:t>
            </a:r>
            <a:endParaRPr lang="en-US" dirty="0">
              <a:latin typeface="微软雅黑" panose="020B0503020204020204" charset="-122"/>
              <a:ea typeface="微软雅黑" panose="020B0503020204020204" charset="-122"/>
            </a:endParaRPr>
          </a:p>
        </p:txBody>
      </p:sp>
      <p:sp>
        <p:nvSpPr>
          <p:cNvPr id="10" name="文本框 9"/>
          <p:cNvSpPr txBox="1"/>
          <p:nvPr/>
        </p:nvSpPr>
        <p:spPr>
          <a:xfrm>
            <a:off x="746063" y="992096"/>
            <a:ext cx="3021981" cy="369332"/>
          </a:xfrm>
          <a:prstGeom prst="rect">
            <a:avLst/>
          </a:prstGeom>
          <a:noFill/>
        </p:spPr>
        <p:txBody>
          <a:bodyPr wrap="square" rtlCol="0">
            <a:spAutoFit/>
          </a:bodyPr>
          <a:lstStyle/>
          <a:p>
            <a:pPr algn="ctr"/>
            <a:r>
              <a:rPr lang="zh-CN" altLang="en-US" b="1" dirty="0">
                <a:latin typeface="微软雅黑" panose="020B0503020204020204" charset="-122"/>
                <a:ea typeface="微软雅黑" panose="020B0503020204020204" charset="-122"/>
              </a:rPr>
              <a:t>溶骨形成</a:t>
            </a:r>
            <a:endParaRPr lang="en-US" b="1" dirty="0">
              <a:latin typeface="微软雅黑" panose="020B0503020204020204" charset="-122"/>
              <a:ea typeface="微软雅黑" panose="020B0503020204020204" charset="-122"/>
            </a:endParaRPr>
          </a:p>
        </p:txBody>
      </p:sp>
      <p:sp>
        <p:nvSpPr>
          <p:cNvPr id="11" name="文本框 10"/>
          <p:cNvSpPr txBox="1"/>
          <p:nvPr/>
        </p:nvSpPr>
        <p:spPr>
          <a:xfrm>
            <a:off x="3699432" y="982254"/>
            <a:ext cx="3021981" cy="369332"/>
          </a:xfrm>
          <a:prstGeom prst="rect">
            <a:avLst/>
          </a:prstGeom>
          <a:noFill/>
        </p:spPr>
        <p:txBody>
          <a:bodyPr wrap="square" rtlCol="0">
            <a:spAutoFit/>
          </a:bodyPr>
          <a:lstStyle/>
          <a:p>
            <a:pPr algn="ctr"/>
            <a:r>
              <a:rPr lang="zh-CN" altLang="en-US" b="1" dirty="0">
                <a:latin typeface="微软雅黑" panose="020B0503020204020204" charset="-122"/>
                <a:ea typeface="微软雅黑" panose="020B0503020204020204" charset="-122"/>
              </a:rPr>
              <a:t>双膦酸盐用药早期</a:t>
            </a:r>
            <a:endParaRPr lang="en-US" b="1" dirty="0">
              <a:latin typeface="微软雅黑" panose="020B0503020204020204" charset="-122"/>
              <a:ea typeface="微软雅黑" panose="020B0503020204020204" charset="-122"/>
            </a:endParaRPr>
          </a:p>
        </p:txBody>
      </p:sp>
      <p:sp>
        <p:nvSpPr>
          <p:cNvPr id="12" name="文本框 11"/>
          <p:cNvSpPr txBox="1"/>
          <p:nvPr/>
        </p:nvSpPr>
        <p:spPr>
          <a:xfrm>
            <a:off x="6528279" y="976922"/>
            <a:ext cx="3021981" cy="369332"/>
          </a:xfrm>
          <a:prstGeom prst="rect">
            <a:avLst/>
          </a:prstGeom>
          <a:noFill/>
        </p:spPr>
        <p:txBody>
          <a:bodyPr wrap="square" rtlCol="0">
            <a:spAutoFit/>
          </a:bodyPr>
          <a:lstStyle/>
          <a:p>
            <a:pPr algn="ctr"/>
            <a:r>
              <a:rPr lang="zh-CN" altLang="en-US" b="1" dirty="0">
                <a:latin typeface="微软雅黑" panose="020B0503020204020204" charset="-122"/>
                <a:ea typeface="微软雅黑" panose="020B0503020204020204" charset="-122"/>
              </a:rPr>
              <a:t>双膦酸盐用药</a:t>
            </a:r>
            <a:r>
              <a:rPr lang="en-US" altLang="zh-CN" b="1" dirty="0">
                <a:latin typeface="微软雅黑" panose="020B0503020204020204" charset="-122"/>
                <a:ea typeface="微软雅黑" panose="020B0503020204020204" charset="-122"/>
              </a:rPr>
              <a:t>6</a:t>
            </a:r>
            <a:r>
              <a:rPr lang="zh-CN" altLang="en-US" b="1" dirty="0">
                <a:latin typeface="微软雅黑" panose="020B0503020204020204" charset="-122"/>
                <a:ea typeface="微软雅黑" panose="020B0503020204020204" charset="-122"/>
              </a:rPr>
              <a:t>月以后</a:t>
            </a:r>
            <a:endParaRPr lang="en-US" b="1" dirty="0">
              <a:latin typeface="微软雅黑" panose="020B0503020204020204" charset="-122"/>
              <a:ea typeface="微软雅黑" panose="020B0503020204020204" charset="-122"/>
            </a:endParaRPr>
          </a:p>
        </p:txBody>
      </p:sp>
      <p:pic>
        <p:nvPicPr>
          <p:cNvPr id="13" name="图片 12"/>
          <p:cNvPicPr>
            <a:picLocks noChangeAspect="1"/>
          </p:cNvPicPr>
          <p:nvPr/>
        </p:nvPicPr>
        <p:blipFill rotWithShape="1">
          <a:blip r:embed="rId4" cstate="print"/>
          <a:srcRect l="29219" t="52848" r="41521" b="3744"/>
          <a:stretch>
            <a:fillRect/>
          </a:stretch>
        </p:blipFill>
        <p:spPr>
          <a:xfrm>
            <a:off x="9753600" y="1461135"/>
            <a:ext cx="2413000" cy="2477770"/>
          </a:xfrm>
          <a:prstGeom prst="rect">
            <a:avLst/>
          </a:prstGeom>
        </p:spPr>
      </p:pic>
      <p:cxnSp>
        <p:nvCxnSpPr>
          <p:cNvPr id="15" name="连接符: 肘形 13"/>
          <p:cNvCxnSpPr/>
          <p:nvPr/>
        </p:nvCxnSpPr>
        <p:spPr>
          <a:xfrm>
            <a:off x="7691430" y="3533459"/>
            <a:ext cx="3268726" cy="405437"/>
          </a:xfrm>
          <a:prstGeom prst="bentConnector4">
            <a:avLst>
              <a:gd name="adj1" fmla="val 300"/>
              <a:gd name="adj2" fmla="val 238897"/>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6" name="文本框 15"/>
          <p:cNvSpPr txBox="1"/>
          <p:nvPr/>
        </p:nvSpPr>
        <p:spPr>
          <a:xfrm>
            <a:off x="6721623" y="5556309"/>
            <a:ext cx="3348051" cy="645160"/>
          </a:xfrm>
          <a:prstGeom prst="rect">
            <a:avLst/>
          </a:prstGeom>
          <a:noFill/>
        </p:spPr>
        <p:txBody>
          <a:bodyPr wrap="square" rtlCol="0">
            <a:spAutoFit/>
          </a:bodyPr>
          <a:lstStyle/>
          <a:p>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：双膦酸盐导致破骨细胞凋亡</a:t>
            </a:r>
            <a:r>
              <a:rPr lang="en-US" altLang="zh-CN" dirty="0">
                <a:latin typeface="微软雅黑" panose="020B0503020204020204" charset="-122"/>
                <a:ea typeface="微软雅黑" panose="020B0503020204020204" charset="-122"/>
              </a:rPr>
              <a:t>                </a:t>
            </a:r>
          </a:p>
          <a:p>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破骨</a:t>
            </a:r>
            <a:r>
              <a:rPr lang="en-US" altLang="zh-CN" dirty="0">
                <a:latin typeface="微软雅黑" panose="020B0503020204020204" charset="-122"/>
                <a:ea typeface="微软雅黑" panose="020B0503020204020204" charset="-122"/>
              </a:rPr>
              <a:t>&lt;</a:t>
            </a:r>
            <a:r>
              <a:rPr lang="zh-CN" altLang="en-US" dirty="0">
                <a:latin typeface="微软雅黑" panose="020B0503020204020204" charset="-122"/>
                <a:ea typeface="微软雅黑" panose="020B0503020204020204" charset="-122"/>
              </a:rPr>
              <a:t>成骨</a:t>
            </a:r>
            <a:endParaRPr lang="en-US" dirty="0">
              <a:latin typeface="微软雅黑" panose="020B0503020204020204" charset="-122"/>
              <a:ea typeface="微软雅黑" panose="020B0503020204020204" charset="-122"/>
            </a:endParaRPr>
          </a:p>
        </p:txBody>
      </p:sp>
      <p:sp>
        <p:nvSpPr>
          <p:cNvPr id="18" name="文本框 17"/>
          <p:cNvSpPr txBox="1"/>
          <p:nvPr/>
        </p:nvSpPr>
        <p:spPr>
          <a:xfrm>
            <a:off x="3699210" y="5456105"/>
            <a:ext cx="3055434" cy="922020"/>
          </a:xfrm>
          <a:prstGeom prst="rect">
            <a:avLst/>
          </a:prstGeom>
          <a:noFill/>
        </p:spPr>
        <p:txBody>
          <a:bodyPr wrap="square" rtlCol="0">
            <a:spAutoFit/>
          </a:bodyPr>
          <a:lstStyle/>
          <a:p>
            <a:r>
              <a:rPr lang="en-US" altLang="zh-CN" dirty="0">
                <a:latin typeface="微软雅黑" panose="020B0503020204020204" charset="-122"/>
                <a:ea typeface="微软雅黑" panose="020B0503020204020204" charset="-122"/>
              </a:rPr>
              <a:t>B</a:t>
            </a:r>
            <a:r>
              <a:rPr lang="zh-CN" altLang="en-US" dirty="0">
                <a:latin typeface="微软雅黑" panose="020B0503020204020204" charset="-122"/>
                <a:ea typeface="微软雅黑" panose="020B0503020204020204" charset="-122"/>
              </a:rPr>
              <a:t>：双膦酸盐沉积到骨质</a:t>
            </a:r>
            <a:endParaRPr lang="en-US" altLang="zh-CN" dirty="0">
              <a:latin typeface="微软雅黑" panose="020B0503020204020204" charset="-122"/>
              <a:ea typeface="微软雅黑" panose="020B0503020204020204" charset="-122"/>
            </a:endParaRPr>
          </a:p>
          <a:p>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双膦酸盐进入破骨细胞</a:t>
            </a:r>
            <a:endParaRPr lang="en-US" altLang="zh-CN" dirty="0">
              <a:latin typeface="微软雅黑" panose="020B0503020204020204" charset="-122"/>
              <a:ea typeface="微软雅黑" panose="020B0503020204020204" charset="-122"/>
            </a:endParaRPr>
          </a:p>
          <a:p>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破骨</a:t>
            </a:r>
            <a:r>
              <a:rPr lang="en-US" altLang="zh-CN" dirty="0">
                <a:latin typeface="微软雅黑" panose="020B0503020204020204" charset="-122"/>
                <a:ea typeface="微软雅黑" panose="020B0503020204020204" charset="-122"/>
              </a:rPr>
              <a:t>&gt;</a:t>
            </a:r>
            <a:r>
              <a:rPr lang="zh-CN" altLang="en-US" dirty="0">
                <a:latin typeface="微软雅黑" panose="020B0503020204020204" charset="-122"/>
                <a:ea typeface="微软雅黑" panose="020B0503020204020204" charset="-122"/>
              </a:rPr>
              <a:t>成骨</a:t>
            </a:r>
            <a:endParaRPr lang="en-US" dirty="0">
              <a:latin typeface="微软雅黑" panose="020B0503020204020204" charset="-122"/>
              <a:ea typeface="微软雅黑" panose="020B0503020204020204" charset="-122"/>
            </a:endParaRPr>
          </a:p>
        </p:txBody>
      </p:sp>
      <p:sp>
        <p:nvSpPr>
          <p:cNvPr id="19" name="Rectangle 4"/>
          <p:cNvSpPr/>
          <p:nvPr/>
        </p:nvSpPr>
        <p:spPr>
          <a:xfrm>
            <a:off x="9890762" y="6302013"/>
            <a:ext cx="2138680" cy="245110"/>
          </a:xfrm>
          <a:prstGeom prst="rect">
            <a:avLst/>
          </a:prstGeom>
        </p:spPr>
        <p:txBody>
          <a:bodyPr wrap="none">
            <a:spAutoFit/>
          </a:bodyPr>
          <a:lstStyle/>
          <a:p>
            <a:r>
              <a:rPr lang="nb-NO" sz="1000">
                <a:solidFill>
                  <a:schemeClr val="bg1"/>
                </a:solidFill>
                <a:latin typeface="微软雅黑" panose="020B0503020204020204" charset="-122"/>
                <a:ea typeface="微软雅黑" panose="020B0503020204020204" charset="-122"/>
              </a:rPr>
              <a:t>N </a:t>
            </a:r>
            <a:r>
              <a:rPr lang="nb-NO" sz="1000" dirty="0" err="1">
                <a:solidFill>
                  <a:schemeClr val="bg1"/>
                </a:solidFill>
                <a:latin typeface="微软雅黑" panose="020B0503020204020204" charset="-122"/>
                <a:ea typeface="微软雅黑" panose="020B0503020204020204" charset="-122"/>
              </a:rPr>
              <a:t>Engl</a:t>
            </a:r>
            <a:r>
              <a:rPr lang="nb-NO" sz="1000" dirty="0">
                <a:solidFill>
                  <a:schemeClr val="bg1"/>
                </a:solidFill>
                <a:latin typeface="微软雅黑" panose="020B0503020204020204" charset="-122"/>
                <a:ea typeface="微软雅黑" panose="020B0503020204020204" charset="-122"/>
              </a:rPr>
              <a:t> J Med 2010;363:2027-35.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974725" y="60325"/>
            <a:ext cx="10758170" cy="1095375"/>
          </a:xfrm>
        </p:spPr>
        <p:txBody>
          <a:bodyPr>
            <a:normAutofit/>
          </a:bodyPr>
          <a:lstStyle/>
          <a:p>
            <a:pPr algn="ctr"/>
            <a:r>
              <a:rPr lang="zh-CN" altLang="en-US" sz="2800" dirty="0">
                <a:solidFill>
                  <a:schemeClr val="accent1">
                    <a:lumMod val="75000"/>
                  </a:schemeClr>
                </a:solidFill>
              </a:rPr>
              <a:t>双膦酸盐药物更新迭代</a:t>
            </a:r>
          </a:p>
        </p:txBody>
      </p:sp>
      <p:sp>
        <p:nvSpPr>
          <p:cNvPr id="4" name="Rectangle 4"/>
          <p:cNvSpPr>
            <a:spLocks noChangeArrowheads="1"/>
          </p:cNvSpPr>
          <p:nvPr/>
        </p:nvSpPr>
        <p:spPr bwMode="auto">
          <a:xfrm>
            <a:off x="1553188" y="1001635"/>
            <a:ext cx="4037013" cy="1458912"/>
          </a:xfrm>
          <a:prstGeom prst="rect">
            <a:avLst/>
          </a:prstGeom>
          <a:solidFill>
            <a:schemeClr val="accent1">
              <a:lumMod val="50000"/>
            </a:schemeClr>
          </a:solidFill>
          <a:ln>
            <a:noFill/>
          </a:ln>
          <a:effectLst>
            <a:outerShdw blurRad="50800" dist="38100" dir="2700000" algn="tl" rotWithShape="0">
              <a:srgbClr val="808080">
                <a:alpha val="39998"/>
              </a:srgbClr>
            </a:outerShdw>
          </a:effectLst>
        </p:spPr>
        <p:txBody>
          <a:bodyPr anchor="ctr"/>
          <a:lstStyle/>
          <a:p>
            <a:pPr algn="ctr">
              <a:defRPr/>
            </a:pPr>
            <a:endParaRPr lang="en-US" dirty="0">
              <a:solidFill>
                <a:schemeClr val="bg1"/>
              </a:solidFill>
              <a:latin typeface="微软雅黑" panose="020B0503020204020204" charset="-122"/>
              <a:ea typeface="微软雅黑" panose="020B0503020204020204" charset="-122"/>
            </a:endParaRPr>
          </a:p>
        </p:txBody>
      </p:sp>
      <p:cxnSp>
        <p:nvCxnSpPr>
          <p:cNvPr id="5" name="Straight Connector 9"/>
          <p:cNvCxnSpPr/>
          <p:nvPr/>
        </p:nvCxnSpPr>
        <p:spPr>
          <a:xfrm>
            <a:off x="3102588" y="1155622"/>
            <a:ext cx="0" cy="1150938"/>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oup 29"/>
          <p:cNvGrpSpPr/>
          <p:nvPr/>
        </p:nvGrpSpPr>
        <p:grpSpPr bwMode="auto">
          <a:xfrm>
            <a:off x="3291501" y="1214359"/>
            <a:ext cx="2689225" cy="799829"/>
            <a:chOff x="798970" y="1704791"/>
            <a:chExt cx="1112115" cy="599671"/>
          </a:xfrm>
        </p:grpSpPr>
        <p:sp>
          <p:nvSpPr>
            <p:cNvPr id="2" name="Text Placeholder 3"/>
            <p:cNvSpPr txBox="1"/>
            <p:nvPr/>
          </p:nvSpPr>
          <p:spPr>
            <a:xfrm>
              <a:off x="798970" y="1704791"/>
              <a:ext cx="410344" cy="184604"/>
            </a:xfrm>
            <a:prstGeom prst="rect">
              <a:avLst/>
            </a:prstGeom>
          </p:spPr>
          <p:txBody>
            <a:bodyPr wrap="none" lIns="0" tIns="0" rIns="0" bIns="0">
              <a:spAutoFit/>
            </a:bodyPr>
            <a:lstStyle>
              <a:lvl1pPr defTabSz="1217930">
                <a:defRPr b="1">
                  <a:solidFill>
                    <a:schemeClr val="bg1"/>
                  </a:solidFill>
                  <a:latin typeface="Calibri" panose="020F0502020204030204" pitchFamily="34" charset="0"/>
                  <a:ea typeface="宋体" panose="02010600030101010101" pitchFamily="2" charset="-122"/>
                </a:defRPr>
              </a:lvl1pPr>
              <a:lvl2pPr defTabSz="1217930">
                <a:defRPr b="1">
                  <a:solidFill>
                    <a:schemeClr val="bg1"/>
                  </a:solidFill>
                  <a:latin typeface="Calibri" panose="020F0502020204030204" pitchFamily="34" charset="0"/>
                  <a:ea typeface="宋体" panose="02010600030101010101" pitchFamily="2" charset="-122"/>
                </a:defRPr>
              </a:lvl2pPr>
              <a:lvl3pPr defTabSz="1217930">
                <a:defRPr b="1">
                  <a:solidFill>
                    <a:schemeClr val="bg1"/>
                  </a:solidFill>
                  <a:latin typeface="Calibri" panose="020F0502020204030204" pitchFamily="34" charset="0"/>
                  <a:ea typeface="宋体" panose="02010600030101010101" pitchFamily="2" charset="-122"/>
                </a:defRPr>
              </a:lvl3pPr>
              <a:lvl4pPr defTabSz="1217930">
                <a:defRPr b="1">
                  <a:solidFill>
                    <a:schemeClr val="bg1"/>
                  </a:solidFill>
                  <a:latin typeface="Calibri" panose="020F0502020204030204" pitchFamily="34" charset="0"/>
                  <a:ea typeface="宋体" panose="02010600030101010101" pitchFamily="2" charset="-122"/>
                </a:defRPr>
              </a:lvl4pPr>
              <a:lvl5pPr defTabSz="1217930">
                <a:defRPr b="1">
                  <a:solidFill>
                    <a:schemeClr val="bg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latin typeface="微软雅黑" panose="020B0503020204020204" charset="-122"/>
                  <a:ea typeface="微软雅黑" panose="020B0503020204020204" charset="-122"/>
                </a:rPr>
                <a:t>不含氮</a:t>
              </a:r>
              <a:r>
                <a:rPr lang="en-US" altLang="zh-CN" sz="1600">
                  <a:latin typeface="微软雅黑" panose="020B0503020204020204" charset="-122"/>
                  <a:ea typeface="微软雅黑" panose="020B0503020204020204" charset="-122"/>
                </a:rPr>
                <a:t>BPs</a:t>
              </a:r>
            </a:p>
          </p:txBody>
        </p:sp>
        <p:sp>
          <p:nvSpPr>
            <p:cNvPr id="8" name="Text Placeholder 3"/>
            <p:cNvSpPr txBox="1"/>
            <p:nvPr/>
          </p:nvSpPr>
          <p:spPr>
            <a:xfrm>
              <a:off x="798970" y="1877373"/>
              <a:ext cx="1112115" cy="427089"/>
            </a:xfrm>
            <a:prstGeom prst="rect">
              <a:avLst/>
            </a:prstGeom>
          </p:spPr>
          <p:txBody>
            <a:bodyPr lIns="0" tIns="0" rIns="0" bIns="0">
              <a:spAutoFit/>
            </a:bodyPr>
            <a:lstStyle/>
            <a:p>
              <a:pPr algn="just">
                <a:lnSpc>
                  <a:spcPct val="150000"/>
                </a:lnSpc>
              </a:pPr>
              <a:r>
                <a:rPr lang="zh-CN" altLang="en-US" sz="1300" dirty="0">
                  <a:solidFill>
                    <a:schemeClr val="bg1"/>
                  </a:solidFill>
                  <a:latin typeface="微软雅黑" panose="020B0503020204020204" charset="-122"/>
                  <a:ea typeface="微软雅黑" panose="020B0503020204020204" charset="-122"/>
                </a:rPr>
                <a:t>依替膦酸钠 </a:t>
              </a:r>
              <a:r>
                <a:rPr lang="en-US" altLang="zh-CN" sz="1300" dirty="0">
                  <a:solidFill>
                    <a:schemeClr val="bg1"/>
                  </a:solidFill>
                  <a:latin typeface="微软雅黑" panose="020B0503020204020204" charset="-122"/>
                  <a:ea typeface="微软雅黑" panose="020B0503020204020204" charset="-122"/>
                </a:rPr>
                <a:t>(Etidronate)</a:t>
              </a:r>
            </a:p>
            <a:p>
              <a:pPr algn="just">
                <a:lnSpc>
                  <a:spcPct val="150000"/>
                </a:lnSpc>
              </a:pPr>
              <a:r>
                <a:rPr lang="zh-CN" altLang="en-US" sz="1300" dirty="0">
                  <a:solidFill>
                    <a:schemeClr val="bg1"/>
                  </a:solidFill>
                  <a:latin typeface="微软雅黑" panose="020B0503020204020204" charset="-122"/>
                  <a:ea typeface="微软雅黑" panose="020B0503020204020204" charset="-122"/>
                </a:rPr>
                <a:t>氯屈膦酸钠 </a:t>
              </a:r>
              <a:r>
                <a:rPr lang="en-US" altLang="zh-CN" sz="1300" dirty="0">
                  <a:solidFill>
                    <a:schemeClr val="bg1"/>
                  </a:solidFill>
                  <a:latin typeface="微软雅黑" panose="020B0503020204020204" charset="-122"/>
                  <a:ea typeface="微软雅黑" panose="020B0503020204020204" charset="-122"/>
                </a:rPr>
                <a:t>(Clodronate)</a:t>
              </a:r>
            </a:p>
          </p:txBody>
        </p:sp>
      </p:grpSp>
      <p:sp>
        <p:nvSpPr>
          <p:cNvPr id="14" name="Text Placeholder 3"/>
          <p:cNvSpPr txBox="1"/>
          <p:nvPr/>
        </p:nvSpPr>
        <p:spPr>
          <a:xfrm>
            <a:off x="2124688" y="1566785"/>
            <a:ext cx="822325" cy="328612"/>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eaLnBrk="1" fontAlgn="auto" hangingPunct="1">
              <a:spcBef>
                <a:spcPct val="20000"/>
              </a:spcBef>
              <a:spcAft>
                <a:spcPts val="0"/>
              </a:spcAft>
              <a:defRPr/>
            </a:pPr>
            <a:r>
              <a:rPr lang="zh-CN" altLang="en-US" sz="2135" dirty="0">
                <a:solidFill>
                  <a:schemeClr val="bg1"/>
                </a:solidFill>
                <a:latin typeface="微软雅黑" panose="020B0503020204020204" charset="-122"/>
                <a:ea typeface="微软雅黑" panose="020B0503020204020204" charset="-122"/>
              </a:rPr>
              <a:t>第一代</a:t>
            </a:r>
            <a:endParaRPr lang="en-US" sz="2135" dirty="0">
              <a:solidFill>
                <a:schemeClr val="bg1"/>
              </a:solidFill>
              <a:latin typeface="微软雅黑" panose="020B0503020204020204" charset="-122"/>
              <a:ea typeface="微软雅黑" panose="020B0503020204020204" charset="-122"/>
            </a:endParaRPr>
          </a:p>
        </p:txBody>
      </p:sp>
      <p:grpSp>
        <p:nvGrpSpPr>
          <p:cNvPr id="17" name="Group 68"/>
          <p:cNvGrpSpPr/>
          <p:nvPr/>
        </p:nvGrpSpPr>
        <p:grpSpPr>
          <a:xfrm>
            <a:off x="861191" y="1155080"/>
            <a:ext cx="1226263" cy="1152140"/>
            <a:chOff x="654724" y="1199456"/>
            <a:chExt cx="919697" cy="864105"/>
          </a:xfrm>
          <a:solidFill>
            <a:schemeClr val="accent1">
              <a:lumMod val="50000"/>
            </a:schemeClr>
          </a:solidFill>
          <a:effectLst>
            <a:outerShdw blurRad="50800" dist="38100" dir="2700000" algn="tl" rotWithShape="0">
              <a:prstClr val="black">
                <a:alpha val="40000"/>
              </a:prstClr>
            </a:outerShdw>
          </a:effectLst>
        </p:grpSpPr>
        <p:sp>
          <p:nvSpPr>
            <p:cNvPr id="20" name="Pentagon 5"/>
            <p:cNvSpPr/>
            <p:nvPr/>
          </p:nvSpPr>
          <p:spPr>
            <a:xfrm>
              <a:off x="654724" y="1199456"/>
              <a:ext cx="919697" cy="864105"/>
            </a:xfrm>
            <a:prstGeom prst="homePlate">
              <a:avLst>
                <a:gd name="adj" fmla="val 357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微软雅黑" panose="020B0503020204020204" charset="-122"/>
                <a:ea typeface="微软雅黑" panose="020B0503020204020204" charset="-122"/>
              </a:endParaRPr>
            </a:p>
          </p:txBody>
        </p:sp>
        <p:sp>
          <p:nvSpPr>
            <p:cNvPr id="21" name="Freeform 10"/>
            <p:cNvSpPr>
              <a:spLocks noEditPoints="1"/>
            </p:cNvSpPr>
            <p:nvPr/>
          </p:nvSpPr>
          <p:spPr bwMode="auto">
            <a:xfrm>
              <a:off x="881900" y="1701967"/>
              <a:ext cx="43803" cy="31538"/>
            </a:xfrm>
            <a:custGeom>
              <a:avLst/>
              <a:gdLst/>
              <a:ahLst/>
              <a:cxnLst>
                <a:cxn ang="0">
                  <a:pos x="2" y="14"/>
                </a:cxn>
                <a:cxn ang="0">
                  <a:pos x="16" y="14"/>
                </a:cxn>
                <a:cxn ang="0">
                  <a:pos x="21" y="13"/>
                </a:cxn>
                <a:cxn ang="0">
                  <a:pos x="15" y="0"/>
                </a:cxn>
                <a:cxn ang="0">
                  <a:pos x="2" y="14"/>
                </a:cxn>
                <a:cxn ang="0">
                  <a:pos x="2" y="14"/>
                </a:cxn>
                <a:cxn ang="0">
                  <a:pos x="2" y="14"/>
                </a:cxn>
              </a:cxnLst>
              <a:rect l="0" t="0" r="r" b="b"/>
              <a:pathLst>
                <a:path w="21" h="15">
                  <a:moveTo>
                    <a:pt x="2" y="14"/>
                  </a:moveTo>
                  <a:cubicBezTo>
                    <a:pt x="2" y="14"/>
                    <a:pt x="0" y="15"/>
                    <a:pt x="16" y="14"/>
                  </a:cubicBezTo>
                  <a:cubicBezTo>
                    <a:pt x="18" y="14"/>
                    <a:pt x="20" y="13"/>
                    <a:pt x="21" y="13"/>
                  </a:cubicBezTo>
                  <a:cubicBezTo>
                    <a:pt x="18" y="9"/>
                    <a:pt x="16" y="4"/>
                    <a:pt x="15" y="0"/>
                  </a:cubicBezTo>
                  <a:cubicBezTo>
                    <a:pt x="9" y="7"/>
                    <a:pt x="2" y="14"/>
                    <a:pt x="2" y="14"/>
                  </a:cubicBezTo>
                  <a:close/>
                  <a:moveTo>
                    <a:pt x="2" y="14"/>
                  </a:moveTo>
                  <a:cubicBezTo>
                    <a:pt x="2" y="14"/>
                    <a:pt x="2" y="14"/>
                    <a:pt x="2" y="14"/>
                  </a:cubicBezTo>
                </a:path>
              </a:pathLst>
            </a:custGeom>
            <a:grpFill/>
            <a:ln w="9525">
              <a:noFill/>
              <a:round/>
            </a:ln>
          </p:spPr>
          <p:txBody>
            <a:bodyPr lIns="121920" tIns="60960" rIns="121920" bIns="60960"/>
            <a:lstStyle/>
            <a:p>
              <a:pPr>
                <a:defRPr/>
              </a:pPr>
              <a:endParaRPr lang="en-US" dirty="0">
                <a:solidFill>
                  <a:schemeClr val="bg1"/>
                </a:solidFill>
                <a:latin typeface="微软雅黑" panose="020B0503020204020204" charset="-122"/>
                <a:ea typeface="微软雅黑" panose="020B0503020204020204" charset="-122"/>
              </a:endParaRPr>
            </a:p>
          </p:txBody>
        </p:sp>
      </p:grpSp>
      <p:sp>
        <p:nvSpPr>
          <p:cNvPr id="22" name="Rectangle 22"/>
          <p:cNvSpPr>
            <a:spLocks noChangeArrowheads="1"/>
          </p:cNvSpPr>
          <p:nvPr/>
        </p:nvSpPr>
        <p:spPr bwMode="auto">
          <a:xfrm>
            <a:off x="1553188" y="2719310"/>
            <a:ext cx="4037013" cy="1458912"/>
          </a:xfrm>
          <a:prstGeom prst="rect">
            <a:avLst/>
          </a:prstGeom>
          <a:solidFill>
            <a:schemeClr val="accent1">
              <a:lumMod val="75000"/>
            </a:schemeClr>
          </a:solidFill>
          <a:ln>
            <a:noFill/>
          </a:ln>
          <a:effectLst>
            <a:outerShdw blurRad="50800" dist="38100" dir="2700000" algn="tl" rotWithShape="0">
              <a:srgbClr val="808080">
                <a:alpha val="39998"/>
              </a:srgbClr>
            </a:outerShdw>
          </a:effectLst>
        </p:spPr>
        <p:txBody>
          <a:bodyPr anchor="ctr"/>
          <a:lstStyle/>
          <a:p>
            <a:pPr algn="ctr">
              <a:defRPr/>
            </a:pPr>
            <a:endParaRPr lang="en-US" sz="3200" dirty="0">
              <a:solidFill>
                <a:schemeClr val="lt1"/>
              </a:solidFill>
              <a:latin typeface="微软雅黑" panose="020B0503020204020204" charset="-122"/>
              <a:ea typeface="微软雅黑" panose="020B0503020204020204" charset="-122"/>
            </a:endParaRPr>
          </a:p>
        </p:txBody>
      </p:sp>
      <p:cxnSp>
        <p:nvCxnSpPr>
          <p:cNvPr id="23" name="Straight Connector 24"/>
          <p:cNvCxnSpPr/>
          <p:nvPr/>
        </p:nvCxnSpPr>
        <p:spPr>
          <a:xfrm>
            <a:off x="3102588" y="2871710"/>
            <a:ext cx="0" cy="1152525"/>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29"/>
          <p:cNvGrpSpPr/>
          <p:nvPr/>
        </p:nvGrpSpPr>
        <p:grpSpPr bwMode="auto">
          <a:xfrm>
            <a:off x="3291501" y="2932036"/>
            <a:ext cx="2689225" cy="1099912"/>
            <a:chOff x="798971" y="1704791"/>
            <a:chExt cx="1112114" cy="824543"/>
          </a:xfrm>
        </p:grpSpPr>
        <p:sp>
          <p:nvSpPr>
            <p:cNvPr id="25" name="Text Placeholder 3"/>
            <p:cNvSpPr txBox="1"/>
            <p:nvPr/>
          </p:nvSpPr>
          <p:spPr>
            <a:xfrm>
              <a:off x="811444" y="1704791"/>
              <a:ext cx="454299" cy="184459"/>
            </a:xfrm>
            <a:prstGeom prst="rect">
              <a:avLst/>
            </a:prstGeom>
          </p:spPr>
          <p:txBody>
            <a:bodyPr lIns="0" tIns="0" rIns="0" bIns="0">
              <a:spAutoFit/>
            </a:bodyPr>
            <a:lstStyle>
              <a:lvl1pPr defTabSz="1217930">
                <a:defRPr b="1">
                  <a:solidFill>
                    <a:schemeClr val="bg1"/>
                  </a:solidFill>
                  <a:latin typeface="Calibri" panose="020F0502020204030204" pitchFamily="34" charset="0"/>
                  <a:ea typeface="宋体" panose="02010600030101010101" pitchFamily="2" charset="-122"/>
                </a:defRPr>
              </a:lvl1pPr>
              <a:lvl2pPr defTabSz="1217930">
                <a:defRPr b="1">
                  <a:solidFill>
                    <a:schemeClr val="bg1"/>
                  </a:solidFill>
                  <a:latin typeface="Calibri" panose="020F0502020204030204" pitchFamily="34" charset="0"/>
                  <a:ea typeface="宋体" panose="02010600030101010101" pitchFamily="2" charset="-122"/>
                </a:defRPr>
              </a:lvl2pPr>
              <a:lvl3pPr defTabSz="1217930">
                <a:defRPr b="1">
                  <a:solidFill>
                    <a:schemeClr val="bg1"/>
                  </a:solidFill>
                  <a:latin typeface="Calibri" panose="020F0502020204030204" pitchFamily="34" charset="0"/>
                  <a:ea typeface="宋体" panose="02010600030101010101" pitchFamily="2" charset="-122"/>
                </a:defRPr>
              </a:lvl3pPr>
              <a:lvl4pPr defTabSz="1217930">
                <a:defRPr b="1">
                  <a:solidFill>
                    <a:schemeClr val="bg1"/>
                  </a:solidFill>
                  <a:latin typeface="Calibri" panose="020F0502020204030204" pitchFamily="34" charset="0"/>
                  <a:ea typeface="宋体" panose="02010600030101010101" pitchFamily="2" charset="-122"/>
                </a:defRPr>
              </a:lvl4pPr>
              <a:lvl5pPr defTabSz="1217930">
                <a:defRPr b="1">
                  <a:solidFill>
                    <a:schemeClr val="bg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latin typeface="微软雅黑" panose="020B0503020204020204" charset="-122"/>
                  <a:ea typeface="微软雅黑" panose="020B0503020204020204" charset="-122"/>
                </a:rPr>
                <a:t>含氮</a:t>
              </a:r>
              <a:r>
                <a:rPr lang="en-US" altLang="zh-CN" sz="1600">
                  <a:latin typeface="微软雅黑" panose="020B0503020204020204" charset="-122"/>
                  <a:ea typeface="微软雅黑" panose="020B0503020204020204" charset="-122"/>
                </a:rPr>
                <a:t>N-BPs</a:t>
              </a:r>
            </a:p>
          </p:txBody>
        </p:sp>
        <p:sp>
          <p:nvSpPr>
            <p:cNvPr id="26" name="Text Placeholder 3"/>
            <p:cNvSpPr txBox="1"/>
            <p:nvPr/>
          </p:nvSpPr>
          <p:spPr>
            <a:xfrm>
              <a:off x="798971" y="1877349"/>
              <a:ext cx="1112114" cy="651985"/>
            </a:xfrm>
            <a:prstGeom prst="rect">
              <a:avLst/>
            </a:prstGeom>
          </p:spPr>
          <p:txBody>
            <a:bodyPr lIns="0" tIns="0" rIns="0" bIns="0">
              <a:spAutoFit/>
            </a:bodyPr>
            <a:lstStyle/>
            <a:p>
              <a:pPr algn="just">
                <a:lnSpc>
                  <a:spcPct val="150000"/>
                </a:lnSpc>
              </a:pPr>
              <a:r>
                <a:rPr lang="zh-CN" altLang="en-US" sz="1300" dirty="0">
                  <a:solidFill>
                    <a:schemeClr val="bg1"/>
                  </a:solidFill>
                  <a:latin typeface="微软雅黑" panose="020B0503020204020204" charset="-122"/>
                  <a:ea typeface="微软雅黑" panose="020B0503020204020204" charset="-122"/>
                </a:rPr>
                <a:t>帕米膦酸钠 </a:t>
              </a:r>
              <a:r>
                <a:rPr lang="en-US" altLang="zh-CN" sz="1300" dirty="0">
                  <a:solidFill>
                    <a:schemeClr val="bg1"/>
                  </a:solidFill>
                  <a:latin typeface="微软雅黑" panose="020B0503020204020204" charset="-122"/>
                  <a:ea typeface="微软雅黑" panose="020B0503020204020204" charset="-122"/>
                </a:rPr>
                <a:t>(Pamidronate) </a:t>
              </a:r>
            </a:p>
            <a:p>
              <a:pPr algn="just">
                <a:lnSpc>
                  <a:spcPct val="150000"/>
                </a:lnSpc>
              </a:pPr>
              <a:r>
                <a:rPr lang="zh-CN" altLang="en-US" sz="1300" dirty="0">
                  <a:solidFill>
                    <a:schemeClr val="bg1"/>
                  </a:solidFill>
                  <a:latin typeface="微软雅黑" panose="020B0503020204020204" charset="-122"/>
                  <a:ea typeface="微软雅黑" panose="020B0503020204020204" charset="-122"/>
                </a:rPr>
                <a:t>阿仑膦酸钠 </a:t>
              </a:r>
              <a:r>
                <a:rPr lang="en-US" altLang="zh-CN" sz="1300" dirty="0">
                  <a:solidFill>
                    <a:schemeClr val="bg1"/>
                  </a:solidFill>
                  <a:latin typeface="微软雅黑" panose="020B0503020204020204" charset="-122"/>
                  <a:ea typeface="微软雅黑" panose="020B0503020204020204" charset="-122"/>
                </a:rPr>
                <a:t>(Alendronate) </a:t>
              </a:r>
            </a:p>
            <a:p>
              <a:pPr algn="just">
                <a:lnSpc>
                  <a:spcPct val="150000"/>
                </a:lnSpc>
              </a:pPr>
              <a:r>
                <a:rPr lang="zh-CN" altLang="en-US" sz="1300" dirty="0">
                  <a:solidFill>
                    <a:schemeClr val="bg1"/>
                  </a:solidFill>
                  <a:latin typeface="微软雅黑" panose="020B0503020204020204" charset="-122"/>
                  <a:ea typeface="微软雅黑" panose="020B0503020204020204" charset="-122"/>
                </a:rPr>
                <a:t>奥帕膦酸钠 </a:t>
              </a:r>
              <a:r>
                <a:rPr lang="en-US" altLang="zh-CN" sz="1300" dirty="0">
                  <a:solidFill>
                    <a:schemeClr val="bg1"/>
                  </a:solidFill>
                  <a:latin typeface="微软雅黑" panose="020B0503020204020204" charset="-122"/>
                  <a:ea typeface="微软雅黑" panose="020B0503020204020204" charset="-122"/>
                </a:rPr>
                <a:t>(</a:t>
              </a:r>
              <a:r>
                <a:rPr lang="en-US" altLang="zh-CN" sz="1300" dirty="0" err="1">
                  <a:solidFill>
                    <a:schemeClr val="bg1"/>
                  </a:solidFill>
                  <a:latin typeface="微软雅黑" panose="020B0503020204020204" charset="-122"/>
                  <a:ea typeface="微软雅黑" panose="020B0503020204020204" charset="-122"/>
                </a:rPr>
                <a:t>Olpadronate</a:t>
              </a:r>
              <a:r>
                <a:rPr lang="en-US" altLang="zh-CN" sz="1300" dirty="0">
                  <a:solidFill>
                    <a:schemeClr val="bg1"/>
                  </a:solidFill>
                  <a:latin typeface="微软雅黑" panose="020B0503020204020204" charset="-122"/>
                  <a:ea typeface="微软雅黑" panose="020B0503020204020204" charset="-122"/>
                </a:rPr>
                <a:t>) </a:t>
              </a:r>
            </a:p>
          </p:txBody>
        </p:sp>
      </p:grpSp>
      <p:sp>
        <p:nvSpPr>
          <p:cNvPr id="27" name="Text Placeholder 3"/>
          <p:cNvSpPr txBox="1"/>
          <p:nvPr/>
        </p:nvSpPr>
        <p:spPr>
          <a:xfrm>
            <a:off x="2161201" y="3306685"/>
            <a:ext cx="822325" cy="328612"/>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eaLnBrk="1" fontAlgn="auto" hangingPunct="1">
              <a:spcBef>
                <a:spcPct val="20000"/>
              </a:spcBef>
              <a:spcAft>
                <a:spcPts val="0"/>
              </a:spcAft>
              <a:defRPr/>
            </a:pPr>
            <a:r>
              <a:rPr lang="zh-CN" altLang="en-US" sz="2135" dirty="0">
                <a:solidFill>
                  <a:schemeClr val="bg1"/>
                </a:solidFill>
                <a:latin typeface="微软雅黑" panose="020B0503020204020204" charset="-122"/>
                <a:ea typeface="微软雅黑" panose="020B0503020204020204" charset="-122"/>
              </a:rPr>
              <a:t>第二代</a:t>
            </a:r>
            <a:endParaRPr lang="en-US" sz="2135" dirty="0">
              <a:solidFill>
                <a:schemeClr val="bg1"/>
              </a:solidFill>
              <a:latin typeface="微软雅黑" panose="020B0503020204020204" charset="-122"/>
              <a:ea typeface="微软雅黑" panose="020B0503020204020204" charset="-122"/>
            </a:endParaRPr>
          </a:p>
        </p:txBody>
      </p:sp>
      <p:sp>
        <p:nvSpPr>
          <p:cNvPr id="28" name="Pentagon 23"/>
          <p:cNvSpPr>
            <a:spLocks noChangeArrowheads="1"/>
          </p:cNvSpPr>
          <p:nvPr/>
        </p:nvSpPr>
        <p:spPr bwMode="auto">
          <a:xfrm>
            <a:off x="861038" y="2871710"/>
            <a:ext cx="1227138" cy="1152525"/>
          </a:xfrm>
          <a:prstGeom prst="homePlate">
            <a:avLst>
              <a:gd name="adj" fmla="val 35748"/>
            </a:avLst>
          </a:prstGeom>
          <a:solidFill>
            <a:schemeClr val="accent1">
              <a:lumMod val="75000"/>
            </a:schemeClr>
          </a:solidFill>
          <a:ln>
            <a:noFill/>
          </a:ln>
          <a:effectLst>
            <a:outerShdw blurRad="50800" dist="38100" dir="2700000" algn="tl" rotWithShape="0">
              <a:prstClr val="black">
                <a:alpha val="40000"/>
              </a:prstClr>
            </a:outerShdw>
          </a:effectLst>
        </p:spPr>
        <p:txBody>
          <a:bodyPr anchor="ctr"/>
          <a:lstStyle/>
          <a:p>
            <a:pPr algn="ctr">
              <a:defRPr/>
            </a:pPr>
            <a:endParaRPr lang="en-US" dirty="0">
              <a:solidFill>
                <a:schemeClr val="lt1"/>
              </a:solidFill>
              <a:latin typeface="微软雅黑" panose="020B0503020204020204" charset="-122"/>
              <a:ea typeface="微软雅黑" panose="020B0503020204020204" charset="-122"/>
            </a:endParaRPr>
          </a:p>
        </p:txBody>
      </p:sp>
      <p:sp>
        <p:nvSpPr>
          <p:cNvPr id="32" name="Rectangle 44"/>
          <p:cNvSpPr>
            <a:spLocks noChangeArrowheads="1"/>
          </p:cNvSpPr>
          <p:nvPr/>
        </p:nvSpPr>
        <p:spPr bwMode="auto">
          <a:xfrm>
            <a:off x="1553210" y="4425315"/>
            <a:ext cx="4037330" cy="1844040"/>
          </a:xfrm>
          <a:prstGeom prst="rect">
            <a:avLst/>
          </a:prstGeom>
          <a:solidFill>
            <a:schemeClr val="accent1">
              <a:lumMod val="60000"/>
              <a:lumOff val="40000"/>
            </a:schemeClr>
          </a:solidFill>
          <a:ln>
            <a:noFill/>
          </a:ln>
          <a:effectLst>
            <a:outerShdw blurRad="50800" dist="38100" dir="2700000" algn="tl" rotWithShape="0">
              <a:srgbClr val="808080">
                <a:alpha val="39998"/>
              </a:srgbClr>
            </a:outerShdw>
          </a:effectLst>
        </p:spPr>
        <p:txBody>
          <a:bodyPr anchor="ctr"/>
          <a:lstStyle/>
          <a:p>
            <a:pPr defTabSz="1219200" eaLnBrk="1" fontAlgn="auto" hangingPunct="1">
              <a:spcBef>
                <a:spcPct val="20000"/>
              </a:spcBef>
              <a:spcAft>
                <a:spcPts val="0"/>
              </a:spcAft>
              <a:defRPr/>
            </a:pPr>
            <a:endParaRPr lang="en-US" dirty="0">
              <a:solidFill>
                <a:schemeClr val="lt1"/>
              </a:solidFill>
              <a:latin typeface="微软雅黑" panose="020B0503020204020204" charset="-122"/>
              <a:ea typeface="微软雅黑" panose="020B0503020204020204" charset="-122"/>
            </a:endParaRPr>
          </a:p>
        </p:txBody>
      </p:sp>
      <p:cxnSp>
        <p:nvCxnSpPr>
          <p:cNvPr id="33" name="Straight Connector 46"/>
          <p:cNvCxnSpPr/>
          <p:nvPr/>
        </p:nvCxnSpPr>
        <p:spPr>
          <a:xfrm>
            <a:off x="3102610" y="4611370"/>
            <a:ext cx="1905" cy="941705"/>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Group 29"/>
          <p:cNvGrpSpPr/>
          <p:nvPr/>
        </p:nvGrpSpPr>
        <p:grpSpPr bwMode="auto">
          <a:xfrm>
            <a:off x="3251496" y="4653519"/>
            <a:ext cx="2877185" cy="829945"/>
            <a:chOff x="726492" y="1704791"/>
            <a:chExt cx="1189845" cy="623021"/>
          </a:xfrm>
        </p:grpSpPr>
        <p:sp>
          <p:nvSpPr>
            <p:cNvPr id="35" name="Text Placeholder 3"/>
            <p:cNvSpPr txBox="1"/>
            <p:nvPr/>
          </p:nvSpPr>
          <p:spPr>
            <a:xfrm>
              <a:off x="798970" y="1704791"/>
              <a:ext cx="434871" cy="184833"/>
            </a:xfrm>
            <a:prstGeom prst="rect">
              <a:avLst/>
            </a:prstGeom>
          </p:spPr>
          <p:txBody>
            <a:bodyPr wrap="none" lIns="0" tIns="0" rIns="0" bIns="0">
              <a:spAutoFit/>
            </a:bodyPr>
            <a:lstStyle>
              <a:lvl1pPr defTabSz="1217930">
                <a:defRPr b="1">
                  <a:solidFill>
                    <a:schemeClr val="bg1"/>
                  </a:solidFill>
                  <a:latin typeface="Calibri" panose="020F0502020204030204" pitchFamily="34" charset="0"/>
                  <a:ea typeface="宋体" panose="02010600030101010101" pitchFamily="2" charset="-122"/>
                </a:defRPr>
              </a:lvl1pPr>
              <a:lvl2pPr defTabSz="1217930">
                <a:defRPr b="1">
                  <a:solidFill>
                    <a:schemeClr val="bg1"/>
                  </a:solidFill>
                  <a:latin typeface="Calibri" panose="020F0502020204030204" pitchFamily="34" charset="0"/>
                  <a:ea typeface="宋体" panose="02010600030101010101" pitchFamily="2" charset="-122"/>
                </a:defRPr>
              </a:lvl2pPr>
              <a:lvl3pPr defTabSz="1217930">
                <a:defRPr b="1">
                  <a:solidFill>
                    <a:schemeClr val="bg1"/>
                  </a:solidFill>
                  <a:latin typeface="Calibri" panose="020F0502020204030204" pitchFamily="34" charset="0"/>
                  <a:ea typeface="宋体" panose="02010600030101010101" pitchFamily="2" charset="-122"/>
                </a:defRPr>
              </a:lvl3pPr>
              <a:lvl4pPr defTabSz="1217930">
                <a:defRPr b="1">
                  <a:solidFill>
                    <a:schemeClr val="bg1"/>
                  </a:solidFill>
                  <a:latin typeface="Calibri" panose="020F0502020204030204" pitchFamily="34" charset="0"/>
                  <a:ea typeface="宋体" panose="02010600030101010101" pitchFamily="2" charset="-122"/>
                </a:defRPr>
              </a:lvl4pPr>
              <a:lvl5pPr defTabSz="1217930">
                <a:defRPr b="1">
                  <a:solidFill>
                    <a:schemeClr val="bg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latin typeface="微软雅黑" panose="020B0503020204020204" charset="-122"/>
                  <a:ea typeface="微软雅黑" panose="020B0503020204020204" charset="-122"/>
                </a:rPr>
                <a:t>含氮</a:t>
              </a:r>
              <a:r>
                <a:rPr lang="en-US" altLang="zh-CN" sz="1600">
                  <a:latin typeface="微软雅黑" panose="020B0503020204020204" charset="-122"/>
                  <a:ea typeface="微软雅黑" panose="020B0503020204020204" charset="-122"/>
                </a:rPr>
                <a:t>N-BPs</a:t>
              </a:r>
            </a:p>
          </p:txBody>
        </p:sp>
        <p:sp>
          <p:nvSpPr>
            <p:cNvPr id="36" name="Text Placeholder 3"/>
            <p:cNvSpPr txBox="1"/>
            <p:nvPr/>
          </p:nvSpPr>
          <p:spPr>
            <a:xfrm>
              <a:off x="726492" y="1877349"/>
              <a:ext cx="1189845" cy="450463"/>
            </a:xfrm>
            <a:prstGeom prst="rect">
              <a:avLst/>
            </a:prstGeom>
          </p:spPr>
          <p:txBody>
            <a:bodyPr wrap="square" lIns="0" tIns="0" rIns="0" bIns="0">
              <a:spAutoFit/>
            </a:bodyPr>
            <a:lstStyle/>
            <a:p>
              <a:pPr algn="just">
                <a:lnSpc>
                  <a:spcPct val="150000"/>
                </a:lnSpc>
              </a:pPr>
              <a:r>
                <a:rPr lang="zh-CN" altLang="en-US" sz="1300" dirty="0">
                  <a:solidFill>
                    <a:schemeClr val="bg1"/>
                  </a:solidFill>
                  <a:latin typeface="微软雅黑" panose="020B0503020204020204" charset="-122"/>
                  <a:ea typeface="微软雅黑" panose="020B0503020204020204" charset="-122"/>
                </a:rPr>
                <a:t>伊班膦酸钠 </a:t>
              </a:r>
              <a:r>
                <a:rPr lang="en-US" altLang="zh-CN" sz="1300" dirty="0">
                  <a:solidFill>
                    <a:schemeClr val="bg1"/>
                  </a:solidFill>
                  <a:latin typeface="微软雅黑" panose="020B0503020204020204" charset="-122"/>
                  <a:ea typeface="微软雅黑" panose="020B0503020204020204" charset="-122"/>
                </a:rPr>
                <a:t>(Ibandronate) </a:t>
              </a:r>
            </a:p>
            <a:p>
              <a:pPr algn="just">
                <a:lnSpc>
                  <a:spcPct val="150000"/>
                </a:lnSpc>
              </a:pPr>
              <a:r>
                <a:rPr lang="zh-CN" altLang="en-US" sz="1300" dirty="0">
                  <a:solidFill>
                    <a:schemeClr val="bg1"/>
                  </a:solidFill>
                  <a:latin typeface="微软雅黑" panose="020B0503020204020204" charset="-122"/>
                  <a:ea typeface="微软雅黑" panose="020B0503020204020204" charset="-122"/>
                </a:rPr>
                <a:t>唑来膦酸钠 </a:t>
              </a:r>
              <a:r>
                <a:rPr lang="en-US" altLang="zh-CN" sz="1300" dirty="0">
                  <a:solidFill>
                    <a:schemeClr val="bg1"/>
                  </a:solidFill>
                  <a:latin typeface="微软雅黑" panose="020B0503020204020204" charset="-122"/>
                  <a:ea typeface="微软雅黑" panose="020B0503020204020204" charset="-122"/>
                </a:rPr>
                <a:t>(Zoledronate) </a:t>
              </a:r>
            </a:p>
          </p:txBody>
        </p:sp>
      </p:grpSp>
      <p:sp>
        <p:nvSpPr>
          <p:cNvPr id="37" name="Text Placeholder 3"/>
          <p:cNvSpPr txBox="1"/>
          <p:nvPr/>
        </p:nvSpPr>
        <p:spPr>
          <a:xfrm>
            <a:off x="2088811" y="5023407"/>
            <a:ext cx="822325" cy="328613"/>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eaLnBrk="1" fontAlgn="auto" hangingPunct="1">
              <a:spcBef>
                <a:spcPct val="20000"/>
              </a:spcBef>
              <a:spcAft>
                <a:spcPts val="0"/>
              </a:spcAft>
              <a:defRPr/>
            </a:pPr>
            <a:r>
              <a:rPr lang="zh-CN" altLang="en-US" sz="2135" dirty="0">
                <a:solidFill>
                  <a:schemeClr val="bg1"/>
                </a:solidFill>
                <a:latin typeface="微软雅黑" panose="020B0503020204020204" charset="-122"/>
                <a:ea typeface="微软雅黑" panose="020B0503020204020204" charset="-122"/>
              </a:rPr>
              <a:t>第三代</a:t>
            </a:r>
            <a:endParaRPr lang="en-US" sz="2135" dirty="0">
              <a:solidFill>
                <a:schemeClr val="bg1"/>
              </a:solidFill>
              <a:latin typeface="微软雅黑" panose="020B0503020204020204" charset="-122"/>
              <a:ea typeface="微软雅黑" panose="020B0503020204020204" charset="-122"/>
            </a:endParaRPr>
          </a:p>
        </p:txBody>
      </p:sp>
      <p:sp>
        <p:nvSpPr>
          <p:cNvPr id="39" name="Pentagon 45"/>
          <p:cNvSpPr>
            <a:spLocks noChangeArrowheads="1"/>
          </p:cNvSpPr>
          <p:nvPr/>
        </p:nvSpPr>
        <p:spPr bwMode="auto">
          <a:xfrm>
            <a:off x="834368" y="4614785"/>
            <a:ext cx="1227138" cy="1152525"/>
          </a:xfrm>
          <a:prstGeom prst="homePlate">
            <a:avLst>
              <a:gd name="adj" fmla="val 35748"/>
            </a:avLst>
          </a:prstGeom>
          <a:solidFill>
            <a:schemeClr val="accent1">
              <a:lumMod val="60000"/>
              <a:lumOff val="40000"/>
            </a:schemeClr>
          </a:solidFill>
          <a:ln>
            <a:noFill/>
          </a:ln>
          <a:effectLst>
            <a:outerShdw blurRad="50800" dist="38100" dir="2700000" algn="tl" rotWithShape="0">
              <a:srgbClr val="808080">
                <a:alpha val="39998"/>
              </a:srgbClr>
            </a:outerShdw>
          </a:effectLst>
        </p:spPr>
        <p:txBody>
          <a:bodyPr anchor="ctr"/>
          <a:lstStyle/>
          <a:p>
            <a:pPr algn="ctr">
              <a:defRPr/>
            </a:pPr>
            <a:endParaRPr lang="en-US" dirty="0">
              <a:solidFill>
                <a:schemeClr val="lt1"/>
              </a:solidFill>
              <a:latin typeface="微软雅黑" panose="020B0503020204020204" charset="-122"/>
              <a:ea typeface="微软雅黑" panose="020B0503020204020204" charset="-122"/>
            </a:endParaRPr>
          </a:p>
        </p:txBody>
      </p:sp>
      <p:pic>
        <p:nvPicPr>
          <p:cNvPr id="2868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8051" y="4935460"/>
            <a:ext cx="582612" cy="54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90" name="矩形 51"/>
          <p:cNvSpPr>
            <a:spLocks noChangeArrowheads="1"/>
          </p:cNvSpPr>
          <p:nvPr/>
        </p:nvSpPr>
        <p:spPr bwMode="auto">
          <a:xfrm>
            <a:off x="694351" y="3286047"/>
            <a:ext cx="14093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9pPr>
          </a:lstStyle>
          <a:p>
            <a:pPr>
              <a:spcBef>
                <a:spcPct val="0"/>
              </a:spcBef>
              <a:buFontTx/>
              <a:buNone/>
            </a:pPr>
            <a:r>
              <a:rPr lang="zh-CN" altLang="en-US" sz="1600" dirty="0">
                <a:solidFill>
                  <a:schemeClr val="bg1"/>
                </a:solidFill>
                <a:latin typeface="微软雅黑" panose="020B0503020204020204" charset="-122"/>
              </a:rPr>
              <a:t>（</a:t>
            </a:r>
            <a:r>
              <a:rPr lang="en-US" altLang="zh-CN" sz="1600" dirty="0">
                <a:solidFill>
                  <a:schemeClr val="bg1"/>
                </a:solidFill>
                <a:latin typeface="微软雅黑" panose="020B0503020204020204" charset="-122"/>
              </a:rPr>
              <a:t>CH</a:t>
            </a:r>
            <a:r>
              <a:rPr lang="en-US" altLang="zh-CN" sz="1600" baseline="-25000" dirty="0">
                <a:solidFill>
                  <a:schemeClr val="bg1"/>
                </a:solidFill>
                <a:latin typeface="微软雅黑" panose="020B0503020204020204" charset="-122"/>
              </a:rPr>
              <a:t>2</a:t>
            </a:r>
            <a:r>
              <a:rPr lang="en-US" altLang="zh-CN" sz="1600" dirty="0">
                <a:solidFill>
                  <a:schemeClr val="bg1"/>
                </a:solidFill>
                <a:latin typeface="微软雅黑" panose="020B0503020204020204" charset="-122"/>
              </a:rPr>
              <a:t>)</a:t>
            </a:r>
            <a:r>
              <a:rPr lang="en-US" altLang="zh-CN" sz="1600" baseline="-25000" dirty="0">
                <a:solidFill>
                  <a:schemeClr val="bg1"/>
                </a:solidFill>
                <a:latin typeface="微软雅黑" panose="020B0503020204020204" charset="-122"/>
              </a:rPr>
              <a:t>2</a:t>
            </a:r>
            <a:r>
              <a:rPr lang="en-US" altLang="zh-CN" sz="1600" dirty="0">
                <a:solidFill>
                  <a:schemeClr val="bg1"/>
                </a:solidFill>
                <a:latin typeface="微软雅黑" panose="020B0503020204020204" charset="-122"/>
              </a:rPr>
              <a:t>-NH</a:t>
            </a:r>
            <a:r>
              <a:rPr lang="en-US" altLang="zh-CN" sz="1600" baseline="-25000" dirty="0">
                <a:solidFill>
                  <a:schemeClr val="bg1"/>
                </a:solidFill>
                <a:latin typeface="微软雅黑" panose="020B0503020204020204" charset="-122"/>
              </a:rPr>
              <a:t>2</a:t>
            </a:r>
          </a:p>
        </p:txBody>
      </p:sp>
      <p:sp>
        <p:nvSpPr>
          <p:cNvPr id="53" name="矩形 52"/>
          <p:cNvSpPr/>
          <p:nvPr/>
        </p:nvSpPr>
        <p:spPr>
          <a:xfrm>
            <a:off x="1018201" y="1536622"/>
            <a:ext cx="671979" cy="379656"/>
          </a:xfrm>
          <a:prstGeom prst="rect">
            <a:avLst/>
          </a:prstGeom>
        </p:spPr>
        <p:txBody>
          <a:bodyPr wrap="none">
            <a:spAutoFit/>
          </a:bodyPr>
          <a:lstStyle/>
          <a:p>
            <a:pPr>
              <a:defRPr/>
            </a:pPr>
            <a:r>
              <a:rPr lang="en-US" altLang="zh-CN" sz="1865" dirty="0">
                <a:solidFill>
                  <a:schemeClr val="bg1"/>
                </a:solidFill>
                <a:latin typeface="微软雅黑" panose="020B0503020204020204" charset="-122"/>
                <a:ea typeface="微软雅黑" panose="020B0503020204020204" charset="-122"/>
              </a:rPr>
              <a:t>CH3</a:t>
            </a:r>
            <a:endParaRPr lang="zh-CN" altLang="en-US" sz="1865" dirty="0">
              <a:solidFill>
                <a:schemeClr val="bg1"/>
              </a:solidFill>
              <a:latin typeface="微软雅黑" panose="020B0503020204020204" charset="-122"/>
              <a:ea typeface="微软雅黑" panose="020B0503020204020204" charset="-122"/>
            </a:endParaRPr>
          </a:p>
        </p:txBody>
      </p:sp>
      <p:grpSp>
        <p:nvGrpSpPr>
          <p:cNvPr id="28692" name="组合 53"/>
          <p:cNvGrpSpPr/>
          <p:nvPr/>
        </p:nvGrpSpPr>
        <p:grpSpPr bwMode="auto">
          <a:xfrm>
            <a:off x="5980726" y="1219122"/>
            <a:ext cx="5121275" cy="1203325"/>
            <a:chOff x="610782" y="831225"/>
            <a:chExt cx="7523547" cy="1685533"/>
          </a:xfrm>
        </p:grpSpPr>
        <p:sp>
          <p:nvSpPr>
            <p:cNvPr id="55" name="Rounded Rectangle 11"/>
            <p:cNvSpPr/>
            <p:nvPr/>
          </p:nvSpPr>
          <p:spPr>
            <a:xfrm>
              <a:off x="655092" y="1295970"/>
              <a:ext cx="4146580" cy="28685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anose="020B0503020204020204" charset="-122"/>
                <a:ea typeface="微软雅黑" panose="020B0503020204020204" charset="-122"/>
              </a:endParaRPr>
            </a:p>
          </p:txBody>
        </p:sp>
        <p:sp>
          <p:nvSpPr>
            <p:cNvPr id="56" name="Rounded Rectangle 12"/>
            <p:cNvSpPr/>
            <p:nvPr/>
          </p:nvSpPr>
          <p:spPr>
            <a:xfrm>
              <a:off x="4482167" y="1295970"/>
              <a:ext cx="1819085" cy="28685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anose="020B0503020204020204" charset="-122"/>
                <a:ea typeface="微软雅黑" panose="020B0503020204020204" charset="-122"/>
              </a:endParaRPr>
            </a:p>
          </p:txBody>
        </p:sp>
        <p:sp>
          <p:nvSpPr>
            <p:cNvPr id="57" name="Rounded Rectangle 13"/>
            <p:cNvSpPr/>
            <p:nvPr/>
          </p:nvSpPr>
          <p:spPr>
            <a:xfrm>
              <a:off x="6096021" y="1295970"/>
              <a:ext cx="2038308" cy="28685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anose="020B0503020204020204" charset="-122"/>
                <a:ea typeface="微软雅黑" panose="020B0503020204020204" charset="-122"/>
              </a:endParaRPr>
            </a:p>
          </p:txBody>
        </p:sp>
        <p:sp>
          <p:nvSpPr>
            <p:cNvPr id="58" name="Isosceles Triangle 14"/>
            <p:cNvSpPr/>
            <p:nvPr/>
          </p:nvSpPr>
          <p:spPr>
            <a:xfrm rot="10800000">
              <a:off x="827672" y="1582822"/>
              <a:ext cx="230885" cy="255721"/>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anose="020B0503020204020204" charset="-122"/>
                <a:ea typeface="微软雅黑" panose="020B0503020204020204" charset="-122"/>
              </a:endParaRPr>
            </a:p>
          </p:txBody>
        </p:sp>
        <p:sp>
          <p:nvSpPr>
            <p:cNvPr id="59" name="Isosceles Triangle 15"/>
            <p:cNvSpPr/>
            <p:nvPr/>
          </p:nvSpPr>
          <p:spPr>
            <a:xfrm rot="10800000">
              <a:off x="4570789" y="1580599"/>
              <a:ext cx="230883" cy="25572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anose="020B0503020204020204" charset="-122"/>
                <a:ea typeface="微软雅黑" panose="020B0503020204020204" charset="-122"/>
              </a:endParaRPr>
            </a:p>
          </p:txBody>
        </p:sp>
        <p:sp>
          <p:nvSpPr>
            <p:cNvPr id="60" name="Isosceles Triangle 16"/>
            <p:cNvSpPr/>
            <p:nvPr/>
          </p:nvSpPr>
          <p:spPr>
            <a:xfrm rot="10800000">
              <a:off x="6378212" y="1582822"/>
              <a:ext cx="230885" cy="255721"/>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anose="020B0503020204020204" charset="-122"/>
                <a:ea typeface="微软雅黑" panose="020B0503020204020204" charset="-122"/>
              </a:endParaRPr>
            </a:p>
          </p:txBody>
        </p:sp>
        <p:grpSp>
          <p:nvGrpSpPr>
            <p:cNvPr id="28728" name="Group 134"/>
            <p:cNvGrpSpPr/>
            <p:nvPr/>
          </p:nvGrpSpPr>
          <p:grpSpPr bwMode="auto">
            <a:xfrm>
              <a:off x="629440" y="1856332"/>
              <a:ext cx="648340" cy="649308"/>
              <a:chOff x="3287237" y="1418639"/>
              <a:chExt cx="648340" cy="649308"/>
            </a:xfrm>
          </p:grpSpPr>
          <p:sp>
            <p:nvSpPr>
              <p:cNvPr id="72" name="Oval 18"/>
              <p:cNvSpPr>
                <a:spLocks noChangeAspect="1"/>
              </p:cNvSpPr>
              <p:nvPr/>
            </p:nvSpPr>
            <p:spPr>
              <a:xfrm>
                <a:off x="3287237" y="1418639"/>
                <a:ext cx="648340" cy="649308"/>
              </a:xfrm>
              <a:prstGeom prst="ellipse">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 dirty="0">
                  <a:solidFill>
                    <a:schemeClr val="bg1"/>
                  </a:solidFill>
                  <a:latin typeface="微软雅黑" panose="020B0503020204020204" charset="-122"/>
                  <a:ea typeface="微软雅黑" panose="020B0503020204020204" charset="-122"/>
                </a:endParaRPr>
              </a:p>
            </p:txBody>
          </p:sp>
          <p:sp>
            <p:nvSpPr>
              <p:cNvPr id="73" name="Oval 19"/>
              <p:cNvSpPr>
                <a:spLocks noChangeAspect="1"/>
              </p:cNvSpPr>
              <p:nvPr/>
            </p:nvSpPr>
            <p:spPr>
              <a:xfrm>
                <a:off x="3350672" y="1489796"/>
                <a:ext cx="516807" cy="515889"/>
              </a:xfrm>
              <a:prstGeom prst="ellipse">
                <a:avLst/>
              </a:prstGeom>
              <a:solidFill>
                <a:schemeClr val="accent1">
                  <a:lumMod val="5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bg1"/>
                    </a:solidFill>
                    <a:latin typeface="微软雅黑" panose="020B0503020204020204" charset="-122"/>
                    <a:ea typeface="微软雅黑" panose="020B0503020204020204" charset="-122"/>
                  </a:rPr>
                  <a:t>1</a:t>
                </a:r>
                <a:endParaRPr lang="en-US" sz="135" dirty="0">
                  <a:solidFill>
                    <a:schemeClr val="bg1"/>
                  </a:solidFill>
                  <a:latin typeface="微软雅黑" panose="020B0503020204020204" charset="-122"/>
                  <a:ea typeface="微软雅黑" panose="020B0503020204020204" charset="-122"/>
                </a:endParaRPr>
              </a:p>
            </p:txBody>
          </p:sp>
        </p:grpSp>
        <p:grpSp>
          <p:nvGrpSpPr>
            <p:cNvPr id="28729" name="Group 129"/>
            <p:cNvGrpSpPr/>
            <p:nvPr/>
          </p:nvGrpSpPr>
          <p:grpSpPr bwMode="auto">
            <a:xfrm>
              <a:off x="4363226" y="1867450"/>
              <a:ext cx="650673" cy="649308"/>
              <a:chOff x="4217585" y="2529086"/>
              <a:chExt cx="650673" cy="649308"/>
            </a:xfrm>
          </p:grpSpPr>
          <p:sp>
            <p:nvSpPr>
              <p:cNvPr id="70" name="Oval 21"/>
              <p:cNvSpPr>
                <a:spLocks noChangeAspect="1"/>
              </p:cNvSpPr>
              <p:nvPr/>
            </p:nvSpPr>
            <p:spPr>
              <a:xfrm>
                <a:off x="4217585" y="2529086"/>
                <a:ext cx="650673" cy="649308"/>
              </a:xfrm>
              <a:prstGeom prst="ellipse">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 dirty="0">
                  <a:solidFill>
                    <a:schemeClr val="bg1"/>
                  </a:solidFill>
                  <a:latin typeface="微软雅黑" panose="020B0503020204020204" charset="-122"/>
                  <a:ea typeface="微软雅黑" panose="020B0503020204020204" charset="-122"/>
                </a:endParaRPr>
              </a:p>
            </p:txBody>
          </p:sp>
          <p:sp>
            <p:nvSpPr>
              <p:cNvPr id="71" name="Oval 22"/>
              <p:cNvSpPr>
                <a:spLocks noChangeAspect="1"/>
              </p:cNvSpPr>
              <p:nvPr/>
            </p:nvSpPr>
            <p:spPr>
              <a:xfrm>
                <a:off x="4292682" y="2606469"/>
                <a:ext cx="501414" cy="500324"/>
              </a:xfrm>
              <a:prstGeom prst="ellipse">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bg1"/>
                    </a:solidFill>
                    <a:latin typeface="微软雅黑" panose="020B0503020204020204" charset="-122"/>
                    <a:ea typeface="微软雅黑" panose="020B0503020204020204" charset="-122"/>
                  </a:rPr>
                  <a:t>2</a:t>
                </a:r>
                <a:endParaRPr lang="en-US" sz="1600" dirty="0">
                  <a:latin typeface="微软雅黑" panose="020B0503020204020204" charset="-122"/>
                  <a:ea typeface="微软雅黑" panose="020B0503020204020204" charset="-122"/>
                </a:endParaRPr>
              </a:p>
            </p:txBody>
          </p:sp>
        </p:grpSp>
        <p:grpSp>
          <p:nvGrpSpPr>
            <p:cNvPr id="28730" name="Group 130"/>
            <p:cNvGrpSpPr/>
            <p:nvPr/>
          </p:nvGrpSpPr>
          <p:grpSpPr bwMode="auto">
            <a:xfrm>
              <a:off x="6158990" y="1856332"/>
              <a:ext cx="648340" cy="649308"/>
              <a:chOff x="3287556" y="3614676"/>
              <a:chExt cx="648340" cy="649308"/>
            </a:xfrm>
          </p:grpSpPr>
          <p:sp>
            <p:nvSpPr>
              <p:cNvPr id="68" name="Oval 25"/>
              <p:cNvSpPr>
                <a:spLocks noChangeAspect="1"/>
              </p:cNvSpPr>
              <p:nvPr/>
            </p:nvSpPr>
            <p:spPr>
              <a:xfrm>
                <a:off x="3287556" y="3614676"/>
                <a:ext cx="648340" cy="649308"/>
              </a:xfrm>
              <a:prstGeom prst="ellipse">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 dirty="0">
                  <a:solidFill>
                    <a:schemeClr val="bg1"/>
                  </a:solidFill>
                  <a:latin typeface="微软雅黑" panose="020B0503020204020204" charset="-122"/>
                  <a:ea typeface="微软雅黑" panose="020B0503020204020204" charset="-122"/>
                </a:endParaRPr>
              </a:p>
            </p:txBody>
          </p:sp>
          <p:sp>
            <p:nvSpPr>
              <p:cNvPr id="69" name="Oval 26"/>
              <p:cNvSpPr>
                <a:spLocks noChangeAspect="1"/>
              </p:cNvSpPr>
              <p:nvPr/>
            </p:nvSpPr>
            <p:spPr>
              <a:xfrm>
                <a:off x="3372446" y="3685834"/>
                <a:ext cx="499082" cy="498099"/>
              </a:xfrm>
              <a:prstGeom prst="ellipse">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bg1"/>
                    </a:solidFill>
                    <a:latin typeface="微软雅黑" panose="020B0503020204020204" charset="-122"/>
                    <a:ea typeface="微软雅黑" panose="020B0503020204020204" charset="-122"/>
                  </a:rPr>
                  <a:t>3</a:t>
                </a:r>
                <a:endParaRPr lang="en-US" sz="1600" dirty="0">
                  <a:latin typeface="微软雅黑" panose="020B0503020204020204" charset="-122"/>
                  <a:ea typeface="微软雅黑" panose="020B0503020204020204" charset="-122"/>
                </a:endParaRPr>
              </a:p>
            </p:txBody>
          </p:sp>
        </p:grpSp>
        <p:sp>
          <p:nvSpPr>
            <p:cNvPr id="64" name="Rectangle 28"/>
            <p:cNvSpPr/>
            <p:nvPr/>
          </p:nvSpPr>
          <p:spPr>
            <a:xfrm>
              <a:off x="610782" y="831225"/>
              <a:ext cx="1931028" cy="402483"/>
            </a:xfrm>
            <a:prstGeom prst="rect">
              <a:avLst/>
            </a:prstGeom>
          </p:spPr>
          <p:txBody>
            <a:bodyPr lIns="0" tIns="0" rIns="0" bIns="0" anchor="ct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r>
                <a:rPr lang="zh-CN" altLang="en-US" dirty="0">
                  <a:solidFill>
                    <a:schemeClr val="tx1"/>
                  </a:solidFill>
                  <a:latin typeface="微软雅黑" panose="020B0503020204020204" charset="-122"/>
                  <a:ea typeface="微软雅黑" panose="020B0503020204020204" charset="-122"/>
                </a:rPr>
                <a:t>上市时间</a:t>
              </a:r>
              <a:endParaRPr lang="en-US" altLang="zh-CN" dirty="0">
                <a:solidFill>
                  <a:schemeClr val="tx1"/>
                </a:solidFill>
                <a:latin typeface="微软雅黑" panose="020B0503020204020204" charset="-122"/>
                <a:ea typeface="微软雅黑" panose="020B0503020204020204" charset="-122"/>
              </a:endParaRPr>
            </a:p>
          </p:txBody>
        </p:sp>
        <p:sp>
          <p:nvSpPr>
            <p:cNvPr id="65" name="Text Placeholder 3"/>
            <p:cNvSpPr txBox="1"/>
            <p:nvPr/>
          </p:nvSpPr>
          <p:spPr>
            <a:xfrm>
              <a:off x="1352409" y="2080921"/>
              <a:ext cx="820920" cy="344668"/>
            </a:xfrm>
            <a:prstGeom prst="rect">
              <a:avLst/>
            </a:prstGeom>
          </p:spPr>
          <p:txBody>
            <a:bodyPr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200" eaLnBrk="1" fontAlgn="auto" hangingPunct="1">
                <a:spcBef>
                  <a:spcPct val="20000"/>
                </a:spcBef>
                <a:spcAft>
                  <a:spcPts val="0"/>
                </a:spcAft>
                <a:defRPr/>
              </a:pPr>
              <a:r>
                <a:rPr lang="en-US" altLang="zh-CN" sz="1600" dirty="0">
                  <a:solidFill>
                    <a:schemeClr val="accent1">
                      <a:lumMod val="50000"/>
                    </a:schemeClr>
                  </a:solidFill>
                  <a:latin typeface="微软雅黑" panose="020B0503020204020204" charset="-122"/>
                  <a:ea typeface="微软雅黑" panose="020B0503020204020204" charset="-122"/>
                </a:rPr>
                <a:t>1977</a:t>
              </a:r>
            </a:p>
          </p:txBody>
        </p:sp>
        <p:sp>
          <p:nvSpPr>
            <p:cNvPr id="66" name="Text Placeholder 3"/>
            <p:cNvSpPr txBox="1"/>
            <p:nvPr/>
          </p:nvSpPr>
          <p:spPr>
            <a:xfrm>
              <a:off x="5100189" y="2094263"/>
              <a:ext cx="820920" cy="344668"/>
            </a:xfrm>
            <a:prstGeom prst="rect">
              <a:avLst/>
            </a:prstGeom>
          </p:spPr>
          <p:txBody>
            <a:bodyPr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200" eaLnBrk="1" fontAlgn="auto" hangingPunct="1">
                <a:spcBef>
                  <a:spcPct val="20000"/>
                </a:spcBef>
                <a:spcAft>
                  <a:spcPts val="0"/>
                </a:spcAft>
                <a:defRPr/>
              </a:pPr>
              <a:r>
                <a:rPr lang="en-US" altLang="zh-CN" sz="1600" dirty="0">
                  <a:solidFill>
                    <a:schemeClr val="accent1">
                      <a:lumMod val="75000"/>
                    </a:schemeClr>
                  </a:solidFill>
                  <a:latin typeface="微软雅黑" panose="020B0503020204020204" charset="-122"/>
                  <a:ea typeface="微软雅黑" panose="020B0503020204020204" charset="-122"/>
                </a:rPr>
                <a:t>1995</a:t>
              </a:r>
            </a:p>
          </p:txBody>
        </p:sp>
        <p:sp>
          <p:nvSpPr>
            <p:cNvPr id="67" name="Text Placeholder 3"/>
            <p:cNvSpPr txBox="1"/>
            <p:nvPr/>
          </p:nvSpPr>
          <p:spPr>
            <a:xfrm>
              <a:off x="6902949" y="2080921"/>
              <a:ext cx="820920" cy="344668"/>
            </a:xfrm>
            <a:prstGeom prst="rect">
              <a:avLst/>
            </a:prstGeom>
          </p:spPr>
          <p:txBody>
            <a:bodyPr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200" eaLnBrk="1" fontAlgn="auto" hangingPunct="1">
                <a:spcBef>
                  <a:spcPct val="20000"/>
                </a:spcBef>
                <a:spcAft>
                  <a:spcPts val="0"/>
                </a:spcAft>
                <a:defRPr/>
              </a:pPr>
              <a:r>
                <a:rPr lang="en-US" altLang="zh-CN" sz="1600" dirty="0">
                  <a:solidFill>
                    <a:schemeClr val="accent1">
                      <a:lumMod val="60000"/>
                      <a:lumOff val="40000"/>
                    </a:schemeClr>
                  </a:solidFill>
                  <a:latin typeface="微软雅黑" panose="020B0503020204020204" charset="-122"/>
                  <a:ea typeface="微软雅黑" panose="020B0503020204020204" charset="-122"/>
                </a:rPr>
                <a:t>2001</a:t>
              </a:r>
            </a:p>
          </p:txBody>
        </p:sp>
      </p:grpSp>
      <p:grpSp>
        <p:nvGrpSpPr>
          <p:cNvPr id="74" name="Group 50"/>
          <p:cNvGrpSpPr/>
          <p:nvPr/>
        </p:nvGrpSpPr>
        <p:grpSpPr bwMode="auto">
          <a:xfrm>
            <a:off x="5980726" y="3252235"/>
            <a:ext cx="5121275" cy="437037"/>
            <a:chOff x="3386384" y="2791026"/>
            <a:chExt cx="2459328" cy="271146"/>
          </a:xfrm>
        </p:grpSpPr>
        <p:sp>
          <p:nvSpPr>
            <p:cNvPr id="75" name="Rectangle 25"/>
            <p:cNvSpPr/>
            <p:nvPr/>
          </p:nvSpPr>
          <p:spPr>
            <a:xfrm>
              <a:off x="3386384" y="2792798"/>
              <a:ext cx="317136" cy="124099"/>
            </a:xfrm>
            <a:prstGeom prst="rect">
              <a:avLst/>
            </a:prstGeom>
          </p:spPr>
          <p:txBody>
            <a:bodyPr wrap="none" lIns="0" tIns="0" rIns="0" bIns="0" anchor="ct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r>
                <a:rPr lang="zh-CN" altLang="en-US" sz="1300" dirty="0">
                  <a:solidFill>
                    <a:schemeClr val="accent1">
                      <a:lumMod val="60000"/>
                      <a:lumOff val="40000"/>
                    </a:schemeClr>
                  </a:solidFill>
                  <a:latin typeface="微软雅黑" panose="020B0503020204020204" charset="-122"/>
                  <a:ea typeface="微软雅黑" panose="020B0503020204020204" charset="-122"/>
                </a:rPr>
                <a:t>唑来膦酸</a:t>
              </a:r>
            </a:p>
          </p:txBody>
        </p:sp>
        <p:grpSp>
          <p:nvGrpSpPr>
            <p:cNvPr id="28718" name="Group 104"/>
            <p:cNvGrpSpPr/>
            <p:nvPr/>
          </p:nvGrpSpPr>
          <p:grpSpPr bwMode="auto">
            <a:xfrm flipV="1">
              <a:off x="3386386" y="2946957"/>
              <a:ext cx="2459326" cy="115215"/>
              <a:chOff x="5286904" y="1650039"/>
              <a:chExt cx="3087168" cy="230430"/>
            </a:xfrm>
          </p:grpSpPr>
          <p:sp>
            <p:nvSpPr>
              <p:cNvPr id="78" name="Rounded Rectangle 28"/>
              <p:cNvSpPr/>
              <p:nvPr/>
            </p:nvSpPr>
            <p:spPr>
              <a:xfrm rot="10800000">
                <a:off x="5286902" y="1650039"/>
                <a:ext cx="3087170" cy="2304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400" dirty="0">
                  <a:solidFill>
                    <a:srgbClr val="7FB44B"/>
                  </a:solidFill>
                  <a:latin typeface="微软雅黑" panose="020B0503020204020204" charset="-122"/>
                  <a:ea typeface="微软雅黑" panose="020B0503020204020204" charset="-122"/>
                </a:endParaRPr>
              </a:p>
            </p:txBody>
          </p:sp>
          <p:sp>
            <p:nvSpPr>
              <p:cNvPr id="79" name="Rounded Rectangle 29"/>
              <p:cNvSpPr/>
              <p:nvPr/>
            </p:nvSpPr>
            <p:spPr>
              <a:xfrm>
                <a:off x="5286902" y="1653979"/>
                <a:ext cx="3087170" cy="22653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0" bIns="0" anchor="ctr"/>
              <a:lstStyle/>
              <a:p>
                <a:pPr>
                  <a:defRPr/>
                </a:pPr>
                <a:endParaRPr lang="en-US" sz="1600" dirty="0">
                  <a:solidFill>
                    <a:srgbClr val="7FB44B"/>
                  </a:solidFill>
                  <a:latin typeface="微软雅黑" panose="020B0503020204020204" charset="-122"/>
                  <a:ea typeface="微软雅黑" panose="020B0503020204020204" charset="-122"/>
                </a:endParaRPr>
              </a:p>
            </p:txBody>
          </p:sp>
        </p:grpSp>
        <p:sp>
          <p:nvSpPr>
            <p:cNvPr id="77" name="Rectangle 27"/>
            <p:cNvSpPr/>
            <p:nvPr/>
          </p:nvSpPr>
          <p:spPr>
            <a:xfrm>
              <a:off x="5606335" y="2791026"/>
              <a:ext cx="239377" cy="127645"/>
            </a:xfrm>
            <a:prstGeom prst="rect">
              <a:avLst/>
            </a:prstGeom>
          </p:spPr>
          <p:txBody>
            <a:bodyPr wrap="none" lIns="0" tIns="0" rIns="0" bIns="0" anchor="ctr">
              <a:spAutoFit/>
            </a:bodyPr>
            <a:lstStyle/>
            <a:p>
              <a:pPr algn="r">
                <a:defRPr/>
              </a:pPr>
              <a:r>
                <a:rPr lang="en-US" altLang="zh-CN" sz="1335" dirty="0">
                  <a:solidFill>
                    <a:schemeClr val="accent1">
                      <a:lumMod val="60000"/>
                      <a:lumOff val="40000"/>
                    </a:schemeClr>
                  </a:solidFill>
                  <a:latin typeface="微软雅黑" panose="020B0503020204020204" charset="-122"/>
                  <a:ea typeface="微软雅黑" panose="020B0503020204020204" charset="-122"/>
                </a:rPr>
                <a:t>20000</a:t>
              </a:r>
            </a:p>
          </p:txBody>
        </p:sp>
      </p:grpSp>
      <p:grpSp>
        <p:nvGrpSpPr>
          <p:cNvPr id="80" name="Group 56"/>
          <p:cNvGrpSpPr/>
          <p:nvPr/>
        </p:nvGrpSpPr>
        <p:grpSpPr bwMode="auto">
          <a:xfrm>
            <a:off x="5955961" y="4219496"/>
            <a:ext cx="5121275" cy="414021"/>
            <a:chOff x="3386384" y="3174213"/>
            <a:chExt cx="2459320" cy="255513"/>
          </a:xfrm>
        </p:grpSpPr>
        <p:sp>
          <p:nvSpPr>
            <p:cNvPr id="81" name="Rectangle 31"/>
            <p:cNvSpPr/>
            <p:nvPr/>
          </p:nvSpPr>
          <p:spPr>
            <a:xfrm>
              <a:off x="3386384" y="3175977"/>
              <a:ext cx="317135" cy="123445"/>
            </a:xfrm>
            <a:prstGeom prst="rect">
              <a:avLst/>
            </a:prstGeom>
          </p:spPr>
          <p:txBody>
            <a:bodyPr wrap="none" lIns="0" tIns="0" rIns="0" bIns="0" anchor="ct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r>
                <a:rPr lang="zh-CN" altLang="en-US" sz="1300" dirty="0">
                  <a:solidFill>
                    <a:schemeClr val="accent1">
                      <a:lumMod val="60000"/>
                      <a:lumOff val="40000"/>
                    </a:schemeClr>
                  </a:solidFill>
                  <a:latin typeface="微软雅黑" panose="020B0503020204020204" charset="-122"/>
                  <a:ea typeface="微软雅黑" panose="020B0503020204020204" charset="-122"/>
                </a:rPr>
                <a:t>伊班膦酸</a:t>
              </a:r>
            </a:p>
          </p:txBody>
        </p:sp>
        <p:grpSp>
          <p:nvGrpSpPr>
            <p:cNvPr id="28713" name="Group 103"/>
            <p:cNvGrpSpPr/>
            <p:nvPr/>
          </p:nvGrpSpPr>
          <p:grpSpPr bwMode="auto">
            <a:xfrm flipV="1">
              <a:off x="3386384" y="3308148"/>
              <a:ext cx="2459320" cy="121578"/>
              <a:chOff x="5286904" y="2122786"/>
              <a:chExt cx="3087157" cy="243155"/>
            </a:xfrm>
          </p:grpSpPr>
          <p:sp>
            <p:nvSpPr>
              <p:cNvPr id="84" name="Rounded Rectangle 34"/>
              <p:cNvSpPr/>
              <p:nvPr/>
            </p:nvSpPr>
            <p:spPr>
              <a:xfrm rot="10800000">
                <a:off x="5286904" y="2122786"/>
                <a:ext cx="3087157" cy="2312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400" dirty="0">
                  <a:solidFill>
                    <a:srgbClr val="7FB44B"/>
                  </a:solidFill>
                  <a:latin typeface="微软雅黑" panose="020B0503020204020204" charset="-122"/>
                  <a:ea typeface="微软雅黑" panose="020B0503020204020204" charset="-122"/>
                </a:endParaRPr>
              </a:p>
            </p:txBody>
          </p:sp>
          <p:sp>
            <p:nvSpPr>
              <p:cNvPr id="85" name="Rounded Rectangle 35"/>
              <p:cNvSpPr/>
              <p:nvPr/>
            </p:nvSpPr>
            <p:spPr>
              <a:xfrm>
                <a:off x="5286904" y="2122786"/>
                <a:ext cx="1551234" cy="24297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0" bIns="0" anchor="ctr"/>
              <a:lstStyle/>
              <a:p>
                <a:pPr>
                  <a:defRPr/>
                </a:pPr>
                <a:endParaRPr lang="en-US" sz="1600" dirty="0">
                  <a:solidFill>
                    <a:srgbClr val="7FB44B"/>
                  </a:solidFill>
                  <a:latin typeface="微软雅黑" panose="020B0503020204020204" charset="-122"/>
                  <a:ea typeface="微软雅黑" panose="020B0503020204020204" charset="-122"/>
                </a:endParaRPr>
              </a:p>
            </p:txBody>
          </p:sp>
        </p:grpSp>
        <p:sp>
          <p:nvSpPr>
            <p:cNvPr id="83" name="Rectangle 33"/>
            <p:cNvSpPr/>
            <p:nvPr/>
          </p:nvSpPr>
          <p:spPr>
            <a:xfrm>
              <a:off x="5597179" y="3174213"/>
              <a:ext cx="239376" cy="126972"/>
            </a:xfrm>
            <a:prstGeom prst="rect">
              <a:avLst/>
            </a:prstGeom>
          </p:spPr>
          <p:txBody>
            <a:bodyPr wrap="none" lIns="0" tIns="0" rIns="0" bIns="0" anchor="ctr">
              <a:spAutoFit/>
            </a:bodyPr>
            <a:lstStyle/>
            <a:p>
              <a:pPr algn="r">
                <a:defRPr/>
              </a:pPr>
              <a:r>
                <a:rPr lang="en-US" altLang="zh-CN" sz="1335" dirty="0">
                  <a:solidFill>
                    <a:schemeClr val="accent1">
                      <a:lumMod val="60000"/>
                      <a:lumOff val="40000"/>
                    </a:schemeClr>
                  </a:solidFill>
                  <a:latin typeface="微软雅黑" panose="020B0503020204020204" charset="-122"/>
                  <a:ea typeface="微软雅黑" panose="020B0503020204020204" charset="-122"/>
                </a:rPr>
                <a:t>10000</a:t>
              </a:r>
            </a:p>
          </p:txBody>
        </p:sp>
      </p:grpSp>
      <p:grpSp>
        <p:nvGrpSpPr>
          <p:cNvPr id="86" name="Group 64"/>
          <p:cNvGrpSpPr/>
          <p:nvPr/>
        </p:nvGrpSpPr>
        <p:grpSpPr bwMode="auto">
          <a:xfrm>
            <a:off x="5992156" y="4699398"/>
            <a:ext cx="5121275" cy="444977"/>
            <a:chOff x="3386384" y="3500260"/>
            <a:chExt cx="2459320" cy="275106"/>
          </a:xfrm>
        </p:grpSpPr>
        <p:sp>
          <p:nvSpPr>
            <p:cNvPr id="87" name="Rectangle 37"/>
            <p:cNvSpPr/>
            <p:nvPr/>
          </p:nvSpPr>
          <p:spPr>
            <a:xfrm>
              <a:off x="3386384" y="3505462"/>
              <a:ext cx="411665" cy="127591"/>
            </a:xfrm>
            <a:prstGeom prst="rect">
              <a:avLst/>
            </a:prstGeom>
          </p:spPr>
          <p:txBody>
            <a:bodyPr wrap="none" lIns="0" tIns="0" rIns="0" bIns="0" anchor="ct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r>
                <a:rPr lang="zh-CN" altLang="en-US" sz="1300" dirty="0">
                  <a:solidFill>
                    <a:schemeClr val="accent1">
                      <a:lumMod val="75000"/>
                    </a:schemeClr>
                  </a:solidFill>
                  <a:latin typeface="微软雅黑" panose="020B0503020204020204" charset="-122"/>
                  <a:ea typeface="微软雅黑" panose="020B0503020204020204" charset="-122"/>
                </a:rPr>
                <a:t>阿仑膦酸钠</a:t>
              </a:r>
            </a:p>
          </p:txBody>
        </p:sp>
        <p:grpSp>
          <p:nvGrpSpPr>
            <p:cNvPr id="28708" name="Group 102"/>
            <p:cNvGrpSpPr/>
            <p:nvPr/>
          </p:nvGrpSpPr>
          <p:grpSpPr bwMode="auto">
            <a:xfrm flipV="1">
              <a:off x="3386384" y="3652026"/>
              <a:ext cx="2459320" cy="123340"/>
              <a:chOff x="5286904" y="2613367"/>
              <a:chExt cx="3087157" cy="246679"/>
            </a:xfrm>
          </p:grpSpPr>
          <p:sp>
            <p:nvSpPr>
              <p:cNvPr id="90" name="Rounded Rectangle 40"/>
              <p:cNvSpPr/>
              <p:nvPr/>
            </p:nvSpPr>
            <p:spPr>
              <a:xfrm rot="10800000">
                <a:off x="5286904" y="2613367"/>
                <a:ext cx="3087157" cy="2316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400" dirty="0">
                  <a:solidFill>
                    <a:srgbClr val="3A7E46"/>
                  </a:solidFill>
                  <a:latin typeface="微软雅黑" panose="020B0503020204020204" charset="-122"/>
                  <a:ea typeface="微软雅黑" panose="020B0503020204020204" charset="-122"/>
                </a:endParaRPr>
              </a:p>
            </p:txBody>
          </p:sp>
          <p:sp>
            <p:nvSpPr>
              <p:cNvPr id="91" name="Rounded Rectangle 41"/>
              <p:cNvSpPr/>
              <p:nvPr/>
            </p:nvSpPr>
            <p:spPr>
              <a:xfrm>
                <a:off x="5286904" y="2613367"/>
                <a:ext cx="217230" cy="24732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0" bIns="0" anchor="ctr"/>
              <a:lstStyle/>
              <a:p>
                <a:pPr>
                  <a:defRPr/>
                </a:pPr>
                <a:endParaRPr lang="en-US" sz="1600" dirty="0">
                  <a:solidFill>
                    <a:srgbClr val="3A7E46"/>
                  </a:solidFill>
                  <a:latin typeface="微软雅黑" panose="020B0503020204020204" charset="-122"/>
                  <a:ea typeface="微软雅黑" panose="020B0503020204020204" charset="-122"/>
                </a:endParaRPr>
              </a:p>
            </p:txBody>
          </p:sp>
        </p:grpSp>
        <p:sp>
          <p:nvSpPr>
            <p:cNvPr id="89" name="Rectangle 39"/>
            <p:cNvSpPr/>
            <p:nvPr/>
          </p:nvSpPr>
          <p:spPr>
            <a:xfrm>
              <a:off x="5550677" y="3500260"/>
              <a:ext cx="285879" cy="127198"/>
            </a:xfrm>
            <a:prstGeom prst="rect">
              <a:avLst/>
            </a:prstGeom>
          </p:spPr>
          <p:txBody>
            <a:bodyPr lIns="0" tIns="0" rIns="0" bIns="0" anchor="ctr">
              <a:spAutoFit/>
            </a:bodyPr>
            <a:lstStyle/>
            <a:p>
              <a:pPr algn="r">
                <a:defRPr/>
              </a:pPr>
              <a:r>
                <a:rPr lang="en-US" altLang="zh-CN" sz="1335" dirty="0">
                  <a:solidFill>
                    <a:schemeClr val="accent1">
                      <a:lumMod val="75000"/>
                    </a:schemeClr>
                  </a:solidFill>
                  <a:latin typeface="微软雅黑" panose="020B0503020204020204" charset="-122"/>
                  <a:ea typeface="微软雅黑" panose="020B0503020204020204" charset="-122"/>
                </a:rPr>
                <a:t>1000</a:t>
              </a:r>
            </a:p>
          </p:txBody>
        </p:sp>
      </p:grpSp>
      <p:grpSp>
        <p:nvGrpSpPr>
          <p:cNvPr id="92" name="Group 72"/>
          <p:cNvGrpSpPr/>
          <p:nvPr/>
        </p:nvGrpSpPr>
        <p:grpSpPr bwMode="auto">
          <a:xfrm>
            <a:off x="5993426" y="5203747"/>
            <a:ext cx="5121275" cy="417513"/>
            <a:chOff x="3386384" y="3862997"/>
            <a:chExt cx="2459320" cy="258027"/>
          </a:xfrm>
        </p:grpSpPr>
        <p:sp>
          <p:nvSpPr>
            <p:cNvPr id="93" name="Rectangle 43"/>
            <p:cNvSpPr/>
            <p:nvPr/>
          </p:nvSpPr>
          <p:spPr>
            <a:xfrm>
              <a:off x="3386384" y="3862997"/>
              <a:ext cx="493999" cy="126561"/>
            </a:xfrm>
            <a:prstGeom prst="rect">
              <a:avLst/>
            </a:prstGeom>
          </p:spPr>
          <p:txBody>
            <a:bodyPr wrap="none" lIns="0" tIns="0" rIns="0" bIns="0" anchor="ct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r>
                <a:rPr lang="zh-CN" altLang="en-US" sz="1300">
                  <a:solidFill>
                    <a:schemeClr val="accent1">
                      <a:lumMod val="75000"/>
                    </a:schemeClr>
                  </a:solidFill>
                  <a:latin typeface="微软雅黑" panose="020B0503020204020204" charset="-122"/>
                  <a:ea typeface="微软雅黑" panose="020B0503020204020204" charset="-122"/>
                </a:rPr>
                <a:t>帕米膦酸二钠</a:t>
              </a:r>
            </a:p>
          </p:txBody>
        </p:sp>
        <p:grpSp>
          <p:nvGrpSpPr>
            <p:cNvPr id="28703" name="Group 102"/>
            <p:cNvGrpSpPr/>
            <p:nvPr/>
          </p:nvGrpSpPr>
          <p:grpSpPr bwMode="auto">
            <a:xfrm flipV="1">
              <a:off x="3386384" y="4005810"/>
              <a:ext cx="2459320" cy="115214"/>
              <a:chOff x="5286904" y="2613367"/>
              <a:chExt cx="3087157" cy="230430"/>
            </a:xfrm>
          </p:grpSpPr>
          <p:sp>
            <p:nvSpPr>
              <p:cNvPr id="96" name="Rounded Rectangle 46"/>
              <p:cNvSpPr/>
              <p:nvPr/>
            </p:nvSpPr>
            <p:spPr>
              <a:xfrm rot="10800000">
                <a:off x="5286904" y="2613367"/>
                <a:ext cx="3087157" cy="2295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400" dirty="0">
                  <a:solidFill>
                    <a:srgbClr val="3A7E46"/>
                  </a:solidFill>
                  <a:latin typeface="微软雅黑" panose="020B0503020204020204" charset="-122"/>
                  <a:ea typeface="微软雅黑" panose="020B0503020204020204" charset="-122"/>
                </a:endParaRPr>
              </a:p>
            </p:txBody>
          </p:sp>
          <p:sp>
            <p:nvSpPr>
              <p:cNvPr id="97" name="Rounded Rectangle 47"/>
              <p:cNvSpPr/>
              <p:nvPr/>
            </p:nvSpPr>
            <p:spPr>
              <a:xfrm>
                <a:off x="5286904" y="2613367"/>
                <a:ext cx="36365" cy="22957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0" bIns="0" anchor="ctr"/>
              <a:lstStyle/>
              <a:p>
                <a:pPr>
                  <a:defRPr/>
                </a:pPr>
                <a:endParaRPr lang="en-US" sz="1600" dirty="0">
                  <a:solidFill>
                    <a:srgbClr val="3A7E46"/>
                  </a:solidFill>
                  <a:latin typeface="微软雅黑" panose="020B0503020204020204" charset="-122"/>
                  <a:ea typeface="微软雅黑" panose="020B0503020204020204" charset="-122"/>
                </a:endParaRPr>
              </a:p>
            </p:txBody>
          </p:sp>
        </p:grpSp>
        <p:sp>
          <p:nvSpPr>
            <p:cNvPr id="95" name="Rectangle 45"/>
            <p:cNvSpPr/>
            <p:nvPr/>
          </p:nvSpPr>
          <p:spPr>
            <a:xfrm>
              <a:off x="5691066" y="3865347"/>
              <a:ext cx="145490" cy="126767"/>
            </a:xfrm>
            <a:prstGeom prst="rect">
              <a:avLst/>
            </a:prstGeom>
          </p:spPr>
          <p:txBody>
            <a:bodyPr wrap="none" lIns="0" tIns="0" rIns="0" bIns="0" anchor="ctr">
              <a:spAutoFit/>
            </a:bodyPr>
            <a:lstStyle/>
            <a:p>
              <a:pPr algn="r">
                <a:defRPr/>
              </a:pPr>
              <a:r>
                <a:rPr lang="en-US" altLang="zh-CN" sz="1335" dirty="0">
                  <a:solidFill>
                    <a:schemeClr val="accent1">
                      <a:lumMod val="75000"/>
                    </a:schemeClr>
                  </a:solidFill>
                  <a:latin typeface="微软雅黑" panose="020B0503020204020204" charset="-122"/>
                  <a:ea typeface="微软雅黑" panose="020B0503020204020204" charset="-122"/>
                </a:rPr>
                <a:t>100</a:t>
              </a:r>
            </a:p>
          </p:txBody>
        </p:sp>
      </p:grpSp>
      <p:grpSp>
        <p:nvGrpSpPr>
          <p:cNvPr id="98" name="Group 72"/>
          <p:cNvGrpSpPr/>
          <p:nvPr/>
        </p:nvGrpSpPr>
        <p:grpSpPr bwMode="auto">
          <a:xfrm>
            <a:off x="6011206" y="5737147"/>
            <a:ext cx="5121275" cy="417513"/>
            <a:chOff x="3386384" y="3862994"/>
            <a:chExt cx="2459320" cy="258032"/>
          </a:xfrm>
        </p:grpSpPr>
        <p:sp>
          <p:nvSpPr>
            <p:cNvPr id="99" name="Rectangle 50"/>
            <p:cNvSpPr/>
            <p:nvPr/>
          </p:nvSpPr>
          <p:spPr>
            <a:xfrm>
              <a:off x="3386384" y="3862994"/>
              <a:ext cx="329332" cy="126563"/>
            </a:xfrm>
            <a:prstGeom prst="rect">
              <a:avLst/>
            </a:prstGeom>
          </p:spPr>
          <p:txBody>
            <a:bodyPr wrap="none" lIns="0" tIns="0" rIns="0" bIns="0" anchor="ct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r>
                <a:rPr lang="zh-CN" altLang="en-US" sz="1300" dirty="0">
                  <a:solidFill>
                    <a:schemeClr val="accent1">
                      <a:lumMod val="50000"/>
                    </a:schemeClr>
                  </a:solidFill>
                  <a:latin typeface="微软雅黑" panose="020B0503020204020204" charset="-122"/>
                  <a:ea typeface="微软雅黑" panose="020B0503020204020204" charset="-122"/>
                </a:rPr>
                <a:t>依替膦酸</a:t>
              </a:r>
            </a:p>
          </p:txBody>
        </p:sp>
        <p:sp>
          <p:nvSpPr>
            <p:cNvPr id="100" name="Rounded Rectangle 53"/>
            <p:cNvSpPr/>
            <p:nvPr/>
          </p:nvSpPr>
          <p:spPr>
            <a:xfrm rot="10800000" flipV="1">
              <a:off x="3386384" y="4006236"/>
              <a:ext cx="2459320" cy="11479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400" dirty="0">
                <a:latin typeface="微软雅黑" panose="020B0503020204020204" charset="-122"/>
                <a:ea typeface="微软雅黑" panose="020B0503020204020204" charset="-122"/>
              </a:endParaRPr>
            </a:p>
          </p:txBody>
        </p:sp>
        <p:sp>
          <p:nvSpPr>
            <p:cNvPr id="101" name="Rectangle 52"/>
            <p:cNvSpPr/>
            <p:nvPr/>
          </p:nvSpPr>
          <p:spPr>
            <a:xfrm>
              <a:off x="5788059" y="3865344"/>
              <a:ext cx="48497" cy="126769"/>
            </a:xfrm>
            <a:prstGeom prst="rect">
              <a:avLst/>
            </a:prstGeom>
          </p:spPr>
          <p:txBody>
            <a:bodyPr wrap="none" lIns="0" tIns="0" rIns="0" bIns="0" anchor="ctr">
              <a:spAutoFit/>
            </a:bodyPr>
            <a:lstStyle/>
            <a:p>
              <a:pPr algn="r">
                <a:defRPr/>
              </a:pPr>
              <a:r>
                <a:rPr lang="en-US" altLang="zh-CN" sz="1335" dirty="0">
                  <a:solidFill>
                    <a:schemeClr val="accent1">
                      <a:lumMod val="50000"/>
                    </a:schemeClr>
                  </a:solidFill>
                  <a:latin typeface="微软雅黑" panose="020B0503020204020204" charset="-122"/>
                  <a:ea typeface="微软雅黑" panose="020B0503020204020204" charset="-122"/>
                </a:rPr>
                <a:t>1</a:t>
              </a:r>
            </a:p>
          </p:txBody>
        </p:sp>
      </p:grpSp>
      <p:sp>
        <p:nvSpPr>
          <p:cNvPr id="102" name="Rectangle 28"/>
          <p:cNvSpPr/>
          <p:nvPr/>
        </p:nvSpPr>
        <p:spPr>
          <a:xfrm>
            <a:off x="5945801" y="2805035"/>
            <a:ext cx="3614737" cy="287337"/>
          </a:xfrm>
          <a:prstGeom prst="rect">
            <a:avLst/>
          </a:prstGeom>
        </p:spPr>
        <p:txBody>
          <a:bodyPr lIns="0" tIns="0" rIns="0" bIns="0" anchor="ct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r>
              <a:rPr lang="zh-CN" altLang="en-US">
                <a:solidFill>
                  <a:schemeClr val="tx1"/>
                </a:solidFill>
                <a:latin typeface="微软雅黑" panose="020B0503020204020204" charset="-122"/>
                <a:ea typeface="微软雅黑" panose="020B0503020204020204" charset="-122"/>
              </a:rPr>
              <a:t>抑制破骨细胞骨吸收作用强度</a:t>
            </a:r>
            <a:endParaRPr lang="en-US" altLang="zh-CN">
              <a:solidFill>
                <a:schemeClr val="tx1"/>
              </a:solidFill>
              <a:latin typeface="微软雅黑" panose="020B0503020204020204" charset="-122"/>
              <a:ea typeface="微软雅黑" panose="020B0503020204020204" charset="-122"/>
            </a:endParaRPr>
          </a:p>
        </p:txBody>
      </p:sp>
      <p:sp>
        <p:nvSpPr>
          <p:cNvPr id="29" name="文本框 28"/>
          <p:cNvSpPr txBox="1"/>
          <p:nvPr/>
        </p:nvSpPr>
        <p:spPr>
          <a:xfrm>
            <a:off x="1927225" y="5621020"/>
            <a:ext cx="1290320" cy="398780"/>
          </a:xfrm>
          <a:prstGeom prst="rect">
            <a:avLst/>
          </a:prstGeom>
          <a:noFill/>
        </p:spPr>
        <p:txBody>
          <a:bodyPr wrap="square" rtlCol="0">
            <a:spAutoFit/>
          </a:bodyPr>
          <a:lstStyle/>
          <a:p>
            <a:pPr algn="ctr" defTabSz="1219200">
              <a:spcBef>
                <a:spcPct val="20000"/>
              </a:spcBef>
              <a:spcAft>
                <a:spcPts val="0"/>
              </a:spcAft>
              <a:buClrTx/>
              <a:buSzTx/>
              <a:buFontTx/>
              <a:defRPr/>
            </a:pPr>
            <a:r>
              <a:rPr lang="zh-CN" altLang="en-US" sz="2000" b="1" dirty="0">
                <a:solidFill>
                  <a:schemeClr val="bg1"/>
                </a:solidFill>
                <a:latin typeface="微软雅黑" panose="020B0503020204020204" charset="-122"/>
                <a:ea typeface="微软雅黑" panose="020B0503020204020204" charset="-122"/>
              </a:rPr>
              <a:t>第三代+</a:t>
            </a:r>
          </a:p>
        </p:txBody>
      </p:sp>
      <p:sp>
        <p:nvSpPr>
          <p:cNvPr id="30" name="文本框 29"/>
          <p:cNvSpPr txBox="1"/>
          <p:nvPr/>
        </p:nvSpPr>
        <p:spPr>
          <a:xfrm>
            <a:off x="3145155" y="5577840"/>
            <a:ext cx="2195830" cy="391160"/>
          </a:xfrm>
          <a:prstGeom prst="rect">
            <a:avLst/>
          </a:prstGeom>
          <a:noFill/>
        </p:spPr>
        <p:txBody>
          <a:bodyPr wrap="square" rtlCol="0">
            <a:spAutoFit/>
          </a:bodyPr>
          <a:lstStyle/>
          <a:p>
            <a:pPr algn="just">
              <a:lnSpc>
                <a:spcPct val="150000"/>
              </a:lnSpc>
              <a:buClrTx/>
              <a:buSzTx/>
              <a:buFontTx/>
            </a:pPr>
            <a:r>
              <a:rPr lang="zh-CN" altLang="en-US" sz="1300" b="1" dirty="0">
                <a:solidFill>
                  <a:srgbClr val="C00000"/>
                </a:solidFill>
                <a:latin typeface="微软雅黑" panose="020B0503020204020204" charset="-122"/>
                <a:ea typeface="微软雅黑" panose="020B0503020204020204" charset="-122"/>
              </a:rPr>
              <a:t>因卡膦酸钠（Incadronate）</a:t>
            </a:r>
          </a:p>
        </p:txBody>
      </p:sp>
      <p:grpSp>
        <p:nvGrpSpPr>
          <p:cNvPr id="44" name="Group 56"/>
          <p:cNvGrpSpPr/>
          <p:nvPr/>
        </p:nvGrpSpPr>
        <p:grpSpPr bwMode="auto">
          <a:xfrm>
            <a:off x="5955961" y="3742294"/>
            <a:ext cx="5121275" cy="452438"/>
            <a:chOff x="3386384" y="3150504"/>
            <a:chExt cx="2459320" cy="279222"/>
          </a:xfrm>
        </p:grpSpPr>
        <p:sp>
          <p:nvSpPr>
            <p:cNvPr id="45" name="Rectangle 31"/>
            <p:cNvSpPr/>
            <p:nvPr/>
          </p:nvSpPr>
          <p:spPr>
            <a:xfrm>
              <a:off x="3386384" y="3150504"/>
              <a:ext cx="317135" cy="123445"/>
            </a:xfrm>
            <a:prstGeom prst="rect">
              <a:avLst/>
            </a:prstGeom>
          </p:spPr>
          <p:txBody>
            <a:bodyPr wrap="none" lIns="0" tIns="0" rIns="0" bIns="0" anchor="ctr">
              <a:spAutoFit/>
            </a:bodyPr>
            <a:lstStyle>
              <a:lvl1pPr>
                <a:defRPr b="1">
                  <a:solidFill>
                    <a:schemeClr val="bg1"/>
                  </a:solidFill>
                  <a:latin typeface="Calibri" panose="020F0502020204030204" pitchFamily="34" charset="0"/>
                  <a:ea typeface="宋体" panose="02010600030101010101" pitchFamily="2" charset="-122"/>
                </a:defRPr>
              </a:lvl1pPr>
              <a:lvl2pPr marL="742950" indent="-285750">
                <a:defRPr b="1">
                  <a:solidFill>
                    <a:schemeClr val="bg1"/>
                  </a:solidFill>
                  <a:latin typeface="Calibri" panose="020F0502020204030204" pitchFamily="34" charset="0"/>
                  <a:ea typeface="宋体" panose="02010600030101010101" pitchFamily="2" charset="-122"/>
                </a:defRPr>
              </a:lvl2pPr>
              <a:lvl3pPr marL="1143000" indent="-228600">
                <a:defRPr b="1">
                  <a:solidFill>
                    <a:schemeClr val="bg1"/>
                  </a:solidFill>
                  <a:latin typeface="Calibri" panose="020F0502020204030204" pitchFamily="34" charset="0"/>
                  <a:ea typeface="宋体" panose="02010600030101010101" pitchFamily="2" charset="-122"/>
                </a:defRPr>
              </a:lvl3pPr>
              <a:lvl4pPr marL="1600200" indent="-228600">
                <a:defRPr b="1">
                  <a:solidFill>
                    <a:schemeClr val="bg1"/>
                  </a:solidFill>
                  <a:latin typeface="Calibri" panose="020F0502020204030204" pitchFamily="34" charset="0"/>
                  <a:ea typeface="宋体" panose="02010600030101010101" pitchFamily="2" charset="-122"/>
                </a:defRPr>
              </a:lvl4pPr>
              <a:lvl5pPr marL="2057400" indent="-228600">
                <a:defRPr b="1">
                  <a:solidFill>
                    <a:schemeClr val="bg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pitchFamily="34" charset="0"/>
                  <a:ea typeface="宋体" panose="02010600030101010101" pitchFamily="2" charset="-122"/>
                </a:defRPr>
              </a:lvl9pPr>
            </a:lstStyle>
            <a:p>
              <a:r>
                <a:rPr lang="zh-CN" altLang="en-US" sz="1300">
                  <a:solidFill>
                    <a:srgbClr val="C00000"/>
                  </a:solidFill>
                  <a:latin typeface="微软雅黑" panose="020B0503020204020204" charset="-122"/>
                  <a:ea typeface="微软雅黑" panose="020B0503020204020204" charset="-122"/>
                </a:rPr>
                <a:t>因卡膦酸</a:t>
              </a:r>
            </a:p>
          </p:txBody>
        </p:sp>
        <p:grpSp>
          <p:nvGrpSpPr>
            <p:cNvPr id="46" name="Group 103"/>
            <p:cNvGrpSpPr/>
            <p:nvPr/>
          </p:nvGrpSpPr>
          <p:grpSpPr bwMode="auto">
            <a:xfrm flipV="1">
              <a:off x="3386384" y="3308148"/>
              <a:ext cx="2459320" cy="121578"/>
              <a:chOff x="5286904" y="2122786"/>
              <a:chExt cx="3087157" cy="243155"/>
            </a:xfrm>
          </p:grpSpPr>
          <p:sp>
            <p:nvSpPr>
              <p:cNvPr id="47" name="Rounded Rectangle 34"/>
              <p:cNvSpPr/>
              <p:nvPr/>
            </p:nvSpPr>
            <p:spPr>
              <a:xfrm rot="10800000">
                <a:off x="5286904" y="2122786"/>
                <a:ext cx="3087157" cy="2312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400" dirty="0">
                  <a:solidFill>
                    <a:srgbClr val="7FB44B"/>
                  </a:solidFill>
                  <a:latin typeface="微软雅黑" panose="020B0503020204020204" charset="-122"/>
                  <a:ea typeface="微软雅黑" panose="020B0503020204020204" charset="-122"/>
                </a:endParaRPr>
              </a:p>
            </p:txBody>
          </p:sp>
          <p:sp>
            <p:nvSpPr>
              <p:cNvPr id="48" name="Rounded Rectangle 35"/>
              <p:cNvSpPr/>
              <p:nvPr/>
            </p:nvSpPr>
            <p:spPr>
              <a:xfrm>
                <a:off x="5286904" y="2122786"/>
                <a:ext cx="1551234" cy="24297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0" bIns="0" anchor="ctr"/>
              <a:lstStyle/>
              <a:p>
                <a:pPr>
                  <a:defRPr/>
                </a:pPr>
                <a:endParaRPr lang="en-US" sz="1600" dirty="0">
                  <a:solidFill>
                    <a:srgbClr val="7FB44B"/>
                  </a:solidFill>
                  <a:latin typeface="微软雅黑" panose="020B0503020204020204" charset="-122"/>
                  <a:ea typeface="微软雅黑" panose="020B0503020204020204" charset="-122"/>
                </a:endParaRPr>
              </a:p>
            </p:txBody>
          </p:sp>
        </p:grpSp>
        <p:sp>
          <p:nvSpPr>
            <p:cNvPr id="49" name="Rectangle 33"/>
            <p:cNvSpPr/>
            <p:nvPr/>
          </p:nvSpPr>
          <p:spPr>
            <a:xfrm>
              <a:off x="5597179" y="3174213"/>
              <a:ext cx="239376" cy="126972"/>
            </a:xfrm>
            <a:prstGeom prst="rect">
              <a:avLst/>
            </a:prstGeom>
          </p:spPr>
          <p:txBody>
            <a:bodyPr wrap="none" lIns="0" tIns="0" rIns="0" bIns="0" anchor="ctr">
              <a:spAutoFit/>
            </a:bodyPr>
            <a:lstStyle/>
            <a:p>
              <a:pPr algn="r">
                <a:defRPr/>
              </a:pPr>
              <a:r>
                <a:rPr lang="en-US" altLang="zh-CN" sz="1335" dirty="0">
                  <a:solidFill>
                    <a:schemeClr val="accent1">
                      <a:lumMod val="60000"/>
                      <a:lumOff val="40000"/>
                    </a:schemeClr>
                  </a:solidFill>
                  <a:latin typeface="微软雅黑" panose="020B0503020204020204" charset="-122"/>
                  <a:ea typeface="微软雅黑" panose="020B0503020204020204" charset="-122"/>
                </a:rPr>
                <a:t>10000</a:t>
              </a:r>
            </a:p>
          </p:txBody>
        </p:sp>
      </p:grpSp>
      <p:sp>
        <p:nvSpPr>
          <p:cNvPr id="82" name="文本框 81"/>
          <p:cNvSpPr txBox="1"/>
          <p:nvPr/>
        </p:nvSpPr>
        <p:spPr>
          <a:xfrm>
            <a:off x="5956384" y="6341566"/>
            <a:ext cx="6097904" cy="246221"/>
          </a:xfrm>
          <a:prstGeom prst="rect">
            <a:avLst/>
          </a:prstGeom>
          <a:noFill/>
        </p:spPr>
        <p:txBody>
          <a:bodyPr wrap="square">
            <a:spAutoFit/>
          </a:bodyPr>
          <a:lstStyle/>
          <a:p>
            <a:pPr algn="l"/>
            <a:r>
              <a:rPr lang="en-US" altLang="zh-CN" sz="1000" b="0" u="none" strike="noStrike" baseline="0" dirty="0" err="1">
                <a:solidFill>
                  <a:schemeClr val="bg1"/>
                </a:solidFill>
                <a:latin typeface="Arial" panose="020B0604020202020204" pitchFamily="34" charset="0"/>
                <a:cs typeface="Arial" panose="020B0604020202020204" pitchFamily="34" charset="0"/>
              </a:rPr>
              <a:t>Zefei</a:t>
            </a:r>
            <a:r>
              <a:rPr lang="en-US" altLang="zh-CN" sz="1000" b="0" u="none" strike="noStrike" baseline="0" dirty="0">
                <a:solidFill>
                  <a:schemeClr val="bg1"/>
                </a:solidFill>
                <a:latin typeface="Arial" panose="020B0604020202020204" pitchFamily="34" charset="0"/>
                <a:cs typeface="Arial" panose="020B0604020202020204" pitchFamily="34" charset="0"/>
              </a:rPr>
              <a:t> Jiang et al</a:t>
            </a:r>
            <a:r>
              <a:rPr lang="en-US" altLang="zh-CN" sz="1000" dirty="0">
                <a:solidFill>
                  <a:schemeClr val="bg1"/>
                </a:solidFill>
                <a:latin typeface="Arial" panose="020B0604020202020204" pitchFamily="34" charset="0"/>
                <a:cs typeface="Arial" panose="020B0604020202020204" pitchFamily="34" charset="0"/>
              </a:rPr>
              <a:t>,</a:t>
            </a:r>
            <a:r>
              <a:rPr lang="zh-CN" altLang="en-US" sz="1000" dirty="0">
                <a:solidFill>
                  <a:schemeClr val="bg1"/>
                </a:solidFill>
                <a:latin typeface="Arial" panose="020B0604020202020204" pitchFamily="34" charset="0"/>
                <a:cs typeface="Arial" panose="020B0604020202020204" pitchFamily="34" charset="0"/>
              </a:rPr>
              <a:t> </a:t>
            </a:r>
            <a:r>
              <a:rPr lang="en-US" altLang="zh-CN" sz="1000" b="0" u="none" strike="noStrike" baseline="0" dirty="0" err="1">
                <a:solidFill>
                  <a:schemeClr val="bg1"/>
                </a:solidFill>
                <a:latin typeface="Arial" panose="020B0604020202020204" pitchFamily="34" charset="0"/>
                <a:cs typeface="Arial" panose="020B0604020202020204" pitchFamily="34" charset="0"/>
              </a:rPr>
              <a:t>Transl</a:t>
            </a:r>
            <a:r>
              <a:rPr lang="en-US" altLang="zh-CN" sz="1000" b="0" u="none" strike="noStrike" baseline="0" dirty="0">
                <a:solidFill>
                  <a:schemeClr val="bg1"/>
                </a:solidFill>
                <a:latin typeface="Arial" panose="020B0604020202020204" pitchFamily="34" charset="0"/>
                <a:cs typeface="Arial" panose="020B0604020202020204" pitchFamily="34" charset="0"/>
              </a:rPr>
              <a:t> Breast Cancer Res </a:t>
            </a:r>
            <a:r>
              <a:rPr lang="en-US" altLang="zh-CN" sz="1000" b="0" i="0" u="none" strike="noStrike" baseline="0" dirty="0">
                <a:solidFill>
                  <a:schemeClr val="bg1"/>
                </a:solidFill>
                <a:latin typeface="Arial" panose="020B0604020202020204" pitchFamily="34" charset="0"/>
                <a:cs typeface="Arial" panose="020B0604020202020204" pitchFamily="34" charset="0"/>
              </a:rPr>
              <a:t>2021 | http://dx.doi.org/10.21037/tbcr-20-65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162560" y="2208530"/>
            <a:ext cx="3573780" cy="1776140"/>
            <a:chOff x="1663299" y="3678847"/>
            <a:chExt cx="3651241" cy="1902277"/>
          </a:xfrm>
        </p:grpSpPr>
        <p:grpSp>
          <p:nvGrpSpPr>
            <p:cNvPr id="30" name="组合 29"/>
            <p:cNvGrpSpPr/>
            <p:nvPr/>
          </p:nvGrpSpPr>
          <p:grpSpPr>
            <a:xfrm>
              <a:off x="1663299" y="3678847"/>
              <a:ext cx="3651241" cy="1902277"/>
              <a:chOff x="8352689" y="1734984"/>
              <a:chExt cx="2813591" cy="1465865"/>
            </a:xfrm>
          </p:grpSpPr>
          <p:sp>
            <p:nvSpPr>
              <p:cNvPr id="31" name="Text Box 8"/>
              <p:cNvSpPr txBox="1">
                <a:spLocks noChangeArrowheads="1"/>
              </p:cNvSpPr>
              <p:nvPr/>
            </p:nvSpPr>
            <p:spPr bwMode="auto">
              <a:xfrm>
                <a:off x="8841800" y="2972354"/>
                <a:ext cx="326717"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latin typeface="微软雅黑" panose="020B0503020204020204" charset="-122"/>
                    <a:ea typeface="微软雅黑" panose="020B0503020204020204" charset="-122"/>
                  </a:rPr>
                  <a:t>OH</a:t>
                </a:r>
              </a:p>
            </p:txBody>
          </p:sp>
          <p:sp>
            <p:nvSpPr>
              <p:cNvPr id="32" name="Text Box 9"/>
              <p:cNvSpPr txBox="1">
                <a:spLocks noChangeArrowheads="1"/>
              </p:cNvSpPr>
              <p:nvPr/>
            </p:nvSpPr>
            <p:spPr bwMode="auto">
              <a:xfrm>
                <a:off x="9657266" y="2968070"/>
                <a:ext cx="405138"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solidFill>
                      <a:schemeClr val="accent1">
                        <a:lumMod val="60000"/>
                        <a:lumOff val="40000"/>
                      </a:schemeClr>
                    </a:solidFill>
                    <a:latin typeface="微软雅黑" panose="020B0503020204020204" charset="-122"/>
                    <a:ea typeface="微软雅黑" panose="020B0503020204020204" charset="-122"/>
                  </a:rPr>
                  <a:t>R</a:t>
                </a:r>
                <a:r>
                  <a:rPr lang="en-US" altLang="zh-CN" sz="1400" b="1" dirty="0">
                    <a:solidFill>
                      <a:schemeClr val="accent1">
                        <a:lumMod val="60000"/>
                        <a:lumOff val="40000"/>
                      </a:schemeClr>
                    </a:solidFill>
                    <a:latin typeface="微软雅黑" panose="020B0503020204020204" charset="-122"/>
                    <a:ea typeface="微软雅黑" panose="020B0503020204020204" charset="-122"/>
                  </a:rPr>
                  <a:t>2</a:t>
                </a:r>
              </a:p>
            </p:txBody>
          </p:sp>
          <p:sp>
            <p:nvSpPr>
              <p:cNvPr id="33" name="Text Box 10"/>
              <p:cNvSpPr txBox="1">
                <a:spLocks noChangeArrowheads="1"/>
              </p:cNvSpPr>
              <p:nvPr/>
            </p:nvSpPr>
            <p:spPr bwMode="auto">
              <a:xfrm>
                <a:off x="10286652" y="2961616"/>
                <a:ext cx="349636"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latin typeface="微软雅黑" panose="020B0503020204020204" charset="-122"/>
                    <a:ea typeface="微软雅黑" panose="020B0503020204020204" charset="-122"/>
                  </a:rPr>
                  <a:t>OH</a:t>
                </a:r>
              </a:p>
            </p:txBody>
          </p:sp>
          <p:sp>
            <p:nvSpPr>
              <p:cNvPr id="34" name="Text Box 11"/>
              <p:cNvSpPr txBox="1">
                <a:spLocks noChangeArrowheads="1"/>
              </p:cNvSpPr>
              <p:nvPr/>
            </p:nvSpPr>
            <p:spPr bwMode="auto">
              <a:xfrm>
                <a:off x="8934216" y="2362135"/>
                <a:ext cx="192300"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solidFill>
                      <a:schemeClr val="accent1">
                        <a:lumMod val="75000"/>
                      </a:schemeClr>
                    </a:solidFill>
                    <a:latin typeface="微软雅黑" panose="020B0503020204020204" charset="-122"/>
                    <a:ea typeface="微软雅黑" panose="020B0503020204020204" charset="-122"/>
                  </a:rPr>
                  <a:t>P</a:t>
                </a:r>
              </a:p>
            </p:txBody>
          </p:sp>
          <p:sp>
            <p:nvSpPr>
              <p:cNvPr id="35" name="Text Box 12"/>
              <p:cNvSpPr txBox="1">
                <a:spLocks noChangeArrowheads="1"/>
              </p:cNvSpPr>
              <p:nvPr/>
            </p:nvSpPr>
            <p:spPr bwMode="auto">
              <a:xfrm>
                <a:off x="9545393" y="2385917"/>
                <a:ext cx="374616"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solidFill>
                      <a:schemeClr val="accent1">
                        <a:lumMod val="75000"/>
                      </a:schemeClr>
                    </a:solidFill>
                    <a:latin typeface="微软雅黑" panose="020B0503020204020204" charset="-122"/>
                    <a:ea typeface="微软雅黑" panose="020B0503020204020204" charset="-122"/>
                  </a:rPr>
                  <a:t>  C</a:t>
                </a:r>
              </a:p>
            </p:txBody>
          </p:sp>
          <p:sp>
            <p:nvSpPr>
              <p:cNvPr id="36" name="Text Box 13"/>
              <p:cNvSpPr txBox="1">
                <a:spLocks noChangeArrowheads="1"/>
              </p:cNvSpPr>
              <p:nvPr/>
            </p:nvSpPr>
            <p:spPr bwMode="auto">
              <a:xfrm>
                <a:off x="10377872" y="2356283"/>
                <a:ext cx="170447"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solidFill>
                      <a:schemeClr val="accent1">
                        <a:lumMod val="75000"/>
                      </a:schemeClr>
                    </a:solidFill>
                    <a:latin typeface="微软雅黑" panose="020B0503020204020204" charset="-122"/>
                    <a:ea typeface="微软雅黑" panose="020B0503020204020204" charset="-122"/>
                  </a:rPr>
                  <a:t>P</a:t>
                </a:r>
              </a:p>
            </p:txBody>
          </p:sp>
          <p:sp>
            <p:nvSpPr>
              <p:cNvPr id="37" name="Text Box 14"/>
              <p:cNvSpPr txBox="1">
                <a:spLocks noChangeArrowheads="1"/>
              </p:cNvSpPr>
              <p:nvPr/>
            </p:nvSpPr>
            <p:spPr bwMode="auto">
              <a:xfrm>
                <a:off x="10939017" y="2365066"/>
                <a:ext cx="227263"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solidFill>
                      <a:schemeClr val="accent1">
                        <a:lumMod val="75000"/>
                      </a:schemeClr>
                    </a:solidFill>
                    <a:latin typeface="微软雅黑" panose="020B0503020204020204" charset="-122"/>
                    <a:ea typeface="微软雅黑" panose="020B0503020204020204" charset="-122"/>
                  </a:rPr>
                  <a:t>O</a:t>
                </a:r>
              </a:p>
            </p:txBody>
          </p:sp>
          <p:sp>
            <p:nvSpPr>
              <p:cNvPr id="38" name="Text Box 16"/>
              <p:cNvSpPr txBox="1">
                <a:spLocks noChangeArrowheads="1"/>
              </p:cNvSpPr>
              <p:nvPr/>
            </p:nvSpPr>
            <p:spPr bwMode="auto">
              <a:xfrm>
                <a:off x="8352689" y="2363677"/>
                <a:ext cx="225078"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solidFill>
                      <a:schemeClr val="accent1">
                        <a:lumMod val="75000"/>
                      </a:schemeClr>
                    </a:solidFill>
                    <a:latin typeface="微软雅黑" panose="020B0503020204020204" charset="-122"/>
                    <a:ea typeface="微软雅黑" panose="020B0503020204020204" charset="-122"/>
                  </a:rPr>
                  <a:t>O</a:t>
                </a:r>
              </a:p>
            </p:txBody>
          </p:sp>
          <p:sp>
            <p:nvSpPr>
              <p:cNvPr id="39" name="Line 20"/>
              <p:cNvSpPr>
                <a:spLocks noChangeShapeType="1"/>
              </p:cNvSpPr>
              <p:nvPr/>
            </p:nvSpPr>
            <p:spPr bwMode="auto">
              <a:xfrm>
                <a:off x="8983333" y="2617801"/>
                <a:ext cx="0" cy="318656"/>
              </a:xfrm>
              <a:prstGeom prst="line">
                <a:avLst/>
              </a:prstGeom>
              <a:noFill/>
              <a:ln w="19050" cmpd="sng">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0" name="Line 21"/>
              <p:cNvSpPr>
                <a:spLocks noChangeShapeType="1"/>
              </p:cNvSpPr>
              <p:nvPr/>
            </p:nvSpPr>
            <p:spPr bwMode="auto">
              <a:xfrm>
                <a:off x="9720869" y="2620826"/>
                <a:ext cx="0" cy="318656"/>
              </a:xfrm>
              <a:prstGeom prst="line">
                <a:avLst/>
              </a:prstGeom>
              <a:noFill/>
              <a:ln w="19050" cmpd="sng">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 name="Line 22"/>
              <p:cNvSpPr>
                <a:spLocks noChangeShapeType="1"/>
              </p:cNvSpPr>
              <p:nvPr/>
            </p:nvSpPr>
            <p:spPr bwMode="auto">
              <a:xfrm>
                <a:off x="10412493" y="2585845"/>
                <a:ext cx="0" cy="318656"/>
              </a:xfrm>
              <a:prstGeom prst="line">
                <a:avLst/>
              </a:prstGeom>
              <a:noFill/>
              <a:ln w="19050" cmpd="sng">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2" name="Line 23"/>
              <p:cNvSpPr>
                <a:spLocks noChangeShapeType="1"/>
              </p:cNvSpPr>
              <p:nvPr/>
            </p:nvSpPr>
            <p:spPr bwMode="auto">
              <a:xfrm>
                <a:off x="8552797" y="2441891"/>
                <a:ext cx="297190" cy="0"/>
              </a:xfrm>
              <a:prstGeom prst="line">
                <a:avLst/>
              </a:prstGeom>
              <a:noFill/>
              <a:ln w="19050" cmpd="sng">
                <a:solidFill>
                  <a:schemeClr val="accent1">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solidFill>
                    <a:schemeClr val="accent1"/>
                  </a:solidFill>
                </a:endParaRPr>
              </a:p>
            </p:txBody>
          </p:sp>
          <p:sp>
            <p:nvSpPr>
              <p:cNvPr id="43" name="Line 24"/>
              <p:cNvSpPr>
                <a:spLocks noChangeShapeType="1"/>
              </p:cNvSpPr>
              <p:nvPr/>
            </p:nvSpPr>
            <p:spPr bwMode="auto">
              <a:xfrm>
                <a:off x="8552797" y="2502593"/>
                <a:ext cx="297190" cy="0"/>
              </a:xfrm>
              <a:prstGeom prst="line">
                <a:avLst/>
              </a:prstGeom>
              <a:noFill/>
              <a:ln w="19050" cmpd="sng">
                <a:solidFill>
                  <a:schemeClr val="accent1">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solidFill>
                    <a:schemeClr val="accent1"/>
                  </a:solidFill>
                </a:endParaRPr>
              </a:p>
            </p:txBody>
          </p:sp>
          <p:sp>
            <p:nvSpPr>
              <p:cNvPr id="44" name="Line 25"/>
              <p:cNvSpPr>
                <a:spLocks noChangeShapeType="1"/>
              </p:cNvSpPr>
              <p:nvPr/>
            </p:nvSpPr>
            <p:spPr bwMode="auto">
              <a:xfrm>
                <a:off x="10574271" y="2441891"/>
                <a:ext cx="297190" cy="0"/>
              </a:xfrm>
              <a:prstGeom prst="line">
                <a:avLst/>
              </a:prstGeom>
              <a:noFill/>
              <a:ln w="19050" cmpd="sng">
                <a:solidFill>
                  <a:schemeClr val="accent1">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solidFill>
                    <a:schemeClr val="accent1"/>
                  </a:solidFill>
                </a:endParaRPr>
              </a:p>
            </p:txBody>
          </p:sp>
          <p:sp>
            <p:nvSpPr>
              <p:cNvPr id="45" name="Line 26"/>
              <p:cNvSpPr>
                <a:spLocks noChangeShapeType="1"/>
              </p:cNvSpPr>
              <p:nvPr/>
            </p:nvSpPr>
            <p:spPr bwMode="auto">
              <a:xfrm>
                <a:off x="10574271" y="2508649"/>
                <a:ext cx="297190" cy="0"/>
              </a:xfrm>
              <a:prstGeom prst="line">
                <a:avLst/>
              </a:prstGeom>
              <a:noFill/>
              <a:ln w="19050" cmpd="sng">
                <a:solidFill>
                  <a:schemeClr val="accent1">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solidFill>
                    <a:schemeClr val="accent1"/>
                  </a:solidFill>
                </a:endParaRPr>
              </a:p>
            </p:txBody>
          </p:sp>
          <p:sp>
            <p:nvSpPr>
              <p:cNvPr id="46" name="Line 27"/>
              <p:cNvSpPr>
                <a:spLocks noChangeShapeType="1"/>
              </p:cNvSpPr>
              <p:nvPr/>
            </p:nvSpPr>
            <p:spPr bwMode="auto">
              <a:xfrm>
                <a:off x="9142879" y="2481110"/>
                <a:ext cx="349636" cy="0"/>
              </a:xfrm>
              <a:prstGeom prst="line">
                <a:avLst/>
              </a:prstGeom>
              <a:noFill/>
              <a:ln w="19050" cmpd="sng">
                <a:solidFill>
                  <a:schemeClr val="accent1">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solidFill>
                    <a:schemeClr val="accent1"/>
                  </a:solidFill>
                </a:endParaRPr>
              </a:p>
            </p:txBody>
          </p:sp>
          <p:sp>
            <p:nvSpPr>
              <p:cNvPr id="47" name="Line 28"/>
              <p:cNvSpPr>
                <a:spLocks noChangeShapeType="1"/>
              </p:cNvSpPr>
              <p:nvPr/>
            </p:nvSpPr>
            <p:spPr bwMode="auto">
              <a:xfrm>
                <a:off x="9920818" y="2481110"/>
                <a:ext cx="349636" cy="0"/>
              </a:xfrm>
              <a:prstGeom prst="line">
                <a:avLst/>
              </a:prstGeom>
              <a:noFill/>
              <a:ln w="19050" cmpd="sng">
                <a:solidFill>
                  <a:schemeClr val="accent1">
                    <a:lumMod val="75000"/>
                  </a:schemeClr>
                </a:solidFill>
                <a:round/>
              </a:ln>
              <a:extLst>
                <a:ext uri="{909E8E84-426E-40DD-AFC4-6F175D3DCCD1}">
                  <a14:hiddenFill xmlns:a14="http://schemas.microsoft.com/office/drawing/2010/main">
                    <a:noFill/>
                  </a14:hiddenFill>
                </a:ext>
              </a:extLst>
            </p:spPr>
            <p:txBody>
              <a:bodyPr wrap="none" anchor="ctr"/>
              <a:lstStyle/>
              <a:p>
                <a:endParaRPr lang="zh-CN" altLang="en-US">
                  <a:solidFill>
                    <a:schemeClr val="accent1"/>
                  </a:solidFill>
                </a:endParaRPr>
              </a:p>
            </p:txBody>
          </p:sp>
          <p:sp>
            <p:nvSpPr>
              <p:cNvPr id="48" name="Text Box 6"/>
              <p:cNvSpPr txBox="1">
                <a:spLocks noChangeArrowheads="1"/>
              </p:cNvSpPr>
              <p:nvPr/>
            </p:nvSpPr>
            <p:spPr bwMode="auto">
              <a:xfrm>
                <a:off x="8866443" y="1744196"/>
                <a:ext cx="386842"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latin typeface="微软雅黑" panose="020B0503020204020204" charset="-122"/>
                    <a:ea typeface="微软雅黑" panose="020B0503020204020204" charset="-122"/>
                  </a:rPr>
                  <a:t>OH</a:t>
                </a:r>
              </a:p>
            </p:txBody>
          </p:sp>
          <p:sp>
            <p:nvSpPr>
              <p:cNvPr id="49" name="Text Box 15"/>
              <p:cNvSpPr txBox="1">
                <a:spLocks noChangeArrowheads="1"/>
              </p:cNvSpPr>
              <p:nvPr/>
            </p:nvSpPr>
            <p:spPr bwMode="auto">
              <a:xfrm>
                <a:off x="10253797" y="1739357"/>
                <a:ext cx="349636"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latin typeface="微软雅黑" panose="020B0503020204020204" charset="-122"/>
                    <a:ea typeface="微软雅黑" panose="020B0503020204020204" charset="-122"/>
                  </a:rPr>
                  <a:t>OH</a:t>
                </a:r>
              </a:p>
            </p:txBody>
          </p:sp>
          <p:sp>
            <p:nvSpPr>
              <p:cNvPr id="50" name="Line 20"/>
              <p:cNvSpPr>
                <a:spLocks noChangeShapeType="1"/>
              </p:cNvSpPr>
              <p:nvPr/>
            </p:nvSpPr>
            <p:spPr bwMode="auto">
              <a:xfrm>
                <a:off x="8987177" y="2018411"/>
                <a:ext cx="0" cy="318656"/>
              </a:xfrm>
              <a:prstGeom prst="line">
                <a:avLst/>
              </a:prstGeom>
              <a:noFill/>
              <a:ln w="19050" cmpd="sng">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 name="Line 20"/>
              <p:cNvSpPr>
                <a:spLocks noChangeShapeType="1"/>
              </p:cNvSpPr>
              <p:nvPr/>
            </p:nvSpPr>
            <p:spPr bwMode="auto">
              <a:xfrm>
                <a:off x="10416337" y="2009936"/>
                <a:ext cx="0" cy="318656"/>
              </a:xfrm>
              <a:prstGeom prst="line">
                <a:avLst/>
              </a:prstGeom>
              <a:noFill/>
              <a:ln w="19050" cmpd="sng">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2" name="Line 21"/>
              <p:cNvSpPr>
                <a:spLocks noChangeShapeType="1"/>
              </p:cNvSpPr>
              <p:nvPr/>
            </p:nvSpPr>
            <p:spPr bwMode="auto">
              <a:xfrm>
                <a:off x="9720869" y="2009936"/>
                <a:ext cx="0" cy="318656"/>
              </a:xfrm>
              <a:prstGeom prst="line">
                <a:avLst/>
              </a:prstGeom>
              <a:noFill/>
              <a:ln w="19050" cmpd="sng">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3" name="Text Box 9"/>
              <p:cNvSpPr txBox="1">
                <a:spLocks noChangeArrowheads="1"/>
              </p:cNvSpPr>
              <p:nvPr/>
            </p:nvSpPr>
            <p:spPr bwMode="auto">
              <a:xfrm>
                <a:off x="9652105" y="1734984"/>
                <a:ext cx="349634" cy="2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700">
                    <a:solidFill>
                      <a:schemeClr val="tx1"/>
                    </a:solidFill>
                    <a:latin typeface="Verdana" panose="020B0604030504040204" charset="0"/>
                    <a:ea typeface="黑体" panose="02010609060101010101" charset="-122"/>
                  </a:defRPr>
                </a:lvl1pPr>
                <a:lvl2pPr marL="742950" indent="-285750" eaLnBrk="0" hangingPunct="0">
                  <a:defRPr sz="1700">
                    <a:solidFill>
                      <a:schemeClr val="tx1"/>
                    </a:solidFill>
                    <a:latin typeface="Verdana" panose="020B0604030504040204" charset="0"/>
                    <a:ea typeface="黑体" panose="02010609060101010101" charset="-122"/>
                  </a:defRPr>
                </a:lvl2pPr>
                <a:lvl3pPr marL="1143000" indent="-228600" eaLnBrk="0" hangingPunct="0">
                  <a:defRPr sz="1700">
                    <a:solidFill>
                      <a:schemeClr val="tx1"/>
                    </a:solidFill>
                    <a:latin typeface="Verdana" panose="020B0604030504040204" charset="0"/>
                    <a:ea typeface="黑体" panose="02010609060101010101" charset="-122"/>
                  </a:defRPr>
                </a:lvl3pPr>
                <a:lvl4pPr marL="1600200" indent="-228600" eaLnBrk="0" hangingPunct="0">
                  <a:defRPr sz="1700">
                    <a:solidFill>
                      <a:schemeClr val="tx1"/>
                    </a:solidFill>
                    <a:latin typeface="Verdana" panose="020B0604030504040204" charset="0"/>
                    <a:ea typeface="黑体" panose="02010609060101010101" charset="-122"/>
                  </a:defRPr>
                </a:lvl4pPr>
                <a:lvl5pPr marL="2057400" indent="-228600" eaLnBrk="0" hangingPunct="0">
                  <a:defRPr sz="1700">
                    <a:solidFill>
                      <a:schemeClr val="tx1"/>
                    </a:solidFill>
                    <a:latin typeface="Verdana" panose="020B0604030504040204" charset="0"/>
                    <a:ea typeface="黑体" panose="02010609060101010101" charset="-122"/>
                  </a:defRPr>
                </a:lvl5pPr>
                <a:lvl6pPr marL="25146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6pPr>
                <a:lvl7pPr marL="29718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7pPr>
                <a:lvl8pPr marL="34290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8pPr>
                <a:lvl9pPr marL="3886200" indent="-228600" eaLnBrk="0" fontAlgn="base" hangingPunct="0">
                  <a:spcBef>
                    <a:spcPct val="0"/>
                  </a:spcBef>
                  <a:spcAft>
                    <a:spcPct val="0"/>
                  </a:spcAft>
                  <a:defRPr sz="1700">
                    <a:solidFill>
                      <a:schemeClr val="tx1"/>
                    </a:solidFill>
                    <a:latin typeface="Verdana" panose="020B0604030504040204" charset="0"/>
                    <a:ea typeface="黑体" panose="02010609060101010101" charset="-122"/>
                  </a:defRPr>
                </a:lvl9pPr>
              </a:lstStyle>
              <a:p>
                <a:pPr>
                  <a:spcBef>
                    <a:spcPct val="50000"/>
                  </a:spcBef>
                </a:pPr>
                <a:r>
                  <a:rPr lang="en-US" altLang="zh-CN" sz="1800" b="1" dirty="0">
                    <a:solidFill>
                      <a:srgbClr val="00B0F0"/>
                    </a:solidFill>
                    <a:latin typeface="微软雅黑" panose="020B0503020204020204" charset="-122"/>
                    <a:ea typeface="微软雅黑" panose="020B0503020204020204" charset="-122"/>
                  </a:rPr>
                  <a:t>R</a:t>
                </a:r>
                <a:r>
                  <a:rPr lang="en-US" altLang="zh-CN" sz="1400" b="1" dirty="0">
                    <a:solidFill>
                      <a:srgbClr val="00B0F0"/>
                    </a:solidFill>
                    <a:latin typeface="微软雅黑" panose="020B0503020204020204" charset="-122"/>
                    <a:ea typeface="微软雅黑" panose="020B0503020204020204" charset="-122"/>
                  </a:rPr>
                  <a:t>1</a:t>
                </a:r>
                <a:endParaRPr lang="en-US" altLang="zh-CN" sz="1800" b="1" dirty="0">
                  <a:solidFill>
                    <a:srgbClr val="00B0F0"/>
                  </a:solidFill>
                  <a:latin typeface="微软雅黑" panose="020B0503020204020204" charset="-122"/>
                  <a:ea typeface="微软雅黑" panose="020B0503020204020204" charset="-122"/>
                </a:endParaRPr>
              </a:p>
            </p:txBody>
          </p:sp>
        </p:grpSp>
        <p:sp>
          <p:nvSpPr>
            <p:cNvPr id="54" name="椭圆 53"/>
            <p:cNvSpPr/>
            <p:nvPr/>
          </p:nvSpPr>
          <p:spPr>
            <a:xfrm>
              <a:off x="2121975" y="4218843"/>
              <a:ext cx="2573645" cy="745385"/>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latin typeface="微软雅黑" panose="020B0503020204020204" charset="-122"/>
                <a:ea typeface="微软雅黑" panose="020B0503020204020204" charset="-122"/>
              </a:endParaRPr>
            </a:p>
          </p:txBody>
        </p:sp>
      </p:grpSp>
      <p:sp>
        <p:nvSpPr>
          <p:cNvPr id="3" name="文本框 2"/>
          <p:cNvSpPr txBox="1"/>
          <p:nvPr/>
        </p:nvSpPr>
        <p:spPr>
          <a:xfrm>
            <a:off x="659765" y="1322070"/>
            <a:ext cx="2621280" cy="460375"/>
          </a:xfrm>
          <a:prstGeom prst="rect">
            <a:avLst/>
          </a:prstGeom>
          <a:noFill/>
        </p:spPr>
        <p:txBody>
          <a:bodyPr wrap="none" rtlCol="0">
            <a:spAutoFit/>
          </a:bodyPr>
          <a:lstStyle/>
          <a:p>
            <a:r>
              <a:rPr lang="zh-CN" altLang="en-US" sz="2400" b="1" dirty="0">
                <a:latin typeface="微软雅黑" panose="020B0503020204020204" charset="-122"/>
                <a:ea typeface="微软雅黑" panose="020B0503020204020204" charset="-122"/>
              </a:rPr>
              <a:t>双膦酸盐经典结构</a:t>
            </a:r>
          </a:p>
        </p:txBody>
      </p:sp>
      <p:sp>
        <p:nvSpPr>
          <p:cNvPr id="6" name="标题 5"/>
          <p:cNvSpPr>
            <a:spLocks noGrp="1"/>
          </p:cNvSpPr>
          <p:nvPr>
            <p:ph type="title"/>
          </p:nvPr>
        </p:nvSpPr>
        <p:spPr>
          <a:xfrm>
            <a:off x="659819" y="145728"/>
            <a:ext cx="10423039" cy="663894"/>
          </a:xfrm>
        </p:spPr>
        <p:txBody>
          <a:bodyPr/>
          <a:lstStyle/>
          <a:p>
            <a:pPr algn="ctr"/>
            <a:r>
              <a:rPr lang="zh-CN" altLang="en-US" sz="2800" dirty="0">
                <a:sym typeface="+mn-ea"/>
              </a:rPr>
              <a:t>双膦酸盐类药物更新迭代</a:t>
            </a:r>
          </a:p>
        </p:txBody>
      </p:sp>
      <p:pic>
        <p:nvPicPr>
          <p:cNvPr id="2" name="图片 1" descr="F:\01new设计类\2103\吡福\茵福PPT01-09.png茵福PPT01-09"/>
          <p:cNvPicPr>
            <a:picLocks noChangeAspect="1"/>
          </p:cNvPicPr>
          <p:nvPr/>
        </p:nvPicPr>
        <p:blipFill rotWithShape="1">
          <a:blip r:embed="rId3"/>
          <a:srcRect/>
          <a:stretch>
            <a:fillRect/>
          </a:stretch>
        </p:blipFill>
        <p:spPr>
          <a:xfrm>
            <a:off x="3533442" y="601234"/>
            <a:ext cx="8582025" cy="5654930"/>
          </a:xfrm>
          <a:prstGeom prst="rect">
            <a:avLst/>
          </a:prstGeom>
        </p:spPr>
      </p:pic>
      <p:sp>
        <p:nvSpPr>
          <p:cNvPr id="5" name="文本框 4"/>
          <p:cNvSpPr txBox="1"/>
          <p:nvPr/>
        </p:nvSpPr>
        <p:spPr>
          <a:xfrm>
            <a:off x="377825" y="4408170"/>
            <a:ext cx="3045460" cy="1198880"/>
          </a:xfrm>
          <a:prstGeom prst="rect">
            <a:avLst/>
          </a:prstGeom>
          <a:noFill/>
          <a:ln>
            <a:solidFill>
              <a:schemeClr val="tx1"/>
            </a:solidFill>
            <a:prstDash val="dash"/>
          </a:ln>
        </p:spPr>
        <p:txBody>
          <a:bodyPr wrap="square" rtlCol="0" anchor="t">
            <a:spAutoFit/>
          </a:bodyPr>
          <a:lstStyle/>
          <a:p>
            <a:r>
              <a:rPr lang="en-US" altLang="zh-CN" dirty="0">
                <a:sym typeface="+mn-ea"/>
              </a:rPr>
              <a:t>R1</a:t>
            </a:r>
            <a:r>
              <a:rPr lang="zh-CN" altLang="en-US" dirty="0">
                <a:sym typeface="+mn-ea"/>
              </a:rPr>
              <a:t>侧链使钙离子晶体与骨矿化基质（羟磷灰石）高度亲和，</a:t>
            </a:r>
            <a:r>
              <a:rPr lang="en-US" altLang="zh-CN" dirty="0">
                <a:sym typeface="+mn-ea"/>
              </a:rPr>
              <a:t>R2</a:t>
            </a:r>
            <a:r>
              <a:rPr lang="zh-CN" altLang="en-US" dirty="0">
                <a:sym typeface="+mn-ea"/>
              </a:rPr>
              <a:t>的差别使不同的双膦酸盐抗骨吸收的能力不同。</a:t>
            </a:r>
            <a:endParaRPr lang="zh-CN" altLang="en-US"/>
          </a:p>
        </p:txBody>
      </p:sp>
      <p:sp>
        <p:nvSpPr>
          <p:cNvPr id="4" name="矩形 3"/>
          <p:cNvSpPr/>
          <p:nvPr/>
        </p:nvSpPr>
        <p:spPr>
          <a:xfrm>
            <a:off x="7924800" y="5391785"/>
            <a:ext cx="4051300" cy="744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16915" y="0"/>
            <a:ext cx="10758170" cy="852170"/>
          </a:xfrm>
        </p:spPr>
        <p:txBody>
          <a:bodyPr>
            <a:normAutofit/>
          </a:bodyPr>
          <a:lstStyle/>
          <a:p>
            <a:pPr algn="ctr"/>
            <a:r>
              <a:rPr lang="zh-CN" altLang="en-US" sz="2800" dirty="0">
                <a:sym typeface="+mn-ea"/>
              </a:rPr>
              <a:t>双膦酸盐有效预防</a:t>
            </a:r>
            <a:r>
              <a:rPr lang="en-US" altLang="zh-CN" sz="2800" dirty="0">
                <a:sym typeface="+mn-ea"/>
              </a:rPr>
              <a:t>SRE</a:t>
            </a:r>
            <a:r>
              <a:rPr lang="zh-CN" altLang="en-US" sz="2800" dirty="0">
                <a:sym typeface="+mn-ea"/>
              </a:rPr>
              <a:t>及减轻疼痛</a:t>
            </a:r>
          </a:p>
        </p:txBody>
      </p:sp>
      <p:grpSp>
        <p:nvGrpSpPr>
          <p:cNvPr id="4" name="组合 3"/>
          <p:cNvGrpSpPr/>
          <p:nvPr/>
        </p:nvGrpSpPr>
        <p:grpSpPr>
          <a:xfrm>
            <a:off x="276492" y="1131076"/>
            <a:ext cx="5497446" cy="2267626"/>
            <a:chOff x="838200" y="936360"/>
            <a:chExt cx="5497446" cy="2267626"/>
          </a:xfrm>
        </p:grpSpPr>
        <p:pic>
          <p:nvPicPr>
            <p:cNvPr id="5" name="图片 4"/>
            <p:cNvPicPr>
              <a:picLocks noChangeAspect="1"/>
            </p:cNvPicPr>
            <p:nvPr/>
          </p:nvPicPr>
          <p:blipFill>
            <a:blip r:embed="rId3"/>
            <a:stretch>
              <a:fillRect/>
            </a:stretch>
          </p:blipFill>
          <p:spPr>
            <a:xfrm>
              <a:off x="838200" y="936360"/>
              <a:ext cx="5497446" cy="2267626"/>
            </a:xfrm>
            <a:prstGeom prst="rect">
              <a:avLst/>
            </a:prstGeom>
          </p:spPr>
        </p:pic>
        <p:cxnSp>
          <p:nvCxnSpPr>
            <p:cNvPr id="6" name="直接连接符 5"/>
            <p:cNvCxnSpPr/>
            <p:nvPr/>
          </p:nvCxnSpPr>
          <p:spPr>
            <a:xfrm>
              <a:off x="838200" y="3203986"/>
              <a:ext cx="5365750" cy="0"/>
            </a:xfrm>
            <a:prstGeom prst="line">
              <a:avLst/>
            </a:prstGeom>
          </p:spPr>
          <p:style>
            <a:lnRef idx="1">
              <a:schemeClr val="dk1"/>
            </a:lnRef>
            <a:fillRef idx="0">
              <a:schemeClr val="dk1"/>
            </a:fillRef>
            <a:effectRef idx="0">
              <a:schemeClr val="dk1"/>
            </a:effectRef>
            <a:fontRef idx="minor">
              <a:schemeClr val="tx1"/>
            </a:fontRef>
          </p:style>
        </p:cxnSp>
      </p:grpSp>
      <p:grpSp>
        <p:nvGrpSpPr>
          <p:cNvPr id="14" name="组合 13"/>
          <p:cNvGrpSpPr/>
          <p:nvPr/>
        </p:nvGrpSpPr>
        <p:grpSpPr>
          <a:xfrm>
            <a:off x="185631" y="3558642"/>
            <a:ext cx="5497446" cy="1933471"/>
            <a:chOff x="681491" y="3727581"/>
            <a:chExt cx="5497446" cy="1933471"/>
          </a:xfrm>
        </p:grpSpPr>
        <p:pic>
          <p:nvPicPr>
            <p:cNvPr id="8" name="图片 7"/>
            <p:cNvPicPr>
              <a:picLocks noChangeAspect="1"/>
            </p:cNvPicPr>
            <p:nvPr/>
          </p:nvPicPr>
          <p:blipFill>
            <a:blip r:embed="rId4"/>
            <a:stretch>
              <a:fillRect/>
            </a:stretch>
          </p:blipFill>
          <p:spPr>
            <a:xfrm>
              <a:off x="681491" y="3727581"/>
              <a:ext cx="5497446" cy="1933471"/>
            </a:xfrm>
            <a:prstGeom prst="rect">
              <a:avLst/>
            </a:prstGeom>
          </p:spPr>
        </p:pic>
        <p:cxnSp>
          <p:nvCxnSpPr>
            <p:cNvPr id="17" name="直接连接符 16"/>
            <p:cNvCxnSpPr/>
            <p:nvPr/>
          </p:nvCxnSpPr>
          <p:spPr>
            <a:xfrm>
              <a:off x="813187" y="5661052"/>
              <a:ext cx="5365750" cy="0"/>
            </a:xfrm>
            <a:prstGeom prst="line">
              <a:avLst/>
            </a:prstGeom>
          </p:spPr>
          <p:style>
            <a:lnRef idx="1">
              <a:schemeClr val="dk1"/>
            </a:lnRef>
            <a:fillRef idx="0">
              <a:schemeClr val="dk1"/>
            </a:fillRef>
            <a:effectRef idx="0">
              <a:schemeClr val="dk1"/>
            </a:effectRef>
            <a:fontRef idx="minor">
              <a:schemeClr val="tx1"/>
            </a:fontRef>
          </p:style>
        </p:cxnSp>
      </p:grpSp>
      <p:cxnSp>
        <p:nvCxnSpPr>
          <p:cNvPr id="21" name="直接连接符 20"/>
          <p:cNvCxnSpPr/>
          <p:nvPr/>
        </p:nvCxnSpPr>
        <p:spPr>
          <a:xfrm>
            <a:off x="396625" y="3482568"/>
            <a:ext cx="52563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18927" y="5616118"/>
            <a:ext cx="52563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86385" y="5652135"/>
            <a:ext cx="5296535" cy="583565"/>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纳入截至</a:t>
            </a:r>
            <a:r>
              <a:rPr lang="en-US" altLang="zh-CN" sz="1600" dirty="0">
                <a:latin typeface="微软雅黑" panose="020B0503020204020204" charset="-122"/>
                <a:ea typeface="微软雅黑" panose="020B0503020204020204" charset="-122"/>
              </a:rPr>
              <a:t>2011.10.10 </a:t>
            </a:r>
            <a:r>
              <a:rPr lang="zh-CN" altLang="en-US" sz="1600" dirty="0">
                <a:latin typeface="微软雅黑" panose="020B0503020204020204" charset="-122"/>
                <a:ea typeface="微软雅黑" panose="020B0503020204020204" charset="-122"/>
              </a:rPr>
              <a:t>共计</a:t>
            </a:r>
            <a:r>
              <a:rPr lang="en-US" altLang="zh-CN" sz="1600" dirty="0">
                <a:latin typeface="微软雅黑" panose="020B0503020204020204" charset="-122"/>
                <a:ea typeface="微软雅黑" panose="020B0503020204020204" charset="-122"/>
              </a:rPr>
              <a:t>12</a:t>
            </a:r>
            <a:r>
              <a:rPr lang="zh-CN" altLang="en-US" sz="1600" dirty="0">
                <a:latin typeface="微软雅黑" panose="020B0503020204020204" charset="-122"/>
                <a:ea typeface="微软雅黑" panose="020B0503020204020204" charset="-122"/>
              </a:rPr>
              <a:t>个临床研究，</a:t>
            </a:r>
            <a:r>
              <a:rPr lang="en-US" altLang="zh-CN" sz="1600" dirty="0">
                <a:latin typeface="微软雅黑" panose="020B0503020204020204" charset="-122"/>
                <a:ea typeface="微软雅黑" panose="020B0503020204020204" charset="-122"/>
              </a:rPr>
              <a:t>1767</a:t>
            </a:r>
            <a:r>
              <a:rPr lang="zh-CN" altLang="en-US" sz="1600" dirty="0">
                <a:latin typeface="微软雅黑" panose="020B0503020204020204" charset="-122"/>
                <a:ea typeface="微软雅黑" panose="020B0503020204020204" charset="-122"/>
              </a:rPr>
              <a:t>例肺癌患者（入组研究均为双膦酸盐随机对照研究）。</a:t>
            </a:r>
            <a:endParaRPr lang="en-US" sz="1600" dirty="0">
              <a:latin typeface="微软雅黑" panose="020B0503020204020204" charset="-122"/>
              <a:ea typeface="微软雅黑" panose="020B0503020204020204" charset="-122"/>
            </a:endParaRPr>
          </a:p>
        </p:txBody>
      </p:sp>
      <p:sp>
        <p:nvSpPr>
          <p:cNvPr id="33" name="文本框 32"/>
          <p:cNvSpPr txBox="1"/>
          <p:nvPr/>
        </p:nvSpPr>
        <p:spPr>
          <a:xfrm>
            <a:off x="5299710" y="6395720"/>
            <a:ext cx="6892290" cy="245110"/>
          </a:xfrm>
          <a:prstGeom prst="rect">
            <a:avLst/>
          </a:prstGeom>
          <a:noFill/>
        </p:spPr>
        <p:txBody>
          <a:bodyPr wrap="square">
            <a:spAutoFit/>
          </a:bodyPr>
          <a:lstStyle/>
          <a:p>
            <a:r>
              <a:rPr lang="en-US" sz="1000" dirty="0">
                <a:solidFill>
                  <a:schemeClr val="bg1"/>
                </a:solidFill>
                <a:latin typeface="微软雅黑" panose="020B0503020204020204" charset="-122"/>
                <a:ea typeface="微软雅黑" panose="020B0503020204020204" charset="-122"/>
              </a:rPr>
              <a:t>1.Support Care Cancer. 2012 Nov;20(11):2985-98             2.</a:t>
            </a:r>
            <a:r>
              <a:rPr lang="en-US" altLang="zh-CN" sz="1000" dirty="0">
                <a:solidFill>
                  <a:schemeClr val="bg1"/>
                </a:solidFill>
                <a:latin typeface="Arial" panose="020B0604020202020204" pitchFamily="34" charset="0"/>
                <a:cs typeface="Arial" panose="020B0604020202020204" pitchFamily="34" charset="0"/>
                <a:sym typeface="+mn-ea"/>
              </a:rPr>
              <a:t>Kohno N, et al. J </a:t>
            </a:r>
            <a:r>
              <a:rPr lang="en-US" altLang="zh-CN" sz="1000" dirty="0" err="1">
                <a:solidFill>
                  <a:schemeClr val="bg1"/>
                </a:solidFill>
                <a:latin typeface="Arial" panose="020B0604020202020204" pitchFamily="34" charset="0"/>
                <a:cs typeface="Arial" panose="020B0604020202020204" pitchFamily="34" charset="0"/>
                <a:sym typeface="+mn-ea"/>
              </a:rPr>
              <a:t>Clin</a:t>
            </a:r>
            <a:r>
              <a:rPr lang="en-US" altLang="zh-CN" sz="1000" dirty="0">
                <a:solidFill>
                  <a:schemeClr val="bg1"/>
                </a:solidFill>
                <a:latin typeface="Arial" panose="020B0604020202020204" pitchFamily="34" charset="0"/>
                <a:cs typeface="Arial" panose="020B0604020202020204" pitchFamily="34" charset="0"/>
                <a:sym typeface="+mn-ea"/>
              </a:rPr>
              <a:t> </a:t>
            </a:r>
            <a:r>
              <a:rPr lang="en-US" altLang="zh-CN" sz="1000" dirty="0" err="1">
                <a:solidFill>
                  <a:schemeClr val="bg1"/>
                </a:solidFill>
                <a:latin typeface="Arial" panose="020B0604020202020204" pitchFamily="34" charset="0"/>
                <a:cs typeface="Arial" panose="020B0604020202020204" pitchFamily="34" charset="0"/>
                <a:sym typeface="+mn-ea"/>
              </a:rPr>
              <a:t>Oncol</a:t>
            </a:r>
            <a:r>
              <a:rPr lang="en-US" altLang="zh-CN" sz="1000" dirty="0">
                <a:solidFill>
                  <a:schemeClr val="bg1"/>
                </a:solidFill>
                <a:latin typeface="Arial" panose="020B0604020202020204" pitchFamily="34" charset="0"/>
                <a:cs typeface="Arial" panose="020B0604020202020204" pitchFamily="34" charset="0"/>
                <a:sym typeface="+mn-ea"/>
              </a:rPr>
              <a:t>. 2005; 23(1): 3314-3321.      </a:t>
            </a:r>
            <a:endParaRPr lang="en-US" altLang="zh-CN" sz="1000" dirty="0">
              <a:solidFill>
                <a:schemeClr val="bg1"/>
              </a:solidFill>
              <a:latin typeface="Arial" panose="020B0604020202020204" pitchFamily="34" charset="0"/>
              <a:ea typeface="微软雅黑" panose="020B0503020204020204" charset="-122"/>
              <a:cs typeface="Arial" panose="020B0604020202020204" pitchFamily="34" charset="0"/>
              <a:sym typeface="+mn-ea"/>
            </a:endParaRPr>
          </a:p>
        </p:txBody>
      </p:sp>
      <p:sp>
        <p:nvSpPr>
          <p:cNvPr id="20" name="文本框 19"/>
          <p:cNvSpPr txBox="1"/>
          <p:nvPr/>
        </p:nvSpPr>
        <p:spPr>
          <a:xfrm>
            <a:off x="890270" y="750570"/>
            <a:ext cx="3803015" cy="368300"/>
          </a:xfrm>
          <a:prstGeom prst="rect">
            <a:avLst/>
          </a:prstGeom>
          <a:noFill/>
        </p:spPr>
        <p:txBody>
          <a:bodyPr wrap="none" rtlCol="0" anchor="t">
            <a:spAutoFit/>
          </a:bodyPr>
          <a:lstStyle/>
          <a:p>
            <a:r>
              <a:rPr lang="zh-CN" altLang="en-US" b="1" dirty="0">
                <a:latin typeface="微软雅黑" panose="020B0503020204020204" charset="-122"/>
                <a:ea typeface="微软雅黑" panose="020B0503020204020204" charset="-122"/>
                <a:cs typeface="微软雅黑" panose="020B0503020204020204" charset="-122"/>
                <a:sym typeface="+mn-ea"/>
              </a:rPr>
              <a:t>双膦酸盐 </a:t>
            </a:r>
            <a:r>
              <a:rPr lang="en-US" altLang="zh-CN" b="1" dirty="0">
                <a:latin typeface="微软雅黑" panose="020B0503020204020204" charset="-122"/>
                <a:ea typeface="微软雅黑" panose="020B0503020204020204" charset="-122"/>
                <a:cs typeface="微软雅黑" panose="020B0503020204020204" charset="-122"/>
                <a:sym typeface="+mn-ea"/>
              </a:rPr>
              <a:t>vs </a:t>
            </a:r>
            <a:r>
              <a:rPr lang="zh-CN" altLang="en-US" b="1" dirty="0">
                <a:latin typeface="微软雅黑" panose="020B0503020204020204" charset="-122"/>
                <a:ea typeface="微软雅黑" panose="020B0503020204020204" charset="-122"/>
                <a:cs typeface="微软雅黑" panose="020B0503020204020204" charset="-122"/>
                <a:sym typeface="+mn-ea"/>
              </a:rPr>
              <a:t>安慰剂 预防</a:t>
            </a:r>
            <a:r>
              <a:rPr lang="en-US" altLang="zh-CN" b="1" dirty="0">
                <a:latin typeface="微软雅黑" panose="020B0503020204020204" charset="-122"/>
                <a:ea typeface="微软雅黑" panose="020B0503020204020204" charset="-122"/>
                <a:cs typeface="微软雅黑" panose="020B0503020204020204" charset="-122"/>
                <a:sym typeface="+mn-ea"/>
              </a:rPr>
              <a:t>SRE</a:t>
            </a:r>
            <a:r>
              <a:rPr lang="zh-CN" altLang="en-US" b="1" dirty="0">
                <a:latin typeface="微软雅黑" panose="020B0503020204020204" charset="-122"/>
                <a:ea typeface="微软雅黑" panose="020B0503020204020204" charset="-122"/>
                <a:cs typeface="微软雅黑" panose="020B0503020204020204" charset="-122"/>
                <a:sym typeface="+mn-ea"/>
              </a:rPr>
              <a:t>的发</a:t>
            </a:r>
            <a:r>
              <a:rPr lang="zh-CN" altLang="en-US" b="1" dirty="0">
                <a:sym typeface="+mn-ea"/>
              </a:rPr>
              <a:t>生</a:t>
            </a:r>
            <a:endParaRPr lang="zh-CN" altLang="en-US" b="1"/>
          </a:p>
        </p:txBody>
      </p:sp>
      <p:grpSp>
        <p:nvGrpSpPr>
          <p:cNvPr id="44" name="组合 43"/>
          <p:cNvGrpSpPr/>
          <p:nvPr/>
        </p:nvGrpSpPr>
        <p:grpSpPr>
          <a:xfrm>
            <a:off x="5899150" y="812165"/>
            <a:ext cx="6303645" cy="2558415"/>
            <a:chOff x="9273" y="2075"/>
            <a:chExt cx="9927" cy="4029"/>
          </a:xfrm>
        </p:grpSpPr>
        <p:pic>
          <p:nvPicPr>
            <p:cNvPr id="10" name="图片 9"/>
            <p:cNvPicPr>
              <a:picLocks noChangeAspect="1"/>
            </p:cNvPicPr>
            <p:nvPr/>
          </p:nvPicPr>
          <p:blipFill>
            <a:blip r:embed="rId5"/>
            <a:stretch>
              <a:fillRect/>
            </a:stretch>
          </p:blipFill>
          <p:spPr>
            <a:xfrm>
              <a:off x="9273" y="2075"/>
              <a:ext cx="9927" cy="4029"/>
            </a:xfrm>
            <a:prstGeom prst="rect">
              <a:avLst/>
            </a:prstGeom>
          </p:spPr>
        </p:pic>
        <p:sp>
          <p:nvSpPr>
            <p:cNvPr id="11" name="文本框 10"/>
            <p:cNvSpPr txBox="1"/>
            <p:nvPr/>
          </p:nvSpPr>
          <p:spPr>
            <a:xfrm>
              <a:off x="16887" y="2325"/>
              <a:ext cx="1088" cy="337"/>
            </a:xfrm>
            <a:prstGeom prst="rect">
              <a:avLst/>
            </a:prstGeom>
            <a:noFill/>
          </p:spPr>
          <p:txBody>
            <a:bodyPr wrap="none" rtlCol="0">
              <a:spAutoFit/>
            </a:bodyPr>
            <a:lstStyle/>
            <a:p>
              <a:r>
                <a:rPr lang="zh-CN" altLang="en-US" sz="800">
                  <a:solidFill>
                    <a:schemeClr val="tx1">
                      <a:lumMod val="65000"/>
                      <a:lumOff val="35000"/>
                    </a:schemeClr>
                  </a:solidFill>
                </a:rPr>
                <a:t>双膦酸盐组</a:t>
              </a:r>
            </a:p>
          </p:txBody>
        </p:sp>
      </p:grpSp>
      <p:grpSp>
        <p:nvGrpSpPr>
          <p:cNvPr id="32" name="组合 31"/>
          <p:cNvGrpSpPr/>
          <p:nvPr/>
        </p:nvGrpSpPr>
        <p:grpSpPr>
          <a:xfrm>
            <a:off x="6188268" y="3951605"/>
            <a:ext cx="5836727" cy="2324829"/>
            <a:chOff x="1718703" y="1214437"/>
            <a:chExt cx="8756860" cy="4743542"/>
          </a:xfrm>
        </p:grpSpPr>
        <p:pic>
          <p:nvPicPr>
            <p:cNvPr id="35" name="图片 34"/>
            <p:cNvPicPr>
              <a:picLocks noChangeAspect="1"/>
            </p:cNvPicPr>
            <p:nvPr/>
          </p:nvPicPr>
          <p:blipFill>
            <a:blip r:embed="rId6"/>
            <a:stretch>
              <a:fillRect/>
            </a:stretch>
          </p:blipFill>
          <p:spPr>
            <a:xfrm>
              <a:off x="1718703" y="1388962"/>
              <a:ext cx="7888445" cy="4528946"/>
            </a:xfrm>
            <a:prstGeom prst="rect">
              <a:avLst/>
            </a:prstGeom>
            <a:solidFill>
              <a:schemeClr val="bg1"/>
            </a:solidFill>
          </p:spPr>
        </p:pic>
        <p:sp>
          <p:nvSpPr>
            <p:cNvPr id="36" name="Line 35"/>
            <p:cNvSpPr>
              <a:spLocks noChangeShapeType="1"/>
            </p:cNvSpPr>
            <p:nvPr/>
          </p:nvSpPr>
          <p:spPr bwMode="auto">
            <a:xfrm>
              <a:off x="9936674" y="3586059"/>
              <a:ext cx="0" cy="1398587"/>
            </a:xfrm>
            <a:prstGeom prst="line">
              <a:avLst/>
            </a:prstGeom>
            <a:noFill/>
            <a:ln w="38100" cmpd="sng">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37" name="Rectangle 37"/>
            <p:cNvSpPr>
              <a:spLocks noChangeArrowheads="1"/>
            </p:cNvSpPr>
            <p:nvPr/>
          </p:nvSpPr>
          <p:spPr bwMode="auto">
            <a:xfrm rot="5400000">
              <a:off x="9393023" y="2829893"/>
              <a:ext cx="1828800" cy="336279"/>
            </a:xfrm>
            <a:prstGeom prst="rect">
              <a:avLst/>
            </a:prstGeom>
            <a:solidFill>
              <a:schemeClr val="bg1"/>
            </a:solidFill>
            <a:ln>
              <a:noFill/>
            </a:ln>
          </p:spPr>
          <p:txBody>
            <a:bodyPr/>
            <a:lstStyle>
              <a:lvl1pPr marL="285750" indent="-2857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9pPr>
            </a:lstStyle>
            <a:p>
              <a:pPr>
                <a:spcBef>
                  <a:spcPct val="20000"/>
                </a:spcBef>
              </a:pPr>
              <a:r>
                <a:rPr lang="zh-CN" altLang="en-US" sz="12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骨痛增加</a:t>
              </a:r>
            </a:p>
          </p:txBody>
        </p:sp>
        <p:sp>
          <p:nvSpPr>
            <p:cNvPr id="38" name="Line 38"/>
            <p:cNvSpPr>
              <a:spLocks noChangeShapeType="1"/>
            </p:cNvSpPr>
            <p:nvPr/>
          </p:nvSpPr>
          <p:spPr bwMode="auto">
            <a:xfrm flipV="1">
              <a:off x="9917479" y="1968500"/>
              <a:ext cx="0" cy="1271588"/>
            </a:xfrm>
            <a:prstGeom prst="line">
              <a:avLst/>
            </a:prstGeom>
            <a:noFill/>
            <a:ln w="38100" cmpd="sng">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39" name="矩形 38"/>
            <p:cNvSpPr/>
            <p:nvPr/>
          </p:nvSpPr>
          <p:spPr>
            <a:xfrm>
              <a:off x="6902827" y="1214437"/>
              <a:ext cx="1957397"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zh-CN" altLang="en-US" sz="12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双膦酸盐</a:t>
              </a:r>
              <a:endParaRPr lang="en-US" altLang="zh-CN" sz="12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spcBef>
                  <a:spcPts val="600"/>
                </a:spcBef>
              </a:pPr>
              <a:r>
                <a:rPr lang="zh-CN" altLang="en-US" sz="12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安慰剂</a:t>
              </a:r>
              <a:endParaRPr lang="en-US" altLang="zh-CN" sz="12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40" name="Rectangle 4"/>
            <p:cNvSpPr>
              <a:spLocks noChangeArrowheads="1"/>
            </p:cNvSpPr>
            <p:nvPr/>
          </p:nvSpPr>
          <p:spPr bwMode="auto">
            <a:xfrm rot="16200000">
              <a:off x="276688" y="3236455"/>
              <a:ext cx="3441700" cy="553514"/>
            </a:xfrm>
            <a:prstGeom prst="rect">
              <a:avLst/>
            </a:prstGeom>
            <a:solidFill>
              <a:schemeClr val="bg1"/>
            </a:solidFill>
            <a:ln>
              <a:noFill/>
            </a:ln>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BPI</a:t>
              </a:r>
              <a:r>
                <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较基线变化的平均值</a:t>
              </a:r>
              <a:endPar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ctr" eaLnBrk="1" hangingPunct="1"/>
              <a:endPar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41" name="Rectangle 20"/>
            <p:cNvSpPr>
              <a:spLocks noChangeArrowheads="1"/>
            </p:cNvSpPr>
            <p:nvPr/>
          </p:nvSpPr>
          <p:spPr bwMode="auto">
            <a:xfrm>
              <a:off x="4693489" y="5582242"/>
              <a:ext cx="2640130" cy="375737"/>
            </a:xfrm>
            <a:prstGeom prst="rect">
              <a:avLst/>
            </a:prstGeom>
            <a:solidFill>
              <a:schemeClr val="bg1"/>
            </a:solidFill>
            <a:ln>
              <a:noFill/>
            </a:ln>
          </p:spPr>
          <p:txBody>
            <a:bodyPr wrap="squar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自研究开始的时间</a:t>
              </a:r>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周</a:t>
              </a:r>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p>
          </p:txBody>
        </p:sp>
        <p:sp>
          <p:nvSpPr>
            <p:cNvPr id="42" name="Rectangle 39"/>
            <p:cNvSpPr>
              <a:spLocks noChangeArrowheads="1"/>
            </p:cNvSpPr>
            <p:nvPr/>
          </p:nvSpPr>
          <p:spPr bwMode="auto">
            <a:xfrm>
              <a:off x="3076290" y="4546832"/>
              <a:ext cx="1369972" cy="469023"/>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9pPr>
            </a:lstStyle>
            <a:p>
              <a:pPr eaLnBrk="1" hangingPunct="1">
                <a:lnSpc>
                  <a:spcPct val="90000"/>
                </a:lnSpc>
                <a:buClr>
                  <a:srgbClr val="FF0000"/>
                </a:buClr>
                <a:buSzPct val="110000"/>
                <a:buFont typeface="Wingdings" panose="05000000000000000000" pitchFamily="2" charset="2"/>
                <a:buNone/>
              </a:pPr>
              <a:r>
                <a:rPr lang="en-US" altLang="zh-CN" sz="10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a:t>
              </a:r>
              <a:r>
                <a:rPr lang="en-US" altLang="zh-CN" sz="1000" i="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P</a:t>
              </a:r>
              <a:r>
                <a:rPr lang="en-US" altLang="zh-CN" sz="10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 &lt; .05</a:t>
              </a:r>
            </a:p>
          </p:txBody>
        </p:sp>
        <p:sp>
          <p:nvSpPr>
            <p:cNvPr id="43" name="Rectangle 36"/>
            <p:cNvSpPr>
              <a:spLocks noChangeArrowheads="1"/>
            </p:cNvSpPr>
            <p:nvPr/>
          </p:nvSpPr>
          <p:spPr bwMode="auto">
            <a:xfrm rot="5400000">
              <a:off x="9351800" y="4458480"/>
              <a:ext cx="1828800" cy="418725"/>
            </a:xfrm>
            <a:prstGeom prst="rect">
              <a:avLst/>
            </a:prstGeom>
            <a:solidFill>
              <a:schemeClr val="bg1"/>
            </a:solidFill>
            <a:ln>
              <a:noFill/>
            </a:ln>
          </p:spPr>
          <p:txBody>
            <a:bodyPr/>
            <a:lstStyle>
              <a:lvl1pPr marL="285750" indent="-2857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9pPr>
            </a:lstStyle>
            <a:p>
              <a:pPr>
                <a:spcBef>
                  <a:spcPct val="20000"/>
                </a:spcBef>
              </a:pPr>
              <a:r>
                <a:rPr lang="zh-CN" altLang="en-US" sz="12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骨痛减轻</a:t>
              </a:r>
            </a:p>
          </p:txBody>
        </p:sp>
      </p:grpSp>
      <p:sp>
        <p:nvSpPr>
          <p:cNvPr id="46" name="文本框 45"/>
          <p:cNvSpPr txBox="1"/>
          <p:nvPr/>
        </p:nvSpPr>
        <p:spPr>
          <a:xfrm>
            <a:off x="6745605" y="3563620"/>
            <a:ext cx="4444365" cy="368300"/>
          </a:xfrm>
          <a:prstGeom prst="rect">
            <a:avLst/>
          </a:prstGeom>
          <a:noFill/>
        </p:spPr>
        <p:txBody>
          <a:bodyPr wrap="none" rtlCol="0" anchor="t">
            <a:spAutoFit/>
          </a:bodyPr>
          <a:lstStyle/>
          <a:p>
            <a:pPr algn="l"/>
            <a:r>
              <a:rPr lang="zh-CN" altLang="en-US" b="1" dirty="0">
                <a:latin typeface="微软雅黑" panose="020B0503020204020204" charset="-122"/>
                <a:ea typeface="微软雅黑" panose="020B0503020204020204" charset="-122"/>
                <a:cs typeface="微软雅黑" panose="020B0503020204020204" charset="-122"/>
                <a:sym typeface="+mn-ea"/>
              </a:rPr>
              <a:t>双膦酸盐</a:t>
            </a:r>
            <a:r>
              <a:rPr lang="en-US" altLang="zh-CN" b="1" dirty="0">
                <a:latin typeface="微软雅黑" panose="020B0503020204020204" charset="-122"/>
                <a:ea typeface="微软雅黑" panose="020B0503020204020204" charset="-122"/>
                <a:cs typeface="微软雅黑" panose="020B0503020204020204" charset="-122"/>
                <a:sym typeface="+mn-ea"/>
              </a:rPr>
              <a:t> vs </a:t>
            </a:r>
            <a:r>
              <a:rPr lang="zh-CN" altLang="en-US" b="1" dirty="0">
                <a:latin typeface="微软雅黑" panose="020B0503020204020204" charset="-122"/>
                <a:ea typeface="微软雅黑" panose="020B0503020204020204" charset="-122"/>
                <a:cs typeface="微软雅黑" panose="020B0503020204020204" charset="-122"/>
                <a:sym typeface="+mn-ea"/>
              </a:rPr>
              <a:t>安慰剂</a:t>
            </a:r>
            <a:r>
              <a:rPr lang="en-US" altLang="zh-CN" b="1" dirty="0">
                <a:latin typeface="微软雅黑" panose="020B0503020204020204" charset="-122"/>
                <a:ea typeface="微软雅黑" panose="020B0503020204020204" charset="-122"/>
                <a:cs typeface="微软雅黑" panose="020B0503020204020204" charset="-122"/>
                <a:sym typeface="+mn-ea"/>
              </a:rPr>
              <a:t> </a:t>
            </a:r>
            <a:r>
              <a:rPr lang="zh-CN" altLang="en-US" b="1" dirty="0">
                <a:latin typeface="微软雅黑" panose="020B0503020204020204" charset="-122"/>
                <a:ea typeface="微软雅黑" panose="020B0503020204020204" charset="-122"/>
                <a:cs typeface="微软雅黑" panose="020B0503020204020204" charset="-122"/>
                <a:sym typeface="+mn-ea"/>
              </a:rPr>
              <a:t>降低BPI复合疼痛评分</a:t>
            </a:r>
            <a:endParaRPr lang="zh-CN" altLang="en-US" b="1">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5899150" y="1006475"/>
            <a:ext cx="6303645" cy="2558415"/>
            <a:chOff x="9273" y="2075"/>
            <a:chExt cx="9927" cy="4029"/>
          </a:xfrm>
        </p:grpSpPr>
        <p:pic>
          <p:nvPicPr>
            <p:cNvPr id="7" name="图片 6"/>
            <p:cNvPicPr>
              <a:picLocks noChangeAspect="1"/>
            </p:cNvPicPr>
            <p:nvPr/>
          </p:nvPicPr>
          <p:blipFill>
            <a:blip r:embed="rId5"/>
            <a:stretch>
              <a:fillRect/>
            </a:stretch>
          </p:blipFill>
          <p:spPr>
            <a:xfrm>
              <a:off x="9273" y="2075"/>
              <a:ext cx="9927" cy="4029"/>
            </a:xfrm>
            <a:prstGeom prst="rect">
              <a:avLst/>
            </a:prstGeom>
          </p:spPr>
        </p:pic>
        <p:sp>
          <p:nvSpPr>
            <p:cNvPr id="9" name="文本框 8"/>
            <p:cNvSpPr txBox="1"/>
            <p:nvPr/>
          </p:nvSpPr>
          <p:spPr>
            <a:xfrm>
              <a:off x="16887" y="2325"/>
              <a:ext cx="1088" cy="337"/>
            </a:xfrm>
            <a:prstGeom prst="rect">
              <a:avLst/>
            </a:prstGeom>
            <a:noFill/>
          </p:spPr>
          <p:txBody>
            <a:bodyPr wrap="none" rtlCol="0">
              <a:spAutoFit/>
            </a:bodyPr>
            <a:lstStyle/>
            <a:p>
              <a:r>
                <a:rPr lang="zh-CN" altLang="en-US" sz="800">
                  <a:solidFill>
                    <a:schemeClr val="tx1">
                      <a:lumMod val="65000"/>
                      <a:lumOff val="35000"/>
                    </a:schemeClr>
                  </a:solidFill>
                </a:rPr>
                <a:t>双膦酸盐组</a:t>
              </a:r>
            </a:p>
          </p:txBody>
        </p:sp>
      </p:grpSp>
      <p:sp>
        <p:nvSpPr>
          <p:cNvPr id="12" name="文本框 11"/>
          <p:cNvSpPr txBox="1"/>
          <p:nvPr/>
        </p:nvSpPr>
        <p:spPr>
          <a:xfrm>
            <a:off x="6746875" y="602615"/>
            <a:ext cx="4830445" cy="368300"/>
          </a:xfrm>
          <a:prstGeom prst="rect">
            <a:avLst/>
          </a:prstGeom>
          <a:noFill/>
        </p:spPr>
        <p:txBody>
          <a:bodyPr wrap="none" rtlCol="0" anchor="t">
            <a:spAutoFit/>
          </a:bodyPr>
          <a:lstStyle/>
          <a:p>
            <a:pPr algn="l"/>
            <a:r>
              <a:rPr lang="zh-CN" altLang="en-US" b="1" dirty="0">
                <a:latin typeface="微软雅黑" panose="020B0503020204020204" charset="-122"/>
                <a:ea typeface="微软雅黑" panose="020B0503020204020204" charset="-122"/>
                <a:cs typeface="微软雅黑" panose="020B0503020204020204" charset="-122"/>
                <a:sym typeface="+mn-ea"/>
              </a:rPr>
              <a:t>双膦酸盐</a:t>
            </a:r>
            <a:r>
              <a:rPr lang="en-US" altLang="zh-CN" b="1" dirty="0">
                <a:latin typeface="微软雅黑" panose="020B0503020204020204" charset="-122"/>
                <a:ea typeface="微软雅黑" panose="020B0503020204020204" charset="-122"/>
                <a:cs typeface="微软雅黑" panose="020B0503020204020204" charset="-122"/>
                <a:sym typeface="+mn-ea"/>
              </a:rPr>
              <a:t> vs </a:t>
            </a:r>
            <a:r>
              <a:rPr lang="zh-CN" altLang="en-US" b="1" dirty="0">
                <a:latin typeface="微软雅黑" panose="020B0503020204020204" charset="-122"/>
                <a:ea typeface="微软雅黑" panose="020B0503020204020204" charset="-122"/>
                <a:cs typeface="微软雅黑" panose="020B0503020204020204" charset="-122"/>
                <a:sym typeface="+mn-ea"/>
              </a:rPr>
              <a:t>安慰剂</a:t>
            </a:r>
            <a:r>
              <a:rPr lang="en-US" altLang="zh-CN" b="1" dirty="0">
                <a:latin typeface="微软雅黑" panose="020B0503020204020204" charset="-122"/>
                <a:ea typeface="微软雅黑" panose="020B0503020204020204" charset="-122"/>
                <a:cs typeface="微软雅黑" panose="020B0503020204020204" charset="-122"/>
                <a:sym typeface="+mn-ea"/>
              </a:rPr>
              <a:t> </a:t>
            </a:r>
            <a:r>
              <a:rPr lang="zh-CN" altLang="en-US" b="1" dirty="0">
                <a:latin typeface="微软雅黑" panose="020B0503020204020204" charset="-122"/>
                <a:ea typeface="微软雅黑" panose="020B0503020204020204" charset="-122"/>
                <a:cs typeface="微软雅黑" panose="020B0503020204020204" charset="-122"/>
                <a:sym typeface="+mn-ea"/>
              </a:rPr>
              <a:t>降低各种类型SRE</a:t>
            </a:r>
            <a:r>
              <a:rPr lang="en-US" altLang="zh-CN" b="1" dirty="0">
                <a:latin typeface="微软雅黑" panose="020B0503020204020204" charset="-122"/>
                <a:ea typeface="微软雅黑" panose="020B0503020204020204" charset="-122"/>
                <a:cs typeface="微软雅黑" panose="020B0503020204020204" charset="-122"/>
                <a:sym typeface="+mn-ea"/>
              </a:rPr>
              <a:t>s</a:t>
            </a:r>
            <a:r>
              <a:rPr lang="zh-CN" altLang="en-US" b="1" dirty="0">
                <a:latin typeface="微软雅黑" panose="020B0503020204020204" charset="-122"/>
                <a:ea typeface="微软雅黑" panose="020B0503020204020204" charset="-122"/>
                <a:cs typeface="微软雅黑" panose="020B0503020204020204" charset="-122"/>
                <a:sym typeface="+mn-ea"/>
              </a:rPr>
              <a:t>发生率</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1022404" y="291778"/>
            <a:ext cx="10423039" cy="663894"/>
          </a:xfrm>
        </p:spPr>
        <p:txBody>
          <a:bodyPr>
            <a:normAutofit/>
          </a:bodyPr>
          <a:lstStyle/>
          <a:p>
            <a:pPr algn="ctr"/>
            <a:r>
              <a:rPr lang="zh-CN" altLang="en-US" sz="2800" dirty="0"/>
              <a:t>不同双膦酸盐疗效无差异，安全性是否有差异？</a:t>
            </a:r>
          </a:p>
        </p:txBody>
      </p:sp>
      <p:graphicFrame>
        <p:nvGraphicFramePr>
          <p:cNvPr id="2" name="表格 3"/>
          <p:cNvGraphicFramePr>
            <a:graphicFrameLocks noGrp="1"/>
          </p:cNvGraphicFramePr>
          <p:nvPr>
            <p:custDataLst>
              <p:tags r:id="rId1"/>
            </p:custDataLst>
          </p:nvPr>
        </p:nvGraphicFramePr>
        <p:xfrm>
          <a:off x="941317" y="1215194"/>
          <a:ext cx="10585450" cy="3309620"/>
        </p:xfrm>
        <a:graphic>
          <a:graphicData uri="http://schemas.openxmlformats.org/drawingml/2006/table">
            <a:tbl>
              <a:tblPr firstRow="1" bandRow="1">
                <a:tableStyleId>{3B4B98B0-60AC-42C2-AFA5-B58CD77FA1E5}</a:tableStyleId>
              </a:tblPr>
              <a:tblGrid>
                <a:gridCol w="769620">
                  <a:extLst>
                    <a:ext uri="{9D8B030D-6E8A-4147-A177-3AD203B41FA5}">
                      <a16:colId xmlns:a16="http://schemas.microsoft.com/office/drawing/2014/main" val="20000"/>
                    </a:ext>
                  </a:extLst>
                </a:gridCol>
                <a:gridCol w="3272155">
                  <a:extLst>
                    <a:ext uri="{9D8B030D-6E8A-4147-A177-3AD203B41FA5}">
                      <a16:colId xmlns:a16="http://schemas.microsoft.com/office/drawing/2014/main" val="20001"/>
                    </a:ext>
                  </a:extLst>
                </a:gridCol>
                <a:gridCol w="1869440">
                  <a:extLst>
                    <a:ext uri="{9D8B030D-6E8A-4147-A177-3AD203B41FA5}">
                      <a16:colId xmlns:a16="http://schemas.microsoft.com/office/drawing/2014/main" val="20002"/>
                    </a:ext>
                  </a:extLst>
                </a:gridCol>
                <a:gridCol w="1017270">
                  <a:extLst>
                    <a:ext uri="{9D8B030D-6E8A-4147-A177-3AD203B41FA5}">
                      <a16:colId xmlns:a16="http://schemas.microsoft.com/office/drawing/2014/main" val="20003"/>
                    </a:ext>
                  </a:extLst>
                </a:gridCol>
                <a:gridCol w="3656965">
                  <a:extLst>
                    <a:ext uri="{9D8B030D-6E8A-4147-A177-3AD203B41FA5}">
                      <a16:colId xmlns:a16="http://schemas.microsoft.com/office/drawing/2014/main" val="20004"/>
                    </a:ext>
                  </a:extLst>
                </a:gridCol>
              </a:tblGrid>
              <a:tr h="485775">
                <a:tc>
                  <a:txBody>
                    <a:bodyPr/>
                    <a:lstStyle/>
                    <a:p>
                      <a:pPr algn="ctr"/>
                      <a:r>
                        <a:rPr lang="zh-CN" altLang="en-US" dirty="0">
                          <a:latin typeface="微软雅黑" panose="020B0503020204020204" charset="-122"/>
                          <a:ea typeface="微软雅黑" panose="020B0503020204020204" charset="-122"/>
                        </a:rPr>
                        <a:t>编号</a:t>
                      </a:r>
                    </a:p>
                  </a:txBody>
                  <a:tcPr anchor="ctr"/>
                </a:tc>
                <a:tc>
                  <a:txBody>
                    <a:bodyPr/>
                    <a:lstStyle/>
                    <a:p>
                      <a:pPr algn="ctr"/>
                      <a:r>
                        <a:rPr lang="zh-CN" altLang="en-US" dirty="0">
                          <a:latin typeface="微软雅黑" panose="020B0503020204020204" charset="-122"/>
                          <a:ea typeface="微软雅黑" panose="020B0503020204020204" charset="-122"/>
                        </a:rPr>
                        <a:t>方案用药</a:t>
                      </a:r>
                    </a:p>
                  </a:txBody>
                  <a:tcPr anchor="ctr"/>
                </a:tc>
                <a:tc>
                  <a:txBody>
                    <a:bodyPr/>
                    <a:lstStyle/>
                    <a:p>
                      <a:pPr algn="ctr"/>
                      <a:r>
                        <a:rPr lang="zh-CN" altLang="en-US" dirty="0">
                          <a:latin typeface="微软雅黑" panose="020B0503020204020204" charset="-122"/>
                          <a:ea typeface="微软雅黑" panose="020B0503020204020204" charset="-122"/>
                        </a:rPr>
                        <a:t>研究</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latin typeface="微软雅黑" panose="020B0503020204020204" charset="-122"/>
                          <a:ea typeface="微软雅黑" panose="020B0503020204020204" charset="-122"/>
                        </a:rPr>
                        <a:t>病人数</a:t>
                      </a:r>
                    </a:p>
                  </a:txBody>
                  <a:tcPr anchor="ctr"/>
                </a:tc>
                <a:tc>
                  <a:txBody>
                    <a:bodyPr/>
                    <a:lstStyle/>
                    <a:p>
                      <a:pPr algn="ctr"/>
                      <a:r>
                        <a:rPr lang="zh-CN" altLang="en-US" dirty="0">
                          <a:latin typeface="微软雅黑" panose="020B0503020204020204" charset="-122"/>
                          <a:ea typeface="微软雅黑" panose="020B0503020204020204" charset="-122"/>
                        </a:rPr>
                        <a:t>结论</a:t>
                      </a:r>
                    </a:p>
                  </a:txBody>
                  <a:tcPr anchor="ctr"/>
                </a:tc>
                <a:extLst>
                  <a:ext uri="{0D108BD9-81ED-4DB2-BD59-A6C34878D82A}">
                    <a16:rowId xmlns:a16="http://schemas.microsoft.com/office/drawing/2014/main" val="10000"/>
                  </a:ext>
                </a:extLst>
              </a:tr>
              <a:tr h="706120">
                <a:tc>
                  <a:txBody>
                    <a:bodyPr/>
                    <a:lstStyle/>
                    <a:p>
                      <a:pPr algn="ctr"/>
                      <a:r>
                        <a:rPr lang="en-US" altLang="zh-CN" sz="1600" dirty="0">
                          <a:latin typeface="微软雅黑" panose="020B0503020204020204" charset="-122"/>
                          <a:ea typeface="微软雅黑" panose="020B0503020204020204" charset="-122"/>
                        </a:rPr>
                        <a:t>1</a:t>
                      </a:r>
                    </a:p>
                  </a:txBody>
                  <a:tcPr anchor="ctr"/>
                </a:tc>
                <a:tc>
                  <a:txBody>
                    <a:bodyPr/>
                    <a:lstStyle/>
                    <a:p>
                      <a:pPr algn="ctr"/>
                      <a:r>
                        <a:rPr lang="zh-CN" altLang="en-US" sz="1600" dirty="0">
                          <a:latin typeface="微软雅黑" panose="020B0503020204020204" charset="-122"/>
                          <a:ea typeface="微软雅黑" panose="020B0503020204020204" charset="-122"/>
                        </a:rPr>
                        <a:t>唑来膦酸 </a:t>
                      </a:r>
                      <a:r>
                        <a:rPr lang="en-US" altLang="zh-CN" sz="1600" dirty="0">
                          <a:latin typeface="微软雅黑" panose="020B0503020204020204" charset="-122"/>
                          <a:ea typeface="微软雅黑" panose="020B0503020204020204" charset="-122"/>
                        </a:rPr>
                        <a:t>vs </a:t>
                      </a:r>
                      <a:r>
                        <a:rPr lang="zh-CN" altLang="en-US" sz="1600" dirty="0">
                          <a:latin typeface="微软雅黑" panose="020B0503020204020204" charset="-122"/>
                          <a:ea typeface="微软雅黑" panose="020B0503020204020204" charset="-122"/>
                        </a:rPr>
                        <a:t>帕米膦酸</a:t>
                      </a:r>
                    </a:p>
                  </a:txBody>
                  <a:tcPr anchor="ctr"/>
                </a:tc>
                <a:tc>
                  <a:txBody>
                    <a:bodyPr/>
                    <a:lstStyle/>
                    <a:p>
                      <a:pPr algn="ctr"/>
                      <a:r>
                        <a:rPr lang="zh-CN" altLang="en-US" sz="1600" dirty="0">
                          <a:latin typeface="微软雅黑" panose="020B0503020204020204" charset="-122"/>
                          <a:ea typeface="微软雅黑" panose="020B0503020204020204" charset="-122"/>
                        </a:rPr>
                        <a:t>随机</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双盲</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多中心</a:t>
                      </a:r>
                    </a:p>
                  </a:txBody>
                  <a:tcPr anchor="ctr"/>
                </a:tc>
                <a:tc>
                  <a:txBody>
                    <a:bodyPr/>
                    <a:lstStyle/>
                    <a:p>
                      <a:pPr algn="ctr"/>
                      <a:r>
                        <a:rPr lang="en-US" altLang="zh-CN" sz="1600" dirty="0">
                          <a:latin typeface="微软雅黑" panose="020B0503020204020204" charset="-122"/>
                          <a:ea typeface="微软雅黑" panose="020B0503020204020204" charset="-122"/>
                        </a:rPr>
                        <a:t>237</a:t>
                      </a:r>
                    </a:p>
                  </a:txBody>
                  <a:tcPr anchor="ctr"/>
                </a:tc>
                <a:tc>
                  <a:txBody>
                    <a:bodyPr/>
                    <a:lstStyle/>
                    <a:p>
                      <a:pPr algn="ctr"/>
                      <a:r>
                        <a:rPr lang="zh-CN" altLang="en-US" sz="1600" dirty="0">
                          <a:latin typeface="微软雅黑" panose="020B0503020204020204" charset="-122"/>
                          <a:ea typeface="微软雅黑" panose="020B0503020204020204" charset="-122"/>
                        </a:rPr>
                        <a:t>疗效及安全性类似</a:t>
                      </a:r>
                    </a:p>
                  </a:txBody>
                  <a:tcPr anchor="ctr"/>
                </a:tc>
                <a:extLst>
                  <a:ext uri="{0D108BD9-81ED-4DB2-BD59-A6C34878D82A}">
                    <a16:rowId xmlns:a16="http://schemas.microsoft.com/office/drawing/2014/main" val="10001"/>
                  </a:ext>
                </a:extLst>
              </a:tr>
              <a:tr h="706120">
                <a:tc>
                  <a:txBody>
                    <a:bodyPr/>
                    <a:lstStyle/>
                    <a:p>
                      <a:pPr algn="ctr"/>
                      <a:r>
                        <a:rPr lang="en-US" altLang="zh-CN" sz="1600" dirty="0">
                          <a:latin typeface="微软雅黑" panose="020B0503020204020204" charset="-122"/>
                          <a:ea typeface="微软雅黑" panose="020B0503020204020204" charset="-122"/>
                        </a:rPr>
                        <a:t>2</a:t>
                      </a:r>
                    </a:p>
                  </a:txBody>
                  <a:tcPr anchor="ctr"/>
                </a:tc>
                <a:tc>
                  <a:txBody>
                    <a:bodyPr/>
                    <a:lstStyle/>
                    <a:p>
                      <a:pPr algn="ctr"/>
                      <a:r>
                        <a:rPr lang="zh-CN" altLang="en-US" sz="1600" dirty="0">
                          <a:latin typeface="微软雅黑" panose="020B0503020204020204" charset="-122"/>
                          <a:ea typeface="微软雅黑" panose="020B0503020204020204" charset="-122"/>
                        </a:rPr>
                        <a:t>伊班膦酸 </a:t>
                      </a:r>
                      <a:r>
                        <a:rPr lang="en-US" altLang="zh-CN" sz="1600" dirty="0">
                          <a:latin typeface="微软雅黑" panose="020B0503020204020204" charset="-122"/>
                          <a:ea typeface="微软雅黑" panose="020B0503020204020204" charset="-122"/>
                        </a:rPr>
                        <a:t>vs </a:t>
                      </a:r>
                      <a:r>
                        <a:rPr lang="zh-CN" altLang="en-US" sz="1600" dirty="0">
                          <a:latin typeface="微软雅黑" panose="020B0503020204020204" charset="-122"/>
                          <a:ea typeface="微软雅黑" panose="020B0503020204020204" charset="-122"/>
                        </a:rPr>
                        <a:t>帕米膦酸</a:t>
                      </a:r>
                      <a:endParaRPr lang="en-US" altLang="zh-CN" sz="1600" dirty="0">
                        <a:latin typeface="微软雅黑" panose="020B0503020204020204" charset="-122"/>
                        <a:ea typeface="微软雅黑" panose="020B0503020204020204" charset="-122"/>
                      </a:endParaRPr>
                    </a:p>
                  </a:txBody>
                  <a:tcPr anchor="ctr"/>
                </a:tc>
                <a:tc>
                  <a:txBody>
                    <a:bodyPr/>
                    <a:lstStyle/>
                    <a:p>
                      <a:pPr algn="ctr"/>
                      <a:r>
                        <a:rPr lang="zh-CN" altLang="en-US" sz="1600" dirty="0">
                          <a:latin typeface="微软雅黑" panose="020B0503020204020204" charset="-122"/>
                          <a:ea typeface="微软雅黑" panose="020B0503020204020204" charset="-122"/>
                        </a:rPr>
                        <a:t>单中心</a:t>
                      </a:r>
                    </a:p>
                  </a:txBody>
                  <a:tcPr anchor="ctr"/>
                </a:tc>
                <a:tc>
                  <a:txBody>
                    <a:bodyPr/>
                    <a:lstStyle/>
                    <a:p>
                      <a:pPr algn="ctr"/>
                      <a:r>
                        <a:rPr lang="en-US" altLang="zh-CN" sz="1600" dirty="0">
                          <a:latin typeface="微软雅黑" panose="020B0503020204020204" charset="-122"/>
                          <a:ea typeface="微软雅黑" panose="020B0503020204020204" charset="-122"/>
                        </a:rPr>
                        <a:t>56</a:t>
                      </a:r>
                    </a:p>
                  </a:txBody>
                  <a:tcPr anchor="ctr"/>
                </a:tc>
                <a:tc>
                  <a:txBody>
                    <a:bodyPr/>
                    <a:lstStyle/>
                    <a:p>
                      <a:pPr algn="ctr"/>
                      <a:r>
                        <a:rPr lang="zh-CN" altLang="en-US" sz="1600" dirty="0">
                          <a:latin typeface="微软雅黑" panose="020B0503020204020204" charset="-122"/>
                          <a:ea typeface="微软雅黑" panose="020B0503020204020204" charset="-122"/>
                        </a:rPr>
                        <a:t>疗效类似，安全性有差异</a:t>
                      </a:r>
                    </a:p>
                  </a:txBody>
                  <a:tcPr anchor="ctr"/>
                </a:tc>
                <a:extLst>
                  <a:ext uri="{0D108BD9-81ED-4DB2-BD59-A6C34878D82A}">
                    <a16:rowId xmlns:a16="http://schemas.microsoft.com/office/drawing/2014/main" val="10002"/>
                  </a:ext>
                </a:extLst>
              </a:tr>
              <a:tr h="705485">
                <a:tc>
                  <a:txBody>
                    <a:bodyPr/>
                    <a:lstStyle/>
                    <a:p>
                      <a:pPr algn="ctr"/>
                      <a:r>
                        <a:rPr lang="en-US" altLang="zh-CN" sz="1600" dirty="0">
                          <a:latin typeface="微软雅黑" panose="020B0503020204020204" charset="-122"/>
                          <a:ea typeface="微软雅黑" panose="020B0503020204020204" charset="-122"/>
                        </a:rPr>
                        <a:t>3</a:t>
                      </a:r>
                    </a:p>
                  </a:txBody>
                  <a:tcPr anchor="ctr"/>
                </a:tc>
                <a:tc>
                  <a:txBody>
                    <a:bodyPr/>
                    <a:lstStyle/>
                    <a:p>
                      <a:pPr algn="ctr"/>
                      <a:r>
                        <a:rPr lang="zh-CN" altLang="en-US" sz="1600" dirty="0">
                          <a:latin typeface="微软雅黑" panose="020B0503020204020204" charset="-122"/>
                          <a:ea typeface="微软雅黑" panose="020B0503020204020204" charset="-122"/>
                        </a:rPr>
                        <a:t>因卡膦酸 </a:t>
                      </a:r>
                      <a:r>
                        <a:rPr lang="en-US" altLang="zh-CN" sz="1600" dirty="0">
                          <a:latin typeface="微软雅黑" panose="020B0503020204020204" charset="-122"/>
                          <a:ea typeface="微软雅黑" panose="020B0503020204020204" charset="-122"/>
                        </a:rPr>
                        <a:t>vs </a:t>
                      </a:r>
                      <a:r>
                        <a:rPr lang="zh-CN" altLang="en-US" sz="1600" dirty="0">
                          <a:latin typeface="微软雅黑" panose="020B0503020204020204" charset="-122"/>
                          <a:ea typeface="微软雅黑" panose="020B0503020204020204" charset="-122"/>
                        </a:rPr>
                        <a:t>帕米膦酸</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charset="-122"/>
                          <a:ea typeface="微软雅黑" panose="020B0503020204020204" charset="-122"/>
                        </a:rPr>
                        <a:t>随机</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双盲</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多中心</a:t>
                      </a:r>
                    </a:p>
                  </a:txBody>
                  <a:tcPr anchor="ctr"/>
                </a:tc>
                <a:tc>
                  <a:txBody>
                    <a:bodyPr/>
                    <a:lstStyle/>
                    <a:p>
                      <a:pPr algn="ctr"/>
                      <a:r>
                        <a:rPr lang="en-US" altLang="zh-CN" sz="1600" dirty="0">
                          <a:latin typeface="微软雅黑" panose="020B0503020204020204" charset="-122"/>
                          <a:ea typeface="微软雅黑" panose="020B0503020204020204" charset="-122"/>
                        </a:rPr>
                        <a:t>212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charset="-122"/>
                          <a:ea typeface="微软雅黑" panose="020B0503020204020204" charset="-122"/>
                        </a:rPr>
                        <a:t>疗效类似，安全性有差异</a:t>
                      </a:r>
                    </a:p>
                  </a:txBody>
                  <a:tcPr anchor="ctr"/>
                </a:tc>
                <a:extLst>
                  <a:ext uri="{0D108BD9-81ED-4DB2-BD59-A6C34878D82A}">
                    <a16:rowId xmlns:a16="http://schemas.microsoft.com/office/drawing/2014/main" val="10003"/>
                  </a:ext>
                </a:extLst>
              </a:tr>
              <a:tr h="706120">
                <a:tc>
                  <a:txBody>
                    <a:bodyPr/>
                    <a:lstStyle/>
                    <a:p>
                      <a:pPr algn="ctr"/>
                      <a:r>
                        <a:rPr lang="en-US" altLang="zh-CN" sz="1600" dirty="0">
                          <a:latin typeface="微软雅黑" panose="020B0503020204020204" charset="-122"/>
                          <a:ea typeface="微软雅黑" panose="020B0503020204020204" charset="-122"/>
                        </a:rPr>
                        <a:t>4</a:t>
                      </a:r>
                    </a:p>
                  </a:txBody>
                  <a:tcPr anchor="ctr"/>
                </a:tc>
                <a:tc>
                  <a:txBody>
                    <a:bodyPr/>
                    <a:lstStyle/>
                    <a:p>
                      <a:pPr algn="ctr"/>
                      <a:r>
                        <a:rPr lang="zh-CN" altLang="en-US" sz="1600" dirty="0">
                          <a:latin typeface="微软雅黑" panose="020B0503020204020204" charset="-122"/>
                          <a:ea typeface="微软雅黑" panose="020B0503020204020204" charset="-122"/>
                        </a:rPr>
                        <a:t>唑来膦酸 </a:t>
                      </a:r>
                      <a:r>
                        <a:rPr lang="en-US" altLang="zh-CN" sz="1600" dirty="0">
                          <a:latin typeface="微软雅黑" panose="020B0503020204020204" charset="-122"/>
                          <a:ea typeface="微软雅黑" panose="020B0503020204020204" charset="-122"/>
                        </a:rPr>
                        <a:t>vs </a:t>
                      </a:r>
                      <a:r>
                        <a:rPr lang="zh-CN" altLang="en-US" sz="1600" dirty="0">
                          <a:latin typeface="微软雅黑" panose="020B0503020204020204" charset="-122"/>
                          <a:ea typeface="微软雅黑" panose="020B0503020204020204" charset="-122"/>
                        </a:rPr>
                        <a:t>帕米膦酸</a:t>
                      </a:r>
                    </a:p>
                  </a:txBody>
                  <a:tcPr anchor="ctr"/>
                </a:tc>
                <a:tc>
                  <a:txBody>
                    <a:bodyPr/>
                    <a:lstStyle/>
                    <a:p>
                      <a:pPr algn="ctr"/>
                      <a:r>
                        <a:rPr lang="zh-CN" altLang="en-US" sz="1600" dirty="0">
                          <a:latin typeface="微软雅黑" panose="020B0503020204020204" charset="-122"/>
                          <a:ea typeface="微软雅黑" panose="020B0503020204020204" charset="-122"/>
                        </a:rPr>
                        <a:t>随机</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双盲</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多中心</a:t>
                      </a:r>
                    </a:p>
                  </a:txBody>
                  <a:tcPr anchor="ctr"/>
                </a:tc>
                <a:tc>
                  <a:txBody>
                    <a:bodyPr/>
                    <a:lstStyle/>
                    <a:p>
                      <a:pPr algn="ctr"/>
                      <a:r>
                        <a:rPr lang="en-US" altLang="zh-CN" sz="1600" dirty="0">
                          <a:latin typeface="微软雅黑" panose="020B0503020204020204" charset="-122"/>
                          <a:ea typeface="微软雅黑" panose="020B0503020204020204" charset="-122"/>
                        </a:rPr>
                        <a:t>1116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charset="-122"/>
                          <a:ea typeface="微软雅黑" panose="020B0503020204020204" charset="-122"/>
                        </a:rPr>
                        <a:t>疗效及安全性类似</a:t>
                      </a:r>
                    </a:p>
                  </a:txBody>
                  <a:tcPr anchor="ctr"/>
                </a:tc>
                <a:extLst>
                  <a:ext uri="{0D108BD9-81ED-4DB2-BD59-A6C34878D82A}">
                    <a16:rowId xmlns:a16="http://schemas.microsoft.com/office/drawing/2014/main" val="10004"/>
                  </a:ext>
                </a:extLst>
              </a:tr>
            </a:tbl>
          </a:graphicData>
        </a:graphic>
      </p:graphicFrame>
      <p:sp>
        <p:nvSpPr>
          <p:cNvPr id="10" name="文本框 9"/>
          <p:cNvSpPr txBox="1"/>
          <p:nvPr/>
        </p:nvSpPr>
        <p:spPr>
          <a:xfrm>
            <a:off x="6210300" y="6280785"/>
            <a:ext cx="5821045" cy="398780"/>
          </a:xfrm>
          <a:prstGeom prst="rect">
            <a:avLst/>
          </a:prstGeom>
          <a:noFill/>
        </p:spPr>
        <p:txBody>
          <a:bodyPr wrap="square" rtlCol="0">
            <a:spAutoFit/>
          </a:bodyPr>
          <a:lstStyle/>
          <a:p>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1</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、任军 等</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中国肿瘤临床</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 2006, 33(20)</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:1169-11722</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、杨瑾 等</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陕西肿瘤医学</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 2003, 11(1): 53</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 </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3</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、傅强 等</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药学服务于研究</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 2007, 7(3): 180-1834</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a:t>
            </a:r>
            <a:r>
              <a:rPr lang="en-GB" altLang="zh-CN" sz="1000" dirty="0">
                <a:solidFill>
                  <a:schemeClr val="bg1"/>
                </a:solidFill>
                <a:latin typeface="微软雅黑" panose="020B0503020204020204" charset="-122"/>
                <a:ea typeface="微软雅黑" panose="020B0503020204020204" charset="-122"/>
                <a:cs typeface="微软雅黑" panose="020B0503020204020204" charset="-122"/>
              </a:rPr>
              <a:t>Rosen LS et al. Cancer J 2001;7:377-387</a:t>
            </a:r>
          </a:p>
        </p:txBody>
      </p:sp>
      <p:sp>
        <p:nvSpPr>
          <p:cNvPr id="11" name="TextBox 37"/>
          <p:cNvSpPr txBox="1">
            <a:spLocks noChangeArrowheads="1"/>
          </p:cNvSpPr>
          <p:nvPr/>
        </p:nvSpPr>
        <p:spPr bwMode="auto">
          <a:xfrm>
            <a:off x="1059180" y="5048885"/>
            <a:ext cx="99491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400" b="1" dirty="0">
                <a:solidFill>
                  <a:schemeClr val="tx1">
                    <a:lumMod val="75000"/>
                    <a:lumOff val="25000"/>
                  </a:schemeClr>
                </a:solidFill>
                <a:latin typeface="微软雅黑" panose="020B0503020204020204" charset="-122"/>
                <a:ea typeface="微软雅黑" panose="020B0503020204020204" charset="-122"/>
              </a:rPr>
              <a:t>多数临床研究结论：不同双膦酸盐的疗效类似，安全性有差异</a:t>
            </a:r>
            <a:r>
              <a:rPr kumimoji="1" lang="zh-CN" altLang="en-US" sz="2400" dirty="0">
                <a:solidFill>
                  <a:schemeClr val="tx1">
                    <a:lumMod val="75000"/>
                    <a:lumOff val="25000"/>
                  </a:schemeClr>
                </a:solidFill>
                <a:latin typeface="微软雅黑" panose="020B0503020204020204" charset="-122"/>
                <a:ea typeface="微软雅黑" panose="020B0503020204020204" charset="-122"/>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a:xfrm>
            <a:off x="1037644" y="293683"/>
            <a:ext cx="10423039" cy="663894"/>
          </a:xfrm>
        </p:spPr>
        <p:txBody>
          <a:bodyPr>
            <a:normAutofit/>
          </a:bodyPr>
          <a:lstStyle/>
          <a:p>
            <a:pPr algn="ctr"/>
            <a:r>
              <a:rPr lang="zh-CN" altLang="en-US" sz="3110" dirty="0">
                <a:sym typeface="+mn-ea"/>
              </a:rPr>
              <a:t>主要双膦酸盐的区别</a:t>
            </a:r>
          </a:p>
        </p:txBody>
      </p:sp>
      <p:graphicFrame>
        <p:nvGraphicFramePr>
          <p:cNvPr id="7" name="表格 2"/>
          <p:cNvGraphicFramePr>
            <a:graphicFrameLocks noGrp="1"/>
          </p:cNvGraphicFramePr>
          <p:nvPr>
            <p:custDataLst>
              <p:tags r:id="rId1"/>
            </p:custDataLst>
          </p:nvPr>
        </p:nvGraphicFramePr>
        <p:xfrm>
          <a:off x="1162685" y="1243965"/>
          <a:ext cx="8709660" cy="3741420"/>
        </p:xfrm>
        <a:graphic>
          <a:graphicData uri="http://schemas.openxmlformats.org/drawingml/2006/table">
            <a:tbl>
              <a:tblPr firstRow="1" bandRow="1">
                <a:tableStyleId>{5940675A-B579-460E-94D1-54222C63F5DA}</a:tableStyleId>
              </a:tblPr>
              <a:tblGrid>
                <a:gridCol w="2146935">
                  <a:extLst>
                    <a:ext uri="{9D8B030D-6E8A-4147-A177-3AD203B41FA5}">
                      <a16:colId xmlns:a16="http://schemas.microsoft.com/office/drawing/2014/main" val="20000"/>
                    </a:ext>
                  </a:extLst>
                </a:gridCol>
                <a:gridCol w="1598295">
                  <a:extLst>
                    <a:ext uri="{9D8B030D-6E8A-4147-A177-3AD203B41FA5}">
                      <a16:colId xmlns:a16="http://schemas.microsoft.com/office/drawing/2014/main" val="20001"/>
                    </a:ext>
                  </a:extLst>
                </a:gridCol>
                <a:gridCol w="1778000">
                  <a:extLst>
                    <a:ext uri="{9D8B030D-6E8A-4147-A177-3AD203B41FA5}">
                      <a16:colId xmlns:a16="http://schemas.microsoft.com/office/drawing/2014/main" val="20002"/>
                    </a:ext>
                  </a:extLst>
                </a:gridCol>
                <a:gridCol w="3186430">
                  <a:extLst>
                    <a:ext uri="{9D8B030D-6E8A-4147-A177-3AD203B41FA5}">
                      <a16:colId xmlns:a16="http://schemas.microsoft.com/office/drawing/2014/main" val="20003"/>
                    </a:ext>
                  </a:extLst>
                </a:gridCol>
              </a:tblGrid>
              <a:tr h="1069975">
                <a:tc>
                  <a:txBody>
                    <a:bodyPr/>
                    <a:lstStyle/>
                    <a:p>
                      <a:pPr algn="ctr" fontAlgn="ctr"/>
                      <a:r>
                        <a:rPr lang="zh-CN" altLang="en-US" sz="1800" b="1" u="none" strike="noStrike" dirty="0">
                          <a:effectLst/>
                          <a:latin typeface="微软雅黑" panose="020B0503020204020204" charset="-122"/>
                          <a:ea typeface="微软雅黑" panose="020B0503020204020204" charset="-122"/>
                        </a:rPr>
                        <a:t>双膦酸盐</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solidFill>
                      <a:schemeClr val="bg1">
                        <a:lumMod val="85000"/>
                      </a:schemeClr>
                    </a:solidFill>
                  </a:tcPr>
                </a:tc>
                <a:tc>
                  <a:txBody>
                    <a:bodyPr/>
                    <a:lstStyle/>
                    <a:p>
                      <a:pPr algn="ctr" fontAlgn="ctr"/>
                      <a:r>
                        <a:rPr lang="zh-CN" altLang="en-US" sz="1800" b="1" u="none" strike="noStrike" dirty="0">
                          <a:effectLst/>
                          <a:latin typeface="微软雅黑" panose="020B0503020204020204" charset="-122"/>
                          <a:ea typeface="微软雅黑" panose="020B0503020204020204" charset="-122"/>
                        </a:rPr>
                        <a:t>产品</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solidFill>
                      <a:schemeClr val="bg1">
                        <a:lumMod val="85000"/>
                      </a:schemeClr>
                    </a:solidFill>
                  </a:tcPr>
                </a:tc>
                <a:tc>
                  <a:txBody>
                    <a:bodyPr/>
                    <a:lstStyle/>
                    <a:p>
                      <a:pPr algn="ctr" fontAlgn="ctr"/>
                      <a:r>
                        <a:rPr lang="zh-CN" altLang="en-US" sz="1800" b="1" u="none" strike="noStrike" dirty="0">
                          <a:effectLst/>
                          <a:latin typeface="微软雅黑" panose="020B0503020204020204" charset="-122"/>
                          <a:ea typeface="微软雅黑" panose="020B0503020204020204" charset="-122"/>
                          <a:cs typeface="微软雅黑" panose="020B0503020204020204" charset="-122"/>
                        </a:rPr>
                        <a:t>给药剂量</a:t>
                      </a:r>
                      <a:endParaRPr lang="en-US" altLang="zh-CN" sz="1800" b="1" u="none" strike="noStrike" dirty="0">
                        <a:effectLst/>
                        <a:latin typeface="微软雅黑" panose="020B0503020204020204" charset="-122"/>
                        <a:ea typeface="微软雅黑" panose="020B0503020204020204" charset="-122"/>
                        <a:cs typeface="微软雅黑" panose="020B0503020204020204" charset="-122"/>
                      </a:endParaRPr>
                    </a:p>
                    <a:p>
                      <a:pPr algn="ctr" fontAlgn="ctr"/>
                      <a:r>
                        <a:rPr lang="zh-CN" altLang="en-US" sz="1800" b="1" u="none" strike="noStrike" dirty="0">
                          <a:effectLst/>
                          <a:latin typeface="微软雅黑" panose="020B0503020204020204" charset="-122"/>
                          <a:ea typeface="微软雅黑" panose="020B0503020204020204" charset="-122"/>
                          <a:cs typeface="微软雅黑" panose="020B0503020204020204" charset="-122"/>
                        </a:rPr>
                        <a:t>（</a:t>
                      </a:r>
                      <a:r>
                        <a:rPr lang="en-US" altLang="zh-CN" sz="1800" b="1" u="none" strike="noStrike" dirty="0">
                          <a:effectLst/>
                          <a:latin typeface="微软雅黑" panose="020B0503020204020204" charset="-122"/>
                          <a:ea typeface="微软雅黑" panose="020B0503020204020204" charset="-122"/>
                          <a:cs typeface="微软雅黑" panose="020B0503020204020204" charset="-122"/>
                        </a:rPr>
                        <a:t>mg/</a:t>
                      </a:r>
                      <a:r>
                        <a:rPr lang="zh-CN" altLang="en-US" sz="1800" b="1" u="none" strike="noStrike" dirty="0">
                          <a:effectLst/>
                          <a:latin typeface="微软雅黑" panose="020B0503020204020204" charset="-122"/>
                          <a:ea typeface="微软雅黑" panose="020B0503020204020204" charset="-122"/>
                          <a:cs typeface="微软雅黑" panose="020B0503020204020204" charset="-122"/>
                        </a:rPr>
                        <a:t>次）</a:t>
                      </a:r>
                      <a:endParaRPr lang="zh-CN" altLang="en-US" sz="1800" b="1" i="0" u="none" strike="noStrike" dirty="0">
                        <a:solidFill>
                          <a:srgbClr val="000000"/>
                        </a:solidFill>
                        <a:effectLst/>
                        <a:latin typeface="微软雅黑" panose="020B0503020204020204" charset="-122"/>
                        <a:ea typeface="微软雅黑" panose="020B0503020204020204" charset="-122"/>
                        <a:cs typeface="微软雅黑" panose="020B0503020204020204" charset="-122"/>
                      </a:endParaRPr>
                    </a:p>
                  </a:txBody>
                  <a:tcPr marL="6350" marR="6350" marT="6350" marB="0" anchor="ctr">
                    <a:solidFill>
                      <a:schemeClr val="bg1">
                        <a:lumMod val="85000"/>
                      </a:schemeClr>
                    </a:solidFill>
                  </a:tcPr>
                </a:tc>
                <a:tc>
                  <a:txBody>
                    <a:bodyPr/>
                    <a:lstStyle/>
                    <a:p>
                      <a:pPr algn="ctr" fontAlgn="ctr"/>
                      <a:r>
                        <a:rPr lang="zh-CN" altLang="en-US" sz="1800" b="1" u="none" strike="noStrike" dirty="0">
                          <a:effectLst/>
                          <a:latin typeface="微软雅黑" panose="020B0503020204020204" charset="-122"/>
                          <a:ea typeface="微软雅黑" panose="020B0503020204020204" charset="-122"/>
                        </a:rPr>
                        <a:t>用药次数</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solidFill>
                      <a:schemeClr val="bg1">
                        <a:lumMod val="85000"/>
                      </a:schemeClr>
                    </a:solidFill>
                  </a:tcPr>
                </a:tc>
                <a:extLst>
                  <a:ext uri="{0D108BD9-81ED-4DB2-BD59-A6C34878D82A}">
                    <a16:rowId xmlns:a16="http://schemas.microsoft.com/office/drawing/2014/main" val="10000"/>
                  </a:ext>
                </a:extLst>
              </a:tr>
              <a:tr h="534670">
                <a:tc>
                  <a:txBody>
                    <a:bodyPr/>
                    <a:lstStyle/>
                    <a:p>
                      <a:pPr algn="ctr" fontAlgn="ctr"/>
                      <a:r>
                        <a:rPr lang="zh-CN" altLang="en-US" sz="1800" b="1" u="none" strike="noStrike" dirty="0">
                          <a:effectLst/>
                          <a:latin typeface="微软雅黑" panose="020B0503020204020204" charset="-122"/>
                          <a:ea typeface="微软雅黑" panose="020B0503020204020204" charset="-122"/>
                        </a:rPr>
                        <a:t>一代</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solidFill>
                      <a:schemeClr val="bg1">
                        <a:lumMod val="85000"/>
                      </a:schemeClr>
                    </a:solidFill>
                  </a:tcPr>
                </a:tc>
                <a:tc>
                  <a:txBody>
                    <a:bodyPr/>
                    <a:lstStyle/>
                    <a:p>
                      <a:pPr algn="ctr" fontAlgn="ctr"/>
                      <a:r>
                        <a:rPr lang="zh-CN" altLang="en-US" sz="1800" u="none" strike="noStrike" dirty="0">
                          <a:effectLst/>
                          <a:latin typeface="微软雅黑" panose="020B0503020204020204" charset="-122"/>
                          <a:ea typeface="微软雅黑" panose="020B0503020204020204" charset="-122"/>
                        </a:rPr>
                        <a:t>氯膦酸</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tc>
                <a:tc>
                  <a:txBody>
                    <a:bodyPr/>
                    <a:lstStyle/>
                    <a:p>
                      <a:pPr algn="ctr" fontAlgn="ctr"/>
                      <a:r>
                        <a:rPr lang="en-US" altLang="zh-CN" sz="1800" u="none" strike="noStrike" dirty="0">
                          <a:effectLst/>
                          <a:latin typeface="微软雅黑" panose="020B0503020204020204" charset="-122"/>
                          <a:ea typeface="微软雅黑" panose="020B0503020204020204" charset="-122"/>
                        </a:rPr>
                        <a:t>400</a:t>
                      </a:r>
                      <a:endParaRPr lang="en-US" altLang="zh-CN"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tc>
                <a:tc>
                  <a:txBody>
                    <a:bodyPr/>
                    <a:lstStyle/>
                    <a:p>
                      <a:pPr algn="ctr" fontAlgn="ctr"/>
                      <a:r>
                        <a:rPr lang="zh-CN" altLang="en-US" sz="1800" u="none" strike="noStrike" dirty="0">
                          <a:effectLst/>
                          <a:latin typeface="微软雅黑" panose="020B0503020204020204" charset="-122"/>
                          <a:ea typeface="微软雅黑" panose="020B0503020204020204" charset="-122"/>
                          <a:cs typeface="微软雅黑" panose="020B0503020204020204" charset="-122"/>
                        </a:rPr>
                        <a:t>每月</a:t>
                      </a:r>
                      <a:r>
                        <a:rPr lang="en-US" altLang="zh-CN" sz="1800" u="none" strike="noStrike" dirty="0">
                          <a:effectLst/>
                          <a:latin typeface="微软雅黑" panose="020B0503020204020204" charset="-122"/>
                          <a:ea typeface="微软雅黑" panose="020B0503020204020204" charset="-122"/>
                          <a:cs typeface="微软雅黑" panose="020B0503020204020204" charset="-122"/>
                        </a:rPr>
                        <a:t>3-5</a:t>
                      </a:r>
                      <a:r>
                        <a:rPr lang="zh-CN" altLang="en-US" sz="1800" u="none" strike="noStrike" dirty="0">
                          <a:effectLst/>
                          <a:latin typeface="微软雅黑" panose="020B0503020204020204" charset="-122"/>
                          <a:ea typeface="微软雅黑" panose="020B0503020204020204" charset="-122"/>
                          <a:cs typeface="微软雅黑" panose="020B0503020204020204" charset="-122"/>
                        </a:rPr>
                        <a:t>次</a:t>
                      </a:r>
                      <a:endParaRPr lang="zh-CN" altLang="en-US" sz="1800" b="1" i="0" u="none" strike="noStrike" dirty="0">
                        <a:solidFill>
                          <a:srgbClr val="000000"/>
                        </a:solidFill>
                        <a:effectLst/>
                        <a:latin typeface="微软雅黑" panose="020B0503020204020204" charset="-122"/>
                        <a:ea typeface="微软雅黑" panose="020B0503020204020204" charset="-122"/>
                        <a:cs typeface="微软雅黑" panose="020B0503020204020204" charset="-122"/>
                      </a:endParaRPr>
                    </a:p>
                  </a:txBody>
                  <a:tcPr marL="6350" marR="6350" marT="6350" marB="0" anchor="ctr"/>
                </a:tc>
                <a:extLst>
                  <a:ext uri="{0D108BD9-81ED-4DB2-BD59-A6C34878D82A}">
                    <a16:rowId xmlns:a16="http://schemas.microsoft.com/office/drawing/2014/main" val="10001"/>
                  </a:ext>
                </a:extLst>
              </a:tr>
              <a:tr h="535305">
                <a:tc>
                  <a:txBody>
                    <a:bodyPr/>
                    <a:lstStyle/>
                    <a:p>
                      <a:pPr algn="ctr" fontAlgn="ctr"/>
                      <a:r>
                        <a:rPr lang="zh-CN" altLang="en-US" sz="1800" b="1" u="none" strike="noStrike" dirty="0">
                          <a:effectLst/>
                          <a:latin typeface="微软雅黑" panose="020B0503020204020204" charset="-122"/>
                          <a:ea typeface="微软雅黑" panose="020B0503020204020204" charset="-122"/>
                        </a:rPr>
                        <a:t>二代</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solidFill>
                      <a:schemeClr val="bg1">
                        <a:lumMod val="85000"/>
                      </a:schemeClr>
                    </a:solidFill>
                  </a:tcPr>
                </a:tc>
                <a:tc>
                  <a:txBody>
                    <a:bodyPr/>
                    <a:lstStyle/>
                    <a:p>
                      <a:pPr algn="ctr" fontAlgn="ctr"/>
                      <a:r>
                        <a:rPr lang="zh-CN" altLang="en-US" sz="1800" u="none" strike="noStrike" dirty="0">
                          <a:effectLst/>
                          <a:latin typeface="微软雅黑" panose="020B0503020204020204" charset="-122"/>
                          <a:ea typeface="微软雅黑" panose="020B0503020204020204" charset="-122"/>
                        </a:rPr>
                        <a:t>帕米膦酸</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tc>
                <a:tc>
                  <a:txBody>
                    <a:bodyPr/>
                    <a:lstStyle/>
                    <a:p>
                      <a:pPr algn="ctr" fontAlgn="ctr"/>
                      <a:r>
                        <a:rPr lang="en-US" altLang="zh-CN" sz="1800" b="0" i="0" u="none" strike="noStrike" dirty="0">
                          <a:solidFill>
                            <a:srgbClr val="000000"/>
                          </a:solidFill>
                          <a:effectLst/>
                          <a:latin typeface="微软雅黑" panose="020B0503020204020204" charset="-122"/>
                          <a:ea typeface="微软雅黑" panose="020B0503020204020204" charset="-122"/>
                        </a:rPr>
                        <a:t>90</a:t>
                      </a:r>
                    </a:p>
                  </a:txBody>
                  <a:tcPr marL="6350" marR="6350" marT="6350" marB="0" anchor="ctr"/>
                </a:tc>
                <a:tc>
                  <a:txBody>
                    <a:bodyPr/>
                    <a:lstStyle/>
                    <a:p>
                      <a:pPr algn="ctr" fontAlgn="ctr"/>
                      <a:r>
                        <a:rPr lang="zh-CN" altLang="en-US" sz="1800" u="none" strike="noStrike" dirty="0">
                          <a:effectLst/>
                          <a:latin typeface="微软雅黑" panose="020B0503020204020204" charset="-122"/>
                          <a:ea typeface="微软雅黑" panose="020B0503020204020204" charset="-122"/>
                          <a:cs typeface="微软雅黑" panose="020B0503020204020204" charset="-122"/>
                        </a:rPr>
                        <a:t>每月</a:t>
                      </a:r>
                      <a:r>
                        <a:rPr lang="en-US" altLang="zh-CN" sz="1800" u="none" strike="noStrike" dirty="0">
                          <a:effectLst/>
                          <a:latin typeface="微软雅黑" panose="020B0503020204020204" charset="-122"/>
                          <a:ea typeface="微软雅黑" panose="020B0503020204020204" charset="-122"/>
                          <a:cs typeface="微软雅黑" panose="020B0503020204020204" charset="-122"/>
                        </a:rPr>
                        <a:t>2-4</a:t>
                      </a:r>
                      <a:r>
                        <a:rPr lang="zh-CN" altLang="en-US" sz="1800" u="none" strike="noStrike" dirty="0">
                          <a:effectLst/>
                          <a:latin typeface="微软雅黑" panose="020B0503020204020204" charset="-122"/>
                          <a:ea typeface="微软雅黑" panose="020B0503020204020204" charset="-122"/>
                          <a:cs typeface="微软雅黑" panose="020B0503020204020204" charset="-122"/>
                        </a:rPr>
                        <a:t>次</a:t>
                      </a:r>
                      <a:endParaRPr lang="zh-CN" altLang="en-US" sz="1800" b="1" i="0" u="none" strike="noStrike" dirty="0">
                        <a:solidFill>
                          <a:srgbClr val="000000"/>
                        </a:solidFill>
                        <a:effectLst/>
                        <a:latin typeface="微软雅黑" panose="020B0503020204020204" charset="-122"/>
                        <a:ea typeface="微软雅黑" panose="020B0503020204020204" charset="-122"/>
                        <a:cs typeface="微软雅黑" panose="020B0503020204020204" charset="-122"/>
                      </a:endParaRPr>
                    </a:p>
                  </a:txBody>
                  <a:tcPr marL="6350" marR="6350" marT="6350" marB="0" anchor="ctr"/>
                </a:tc>
                <a:extLst>
                  <a:ext uri="{0D108BD9-81ED-4DB2-BD59-A6C34878D82A}">
                    <a16:rowId xmlns:a16="http://schemas.microsoft.com/office/drawing/2014/main" val="10002"/>
                  </a:ext>
                </a:extLst>
              </a:tr>
              <a:tr h="533400">
                <a:tc rowSpan="2">
                  <a:txBody>
                    <a:bodyPr/>
                    <a:lstStyle/>
                    <a:p>
                      <a:pPr algn="ctr" fontAlgn="ctr"/>
                      <a:r>
                        <a:rPr lang="zh-CN" altLang="en-US" sz="1800" b="1" u="none" strike="noStrike" dirty="0">
                          <a:effectLst/>
                          <a:latin typeface="微软雅黑" panose="020B0503020204020204" charset="-122"/>
                          <a:ea typeface="微软雅黑" panose="020B0503020204020204" charset="-122"/>
                        </a:rPr>
                        <a:t>三代</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solidFill>
                      <a:schemeClr val="bg1">
                        <a:lumMod val="85000"/>
                      </a:schemeClr>
                    </a:solidFill>
                  </a:tcPr>
                </a:tc>
                <a:tc>
                  <a:txBody>
                    <a:bodyPr/>
                    <a:lstStyle/>
                    <a:p>
                      <a:pPr algn="ctr" fontAlgn="ctr"/>
                      <a:r>
                        <a:rPr lang="zh-CN" altLang="en-US" sz="1800" u="none" strike="noStrike" dirty="0">
                          <a:effectLst/>
                          <a:latin typeface="微软雅黑" panose="020B0503020204020204" charset="-122"/>
                          <a:ea typeface="微软雅黑" panose="020B0503020204020204" charset="-122"/>
                        </a:rPr>
                        <a:t>唑来膦酸</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tc>
                <a:tc>
                  <a:txBody>
                    <a:bodyPr/>
                    <a:lstStyle/>
                    <a:p>
                      <a:pPr algn="ctr" fontAlgn="ctr"/>
                      <a:r>
                        <a:rPr lang="en-US" altLang="zh-CN" sz="1800" u="none" strike="noStrike" dirty="0">
                          <a:effectLst/>
                          <a:latin typeface="微软雅黑" panose="020B0503020204020204" charset="-122"/>
                          <a:ea typeface="微软雅黑" panose="020B0503020204020204" charset="-122"/>
                        </a:rPr>
                        <a:t>4</a:t>
                      </a:r>
                      <a:endParaRPr lang="en-US" altLang="zh-CN" sz="1800" b="1" u="none" strike="noStrike" dirty="0">
                        <a:effectLst/>
                        <a:latin typeface="微软雅黑" panose="020B0503020204020204" charset="-122"/>
                        <a:ea typeface="微软雅黑" panose="020B0503020204020204" charset="-122"/>
                      </a:endParaRPr>
                    </a:p>
                  </a:txBody>
                  <a:tcPr marL="6350" marR="6350" marT="6350" marB="0" anchor="ctr"/>
                </a:tc>
                <a:tc>
                  <a:txBody>
                    <a:bodyPr/>
                    <a:lstStyle/>
                    <a:p>
                      <a:pPr algn="ctr" fontAlgn="ctr"/>
                      <a:r>
                        <a:rPr lang="zh-CN" altLang="en-US" sz="1800" u="none" strike="noStrike" dirty="0">
                          <a:effectLst/>
                          <a:latin typeface="微软雅黑" panose="020B0503020204020204" charset="-122"/>
                          <a:ea typeface="微软雅黑" panose="020B0503020204020204" charset="-122"/>
                          <a:cs typeface="微软雅黑" panose="020B0503020204020204" charset="-122"/>
                        </a:rPr>
                        <a:t>每</a:t>
                      </a:r>
                      <a:r>
                        <a:rPr lang="en-US" altLang="zh-CN" sz="1800" u="none" strike="noStrike" dirty="0">
                          <a:effectLst/>
                          <a:latin typeface="微软雅黑" panose="020B0503020204020204" charset="-122"/>
                          <a:ea typeface="微软雅黑" panose="020B0503020204020204" charset="-122"/>
                          <a:cs typeface="微软雅黑" panose="020B0503020204020204" charset="-122"/>
                        </a:rPr>
                        <a:t>3-4</a:t>
                      </a:r>
                      <a:r>
                        <a:rPr lang="zh-CN" altLang="en-US" sz="1800" u="none" strike="noStrike" dirty="0">
                          <a:effectLst/>
                          <a:latin typeface="微软雅黑" panose="020B0503020204020204" charset="-122"/>
                          <a:ea typeface="微软雅黑" panose="020B0503020204020204" charset="-122"/>
                          <a:cs typeface="微软雅黑" panose="020B0503020204020204" charset="-122"/>
                        </a:rPr>
                        <a:t>周一次</a:t>
                      </a:r>
                      <a:endParaRPr lang="zh-CN" altLang="en-US" sz="1800" b="1" i="0" u="none" strike="noStrike" dirty="0">
                        <a:solidFill>
                          <a:srgbClr val="000000"/>
                        </a:solidFill>
                        <a:effectLst/>
                        <a:latin typeface="微软雅黑" panose="020B0503020204020204" charset="-122"/>
                        <a:ea typeface="微软雅黑" panose="020B0503020204020204" charset="-122"/>
                        <a:cs typeface="微软雅黑" panose="020B0503020204020204" charset="-122"/>
                      </a:endParaRPr>
                    </a:p>
                  </a:txBody>
                  <a:tcPr marL="6350" marR="6350" marT="6350" marB="0" anchor="ctr"/>
                </a:tc>
                <a:extLst>
                  <a:ext uri="{0D108BD9-81ED-4DB2-BD59-A6C34878D82A}">
                    <a16:rowId xmlns:a16="http://schemas.microsoft.com/office/drawing/2014/main" val="10003"/>
                  </a:ext>
                </a:extLst>
              </a:tr>
              <a:tr h="533400">
                <a:tc vMerge="1">
                  <a:txBody>
                    <a:bodyPr/>
                    <a:lstStyle/>
                    <a:p>
                      <a:endParaRPr lang="zh-CN"/>
                    </a:p>
                  </a:txBody>
                  <a:tcPr marL="6350" marR="6350" marT="6350" marB="0" anchor="ctr"/>
                </a:tc>
                <a:tc>
                  <a:txBody>
                    <a:bodyPr/>
                    <a:lstStyle/>
                    <a:p>
                      <a:pPr algn="ctr" fontAlgn="ctr"/>
                      <a:r>
                        <a:rPr lang="zh-CN" altLang="en-US" sz="1800" u="none" strike="noStrike" dirty="0">
                          <a:effectLst/>
                          <a:latin typeface="微软雅黑" panose="020B0503020204020204" charset="-122"/>
                          <a:ea typeface="微软雅黑" panose="020B0503020204020204" charset="-122"/>
                        </a:rPr>
                        <a:t>伊班膦酸</a:t>
                      </a:r>
                      <a:endParaRPr lang="zh-CN" altLang="en-US"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tc>
                <a:tc>
                  <a:txBody>
                    <a:bodyPr/>
                    <a:lstStyle/>
                    <a:p>
                      <a:pPr algn="ctr" fontAlgn="ctr"/>
                      <a:r>
                        <a:rPr lang="en-US" altLang="zh-CN" sz="1800" u="none" strike="noStrike" dirty="0">
                          <a:effectLst/>
                          <a:latin typeface="微软雅黑" panose="020B0503020204020204" charset="-122"/>
                          <a:ea typeface="微软雅黑" panose="020B0503020204020204" charset="-122"/>
                        </a:rPr>
                        <a:t>6</a:t>
                      </a:r>
                      <a:endParaRPr lang="en-US" altLang="zh-CN" sz="1800" b="1" i="0" u="none" strike="noStrike" dirty="0">
                        <a:solidFill>
                          <a:srgbClr val="000000"/>
                        </a:solidFill>
                        <a:effectLst/>
                        <a:latin typeface="微软雅黑" panose="020B0503020204020204" charset="-122"/>
                        <a:ea typeface="微软雅黑" panose="020B0503020204020204" charset="-122"/>
                      </a:endParaRPr>
                    </a:p>
                  </a:txBody>
                  <a:tcPr marL="6350" marR="6350" marT="6350" marB="0" anchor="ctr"/>
                </a:tc>
                <a:tc>
                  <a:txBody>
                    <a:bodyPr/>
                    <a:lstStyle/>
                    <a:p>
                      <a:pPr algn="ctr" fontAlgn="ctr"/>
                      <a:r>
                        <a:rPr lang="zh-CN" altLang="en-US" sz="1800" u="none" strike="noStrike" dirty="0">
                          <a:effectLst/>
                          <a:latin typeface="微软雅黑" panose="020B0503020204020204" charset="-122"/>
                          <a:ea typeface="微软雅黑" panose="020B0503020204020204" charset="-122"/>
                          <a:cs typeface="微软雅黑" panose="020B0503020204020204" charset="-122"/>
                        </a:rPr>
                        <a:t>每</a:t>
                      </a:r>
                      <a:r>
                        <a:rPr lang="en-US" altLang="zh-CN" sz="1800" u="none" strike="noStrike" dirty="0">
                          <a:effectLst/>
                          <a:latin typeface="微软雅黑" panose="020B0503020204020204" charset="-122"/>
                          <a:ea typeface="微软雅黑" panose="020B0503020204020204" charset="-122"/>
                          <a:cs typeface="微软雅黑" panose="020B0503020204020204" charset="-122"/>
                        </a:rPr>
                        <a:t>3-4</a:t>
                      </a:r>
                      <a:r>
                        <a:rPr lang="zh-CN" altLang="en-US" sz="1800" u="none" strike="noStrike" dirty="0">
                          <a:effectLst/>
                          <a:latin typeface="微软雅黑" panose="020B0503020204020204" charset="-122"/>
                          <a:ea typeface="微软雅黑" panose="020B0503020204020204" charset="-122"/>
                          <a:cs typeface="微软雅黑" panose="020B0503020204020204" charset="-122"/>
                        </a:rPr>
                        <a:t>周一次</a:t>
                      </a:r>
                      <a:endParaRPr lang="zh-CN" altLang="en-US" sz="1800" b="1" i="0" u="none" strike="noStrike" dirty="0">
                        <a:solidFill>
                          <a:srgbClr val="000000"/>
                        </a:solidFill>
                        <a:effectLst/>
                        <a:latin typeface="微软雅黑" panose="020B0503020204020204" charset="-122"/>
                        <a:ea typeface="微软雅黑" panose="020B0503020204020204" charset="-122"/>
                        <a:cs typeface="微软雅黑" panose="020B0503020204020204" charset="-122"/>
                      </a:endParaRPr>
                    </a:p>
                  </a:txBody>
                  <a:tcPr marL="6350" marR="6350" marT="6350" marB="0" anchor="ctr"/>
                </a:tc>
                <a:extLst>
                  <a:ext uri="{0D108BD9-81ED-4DB2-BD59-A6C34878D82A}">
                    <a16:rowId xmlns:a16="http://schemas.microsoft.com/office/drawing/2014/main" val="10004"/>
                  </a:ext>
                </a:extLst>
              </a:tr>
              <a:tr h="534670">
                <a:tc>
                  <a:txBody>
                    <a:bodyPr/>
                    <a:lstStyle/>
                    <a:p>
                      <a:pPr algn="ctr" fontAlgn="ctr"/>
                      <a:r>
                        <a:rPr lang="en-US" altLang="zh-CN" sz="1800" b="1" u="none" strike="noStrike" dirty="0">
                          <a:solidFill>
                            <a:srgbClr val="FF0000"/>
                          </a:solidFill>
                          <a:effectLst/>
                          <a:latin typeface="微软雅黑" panose="020B0503020204020204" charset="-122"/>
                          <a:ea typeface="微软雅黑" panose="020B0503020204020204" charset="-122"/>
                          <a:cs typeface="微软雅黑" panose="020B0503020204020204" charset="-122"/>
                        </a:rPr>
                        <a:t> </a:t>
                      </a:r>
                      <a:r>
                        <a:rPr lang="zh-CN" altLang="en-US" sz="1800" b="1" u="none" strike="noStrike" dirty="0">
                          <a:solidFill>
                            <a:srgbClr val="FF0000"/>
                          </a:solidFill>
                          <a:effectLst/>
                          <a:latin typeface="微软雅黑" panose="020B0503020204020204" charset="-122"/>
                          <a:ea typeface="微软雅黑" panose="020B0503020204020204" charset="-122"/>
                          <a:cs typeface="微软雅黑" panose="020B0503020204020204" charset="-122"/>
                        </a:rPr>
                        <a:t>三代</a:t>
                      </a:r>
                      <a:r>
                        <a:rPr lang="en-US" altLang="zh-CN" sz="1800" b="1" u="none" strike="noStrike" dirty="0">
                          <a:solidFill>
                            <a:srgbClr val="FF0000"/>
                          </a:solidFill>
                          <a:effectLst/>
                          <a:latin typeface="微软雅黑" panose="020B0503020204020204" charset="-122"/>
                          <a:ea typeface="微软雅黑" panose="020B0503020204020204" charset="-122"/>
                          <a:cs typeface="微软雅黑" panose="020B0503020204020204" charset="-122"/>
                        </a:rPr>
                        <a:t>+</a:t>
                      </a:r>
                      <a:endParaRPr lang="en-US" altLang="zh-CN" sz="1800" b="1" i="0" u="none" strike="noStrike" dirty="0">
                        <a:solidFill>
                          <a:srgbClr val="FF0000"/>
                        </a:solidFill>
                        <a:effectLst/>
                        <a:latin typeface="微软雅黑" panose="020B0503020204020204" charset="-122"/>
                        <a:ea typeface="微软雅黑" panose="020B0503020204020204" charset="-122"/>
                        <a:cs typeface="微软雅黑" panose="020B0503020204020204" charset="-122"/>
                      </a:endParaRPr>
                    </a:p>
                  </a:txBody>
                  <a:tcPr marL="6350" marR="6350" marT="6350" marB="0" anchor="ctr">
                    <a:solidFill>
                      <a:schemeClr val="accent1">
                        <a:lumMod val="40000"/>
                        <a:lumOff val="60000"/>
                      </a:schemeClr>
                    </a:solidFill>
                  </a:tcPr>
                </a:tc>
                <a:tc>
                  <a:txBody>
                    <a:bodyPr/>
                    <a:lstStyle/>
                    <a:p>
                      <a:pPr algn="ctr" fontAlgn="ctr"/>
                      <a:r>
                        <a:rPr lang="zh-CN" altLang="en-US" sz="1800" b="1" u="none" strike="noStrike" dirty="0">
                          <a:solidFill>
                            <a:srgbClr val="FF0000"/>
                          </a:solidFill>
                          <a:effectLst/>
                          <a:latin typeface="微软雅黑" panose="020B0503020204020204" charset="-122"/>
                          <a:ea typeface="微软雅黑" panose="020B0503020204020204" charset="-122"/>
                        </a:rPr>
                        <a:t>因卡膦酸</a:t>
                      </a:r>
                      <a:endParaRPr lang="zh-CN" altLang="en-US" sz="1800" b="1" i="0" u="none" strike="noStrike" dirty="0">
                        <a:solidFill>
                          <a:srgbClr val="FF0000"/>
                        </a:solidFill>
                        <a:effectLst/>
                        <a:latin typeface="微软雅黑" panose="020B0503020204020204" charset="-122"/>
                        <a:ea typeface="微软雅黑" panose="020B0503020204020204" charset="-122"/>
                      </a:endParaRPr>
                    </a:p>
                  </a:txBody>
                  <a:tcPr marL="6350" marR="6350" marT="6350" marB="0" anchor="ctr">
                    <a:solidFill>
                      <a:schemeClr val="accent1">
                        <a:lumMod val="40000"/>
                        <a:lumOff val="60000"/>
                      </a:schemeClr>
                    </a:solidFill>
                  </a:tcPr>
                </a:tc>
                <a:tc>
                  <a:txBody>
                    <a:bodyPr/>
                    <a:lstStyle/>
                    <a:p>
                      <a:pPr algn="ctr" fontAlgn="ctr"/>
                      <a:r>
                        <a:rPr lang="en-US" altLang="zh-CN" sz="1800" b="1" u="none" strike="noStrike" dirty="0">
                          <a:solidFill>
                            <a:srgbClr val="FF0000"/>
                          </a:solidFill>
                          <a:effectLst/>
                          <a:latin typeface="微软雅黑" panose="020B0503020204020204" charset="-122"/>
                          <a:ea typeface="微软雅黑" panose="020B0503020204020204" charset="-122"/>
                        </a:rPr>
                        <a:t>10</a:t>
                      </a:r>
                      <a:endParaRPr lang="en-US" altLang="zh-CN" sz="1800" b="1" i="0" u="none" strike="noStrike" dirty="0">
                        <a:solidFill>
                          <a:srgbClr val="FF0000"/>
                        </a:solidFill>
                        <a:effectLst/>
                        <a:latin typeface="微软雅黑" panose="020B0503020204020204" charset="-122"/>
                        <a:ea typeface="微软雅黑" panose="020B0503020204020204" charset="-122"/>
                      </a:endParaRPr>
                    </a:p>
                  </a:txBody>
                  <a:tcPr marL="6350" marR="6350" marT="6350" marB="0" anchor="ctr">
                    <a:solidFill>
                      <a:schemeClr val="accent1">
                        <a:lumMod val="40000"/>
                        <a:lumOff val="60000"/>
                      </a:schemeClr>
                    </a:solidFill>
                  </a:tcPr>
                </a:tc>
                <a:tc>
                  <a:txBody>
                    <a:bodyPr/>
                    <a:lstStyle/>
                    <a:p>
                      <a:pPr algn="ctr" fontAlgn="ctr"/>
                      <a:r>
                        <a:rPr lang="zh-CN" altLang="en-US" sz="1800" b="1" u="none" strike="noStrike" dirty="0">
                          <a:solidFill>
                            <a:srgbClr val="FF0000"/>
                          </a:solidFill>
                          <a:effectLst/>
                          <a:latin typeface="微软雅黑" panose="020B0503020204020204" charset="-122"/>
                          <a:ea typeface="微软雅黑" panose="020B0503020204020204" charset="-122"/>
                          <a:cs typeface="微软雅黑" panose="020B0503020204020204" charset="-122"/>
                        </a:rPr>
                        <a:t>每</a:t>
                      </a:r>
                      <a:r>
                        <a:rPr lang="en-US" altLang="zh-CN" sz="1800" b="1" u="none" strike="noStrike" dirty="0">
                          <a:solidFill>
                            <a:srgbClr val="FF0000"/>
                          </a:solidFill>
                          <a:effectLst/>
                          <a:latin typeface="微软雅黑" panose="020B0503020204020204" charset="-122"/>
                          <a:ea typeface="微软雅黑" panose="020B0503020204020204" charset="-122"/>
                          <a:cs typeface="微软雅黑" panose="020B0503020204020204" charset="-122"/>
                        </a:rPr>
                        <a:t>3-4</a:t>
                      </a:r>
                      <a:r>
                        <a:rPr lang="zh-CN" altLang="en-US" sz="1800" b="1" u="none" strike="noStrike" dirty="0">
                          <a:solidFill>
                            <a:srgbClr val="FF0000"/>
                          </a:solidFill>
                          <a:effectLst/>
                          <a:latin typeface="微软雅黑" panose="020B0503020204020204" charset="-122"/>
                          <a:ea typeface="微软雅黑" panose="020B0503020204020204" charset="-122"/>
                          <a:cs typeface="微软雅黑" panose="020B0503020204020204" charset="-122"/>
                        </a:rPr>
                        <a:t>周一次</a:t>
                      </a:r>
                      <a:endParaRPr lang="zh-CN" altLang="en-US" sz="1800" b="1" i="0" u="none" strike="noStrike" dirty="0">
                        <a:solidFill>
                          <a:srgbClr val="FF0000"/>
                        </a:solidFill>
                        <a:effectLst/>
                        <a:latin typeface="微软雅黑" panose="020B0503020204020204" charset="-122"/>
                        <a:ea typeface="微软雅黑" panose="020B0503020204020204" charset="-122"/>
                        <a:cs typeface="微软雅黑" panose="020B0503020204020204" charset="-122"/>
                      </a:endParaRPr>
                    </a:p>
                  </a:txBody>
                  <a:tcPr marL="6350" marR="6350" marT="6350" marB="0" anchor="ctr">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
        <p:nvSpPr>
          <p:cNvPr id="3" name="内容占位符 2"/>
          <p:cNvSpPr>
            <a:spLocks noGrp="1"/>
          </p:cNvSpPr>
          <p:nvPr>
            <p:ph idx="1"/>
          </p:nvPr>
        </p:nvSpPr>
        <p:spPr>
          <a:xfrm>
            <a:off x="1111250" y="5271770"/>
            <a:ext cx="9970135" cy="889635"/>
          </a:xfrm>
        </p:spPr>
        <p:txBody>
          <a:bodyPr>
            <a:normAutofit/>
          </a:bodyPr>
          <a:lstStyle/>
          <a:p>
            <a:pPr marL="0" indent="0">
              <a:buNone/>
            </a:pPr>
            <a:r>
              <a:rPr lang="zh-CN" altLang="en-US" sz="1600" dirty="0">
                <a:solidFill>
                  <a:schemeClr val="tx1">
                    <a:lumMod val="75000"/>
                    <a:lumOff val="25000"/>
                  </a:schemeClr>
                </a:solidFill>
              </a:rPr>
              <a:t>三代双膦酸盐由于活性数百倍高于二代或一代双膦酸盐，其给药方案相对方便。目前常规方案是每</a:t>
            </a:r>
            <a:r>
              <a:rPr lang="en-US" altLang="zh-CN" sz="1600" dirty="0">
                <a:solidFill>
                  <a:schemeClr val="tx1">
                    <a:lumMod val="75000"/>
                    <a:lumOff val="25000"/>
                  </a:schemeClr>
                </a:solidFill>
              </a:rPr>
              <a:t>3-4</a:t>
            </a:r>
            <a:r>
              <a:rPr lang="zh-CN" altLang="en-US" sz="1600" dirty="0">
                <a:solidFill>
                  <a:schemeClr val="tx1">
                    <a:lumMod val="75000"/>
                    <a:lumOff val="25000"/>
                  </a:schemeClr>
                </a:solidFill>
              </a:rPr>
              <a:t>周给药一次。而二代和一代双膦酸盐的给药剂量及给药次数均大幅高于三代双膦酸盐。三代双膦酸盐之间的给药次数一致，给药剂量有所不同。</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7"/>
          <p:cNvGraphicFramePr>
            <a:graphicFrameLocks noGrp="1"/>
          </p:cNvGraphicFramePr>
          <p:nvPr>
            <p:custDataLst>
              <p:tags r:id="rId1"/>
            </p:custDataLst>
          </p:nvPr>
        </p:nvGraphicFramePr>
        <p:xfrm>
          <a:off x="1262160" y="1219597"/>
          <a:ext cx="8348980" cy="3693160"/>
        </p:xfrm>
        <a:graphic>
          <a:graphicData uri="http://schemas.openxmlformats.org/drawingml/2006/table">
            <a:tbl>
              <a:tblPr firstRow="1" bandRow="1">
                <a:tableStyleId>{5940675A-B579-460E-94D1-54222C63F5DA}</a:tableStyleId>
              </a:tblPr>
              <a:tblGrid>
                <a:gridCol w="1287900">
                  <a:extLst>
                    <a:ext uri="{9D8B030D-6E8A-4147-A177-3AD203B41FA5}">
                      <a16:colId xmlns:a16="http://schemas.microsoft.com/office/drawing/2014/main" val="20000"/>
                    </a:ext>
                  </a:extLst>
                </a:gridCol>
                <a:gridCol w="1305410">
                  <a:extLst>
                    <a:ext uri="{9D8B030D-6E8A-4147-A177-3AD203B41FA5}">
                      <a16:colId xmlns:a16="http://schemas.microsoft.com/office/drawing/2014/main" val="20001"/>
                    </a:ext>
                  </a:extLst>
                </a:gridCol>
                <a:gridCol w="1954224">
                  <a:extLst>
                    <a:ext uri="{9D8B030D-6E8A-4147-A177-3AD203B41FA5}">
                      <a16:colId xmlns:a16="http://schemas.microsoft.com/office/drawing/2014/main" val="20002"/>
                    </a:ext>
                  </a:extLst>
                </a:gridCol>
                <a:gridCol w="1954223">
                  <a:extLst>
                    <a:ext uri="{9D8B030D-6E8A-4147-A177-3AD203B41FA5}">
                      <a16:colId xmlns:a16="http://schemas.microsoft.com/office/drawing/2014/main" val="20003"/>
                    </a:ext>
                  </a:extLst>
                </a:gridCol>
                <a:gridCol w="1847223">
                  <a:extLst>
                    <a:ext uri="{9D8B030D-6E8A-4147-A177-3AD203B41FA5}">
                      <a16:colId xmlns:a16="http://schemas.microsoft.com/office/drawing/2014/main" val="20004"/>
                    </a:ext>
                  </a:extLst>
                </a:gridCol>
              </a:tblGrid>
              <a:tr h="401320">
                <a:tc rowSpan="2">
                  <a:txBody>
                    <a:bodyPr/>
                    <a:lstStyle/>
                    <a:p>
                      <a:pPr algn="ctr"/>
                      <a:r>
                        <a:rPr lang="zh-CN" altLang="en-US" sz="1600" b="1" dirty="0">
                          <a:latin typeface="微软雅黑" panose="020B0503020204020204" charset="-122"/>
                          <a:ea typeface="微软雅黑" panose="020B0503020204020204" charset="-122"/>
                        </a:rPr>
                        <a:t>双膦酸盐</a:t>
                      </a:r>
                    </a:p>
                  </a:txBody>
                  <a:tcPr anchor="ctr">
                    <a:solidFill>
                      <a:schemeClr val="bg1">
                        <a:lumMod val="85000"/>
                      </a:schemeClr>
                    </a:solidFill>
                  </a:tcPr>
                </a:tc>
                <a:tc rowSpan="2">
                  <a:txBody>
                    <a:bodyPr/>
                    <a:lstStyle/>
                    <a:p>
                      <a:pPr algn="ctr"/>
                      <a:r>
                        <a:rPr lang="zh-CN" altLang="en-US" sz="1600" b="1" dirty="0">
                          <a:latin typeface="微软雅黑" panose="020B0503020204020204" charset="-122"/>
                          <a:ea typeface="微软雅黑" panose="020B0503020204020204" charset="-122"/>
                        </a:rPr>
                        <a:t>抗骨吸收</a:t>
                      </a:r>
                      <a:endParaRPr lang="en-US" altLang="zh-CN" sz="1600" b="1" dirty="0">
                        <a:latin typeface="微软雅黑" panose="020B0503020204020204" charset="-122"/>
                        <a:ea typeface="微软雅黑" panose="020B0503020204020204" charset="-122"/>
                      </a:endParaRPr>
                    </a:p>
                    <a:p>
                      <a:pPr algn="ctr"/>
                      <a:r>
                        <a:rPr lang="zh-CN" altLang="en-US" sz="1600" b="1" dirty="0">
                          <a:latin typeface="微软雅黑" panose="020B0503020204020204" charset="-122"/>
                          <a:ea typeface="微软雅黑" panose="020B0503020204020204" charset="-122"/>
                        </a:rPr>
                        <a:t>化学结构</a:t>
                      </a:r>
                    </a:p>
                  </a:txBody>
                  <a:tcPr anchor="ctr">
                    <a:solidFill>
                      <a:schemeClr val="bg1">
                        <a:lumMod val="85000"/>
                      </a:schemeClr>
                    </a:solidFill>
                  </a:tcPr>
                </a:tc>
                <a:tc gridSpan="3">
                  <a:txBody>
                    <a:bodyPr/>
                    <a:lstStyle/>
                    <a:p>
                      <a:pPr algn="ctr"/>
                      <a:r>
                        <a:rPr lang="zh-CN" altLang="en-US" sz="1600" b="1" dirty="0">
                          <a:latin typeface="微软雅黑" panose="020B0503020204020204" charset="-122"/>
                          <a:ea typeface="微软雅黑" panose="020B0503020204020204" charset="-122"/>
                        </a:rPr>
                        <a:t>侧链</a:t>
                      </a:r>
                    </a:p>
                  </a:txBody>
                  <a:tcPr anchor="ctr">
                    <a:solidFill>
                      <a:schemeClr val="bg1">
                        <a:lumMod val="85000"/>
                      </a:schemeClr>
                    </a:solidFill>
                  </a:tcPr>
                </a:tc>
                <a:tc hMerge="1">
                  <a:txBody>
                    <a:bodyPr/>
                    <a:lstStyle/>
                    <a:p>
                      <a:endParaRPr lang="zh-CN"/>
                    </a:p>
                  </a:txBody>
                  <a:tcPr/>
                </a:tc>
                <a:tc hMerge="1">
                  <a:txBody>
                    <a:bodyPr/>
                    <a:lstStyle/>
                    <a:p>
                      <a:endParaRPr lang="zh-CN"/>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320">
                <a:tc vMerge="1">
                  <a:txBody>
                    <a:bodyPr/>
                    <a:lstStyle/>
                    <a:p>
                      <a:endParaRPr lang="zh-CN"/>
                    </a:p>
                  </a:txBody>
                  <a:tcPr/>
                </a:tc>
                <a:tc vMerge="1">
                  <a:txBody>
                    <a:bodyPr/>
                    <a:lstStyle/>
                    <a:p>
                      <a:endParaRPr lang="zh-CN"/>
                    </a:p>
                  </a:txBody>
                  <a:tcPr/>
                </a:tc>
                <a:tc>
                  <a:txBody>
                    <a:bodyPr/>
                    <a:lstStyle/>
                    <a:p>
                      <a:pPr algn="ctr"/>
                      <a:r>
                        <a:rPr lang="en-US" altLang="zh-CN" sz="1600" b="1" dirty="0">
                          <a:latin typeface="微软雅黑" panose="020B0503020204020204" charset="-122"/>
                          <a:ea typeface="微软雅黑" panose="020B0503020204020204" charset="-122"/>
                        </a:rPr>
                        <a:t>R1</a:t>
                      </a:r>
                      <a:endParaRPr lang="zh-CN" altLang="en-US" sz="1600" b="1" dirty="0">
                        <a:latin typeface="微软雅黑" panose="020B0503020204020204" charset="-122"/>
                        <a:ea typeface="微软雅黑" panose="020B0503020204020204" charset="-122"/>
                      </a:endParaRPr>
                    </a:p>
                  </a:txBody>
                  <a:tcPr anchor="ctr">
                    <a:solidFill>
                      <a:schemeClr val="bg1">
                        <a:lumMod val="85000"/>
                      </a:schemeClr>
                    </a:solidFill>
                  </a:tcPr>
                </a:tc>
                <a:tc>
                  <a:txBody>
                    <a:bodyPr/>
                    <a:lstStyle/>
                    <a:p>
                      <a:pPr algn="ctr">
                        <a:buNone/>
                      </a:pPr>
                      <a:r>
                        <a:rPr lang="en-US" altLang="zh-CN" sz="1600" b="1" dirty="0">
                          <a:latin typeface="微软雅黑" panose="020B0503020204020204" charset="-122"/>
                          <a:ea typeface="微软雅黑" panose="020B0503020204020204" charset="-122"/>
                          <a:sym typeface="+mn-ea"/>
                        </a:rPr>
                        <a:t>R2</a:t>
                      </a:r>
                      <a:endParaRPr lang="zh-CN" altLang="en-US" sz="1600" b="1" dirty="0">
                        <a:latin typeface="微软雅黑" panose="020B0503020204020204" charset="-122"/>
                        <a:ea typeface="微软雅黑" panose="020B0503020204020204" charset="-122"/>
                      </a:endParaRPr>
                    </a:p>
                  </a:txBody>
                  <a:tcPr anchor="ctr">
                    <a:solidFill>
                      <a:schemeClr val="bg1">
                        <a:lumMod val="85000"/>
                      </a:schemeClr>
                    </a:solidFill>
                  </a:tcPr>
                </a:tc>
                <a:tc>
                  <a:txBody>
                    <a:bodyPr/>
                    <a:lstStyle/>
                    <a:p>
                      <a:pPr algn="ctr"/>
                      <a:r>
                        <a:rPr lang="zh-CN" altLang="en-US" sz="1600" b="1" dirty="0">
                          <a:latin typeface="微软雅黑" panose="020B0503020204020204" charset="-122"/>
                          <a:ea typeface="微软雅黑" panose="020B0503020204020204" charset="-122"/>
                        </a:rPr>
                        <a:t>构效特点</a:t>
                      </a:r>
                    </a:p>
                  </a:txBody>
                  <a:tcPr anchor="ctr">
                    <a:solidFill>
                      <a:schemeClr val="bg1">
                        <a:lumMod val="85000"/>
                      </a:schemeClr>
                    </a:solidFill>
                  </a:tcPr>
                </a:tc>
                <a:extLst>
                  <a:ext uri="{0D108BD9-81ED-4DB2-BD59-A6C34878D82A}">
                    <a16:rowId xmlns:a16="http://schemas.microsoft.com/office/drawing/2014/main" val="10001"/>
                  </a:ext>
                </a:extLst>
              </a:tr>
              <a:tr h="963930">
                <a:tc>
                  <a:txBody>
                    <a:bodyPr/>
                    <a:lstStyle/>
                    <a:p>
                      <a:pPr algn="ctr"/>
                      <a:r>
                        <a:rPr lang="zh-CN" altLang="en-US" sz="1600" b="1" dirty="0">
                          <a:latin typeface="微软雅黑" panose="020B0503020204020204" charset="-122"/>
                          <a:ea typeface="微软雅黑" panose="020B0503020204020204" charset="-122"/>
                        </a:rPr>
                        <a:t>唑来膦酸</a:t>
                      </a:r>
                      <a:endParaRPr lang="en-US" altLang="zh-CN" sz="1600" b="1" dirty="0">
                        <a:latin typeface="微软雅黑" panose="020B0503020204020204" charset="-122"/>
                        <a:ea typeface="微软雅黑" panose="020B0503020204020204" charset="-122"/>
                      </a:endParaRPr>
                    </a:p>
                  </a:txBody>
                  <a:tcPr anchor="ctr">
                    <a:solidFill>
                      <a:schemeClr val="bg1">
                        <a:lumMod val="85000"/>
                      </a:schemeClr>
                    </a:solidFill>
                  </a:tcPr>
                </a:tc>
                <a:tc>
                  <a:txBody>
                    <a:bodyPr/>
                    <a:lstStyle/>
                    <a:p>
                      <a:pPr algn="ctr"/>
                      <a:r>
                        <a:rPr lang="en-US" altLang="zh-CN" sz="1600" b="0" dirty="0">
                          <a:latin typeface="微软雅黑" panose="020B0503020204020204" charset="-122"/>
                          <a:ea typeface="微软雅黑" panose="020B0503020204020204" charset="-122"/>
                        </a:rPr>
                        <a:t>P-C-P</a:t>
                      </a:r>
                      <a:endParaRPr lang="zh-CN" altLang="en-US" sz="1600" b="0" dirty="0">
                        <a:latin typeface="微软雅黑" panose="020B0503020204020204" charset="-122"/>
                        <a:ea typeface="微软雅黑" panose="020B0503020204020204" charset="-122"/>
                      </a:endParaRPr>
                    </a:p>
                  </a:txBody>
                  <a:tcPr anchor="ctr"/>
                </a:tc>
                <a:tc>
                  <a:txBody>
                    <a:bodyPr/>
                    <a:lstStyle/>
                    <a:p>
                      <a:pPr algn="ctr"/>
                      <a:r>
                        <a:rPr lang="en-US" altLang="zh-CN" sz="1600" b="0" dirty="0">
                          <a:latin typeface="微软雅黑" panose="020B0503020204020204" charset="-122"/>
                          <a:ea typeface="微软雅黑" panose="020B0503020204020204" charset="-122"/>
                        </a:rPr>
                        <a:t>OH </a:t>
                      </a:r>
                    </a:p>
                  </a:txBody>
                  <a:tcPr anchor="ctr"/>
                </a:tc>
                <a:tc>
                  <a:txBody>
                    <a:bodyPr/>
                    <a:lstStyle/>
                    <a:p>
                      <a:pPr algn="ctr"/>
                      <a:r>
                        <a:rPr lang="zh-CN" altLang="en-US" sz="1600" b="0" dirty="0">
                          <a:latin typeface="微软雅黑" panose="020B0503020204020204" charset="-122"/>
                          <a:ea typeface="微软雅黑" panose="020B0503020204020204" charset="-122"/>
                        </a:rPr>
                        <a:t>咪唑环</a:t>
                      </a:r>
                    </a:p>
                  </a:txBody>
                  <a:tcPr anchor="ctr"/>
                </a:tc>
                <a:tc>
                  <a:txBody>
                    <a:bodyPr/>
                    <a:lstStyle/>
                    <a:p>
                      <a:pPr algn="l"/>
                      <a:r>
                        <a:rPr lang="zh-CN" altLang="en-US" sz="1600" b="0" dirty="0">
                          <a:latin typeface="微软雅黑" panose="020B0503020204020204" charset="-122"/>
                          <a:ea typeface="微软雅黑" panose="020B0503020204020204" charset="-122"/>
                        </a:rPr>
                        <a:t>骨靶向性：极强</a:t>
                      </a:r>
                      <a:endParaRPr lang="en-US" altLang="zh-CN" sz="1600" b="0" dirty="0">
                        <a:latin typeface="微软雅黑" panose="020B0503020204020204" charset="-122"/>
                        <a:ea typeface="微软雅黑" panose="020B0503020204020204" charset="-122"/>
                      </a:endParaRPr>
                    </a:p>
                    <a:p>
                      <a:pPr algn="l"/>
                      <a:r>
                        <a:rPr lang="zh-CN" altLang="en-US" sz="1600" b="0" dirty="0">
                          <a:latin typeface="微软雅黑" panose="020B0503020204020204" charset="-122"/>
                          <a:ea typeface="微软雅黑" panose="020B0503020204020204" charset="-122"/>
                        </a:rPr>
                        <a:t>肾靶向性：强</a:t>
                      </a:r>
                      <a:endParaRPr lang="en-US" altLang="zh-CN" sz="1600" b="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a:latin typeface="微软雅黑" panose="020B0503020204020204" charset="-122"/>
                          <a:ea typeface="微软雅黑" panose="020B0503020204020204" charset="-122"/>
                        </a:rPr>
                        <a:t>抗炎活性：无</a:t>
                      </a:r>
                    </a:p>
                  </a:txBody>
                  <a:tcPr anchor="ctr"/>
                </a:tc>
                <a:extLst>
                  <a:ext uri="{0D108BD9-81ED-4DB2-BD59-A6C34878D82A}">
                    <a16:rowId xmlns:a16="http://schemas.microsoft.com/office/drawing/2014/main" val="10002"/>
                  </a:ext>
                </a:extLst>
              </a:tr>
              <a:tr h="963295">
                <a:tc>
                  <a:txBody>
                    <a:bodyPr/>
                    <a:lstStyle/>
                    <a:p>
                      <a:pPr algn="ctr"/>
                      <a:r>
                        <a:rPr lang="zh-CN" altLang="en-US" sz="1600" b="1" dirty="0">
                          <a:latin typeface="微软雅黑" panose="020B0503020204020204" charset="-122"/>
                          <a:ea typeface="微软雅黑" panose="020B0503020204020204" charset="-122"/>
                        </a:rPr>
                        <a:t>伊班膦酸</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latin typeface="微软雅黑" panose="020B0503020204020204" charset="-122"/>
                          <a:ea typeface="微软雅黑" panose="020B0503020204020204" charset="-122"/>
                        </a:rPr>
                        <a:t>P-C-P</a:t>
                      </a:r>
                      <a:endParaRPr lang="zh-CN" altLang="en-US" sz="1600" b="0" dirty="0">
                        <a:latin typeface="微软雅黑" panose="020B0503020204020204" charset="-122"/>
                        <a:ea typeface="微软雅黑" panose="020B0503020204020204" charset="-122"/>
                      </a:endParaRPr>
                    </a:p>
                  </a:txBody>
                  <a:tcPr anchor="ctr"/>
                </a:tc>
                <a:tc>
                  <a:txBody>
                    <a:bodyPr/>
                    <a:lstStyle/>
                    <a:p>
                      <a:pPr algn="ctr"/>
                      <a:r>
                        <a:rPr lang="en-US" altLang="zh-CN" sz="1600" dirty="0">
                          <a:latin typeface="微软雅黑" panose="020B0503020204020204" charset="-122"/>
                          <a:ea typeface="微软雅黑" panose="020B0503020204020204" charset="-122"/>
                          <a:sym typeface="+mn-ea"/>
                        </a:rPr>
                        <a:t>OH </a:t>
                      </a:r>
                      <a:endParaRPr lang="zh-CN" altLang="en-US" sz="1600" b="0" dirty="0">
                        <a:latin typeface="微软雅黑" panose="020B0503020204020204" charset="-122"/>
                        <a:ea typeface="微软雅黑" panose="020B0503020204020204" charset="-122"/>
                      </a:endParaRPr>
                    </a:p>
                  </a:txBody>
                  <a:tcPr anchor="ctr"/>
                </a:tc>
                <a:tc>
                  <a:txBody>
                    <a:bodyPr/>
                    <a:lstStyle/>
                    <a:p>
                      <a:pPr algn="ctr"/>
                      <a:r>
                        <a:rPr lang="zh-CN" altLang="en-US" sz="1600" b="0" dirty="0">
                          <a:latin typeface="微软雅黑" panose="020B0503020204020204" charset="-122"/>
                          <a:ea typeface="微软雅黑" panose="020B0503020204020204" charset="-122"/>
                        </a:rPr>
                        <a:t>含氮长链</a:t>
                      </a:r>
                    </a:p>
                  </a:txBody>
                  <a:tcPr anchor="ctr"/>
                </a:tc>
                <a:tc>
                  <a:txBody>
                    <a:bodyPr/>
                    <a:lstStyle/>
                    <a:p>
                      <a:pPr algn="l"/>
                      <a:r>
                        <a:rPr lang="zh-CN" altLang="en-US" sz="1600" b="0" dirty="0">
                          <a:latin typeface="微软雅黑" panose="020B0503020204020204" charset="-122"/>
                          <a:ea typeface="微软雅黑" panose="020B0503020204020204" charset="-122"/>
                        </a:rPr>
                        <a:t>骨靶向性：极强</a:t>
                      </a:r>
                      <a:endParaRPr lang="en-US" altLang="zh-CN" sz="1600" b="0" dirty="0">
                        <a:latin typeface="微软雅黑" panose="020B0503020204020204" charset="-122"/>
                        <a:ea typeface="微软雅黑" panose="020B0503020204020204" charset="-122"/>
                      </a:endParaRPr>
                    </a:p>
                    <a:p>
                      <a:pPr algn="l"/>
                      <a:r>
                        <a:rPr lang="zh-CN" altLang="en-US" sz="1600" b="0" dirty="0">
                          <a:latin typeface="微软雅黑" panose="020B0503020204020204" charset="-122"/>
                          <a:ea typeface="微软雅黑" panose="020B0503020204020204" charset="-122"/>
                        </a:rPr>
                        <a:t>肾靶向性：？</a:t>
                      </a:r>
                      <a:endParaRPr lang="en-US" altLang="zh-CN" sz="1600" b="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a:latin typeface="微软雅黑" panose="020B0503020204020204" charset="-122"/>
                          <a:ea typeface="微软雅黑" panose="020B0503020204020204" charset="-122"/>
                        </a:rPr>
                        <a:t>抗炎活性：无</a:t>
                      </a:r>
                    </a:p>
                  </a:txBody>
                  <a:tcPr anchor="ctr"/>
                </a:tc>
                <a:extLst>
                  <a:ext uri="{0D108BD9-81ED-4DB2-BD59-A6C34878D82A}">
                    <a16:rowId xmlns:a16="http://schemas.microsoft.com/office/drawing/2014/main" val="10003"/>
                  </a:ext>
                </a:extLst>
              </a:tr>
              <a:tr h="963295">
                <a:tc>
                  <a:txBody>
                    <a:bodyPr/>
                    <a:lstStyle/>
                    <a:p>
                      <a:pPr algn="ctr"/>
                      <a:r>
                        <a:rPr lang="zh-CN" altLang="en-US" sz="1600" b="1" dirty="0">
                          <a:latin typeface="微软雅黑" panose="020B0503020204020204" charset="-122"/>
                          <a:ea typeface="微软雅黑" panose="020B0503020204020204" charset="-122"/>
                        </a:rPr>
                        <a:t>因卡膦酸</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dirty="0">
                          <a:latin typeface="微软雅黑" panose="020B0503020204020204" charset="-122"/>
                          <a:ea typeface="微软雅黑" panose="020B0503020204020204" charset="-122"/>
                        </a:rPr>
                        <a:t>P-C-P</a:t>
                      </a:r>
                      <a:endParaRPr lang="zh-CN" altLang="en-US" sz="1600" b="0" dirty="0">
                        <a:latin typeface="微软雅黑" panose="020B0503020204020204" charset="-122"/>
                        <a:ea typeface="微软雅黑" panose="020B0503020204020204" charset="-122"/>
                      </a:endParaRPr>
                    </a:p>
                  </a:txBody>
                  <a:tcPr anchor="ctr"/>
                </a:tc>
                <a:tc>
                  <a:txBody>
                    <a:bodyPr/>
                    <a:lstStyle/>
                    <a:p>
                      <a:pPr algn="ctr"/>
                      <a:r>
                        <a:rPr lang="en-US" altLang="zh-CN" sz="1600" b="1" dirty="0">
                          <a:solidFill>
                            <a:srgbClr val="FF0000"/>
                          </a:solidFill>
                          <a:latin typeface="微软雅黑" panose="020B0503020204020204" charset="-122"/>
                          <a:ea typeface="微软雅黑" panose="020B0503020204020204" charset="-122"/>
                        </a:rPr>
                        <a:t>H</a:t>
                      </a:r>
                    </a:p>
                  </a:txBody>
                  <a:tcPr anchor="ctr"/>
                </a:tc>
                <a:tc>
                  <a:txBody>
                    <a:bodyPr/>
                    <a:lstStyle/>
                    <a:p>
                      <a:pPr algn="ctr"/>
                      <a:r>
                        <a:rPr lang="zh-CN" altLang="en-US" sz="1600" b="1" dirty="0">
                          <a:solidFill>
                            <a:srgbClr val="FF0000"/>
                          </a:solidFill>
                          <a:latin typeface="微软雅黑" panose="020B0503020204020204" charset="-122"/>
                          <a:ea typeface="微软雅黑" panose="020B0503020204020204" charset="-122"/>
                        </a:rPr>
                        <a:t>秋水仙碱母核</a:t>
                      </a:r>
                    </a:p>
                  </a:txBody>
                  <a:tcPr anchor="ctr"/>
                </a:tc>
                <a:tc>
                  <a:txBody>
                    <a:bodyPr/>
                    <a:lstStyle/>
                    <a:p>
                      <a:pPr algn="l"/>
                      <a:r>
                        <a:rPr lang="zh-CN" altLang="en-US" sz="1600" b="0" dirty="0">
                          <a:latin typeface="微软雅黑" panose="020B0503020204020204" charset="-122"/>
                          <a:ea typeface="微软雅黑" panose="020B0503020204020204" charset="-122"/>
                        </a:rPr>
                        <a:t>骨靶向性：强</a:t>
                      </a:r>
                      <a:endParaRPr lang="en-US" altLang="zh-CN" sz="1600" b="0" dirty="0">
                        <a:latin typeface="微软雅黑" panose="020B0503020204020204" charset="-122"/>
                        <a:ea typeface="微软雅黑" panose="020B0503020204020204" charset="-122"/>
                      </a:endParaRPr>
                    </a:p>
                    <a:p>
                      <a:pPr algn="l"/>
                      <a:r>
                        <a:rPr lang="zh-CN" altLang="en-US" sz="1600" b="0" dirty="0">
                          <a:latin typeface="微软雅黑" panose="020B0503020204020204" charset="-122"/>
                          <a:ea typeface="微软雅黑" panose="020B0503020204020204" charset="-122"/>
                        </a:rPr>
                        <a:t>肾靶向性：弱</a:t>
                      </a:r>
                      <a:endParaRPr lang="en-US" altLang="zh-CN" sz="1600" b="0" dirty="0">
                        <a:latin typeface="微软雅黑" panose="020B0503020204020204" charset="-122"/>
                        <a:ea typeface="微软雅黑" panose="020B0503020204020204" charset="-122"/>
                      </a:endParaRPr>
                    </a:p>
                    <a:p>
                      <a:pPr algn="l"/>
                      <a:r>
                        <a:rPr lang="zh-CN" altLang="en-US" sz="1600" b="0" dirty="0">
                          <a:latin typeface="微软雅黑" panose="020B0503020204020204" charset="-122"/>
                          <a:ea typeface="微软雅黑" panose="020B0503020204020204" charset="-122"/>
                        </a:rPr>
                        <a:t>抗炎活性：有</a:t>
                      </a:r>
                    </a:p>
                  </a:txBody>
                  <a:tcPr anchor="ctr"/>
                </a:tc>
                <a:extLst>
                  <a:ext uri="{0D108BD9-81ED-4DB2-BD59-A6C34878D82A}">
                    <a16:rowId xmlns:a16="http://schemas.microsoft.com/office/drawing/2014/main" val="10004"/>
                  </a:ext>
                </a:extLst>
              </a:tr>
            </a:tbl>
          </a:graphicData>
        </a:graphic>
      </p:graphicFrame>
      <p:sp>
        <p:nvSpPr>
          <p:cNvPr id="19" name="TextBox 37"/>
          <p:cNvSpPr txBox="1">
            <a:spLocks noChangeArrowheads="1"/>
          </p:cNvSpPr>
          <p:nvPr/>
        </p:nvSpPr>
        <p:spPr bwMode="auto">
          <a:xfrm>
            <a:off x="1205865" y="5175250"/>
            <a:ext cx="905192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1600" dirty="0">
                <a:solidFill>
                  <a:schemeClr val="tx1">
                    <a:lumMod val="75000"/>
                    <a:lumOff val="25000"/>
                  </a:schemeClr>
                </a:solidFill>
                <a:latin typeface="微软雅黑" panose="020B0503020204020204" charset="-122"/>
                <a:ea typeface="微软雅黑" panose="020B0503020204020204" charset="-122"/>
              </a:rPr>
              <a:t>双膦酸盐的有效结构为双膦盐结构（</a:t>
            </a:r>
            <a:r>
              <a:rPr kumimoji="1" lang="en-US" altLang="zh-CN" sz="1600" dirty="0">
                <a:solidFill>
                  <a:schemeClr val="tx1">
                    <a:lumMod val="75000"/>
                    <a:lumOff val="25000"/>
                  </a:schemeClr>
                </a:solidFill>
                <a:latin typeface="微软雅黑" panose="020B0503020204020204" charset="-122"/>
                <a:ea typeface="微软雅黑" panose="020B0503020204020204" charset="-122"/>
              </a:rPr>
              <a:t>P-C-P</a:t>
            </a:r>
            <a:r>
              <a:rPr kumimoji="1" lang="zh-CN" altLang="en-US" sz="1600" dirty="0">
                <a:solidFill>
                  <a:schemeClr val="tx1">
                    <a:lumMod val="75000"/>
                    <a:lumOff val="25000"/>
                  </a:schemeClr>
                </a:solidFill>
                <a:latin typeface="微软雅黑" panose="020B0503020204020204" charset="-122"/>
                <a:ea typeface="微软雅黑" panose="020B0503020204020204" charset="-122"/>
              </a:rPr>
              <a:t>），该结构是双膦酸盐抗骨吸收活性的基础。侧链可增加活性。这种活性的增强是减少给药剂量，用药方便程度提高，但疗效并无差异。侧链结构及自有活性特点不同，改变了药物在骨骼及其他靶器官的药物代谢特点，体现为安全性的差异。</a:t>
            </a:r>
          </a:p>
        </p:txBody>
      </p:sp>
      <p:sp>
        <p:nvSpPr>
          <p:cNvPr id="3" name="标题 2"/>
          <p:cNvSpPr>
            <a:spLocks noGrp="1"/>
          </p:cNvSpPr>
          <p:nvPr>
            <p:ph type="title"/>
          </p:nvPr>
        </p:nvSpPr>
        <p:spPr>
          <a:xfrm>
            <a:off x="1037644" y="293683"/>
            <a:ext cx="10423039" cy="663894"/>
          </a:xfrm>
        </p:spPr>
        <p:txBody>
          <a:bodyPr>
            <a:normAutofit/>
          </a:bodyPr>
          <a:lstStyle/>
          <a:p>
            <a:pPr algn="ctr"/>
            <a:r>
              <a:rPr lang="zh-CN" altLang="en-US" sz="3110" dirty="0">
                <a:sym typeface="+mn-ea"/>
              </a:rPr>
              <a:t>主要双膦酸盐的区别</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descr="未标题-1-04"/>
          <p:cNvPicPr>
            <a:picLocks noGrp="1" noChangeAspect="1"/>
          </p:cNvPicPr>
          <p:nvPr>
            <p:ph idx="1"/>
          </p:nvPr>
        </p:nvPicPr>
        <p:blipFill>
          <a:blip r:embed="rId3"/>
          <a:stretch>
            <a:fillRect/>
          </a:stretch>
        </p:blipFill>
        <p:spPr>
          <a:xfrm>
            <a:off x="1331595" y="1031240"/>
            <a:ext cx="8136255" cy="4150360"/>
          </a:xfrm>
          <a:prstGeom prst="rect">
            <a:avLst/>
          </a:prstGeom>
        </p:spPr>
      </p:pic>
      <p:sp>
        <p:nvSpPr>
          <p:cNvPr id="9" name="内容占位符 2"/>
          <p:cNvSpPr>
            <a:spLocks noGrp="1"/>
          </p:cNvSpPr>
          <p:nvPr/>
        </p:nvSpPr>
        <p:spPr>
          <a:xfrm>
            <a:off x="643890" y="5027930"/>
            <a:ext cx="10904220" cy="1276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zh-CN" altLang="en-US" dirty="0">
                <a:solidFill>
                  <a:schemeClr val="tx1">
                    <a:lumMod val="75000"/>
                    <a:lumOff val="25000"/>
                  </a:schemeClr>
                </a:solidFill>
              </a:rPr>
              <a:t>美国</a:t>
            </a:r>
            <a:r>
              <a:rPr lang="en-US" altLang="zh-CN" dirty="0">
                <a:solidFill>
                  <a:schemeClr val="tx1">
                    <a:lumMod val="75000"/>
                    <a:lumOff val="25000"/>
                  </a:schemeClr>
                </a:solidFill>
              </a:rPr>
              <a:t>FDA</a:t>
            </a:r>
            <a:r>
              <a:rPr lang="zh-CN" altLang="en-US" dirty="0">
                <a:solidFill>
                  <a:schemeClr val="tx1">
                    <a:lumMod val="75000"/>
                    <a:lumOff val="25000"/>
                  </a:schemeClr>
                </a:solidFill>
              </a:rPr>
              <a:t>、加拿大卫生署、英国</a:t>
            </a:r>
            <a:r>
              <a:rPr lang="en-US" altLang="zh-CN" dirty="0">
                <a:solidFill>
                  <a:schemeClr val="tx1">
                    <a:lumMod val="75000"/>
                    <a:lumOff val="25000"/>
                  </a:schemeClr>
                </a:solidFill>
              </a:rPr>
              <a:t>MHRA</a:t>
            </a:r>
            <a:r>
              <a:rPr lang="zh-CN" altLang="en-US" dirty="0">
                <a:solidFill>
                  <a:schemeClr val="tx1">
                    <a:lumMod val="75000"/>
                    <a:lumOff val="25000"/>
                  </a:schemeClr>
                </a:solidFill>
              </a:rPr>
              <a:t>、新西兰药品安全性局、中国国家药品不良反应监测中心均报道过关于双膦酸盐引起肾毒性的报道，其中报道最多的是唑来膦酸。所有的双膦酸盐说明书中均提出在使用双膦酸盐时应注意检查患者肾功能。且在肾功能异常时应注意调整剂量或设置禁用范围。但基于不同药物的肾毒性报道不同，其禁用范围也不相同。</a:t>
            </a:r>
          </a:p>
        </p:txBody>
      </p:sp>
      <p:sp>
        <p:nvSpPr>
          <p:cNvPr id="3" name="圆角矩形 2"/>
          <p:cNvSpPr/>
          <p:nvPr/>
        </p:nvSpPr>
        <p:spPr>
          <a:xfrm>
            <a:off x="1755775" y="4320540"/>
            <a:ext cx="7206615" cy="57404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1037644" y="293683"/>
            <a:ext cx="10423039" cy="663894"/>
          </a:xfrm>
        </p:spPr>
        <p:txBody>
          <a:bodyPr>
            <a:normAutofit/>
          </a:bodyPr>
          <a:lstStyle/>
          <a:p>
            <a:pPr algn="ctr"/>
            <a:r>
              <a:rPr lang="zh-CN" altLang="en-US" sz="3110" dirty="0">
                <a:sym typeface="+mn-ea"/>
              </a:rPr>
              <a:t>主要双膦酸盐的区别</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文本框 292"/>
          <p:cNvSpPr txBox="1"/>
          <p:nvPr/>
        </p:nvSpPr>
        <p:spPr>
          <a:xfrm>
            <a:off x="2753114" y="1201043"/>
            <a:ext cx="4492487" cy="368300"/>
          </a:xfrm>
          <a:prstGeom prst="rect">
            <a:avLst/>
          </a:prstGeom>
          <a:solidFill>
            <a:schemeClr val="bg1"/>
          </a:solidFill>
        </p:spPr>
        <p:txBody>
          <a:bodyPr wrap="square" rtlCol="0">
            <a:spAutoFit/>
          </a:bodyPr>
          <a:lstStyle/>
          <a:p>
            <a:endParaRPr lang="zh-CN" altLang="en-US" dirty="0">
              <a:latin typeface="微软雅黑" panose="020B0503020204020204" charset="-122"/>
              <a:ea typeface="微软雅黑" panose="020B0503020204020204" charset="-122"/>
            </a:endParaRPr>
          </a:p>
        </p:txBody>
      </p:sp>
      <p:sp>
        <p:nvSpPr>
          <p:cNvPr id="21" name="文本框 20"/>
          <p:cNvSpPr txBox="1"/>
          <p:nvPr/>
        </p:nvSpPr>
        <p:spPr>
          <a:xfrm>
            <a:off x="6208395" y="2257865"/>
            <a:ext cx="4135755" cy="1938020"/>
          </a:xfrm>
          <a:prstGeom prst="rect">
            <a:avLst/>
          </a:prstGeom>
          <a:noFill/>
        </p:spPr>
        <p:txBody>
          <a:bodyPr wrap="none" rtlCol="0">
            <a:spAutoFit/>
          </a:bodyPr>
          <a:lstStyle/>
          <a:p>
            <a:pPr marL="285750" indent="-285750" fontAlgn="auto">
              <a:lnSpc>
                <a:spcPct val="150000"/>
              </a:lnSpc>
              <a:buFont typeface="Arial" panose="020B0604020202020204" pitchFamily="34" charset="0"/>
              <a:buChar char="•"/>
            </a:pPr>
            <a:r>
              <a:rPr lang="zh-CN" altLang="en-US" sz="20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抗炎活性</a:t>
            </a:r>
            <a:r>
              <a:rPr lang="en-US" altLang="zh-CN" sz="20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20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降低急性期反应发生率</a:t>
            </a:r>
          </a:p>
          <a:p>
            <a:pPr marL="285750" indent="-285750" fontAlgn="auto">
              <a:lnSpc>
                <a:spcPct val="150000"/>
              </a:lnSpc>
              <a:buFont typeface="Arial" panose="020B0604020202020204" pitchFamily="34" charset="0"/>
              <a:buChar char="•"/>
            </a:pPr>
            <a:r>
              <a:rPr lang="zh-CN" altLang="en-US" sz="20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弱肾靶向</a:t>
            </a:r>
            <a:r>
              <a:rPr lang="en-US" altLang="zh-CN" sz="20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20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更低的肾毒性</a:t>
            </a:r>
          </a:p>
          <a:p>
            <a:pPr marL="285750" indent="-285750" fontAlgn="auto">
              <a:lnSpc>
                <a:spcPct val="150000"/>
              </a:lnSpc>
              <a:buFont typeface="Arial" panose="020B0604020202020204" pitchFamily="34" charset="0"/>
              <a:buChar char="•"/>
            </a:pPr>
            <a:r>
              <a:rPr lang="zh-CN" altLang="en-US" sz="20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更低的颌骨坏死发生风险</a:t>
            </a:r>
          </a:p>
          <a:p>
            <a:pPr marL="285750" indent="-285750" fontAlgn="auto">
              <a:lnSpc>
                <a:spcPct val="150000"/>
              </a:lnSpc>
              <a:buFont typeface="Arial" panose="020B0604020202020204" pitchFamily="34" charset="0"/>
              <a:buChar char="•"/>
            </a:pPr>
            <a:r>
              <a:rPr lang="zh-CN" altLang="en-US" sz="2000" b="1"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改善肿瘤炎症微环境</a:t>
            </a:r>
          </a:p>
        </p:txBody>
      </p:sp>
      <p:sp>
        <p:nvSpPr>
          <p:cNvPr id="23" name="文本框 22"/>
          <p:cNvSpPr txBox="1"/>
          <p:nvPr/>
        </p:nvSpPr>
        <p:spPr>
          <a:xfrm>
            <a:off x="942348" y="4768253"/>
            <a:ext cx="10337800" cy="1383665"/>
          </a:xfrm>
          <a:prstGeom prst="rect">
            <a:avLst/>
          </a:prstGeom>
          <a:ln>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fontAlgn="auto">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因卡膦酸</a:t>
            </a:r>
            <a:r>
              <a:rPr lang="zh-CN" altLang="en-US" dirty="0">
                <a:latin typeface="微软雅黑" panose="020B0503020204020204" charset="-122"/>
                <a:ea typeface="微软雅黑" panose="020B0503020204020204" charset="-122"/>
                <a:cs typeface="微软雅黑" panose="020B0503020204020204" charset="-122"/>
              </a:rPr>
              <a:t>产品升级，通过结构创新由原先单纯聚焦抗骨吸收提高，转向引入抗炎功能基团秋水仙碱母核，不仅有利于改善肿瘤骨侵犯带来的局部炎症反应，同时降低急性期发热、肾毒性、颌骨坏死等不良反应的发生风险。</a:t>
            </a:r>
          </a:p>
        </p:txBody>
      </p:sp>
      <p:pic>
        <p:nvPicPr>
          <p:cNvPr id="25" name="图片 24" descr="F:\01new设计类\2103\吡福\茵福PPT01-10.png茵福PPT01-10"/>
          <p:cNvPicPr>
            <a:picLocks noChangeAspect="1"/>
          </p:cNvPicPr>
          <p:nvPr/>
        </p:nvPicPr>
        <p:blipFill rotWithShape="1">
          <a:blip r:embed="rId3"/>
          <a:srcRect/>
          <a:stretch>
            <a:fillRect/>
          </a:stretch>
        </p:blipFill>
        <p:spPr>
          <a:xfrm>
            <a:off x="1368425" y="933450"/>
            <a:ext cx="4658995" cy="3726815"/>
          </a:xfrm>
          <a:prstGeom prst="rect">
            <a:avLst/>
          </a:prstGeom>
        </p:spPr>
      </p:pic>
      <p:sp>
        <p:nvSpPr>
          <p:cNvPr id="2" name="标题 1"/>
          <p:cNvSpPr>
            <a:spLocks noGrp="1"/>
          </p:cNvSpPr>
          <p:nvPr>
            <p:ph type="title"/>
          </p:nvPr>
        </p:nvSpPr>
        <p:spPr>
          <a:xfrm>
            <a:off x="884609" y="269553"/>
            <a:ext cx="10423039" cy="663894"/>
          </a:xfrm>
        </p:spPr>
        <p:txBody>
          <a:bodyPr/>
          <a:lstStyle/>
          <a:p>
            <a:pPr algn="ctr"/>
            <a:r>
              <a:rPr lang="zh-CN" altLang="en-US" sz="3200" dirty="0"/>
              <a:t>因卡膦酸结构创新</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6"/>
          <p:cNvSpPr txBox="1"/>
          <p:nvPr/>
        </p:nvSpPr>
        <p:spPr>
          <a:xfrm>
            <a:off x="3385185" y="3264535"/>
            <a:ext cx="5664200" cy="645160"/>
          </a:xfrm>
          <a:prstGeom prst="rect">
            <a:avLst/>
          </a:prstGeom>
          <a:noFill/>
        </p:spPr>
        <p:txBody>
          <a:bodyPr wrap="square" rtlCol="0">
            <a:spAutoFit/>
          </a:bodyPr>
          <a:lstStyle/>
          <a:p>
            <a:pPr algn="ctr"/>
            <a:r>
              <a:rPr lang="zh-CN" altLang="en-US" sz="3600" dirty="0">
                <a:solidFill>
                  <a:schemeClr val="tx1">
                    <a:lumMod val="75000"/>
                    <a:lumOff val="25000"/>
                  </a:schemeClr>
                </a:solidFill>
                <a:latin typeface="微软雅黑" panose="020B0503020204020204" charset="-122"/>
                <a:ea typeface="微软雅黑" panose="020B0503020204020204" charset="-122"/>
              </a:rPr>
              <a:t>肺癌骨转移流行病学现状</a:t>
            </a:r>
          </a:p>
        </p:txBody>
      </p:sp>
      <p:sp>
        <p:nvSpPr>
          <p:cNvPr id="9" name="TextBox 76"/>
          <p:cNvSpPr txBox="1"/>
          <p:nvPr/>
        </p:nvSpPr>
        <p:spPr>
          <a:xfrm>
            <a:off x="5182944" y="2239727"/>
            <a:ext cx="1826109" cy="923330"/>
          </a:xfrm>
          <a:prstGeom prst="rect">
            <a:avLst/>
          </a:prstGeom>
          <a:noFill/>
        </p:spPr>
        <p:txBody>
          <a:bodyPr wrap="square" rtlCol="0">
            <a:spAutoFit/>
          </a:bodyPr>
          <a:lstStyle/>
          <a:p>
            <a:pPr algn="ctr"/>
            <a:r>
              <a:rPr lang="en-US" altLang="zh-CN" sz="5400" dirty="0">
                <a:solidFill>
                  <a:srgbClr val="0053A6"/>
                </a:solidFill>
                <a:latin typeface="微软雅黑" panose="020B0503020204020204" charset="-122"/>
                <a:ea typeface="微软雅黑" panose="020B0503020204020204" charset="-122"/>
              </a:rPr>
              <a:t>ONE</a:t>
            </a:r>
          </a:p>
        </p:txBody>
      </p:sp>
      <p:cxnSp>
        <p:nvCxnSpPr>
          <p:cNvPr id="10" name="直接连接符 9"/>
          <p:cNvCxnSpPr/>
          <p:nvPr/>
        </p:nvCxnSpPr>
        <p:spPr>
          <a:xfrm>
            <a:off x="5968738" y="3175229"/>
            <a:ext cx="254524" cy="0"/>
          </a:xfrm>
          <a:prstGeom prst="line">
            <a:avLst/>
          </a:prstGeom>
          <a:ln w="22225" cap="rnd">
            <a:solidFill>
              <a:srgbClr val="0053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1984" y="331783"/>
            <a:ext cx="10423039" cy="663894"/>
          </a:xfrm>
        </p:spPr>
        <p:txBody>
          <a:bodyPr>
            <a:normAutofit/>
          </a:bodyPr>
          <a:lstStyle/>
          <a:p>
            <a:pPr algn="ctr"/>
            <a:r>
              <a:rPr lang="zh-CN" altLang="en-US" sz="2800" dirty="0"/>
              <a:t>因卡膦酸结构创新带来更优的安全性</a:t>
            </a:r>
          </a:p>
        </p:txBody>
      </p:sp>
      <p:pic>
        <p:nvPicPr>
          <p:cNvPr id="5" name="图片 4"/>
          <p:cNvPicPr>
            <a:picLocks noChangeAspect="1"/>
          </p:cNvPicPr>
          <p:nvPr/>
        </p:nvPicPr>
        <p:blipFill>
          <a:blip r:embed="rId3"/>
          <a:stretch>
            <a:fillRect/>
          </a:stretch>
        </p:blipFill>
        <p:spPr>
          <a:xfrm>
            <a:off x="6461125" y="1591945"/>
            <a:ext cx="5654675" cy="1358900"/>
          </a:xfrm>
          <a:prstGeom prst="rect">
            <a:avLst/>
          </a:prstGeom>
        </p:spPr>
      </p:pic>
      <p:sp>
        <p:nvSpPr>
          <p:cNvPr id="9" name="文本框 8"/>
          <p:cNvSpPr txBox="1"/>
          <p:nvPr/>
        </p:nvSpPr>
        <p:spPr>
          <a:xfrm>
            <a:off x="11146155" y="1522730"/>
            <a:ext cx="837565" cy="275590"/>
          </a:xfrm>
          <a:prstGeom prst="rect">
            <a:avLst/>
          </a:prstGeom>
          <a:noFill/>
        </p:spPr>
        <p:txBody>
          <a:bodyPr wrap="square" rtlCol="0">
            <a:spAutoFit/>
          </a:bodyPr>
          <a:lstStyle/>
          <a:p>
            <a:r>
              <a:rPr lang="en-US" altLang="zh-CN" sz="1200" i="1" dirty="0">
                <a:solidFill>
                  <a:schemeClr val="tx1">
                    <a:lumMod val="65000"/>
                    <a:lumOff val="35000"/>
                  </a:schemeClr>
                </a:solidFill>
                <a:latin typeface="微软雅黑" panose="020B0503020204020204" charset="-122"/>
                <a:ea typeface="微软雅黑" panose="020B0503020204020204" charset="-122"/>
              </a:rPr>
              <a:t>P</a:t>
            </a:r>
            <a:r>
              <a:rPr lang="en-US" altLang="zh-CN" sz="1200" dirty="0">
                <a:solidFill>
                  <a:schemeClr val="tx1">
                    <a:lumMod val="65000"/>
                    <a:lumOff val="35000"/>
                  </a:schemeClr>
                </a:solidFill>
                <a:latin typeface="微软雅黑" panose="020B0503020204020204" charset="-122"/>
                <a:ea typeface="微软雅黑" panose="020B0503020204020204" charset="-122"/>
              </a:rPr>
              <a:t>&lt;0.05</a:t>
            </a:r>
          </a:p>
        </p:txBody>
      </p:sp>
      <p:sp>
        <p:nvSpPr>
          <p:cNvPr id="4" name="文本框 3"/>
          <p:cNvSpPr txBox="1"/>
          <p:nvPr/>
        </p:nvSpPr>
        <p:spPr>
          <a:xfrm>
            <a:off x="1776980" y="1165603"/>
            <a:ext cx="7272116" cy="521970"/>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观察组：因卡膦酸组</a:t>
            </a:r>
            <a:r>
              <a:rPr lang="en-US" altLang="zh-CN" sz="1400" b="1" dirty="0">
                <a:latin typeface="微软雅黑" panose="020B0503020204020204" charset="-122"/>
                <a:ea typeface="微软雅黑" panose="020B0503020204020204" charset="-122"/>
                <a:cs typeface="微软雅黑" panose="020B0503020204020204" charset="-122"/>
              </a:rPr>
              <a:t>   </a:t>
            </a:r>
            <a:r>
              <a:rPr lang="zh-CN" altLang="en-US" sz="1400" b="1" dirty="0">
                <a:latin typeface="微软雅黑" panose="020B0503020204020204" charset="-122"/>
                <a:ea typeface="微软雅黑" panose="020B0503020204020204" charset="-122"/>
                <a:cs typeface="微软雅黑" panose="020B0503020204020204" charset="-122"/>
              </a:rPr>
              <a:t>对照组：唑来膦酸组，每</a:t>
            </a:r>
            <a:r>
              <a:rPr lang="en-US" altLang="zh-CN" sz="1400" b="1" dirty="0">
                <a:latin typeface="微软雅黑" panose="020B0503020204020204" charset="-122"/>
                <a:ea typeface="微软雅黑" panose="020B0503020204020204" charset="-122"/>
                <a:cs typeface="微软雅黑" panose="020B0503020204020204" charset="-122"/>
              </a:rPr>
              <a:t>4</a:t>
            </a:r>
            <a:r>
              <a:rPr lang="zh-CN" altLang="en-US" sz="1400" b="1" dirty="0">
                <a:latin typeface="微软雅黑" panose="020B0503020204020204" charset="-122"/>
                <a:ea typeface="微软雅黑" panose="020B0503020204020204" charset="-122"/>
                <a:cs typeface="微软雅黑" panose="020B0503020204020204" charset="-122"/>
              </a:rPr>
              <a:t>周</a:t>
            </a:r>
            <a:r>
              <a:rPr lang="en-US" altLang="zh-CN" sz="1400" b="1" dirty="0">
                <a:latin typeface="微软雅黑" panose="020B0503020204020204" charset="-122"/>
                <a:ea typeface="微软雅黑" panose="020B0503020204020204" charset="-122"/>
                <a:cs typeface="微软雅黑" panose="020B0503020204020204" charset="-122"/>
              </a:rPr>
              <a:t>1</a:t>
            </a:r>
            <a:r>
              <a:rPr lang="zh-CN" altLang="en-US" sz="1400" b="1" dirty="0">
                <a:latin typeface="微软雅黑" panose="020B0503020204020204" charset="-122"/>
                <a:ea typeface="微软雅黑" panose="020B0503020204020204" charset="-122"/>
                <a:cs typeface="微软雅黑" panose="020B0503020204020204" charset="-122"/>
              </a:rPr>
              <a:t>次，连续用药</a:t>
            </a:r>
            <a:r>
              <a:rPr lang="en-US" altLang="zh-CN" sz="1400" b="1" dirty="0">
                <a:latin typeface="微软雅黑" panose="020B0503020204020204" charset="-122"/>
                <a:ea typeface="微软雅黑" panose="020B0503020204020204" charset="-122"/>
                <a:cs typeface="微软雅黑" panose="020B0503020204020204" charset="-122"/>
              </a:rPr>
              <a:t>4</a:t>
            </a:r>
            <a:r>
              <a:rPr lang="zh-CN" altLang="en-US" sz="1400" b="1" dirty="0">
                <a:latin typeface="微软雅黑" panose="020B0503020204020204" charset="-122"/>
                <a:ea typeface="微软雅黑" panose="020B0503020204020204" charset="-122"/>
                <a:cs typeface="微软雅黑" panose="020B0503020204020204" charset="-122"/>
              </a:rPr>
              <a:t>个周期以上 </a:t>
            </a:r>
            <a:br>
              <a:rPr lang="zh-CN" altLang="en-US" sz="1400" dirty="0">
                <a:latin typeface="微软雅黑" panose="020B0503020204020204" charset="-122"/>
                <a:ea typeface="微软雅黑" panose="020B0503020204020204" charset="-122"/>
                <a:cs typeface="微软雅黑" panose="020B0503020204020204" charset="-122"/>
              </a:rPr>
            </a:br>
            <a:endParaRPr lang="zh-CN" altLang="en-US" sz="1400" b="1" dirty="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4897755" y="1522730"/>
            <a:ext cx="1030605" cy="275590"/>
          </a:xfrm>
          <a:prstGeom prst="rect">
            <a:avLst/>
          </a:prstGeom>
          <a:noFill/>
        </p:spPr>
        <p:txBody>
          <a:bodyPr wrap="square" rtlCol="0">
            <a:spAutoFit/>
          </a:bodyPr>
          <a:lstStyle/>
          <a:p>
            <a:r>
              <a:rPr lang="en-US" altLang="zh-CN" sz="1200" i="1" dirty="0">
                <a:solidFill>
                  <a:schemeClr val="tx1">
                    <a:lumMod val="65000"/>
                    <a:lumOff val="35000"/>
                  </a:schemeClr>
                </a:solidFill>
                <a:latin typeface="微软雅黑" panose="020B0503020204020204" charset="-122"/>
                <a:ea typeface="微软雅黑" panose="020B0503020204020204" charset="-122"/>
              </a:rPr>
              <a:t>P</a:t>
            </a:r>
            <a:r>
              <a:rPr lang="en-US" altLang="zh-CN" sz="1200" dirty="0">
                <a:solidFill>
                  <a:schemeClr val="tx1">
                    <a:lumMod val="65000"/>
                    <a:lumOff val="35000"/>
                  </a:schemeClr>
                </a:solidFill>
                <a:latin typeface="微软雅黑" panose="020B0503020204020204" charset="-122"/>
                <a:ea typeface="微软雅黑" panose="020B0503020204020204" charset="-122"/>
              </a:rPr>
              <a:t>&gt;0.05</a:t>
            </a:r>
          </a:p>
        </p:txBody>
      </p:sp>
      <p:sp>
        <p:nvSpPr>
          <p:cNvPr id="18" name="矩形: 圆角 13"/>
          <p:cNvSpPr/>
          <p:nvPr/>
        </p:nvSpPr>
        <p:spPr>
          <a:xfrm>
            <a:off x="8263255" y="1798320"/>
            <a:ext cx="3692525" cy="1099185"/>
          </a:xfrm>
          <a:prstGeom prst="roundRect">
            <a:avLst/>
          </a:prstGeom>
          <a:noFill/>
          <a:ln w="28575">
            <a:gradFill flip="none" rotWithShape="1">
              <a:gsLst>
                <a:gs pos="0">
                  <a:srgbClr val="C440BE"/>
                </a:gs>
                <a:gs pos="100000">
                  <a:srgbClr val="3B2667"/>
                </a:gs>
              </a:gsLst>
              <a:lin ang="13500000" scaled="1"/>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latin typeface="微软雅黑" panose="020B0503020204020204" charset="-122"/>
              <a:ea typeface="微软雅黑" panose="020B0503020204020204" charset="-122"/>
            </a:endParaRPr>
          </a:p>
        </p:txBody>
      </p:sp>
      <p:pic>
        <p:nvPicPr>
          <p:cNvPr id="21" name="图片 20"/>
          <p:cNvPicPr>
            <a:picLocks noChangeAspect="1"/>
          </p:cNvPicPr>
          <p:nvPr/>
        </p:nvPicPr>
        <p:blipFill>
          <a:blip r:embed="rId4"/>
          <a:stretch>
            <a:fillRect/>
          </a:stretch>
        </p:blipFill>
        <p:spPr>
          <a:xfrm>
            <a:off x="4290060" y="3251835"/>
            <a:ext cx="7495540" cy="1990090"/>
          </a:xfrm>
          <a:prstGeom prst="rect">
            <a:avLst/>
          </a:prstGeom>
        </p:spPr>
      </p:pic>
      <p:sp>
        <p:nvSpPr>
          <p:cNvPr id="22" name="文本框 21"/>
          <p:cNvSpPr txBox="1"/>
          <p:nvPr/>
        </p:nvSpPr>
        <p:spPr>
          <a:xfrm>
            <a:off x="342900" y="3547745"/>
            <a:ext cx="3528060" cy="1568450"/>
          </a:xfrm>
          <a:prstGeom prst="rect">
            <a:avLst/>
          </a:prstGeom>
          <a:noFill/>
          <a:ln>
            <a:solidFill>
              <a:schemeClr val="tx1"/>
            </a:solidFill>
            <a:prstDash val="dash"/>
          </a:ln>
        </p:spPr>
        <p:txBody>
          <a:bodyPr wrap="square" rtlCol="0" anchor="t">
            <a:spAutoFit/>
          </a:bodyPr>
          <a:lstStyle/>
          <a:p>
            <a:r>
              <a:rPr lang="zh-CN" altLang="en-US"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经检索中国生物医学文献数据库、 中国期刊全文数据库等，对国内外 </a:t>
            </a:r>
            <a:r>
              <a:rPr lang="en-US" alt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287 </a:t>
            </a:r>
            <a:r>
              <a:rPr lang="zh-CN" altLang="en-US"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篇有关双膦酸盐临床研究文献，按要求进行疗效及临床关注的不良反应分类，建立数据库对采集的数据进行统计分析，如右表所示：</a:t>
            </a:r>
          </a:p>
        </p:txBody>
      </p:sp>
      <p:sp>
        <p:nvSpPr>
          <p:cNvPr id="10" name="矩形: 圆角 13"/>
          <p:cNvSpPr/>
          <p:nvPr/>
        </p:nvSpPr>
        <p:spPr>
          <a:xfrm>
            <a:off x="4347845" y="4017010"/>
            <a:ext cx="1717040" cy="1099185"/>
          </a:xfrm>
          <a:prstGeom prst="roundRect">
            <a:avLst/>
          </a:prstGeom>
          <a:noFill/>
          <a:ln w="28575">
            <a:gradFill flip="none" rotWithShape="1">
              <a:gsLst>
                <a:gs pos="0">
                  <a:srgbClr val="C440BE"/>
                </a:gs>
                <a:gs pos="100000">
                  <a:srgbClr val="3B2667"/>
                </a:gs>
              </a:gsLst>
              <a:lin ang="13500000" scaled="1"/>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13" name="下箭头 12"/>
          <p:cNvSpPr/>
          <p:nvPr/>
        </p:nvSpPr>
        <p:spPr>
          <a:xfrm>
            <a:off x="8760460" y="3996690"/>
            <a:ext cx="288290" cy="10756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t="54646"/>
          <a:stretch>
            <a:fillRect/>
          </a:stretch>
        </p:blipFill>
        <p:spPr>
          <a:xfrm>
            <a:off x="95250" y="1584325"/>
            <a:ext cx="6224270" cy="1374775"/>
          </a:xfrm>
          <a:prstGeom prst="rect">
            <a:avLst/>
          </a:prstGeom>
        </p:spPr>
      </p:pic>
      <p:sp>
        <p:nvSpPr>
          <p:cNvPr id="20" name="文本框 19"/>
          <p:cNvSpPr txBox="1"/>
          <p:nvPr/>
        </p:nvSpPr>
        <p:spPr>
          <a:xfrm>
            <a:off x="398780" y="5281930"/>
            <a:ext cx="11083290" cy="922020"/>
          </a:xfrm>
          <a:prstGeom prst="rect">
            <a:avLst/>
          </a:prstGeom>
          <a:noFill/>
        </p:spPr>
        <p:txBody>
          <a:bodyPr wrap="square">
            <a:spAutoFit/>
          </a:bodyPr>
          <a:lstStyle/>
          <a:p>
            <a:pPr>
              <a:lnSpc>
                <a:spcPct val="150000"/>
              </a:lnSpc>
            </a:pPr>
            <a:r>
              <a:rPr lang="zh-CN" altLang="en-US" i="0" dirty="0">
                <a:effectLst/>
                <a:latin typeface="微软雅黑" panose="020B0503020204020204" charset="-122"/>
                <a:ea typeface="微软雅黑" panose="020B0503020204020204" charset="-122"/>
                <a:cs typeface="微软雅黑" panose="020B0503020204020204" charset="-122"/>
              </a:rPr>
              <a:t>结论：</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含氮双膦酸盐缓解骨转移骨痛效果相当，但安全性方面第</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代双膦酸盐更具优势，</a:t>
            </a:r>
            <a:r>
              <a:rPr lang="zh-CN" altLang="en-US" b="1" dirty="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因卡膦酸不良反应相较其他含氮双膦酸盐更小，安全性更高</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i="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4" name="文本占位符 23"/>
          <p:cNvSpPr>
            <a:spLocks noGrp="1"/>
          </p:cNvSpPr>
          <p:nvPr>
            <p:ph type="body" idx="1"/>
          </p:nvPr>
        </p:nvSpPr>
        <p:spPr>
          <a:xfrm>
            <a:off x="5928360" y="6369685"/>
            <a:ext cx="6338570" cy="346710"/>
          </a:xfrm>
        </p:spPr>
        <p:txBody>
          <a:bodyPr>
            <a:noAutofit/>
          </a:bodyPr>
          <a:lstStyle/>
          <a:p>
            <a:pPr marL="0" indent="0">
              <a:buNone/>
            </a:pPr>
            <a:r>
              <a:rPr lang="zh-CN" altLang="en-US" sz="900" dirty="0">
                <a:solidFill>
                  <a:schemeClr val="bg1"/>
                </a:solidFill>
              </a:rPr>
              <a:t>李中梨</a:t>
            </a:r>
            <a:r>
              <a:rPr lang="en-US" altLang="zh-CN" sz="900" dirty="0">
                <a:solidFill>
                  <a:schemeClr val="bg1"/>
                </a:solidFill>
              </a:rPr>
              <a:t>,</a:t>
            </a:r>
            <a:r>
              <a:rPr lang="zh-CN" altLang="en-US" sz="900" dirty="0">
                <a:solidFill>
                  <a:schemeClr val="bg1"/>
                </a:solidFill>
              </a:rPr>
              <a:t>张文学</a:t>
            </a:r>
            <a:r>
              <a:rPr lang="en-US" altLang="zh-CN" sz="900" dirty="0">
                <a:solidFill>
                  <a:schemeClr val="bg1"/>
                </a:solidFill>
              </a:rPr>
              <a:t>.</a:t>
            </a:r>
            <a:r>
              <a:rPr lang="zh-CN" altLang="en-US" sz="900" dirty="0">
                <a:solidFill>
                  <a:schemeClr val="bg1"/>
                </a:solidFill>
              </a:rPr>
              <a:t>因卡膦酸二钠与唑来膦酸治疗癌性骨转移性疼痛的疗效比较</a:t>
            </a:r>
            <a:r>
              <a:rPr lang="en-US" altLang="zh-CN" sz="900" dirty="0">
                <a:solidFill>
                  <a:schemeClr val="bg1"/>
                </a:solidFill>
              </a:rPr>
              <a:t>[J].</a:t>
            </a:r>
            <a:r>
              <a:rPr lang="zh-CN" altLang="en-US" sz="900" dirty="0">
                <a:solidFill>
                  <a:schemeClr val="bg1"/>
                </a:solidFill>
              </a:rPr>
              <a:t>肿瘤综合治疗电子杂志</a:t>
            </a:r>
            <a:r>
              <a:rPr lang="en-US" altLang="zh-CN" sz="900" dirty="0">
                <a:solidFill>
                  <a:schemeClr val="bg1"/>
                </a:solidFill>
              </a:rPr>
              <a:t>,2020,6(1):115-117</a:t>
            </a:r>
          </a:p>
          <a:p>
            <a:pPr marL="0" indent="0">
              <a:buNone/>
            </a:pPr>
            <a:r>
              <a:rPr lang="zh-CN" altLang="en-US" sz="900" dirty="0">
                <a:solidFill>
                  <a:schemeClr val="bg1"/>
                </a:solidFill>
                <a:cs typeface="微软雅黑" panose="020B0503020204020204" charset="-122"/>
                <a:sym typeface="+mn-ea"/>
              </a:rPr>
              <a:t>王剑锋</a:t>
            </a:r>
            <a:r>
              <a:rPr lang="en-US" altLang="zh-CN" sz="900" dirty="0">
                <a:solidFill>
                  <a:schemeClr val="bg1"/>
                </a:solidFill>
                <a:cs typeface="微软雅黑" panose="020B0503020204020204" charset="-122"/>
                <a:sym typeface="+mn-ea"/>
              </a:rPr>
              <a:t>.</a:t>
            </a:r>
            <a:r>
              <a:rPr lang="zh-CN" altLang="en-US" sz="900" dirty="0">
                <a:solidFill>
                  <a:schemeClr val="bg1"/>
                </a:solidFill>
                <a:cs typeface="微软雅黑" panose="020B0503020204020204" charset="-122"/>
                <a:sym typeface="+mn-ea"/>
              </a:rPr>
              <a:t>含氮双膦酸盐治疗恶性肿瘤骨转移疗效与安全性回顾</a:t>
            </a:r>
            <a:r>
              <a:rPr lang="en-US" altLang="zh-CN" sz="900" dirty="0">
                <a:solidFill>
                  <a:schemeClr val="bg1"/>
                </a:solidFill>
                <a:cs typeface="微软雅黑" panose="020B0503020204020204" charset="-122"/>
                <a:sym typeface="+mn-ea"/>
              </a:rPr>
              <a:t>[J].</a:t>
            </a:r>
            <a:r>
              <a:rPr lang="zh-CN" altLang="en-US" sz="900" dirty="0">
                <a:solidFill>
                  <a:schemeClr val="bg1"/>
                </a:solidFill>
                <a:cs typeface="微软雅黑" panose="020B0503020204020204" charset="-122"/>
                <a:sym typeface="+mn-ea"/>
              </a:rPr>
              <a:t>中国处方药</a:t>
            </a:r>
            <a:r>
              <a:rPr lang="en-US" altLang="zh-CN" sz="900" dirty="0">
                <a:solidFill>
                  <a:schemeClr val="bg1"/>
                </a:solidFill>
                <a:cs typeface="微软雅黑" panose="020B0503020204020204" charset="-122"/>
                <a:sym typeface="+mn-ea"/>
              </a:rPr>
              <a:t>,2020,18(01):20-21.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9384" y="162238"/>
            <a:ext cx="10423039" cy="663894"/>
          </a:xfrm>
        </p:spPr>
        <p:txBody>
          <a:bodyPr>
            <a:normAutofit/>
          </a:bodyPr>
          <a:lstStyle/>
          <a:p>
            <a:pPr algn="ctr"/>
            <a:r>
              <a:rPr lang="zh-CN" altLang="en-US" sz="2800" dirty="0"/>
              <a:t>地舒单抗与双膦酸盐作用机制上的差异</a:t>
            </a:r>
          </a:p>
        </p:txBody>
      </p:sp>
      <p:pic>
        <p:nvPicPr>
          <p:cNvPr id="18436"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825924"/>
            <a:ext cx="6197600" cy="44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文本框 12"/>
          <p:cNvSpPr txBox="1">
            <a:spLocks noChangeArrowheads="1"/>
          </p:cNvSpPr>
          <p:nvPr/>
        </p:nvSpPr>
        <p:spPr bwMode="auto">
          <a:xfrm>
            <a:off x="5193243" y="3295862"/>
            <a:ext cx="1104900"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065">
                <a:latin typeface="微软雅黑" panose="020B0503020204020204" charset="-122"/>
                <a:ea typeface="微软雅黑" panose="020B0503020204020204" charset="-122"/>
              </a:rPr>
              <a:t>破骨细胞</a:t>
            </a:r>
            <a:endParaRPr lang="en-US" altLang="zh-CN" sz="1065">
              <a:latin typeface="微软雅黑" panose="020B0503020204020204" charset="-122"/>
              <a:ea typeface="微软雅黑" panose="020B0503020204020204" charset="-122"/>
            </a:endParaRPr>
          </a:p>
        </p:txBody>
      </p:sp>
      <p:sp>
        <p:nvSpPr>
          <p:cNvPr id="18439" name="文本框 12"/>
          <p:cNvSpPr txBox="1">
            <a:spLocks noChangeArrowheads="1"/>
          </p:cNvSpPr>
          <p:nvPr/>
        </p:nvSpPr>
        <p:spPr bwMode="auto">
          <a:xfrm>
            <a:off x="5543551" y="694691"/>
            <a:ext cx="1104900"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065">
                <a:latin typeface="微软雅黑" panose="020B0503020204020204" charset="-122"/>
                <a:ea typeface="微软雅黑" panose="020B0503020204020204" charset="-122"/>
              </a:rPr>
              <a:t>破骨细胞前体</a:t>
            </a:r>
            <a:endParaRPr lang="en-US" altLang="zh-CN" sz="1065">
              <a:latin typeface="微软雅黑" panose="020B0503020204020204" charset="-122"/>
              <a:ea typeface="微软雅黑" panose="020B0503020204020204" charset="-122"/>
            </a:endParaRPr>
          </a:p>
        </p:txBody>
      </p:sp>
      <p:sp>
        <p:nvSpPr>
          <p:cNvPr id="18440" name="文本框 12"/>
          <p:cNvSpPr txBox="1">
            <a:spLocks noChangeArrowheads="1"/>
          </p:cNvSpPr>
          <p:nvPr/>
        </p:nvSpPr>
        <p:spPr bwMode="auto">
          <a:xfrm>
            <a:off x="3474510" y="4007062"/>
            <a:ext cx="1104900"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065">
                <a:latin typeface="微软雅黑" panose="020B0503020204020204" charset="-122"/>
                <a:ea typeface="微软雅黑" panose="020B0503020204020204" charset="-122"/>
              </a:rPr>
              <a:t>破骨细胞</a:t>
            </a:r>
            <a:endParaRPr lang="en-US" altLang="zh-CN" sz="1065">
              <a:latin typeface="微软雅黑" panose="020B0503020204020204" charset="-122"/>
              <a:ea typeface="微软雅黑" panose="020B0503020204020204" charset="-122"/>
            </a:endParaRPr>
          </a:p>
        </p:txBody>
      </p:sp>
      <p:sp>
        <p:nvSpPr>
          <p:cNvPr id="18441" name="文本框 12"/>
          <p:cNvSpPr txBox="1">
            <a:spLocks noChangeArrowheads="1"/>
          </p:cNvSpPr>
          <p:nvPr/>
        </p:nvSpPr>
        <p:spPr bwMode="auto">
          <a:xfrm>
            <a:off x="7028392" y="4007062"/>
            <a:ext cx="1104900"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065">
                <a:latin typeface="微软雅黑" panose="020B0503020204020204" charset="-122"/>
                <a:ea typeface="微软雅黑" panose="020B0503020204020204" charset="-122"/>
              </a:rPr>
              <a:t>破骨细胞</a:t>
            </a:r>
            <a:endParaRPr lang="en-US" altLang="zh-CN" sz="1065">
              <a:latin typeface="微软雅黑" panose="020B0503020204020204" charset="-122"/>
              <a:ea typeface="微软雅黑" panose="020B0503020204020204" charset="-122"/>
            </a:endParaRPr>
          </a:p>
        </p:txBody>
      </p:sp>
      <p:sp>
        <p:nvSpPr>
          <p:cNvPr id="11" name="矩形 10"/>
          <p:cNvSpPr/>
          <p:nvPr/>
        </p:nvSpPr>
        <p:spPr>
          <a:xfrm>
            <a:off x="309034" y="1526540"/>
            <a:ext cx="2618317" cy="3007784"/>
          </a:xfrm>
          <a:prstGeom prst="rect">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anchor="ctr"/>
          <a:lstStyle/>
          <a:p>
            <a:pPr>
              <a:lnSpc>
                <a:spcPct val="150000"/>
              </a:lnSpc>
            </a:pPr>
            <a:r>
              <a:rPr lang="zh-CN" altLang="en-US" sz="1600">
                <a:solidFill>
                  <a:srgbClr val="FFFFFF"/>
                </a:solidFill>
                <a:latin typeface="微软雅黑" panose="020B0503020204020204" charset="-122"/>
                <a:ea typeface="微软雅黑" panose="020B0503020204020204" charset="-122"/>
              </a:rPr>
              <a:t>地舒单抗类似于天然的</a:t>
            </a:r>
            <a:r>
              <a:rPr lang="en-US" altLang="zh-CN" sz="1600">
                <a:solidFill>
                  <a:srgbClr val="FFFFFF"/>
                </a:solidFill>
                <a:latin typeface="微软雅黑" panose="020B0503020204020204" charset="-122"/>
                <a:ea typeface="微软雅黑" panose="020B0503020204020204" charset="-122"/>
              </a:rPr>
              <a:t>OPG</a:t>
            </a:r>
            <a:r>
              <a:rPr lang="zh-CN" altLang="en-US" sz="1600">
                <a:solidFill>
                  <a:srgbClr val="FFFFFF"/>
                </a:solidFill>
                <a:latin typeface="微软雅黑" panose="020B0503020204020204" charset="-122"/>
                <a:ea typeface="微软雅黑" panose="020B0503020204020204" charset="-122"/>
              </a:rPr>
              <a:t>，与</a:t>
            </a:r>
            <a:r>
              <a:rPr lang="en-US" altLang="zh-CN" sz="1600">
                <a:solidFill>
                  <a:srgbClr val="FFFFFF"/>
                </a:solidFill>
                <a:latin typeface="微软雅黑" panose="020B0503020204020204" charset="-122"/>
                <a:ea typeface="微软雅黑" panose="020B0503020204020204" charset="-122"/>
              </a:rPr>
              <a:t>RANKL</a:t>
            </a:r>
            <a:r>
              <a:rPr lang="zh-CN" altLang="en-US" sz="1600">
                <a:solidFill>
                  <a:srgbClr val="FFFFFF"/>
                </a:solidFill>
                <a:latin typeface="微软雅黑" panose="020B0503020204020204" charset="-122"/>
                <a:ea typeface="微软雅黑" panose="020B0503020204020204" charset="-122"/>
              </a:rPr>
              <a:t>结合，从而阻止</a:t>
            </a:r>
            <a:r>
              <a:rPr lang="en-US" altLang="zh-CN" sz="1600">
                <a:solidFill>
                  <a:srgbClr val="FFFFFF"/>
                </a:solidFill>
                <a:latin typeface="微软雅黑" panose="020B0503020204020204" charset="-122"/>
                <a:ea typeface="微软雅黑" panose="020B0503020204020204" charset="-122"/>
              </a:rPr>
              <a:t>RANKL</a:t>
            </a:r>
            <a:r>
              <a:rPr lang="zh-CN" altLang="en-US" sz="1600">
                <a:solidFill>
                  <a:srgbClr val="FFFFFF"/>
                </a:solidFill>
                <a:latin typeface="微软雅黑" panose="020B0503020204020204" charset="-122"/>
                <a:ea typeface="微软雅黑" panose="020B0503020204020204" charset="-122"/>
              </a:rPr>
              <a:t>与</a:t>
            </a:r>
            <a:r>
              <a:rPr lang="en-US" altLang="zh-CN" sz="1600">
                <a:solidFill>
                  <a:srgbClr val="FFFFFF"/>
                </a:solidFill>
                <a:latin typeface="微软雅黑" panose="020B0503020204020204" charset="-122"/>
                <a:ea typeface="微软雅黑" panose="020B0503020204020204" charset="-122"/>
              </a:rPr>
              <a:t>RANK</a:t>
            </a:r>
            <a:r>
              <a:rPr lang="zh-CN" altLang="en-US" sz="1600">
                <a:solidFill>
                  <a:srgbClr val="FFFFFF"/>
                </a:solidFill>
                <a:latin typeface="微软雅黑" panose="020B0503020204020204" charset="-122"/>
                <a:ea typeface="微软雅黑" panose="020B0503020204020204" charset="-122"/>
              </a:rPr>
              <a:t>结合，从而抑制破骨细胞前体分化，促进破骨细胞功能受损和凋亡</a:t>
            </a:r>
          </a:p>
        </p:txBody>
      </p:sp>
      <p:sp>
        <p:nvSpPr>
          <p:cNvPr id="12" name="矩形 11"/>
          <p:cNvSpPr/>
          <p:nvPr/>
        </p:nvSpPr>
        <p:spPr>
          <a:xfrm>
            <a:off x="692151" y="1308525"/>
            <a:ext cx="1900767" cy="4360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anchor="ctr"/>
          <a:lstStyle/>
          <a:p>
            <a:pPr algn="ctr"/>
            <a:r>
              <a:rPr lang="zh-CN" altLang="en-US" sz="1865">
                <a:solidFill>
                  <a:srgbClr val="FFFFFF"/>
                </a:solidFill>
                <a:latin typeface="微软雅黑" panose="020B0503020204020204" charset="-122"/>
                <a:ea typeface="微软雅黑" panose="020B0503020204020204" charset="-122"/>
              </a:rPr>
              <a:t>地舒单抗</a:t>
            </a:r>
          </a:p>
        </p:txBody>
      </p:sp>
      <p:sp>
        <p:nvSpPr>
          <p:cNvPr id="13" name="矩形 12"/>
          <p:cNvSpPr/>
          <p:nvPr/>
        </p:nvSpPr>
        <p:spPr>
          <a:xfrm>
            <a:off x="9251315" y="1526540"/>
            <a:ext cx="2618317" cy="3007784"/>
          </a:xfrm>
          <a:prstGeom prst="rect">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anchor="ctr"/>
          <a:lstStyle/>
          <a:p>
            <a:pPr>
              <a:lnSpc>
                <a:spcPct val="150000"/>
              </a:lnSpc>
            </a:pPr>
            <a:r>
              <a:rPr lang="zh-CN" altLang="en-US" sz="1600" dirty="0">
                <a:solidFill>
                  <a:srgbClr val="FFFFFF"/>
                </a:solidFill>
                <a:latin typeface="微软雅黑" panose="020B0503020204020204" charset="-122"/>
                <a:ea typeface="微软雅黑" panose="020B0503020204020204" charset="-122"/>
              </a:rPr>
              <a:t>含氮双磷酸盐（</a:t>
            </a:r>
            <a:r>
              <a:rPr lang="en-US" altLang="zh-CN" sz="1600" dirty="0">
                <a:solidFill>
                  <a:srgbClr val="FFFFFF"/>
                </a:solidFill>
                <a:latin typeface="微软雅黑" panose="020B0503020204020204" charset="-122"/>
                <a:ea typeface="微软雅黑" panose="020B0503020204020204" charset="-122"/>
              </a:rPr>
              <a:t> N-BPs </a:t>
            </a:r>
            <a:r>
              <a:rPr lang="zh-CN" altLang="en-US" sz="1600" dirty="0">
                <a:solidFill>
                  <a:srgbClr val="FFFFFF"/>
                </a:solidFill>
                <a:latin typeface="微软雅黑" panose="020B0503020204020204" charset="-122"/>
                <a:ea typeface="微软雅黑" panose="020B0503020204020204" charset="-122"/>
              </a:rPr>
              <a:t>）被破骨细胞内吞到细胞内，抑制</a:t>
            </a:r>
            <a:r>
              <a:rPr lang="en-US" altLang="zh-CN" sz="1600" dirty="0">
                <a:solidFill>
                  <a:srgbClr val="FFFFFF"/>
                </a:solidFill>
                <a:latin typeface="微软雅黑" panose="020B0503020204020204" charset="-122"/>
                <a:ea typeface="微软雅黑" panose="020B0503020204020204" charset="-122"/>
              </a:rPr>
              <a:t>FPP</a:t>
            </a:r>
            <a:r>
              <a:rPr lang="zh-CN" altLang="en-US" sz="1600" dirty="0">
                <a:solidFill>
                  <a:srgbClr val="FFFFFF"/>
                </a:solidFill>
                <a:latin typeface="微软雅黑" panose="020B0503020204020204" charset="-122"/>
                <a:ea typeface="微软雅黑" panose="020B0503020204020204" charset="-122"/>
              </a:rPr>
              <a:t>合成酶的合成，导致细胞内蛋白质孕化受损和细胞毒性中间产物的积累，从而损害破骨细胞功能和导致细胞凋亡</a:t>
            </a:r>
          </a:p>
        </p:txBody>
      </p:sp>
      <p:sp>
        <p:nvSpPr>
          <p:cNvPr id="14" name="矩形 13"/>
          <p:cNvSpPr/>
          <p:nvPr/>
        </p:nvSpPr>
        <p:spPr>
          <a:xfrm>
            <a:off x="9634433" y="1306407"/>
            <a:ext cx="1900767" cy="4381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anchor="ctr"/>
          <a:lstStyle/>
          <a:p>
            <a:pPr algn="ctr"/>
            <a:r>
              <a:rPr lang="zh-CN" altLang="en-US" sz="1865">
                <a:solidFill>
                  <a:srgbClr val="FFFFFF"/>
                </a:solidFill>
                <a:latin typeface="微软雅黑" panose="020B0503020204020204" charset="-122"/>
                <a:ea typeface="微软雅黑" panose="020B0503020204020204" charset="-122"/>
              </a:rPr>
              <a:t>含氮双磷酸盐</a:t>
            </a:r>
          </a:p>
        </p:txBody>
      </p:sp>
      <p:sp>
        <p:nvSpPr>
          <p:cNvPr id="18437" name="文本框 2"/>
          <p:cNvSpPr txBox="1">
            <a:spLocks noChangeArrowheads="1"/>
          </p:cNvSpPr>
          <p:nvPr/>
        </p:nvSpPr>
        <p:spPr bwMode="auto">
          <a:xfrm>
            <a:off x="7655560" y="6407150"/>
            <a:ext cx="4424680" cy="2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65">
                <a:solidFill>
                  <a:schemeClr val="bg1"/>
                </a:solidFill>
                <a:latin typeface="Calibri" panose="020F0502020204030204" pitchFamily="34" charset="0"/>
                <a:cs typeface="Calibri" panose="020F0502020204030204" pitchFamily="34" charset="0"/>
              </a:rPr>
              <a:t>Athanasios D Anastasilakis, et al. </a:t>
            </a:r>
            <a:r>
              <a:rPr lang="pt-BR" altLang="zh-CN" sz="1065">
                <a:solidFill>
                  <a:schemeClr val="bg1"/>
                </a:solidFill>
                <a:latin typeface="Calibri" panose="020F0502020204030204" pitchFamily="34" charset="0"/>
                <a:cs typeface="Calibri" panose="020F0502020204030204" pitchFamily="34" charset="0"/>
              </a:rPr>
              <a:t>Eur J Endocrinol . 2018 Jul;179(1):R31-R45.</a:t>
            </a:r>
          </a:p>
        </p:txBody>
      </p:sp>
      <p:sp>
        <p:nvSpPr>
          <p:cNvPr id="100" name="文本框 99"/>
          <p:cNvSpPr txBox="1"/>
          <p:nvPr/>
        </p:nvSpPr>
        <p:spPr>
          <a:xfrm>
            <a:off x="394335" y="5311140"/>
            <a:ext cx="11613515" cy="860425"/>
          </a:xfrm>
          <a:prstGeom prst="rect">
            <a:avLst/>
          </a:prstGeom>
          <a:noFill/>
          <a:ln w="9525">
            <a:noFill/>
          </a:ln>
        </p:spPr>
        <p:txBody>
          <a:bodyPr wrap="square">
            <a:spAutoFit/>
          </a:bodyPr>
          <a:lstStyle/>
          <a:p>
            <a:pPr indent="0" fontAlgn="auto">
              <a:lnSpc>
                <a:spcPts val="2000"/>
              </a:lnSpc>
            </a:pPr>
            <a:r>
              <a:rPr lang="zh-CN" sz="1400" b="0">
                <a:latin typeface="微软雅黑" panose="020B0503020204020204" charset="-122"/>
                <a:ea typeface="微软雅黑" panose="020B0503020204020204" charset="-122"/>
              </a:rPr>
              <a:t>双膦酸盐可沉积至骨质中，直接抑制破骨细胞的生化过程，停药后骨转换抑制作用仍持久维持，不会反弹；其还可牢固地吸附在骨小梁表面，防止骨溶解和抑制肿瘤细胞粘附，从而影响骨转移灶微环境；</a:t>
            </a:r>
            <a:r>
              <a:rPr lang="zh-CN" sz="1400" b="1" u="sng">
                <a:latin typeface="微软雅黑" panose="020B0503020204020204" charset="-122"/>
                <a:ea typeface="微软雅黑" panose="020B0503020204020204" charset="-122"/>
              </a:rPr>
              <a:t>地舒单抗并不沉积在骨质中，仅在血浆阻止破骨细胞分化成熟，但未成熟的破骨细胞前体因此大量蓄积，一旦停药大量新成熟的破骨细胞出现，导致骨溶解反弹。</a:t>
            </a:r>
            <a:endParaRPr lang="zh-CN" altLang="en-US" sz="1400" b="1" u="sng">
              <a:latin typeface="微软雅黑" panose="020B0503020204020204" charset="-122"/>
              <a:ea typeface="微软雅黑" panose="020B050302020402020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12190" y="251460"/>
            <a:ext cx="10422890" cy="1032510"/>
          </a:xfrm>
        </p:spPr>
        <p:txBody>
          <a:bodyPr>
            <a:normAutofit fontScale="90000"/>
          </a:bodyPr>
          <a:lstStyle/>
          <a:p>
            <a:pPr algn="ctr"/>
            <a:r>
              <a:rPr lang="en-US" altLang="zh-CN" sz="3110" dirty="0">
                <a:effectLst>
                  <a:outerShdw blurRad="38100" dist="38100" dir="2700000" algn="tl">
                    <a:srgbClr val="000000">
                      <a:alpha val="43137"/>
                    </a:srgbClr>
                  </a:outerShdw>
                </a:effectLst>
                <a:cs typeface="微软雅黑" panose="020B0503020204020204" charset="-122"/>
                <a:sym typeface="+mn-ea"/>
              </a:rPr>
              <a:t>244 </a:t>
            </a:r>
            <a:r>
              <a:rPr lang="zh-CN" altLang="en-US" sz="3110" dirty="0">
                <a:effectLst>
                  <a:outerShdw blurRad="38100" dist="38100" dir="2700000" algn="tl">
                    <a:srgbClr val="000000">
                      <a:alpha val="43137"/>
                    </a:srgbClr>
                  </a:outerShdw>
                </a:effectLst>
                <a:cs typeface="微软雅黑" panose="020B0503020204020204" charset="-122"/>
                <a:sym typeface="+mn-ea"/>
              </a:rPr>
              <a:t>研究设计：</a:t>
            </a:r>
            <a:br>
              <a:rPr lang="en-US" altLang="zh-CN" sz="3110" dirty="0">
                <a:effectLst>
                  <a:outerShdw blurRad="38100" dist="38100" dir="2700000" algn="tl">
                    <a:srgbClr val="000000">
                      <a:alpha val="43137"/>
                    </a:srgbClr>
                  </a:outerShdw>
                </a:effectLst>
                <a:latin typeface="微软雅黑" panose="020B0503020204020204" charset="-122"/>
                <a:cs typeface="微软雅黑" panose="020B0503020204020204" charset="-122"/>
              </a:rPr>
            </a:br>
            <a:r>
              <a:rPr lang="en-US" altLang="zh-CN" sz="3110" dirty="0">
                <a:effectLst>
                  <a:outerShdw blurRad="38100" dist="38100" dir="2700000" algn="tl">
                    <a:srgbClr val="000000">
                      <a:alpha val="43137"/>
                    </a:srgbClr>
                  </a:outerShdw>
                </a:effectLst>
                <a:cs typeface="微软雅黑" panose="020B0503020204020204" charset="-122"/>
                <a:sym typeface="+mn-ea"/>
              </a:rPr>
              <a:t>——</a:t>
            </a:r>
            <a:r>
              <a:rPr lang="zh-CN" altLang="en-US" sz="3110" dirty="0">
                <a:effectLst>
                  <a:outerShdw blurRad="38100" dist="38100" dir="2700000" algn="tl">
                    <a:srgbClr val="000000">
                      <a:alpha val="43137"/>
                    </a:srgbClr>
                  </a:outerShdw>
                </a:effectLst>
                <a:cs typeface="微软雅黑" panose="020B0503020204020204" charset="-122"/>
                <a:sym typeface="+mn-ea"/>
              </a:rPr>
              <a:t>多中心，随机，双盲双模拟，阳性对照，</a:t>
            </a:r>
            <a:r>
              <a:rPr lang="en-US" altLang="zh-CN" sz="3110" dirty="0">
                <a:effectLst>
                  <a:outerShdw blurRad="38100" dist="38100" dir="2700000" algn="tl">
                    <a:srgbClr val="000000">
                      <a:alpha val="43137"/>
                    </a:srgbClr>
                  </a:outerShdw>
                </a:effectLst>
                <a:cs typeface="微软雅黑" panose="020B0503020204020204" charset="-122"/>
                <a:sym typeface="+mn-ea"/>
              </a:rPr>
              <a:t>III</a:t>
            </a:r>
            <a:r>
              <a:rPr lang="zh-CN" altLang="en-US" sz="3110" dirty="0">
                <a:effectLst>
                  <a:outerShdw blurRad="38100" dist="38100" dir="2700000" algn="tl">
                    <a:srgbClr val="000000">
                      <a:alpha val="43137"/>
                    </a:srgbClr>
                  </a:outerShdw>
                </a:effectLst>
                <a:cs typeface="微软雅黑" panose="020B0503020204020204" charset="-122"/>
                <a:sym typeface="+mn-ea"/>
              </a:rPr>
              <a:t>期临床试验</a:t>
            </a:r>
            <a:endParaRPr lang="zh-CN" altLang="en-US" sz="3110" dirty="0"/>
          </a:p>
        </p:txBody>
      </p:sp>
      <p:sp>
        <p:nvSpPr>
          <p:cNvPr id="58" name="矩形: 圆角 4"/>
          <p:cNvSpPr/>
          <p:nvPr/>
        </p:nvSpPr>
        <p:spPr>
          <a:xfrm>
            <a:off x="669868" y="1784398"/>
            <a:ext cx="2730028" cy="3192096"/>
          </a:xfrm>
          <a:prstGeom prst="roundRect">
            <a:avLst/>
          </a:prstGeom>
          <a:ln w="254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Arial" panose="020B0604020202020204" pitchFamily="34" charset="0"/>
              <a:ea typeface="微软雅黑" panose="020B0503020204020204" charset="-122"/>
              <a:cs typeface="Arial" panose="020B0604020202020204" pitchFamily="34" charset="0"/>
            </a:endParaRPr>
          </a:p>
        </p:txBody>
      </p:sp>
      <p:cxnSp>
        <p:nvCxnSpPr>
          <p:cNvPr id="59" name="连接符: 肘形 5"/>
          <p:cNvCxnSpPr/>
          <p:nvPr/>
        </p:nvCxnSpPr>
        <p:spPr>
          <a:xfrm>
            <a:off x="4488988" y="2273129"/>
            <a:ext cx="36000" cy="2052000"/>
          </a:xfrm>
          <a:prstGeom prst="bentConnector3">
            <a:avLst>
              <a:gd name="adj1" fmla="val -1376367"/>
            </a:avLst>
          </a:prstGeom>
          <a:ln w="254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372146" y="3247879"/>
            <a:ext cx="6120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矩形: 圆角 7"/>
          <p:cNvSpPr/>
          <p:nvPr/>
        </p:nvSpPr>
        <p:spPr>
          <a:xfrm>
            <a:off x="4488988" y="3718022"/>
            <a:ext cx="3274058" cy="110585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charset="-122"/>
                <a:cs typeface="Arial" panose="020B0604020202020204" pitchFamily="34" charset="0"/>
              </a:rPr>
              <a:t>地舒单抗 </a:t>
            </a:r>
            <a:r>
              <a:rPr lang="en-US" altLang="zh-CN" b="1" dirty="0">
                <a:latin typeface="Arial" panose="020B0604020202020204" pitchFamily="34" charset="0"/>
                <a:ea typeface="微软雅黑" panose="020B0503020204020204" charset="-122"/>
                <a:cs typeface="Arial" panose="020B0604020202020204" pitchFamily="34" charset="0"/>
              </a:rPr>
              <a:t>120mg </a:t>
            </a:r>
            <a:r>
              <a:rPr lang="zh-CN" altLang="en-US" b="1" dirty="0">
                <a:latin typeface="Arial" panose="020B0604020202020204" pitchFamily="34" charset="0"/>
                <a:ea typeface="微软雅黑" panose="020B0503020204020204" charset="-122"/>
                <a:cs typeface="Arial" panose="020B0604020202020204" pitchFamily="34" charset="0"/>
              </a:rPr>
              <a:t>皮下注射</a:t>
            </a:r>
            <a:endParaRPr lang="en-US" altLang="zh-CN" b="1" dirty="0">
              <a:latin typeface="Arial" panose="020B0604020202020204" pitchFamily="34" charset="0"/>
              <a:ea typeface="微软雅黑" panose="020B0503020204020204" charset="-122"/>
              <a:cs typeface="Arial" panose="020B0604020202020204" pitchFamily="34"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charset="-122"/>
                <a:cs typeface="Arial" panose="020B0604020202020204" pitchFamily="34" charset="0"/>
              </a:rPr>
              <a:t>安慰剂 静脉注射</a:t>
            </a:r>
            <a:endParaRPr lang="en-US" altLang="zh-CN" b="1" dirty="0">
              <a:latin typeface="Arial" panose="020B0604020202020204" pitchFamily="34" charset="0"/>
              <a:ea typeface="微软雅黑" panose="020B0503020204020204" charset="-122"/>
              <a:cs typeface="Arial" panose="020B0604020202020204" pitchFamily="34" charset="0"/>
            </a:endParaRPr>
          </a:p>
          <a:p>
            <a:pPr marL="285750" indent="-285750">
              <a:buFont typeface="Arial" panose="020B0604020202020204" pitchFamily="34" charset="0"/>
              <a:buChar char="•"/>
            </a:pPr>
            <a:r>
              <a:rPr lang="en-US" altLang="zh-CN" b="1" dirty="0">
                <a:latin typeface="Arial" panose="020B0604020202020204" pitchFamily="34" charset="0"/>
                <a:ea typeface="微软雅黑" panose="020B0503020204020204" charset="-122"/>
                <a:cs typeface="Arial" panose="020B0604020202020204" pitchFamily="34" charset="0"/>
              </a:rPr>
              <a:t>q4w n=886</a:t>
            </a:r>
          </a:p>
        </p:txBody>
      </p:sp>
      <p:sp>
        <p:nvSpPr>
          <p:cNvPr id="62" name="矩形: 圆角 8"/>
          <p:cNvSpPr/>
          <p:nvPr/>
        </p:nvSpPr>
        <p:spPr>
          <a:xfrm>
            <a:off x="4505613" y="1679756"/>
            <a:ext cx="3274058" cy="110585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charset="-122"/>
                <a:cs typeface="Arial" panose="020B0604020202020204" pitchFamily="34" charset="0"/>
              </a:rPr>
              <a:t>唑来膦酸 </a:t>
            </a:r>
            <a:r>
              <a:rPr lang="en-US" altLang="zh-CN" b="1" dirty="0">
                <a:latin typeface="Arial" panose="020B0604020202020204" pitchFamily="34" charset="0"/>
                <a:ea typeface="微软雅黑" panose="020B0503020204020204" charset="-122"/>
                <a:cs typeface="Arial" panose="020B0604020202020204" pitchFamily="34" charset="0"/>
              </a:rPr>
              <a:t>4mg </a:t>
            </a:r>
            <a:r>
              <a:rPr lang="zh-CN" altLang="en-US" b="1" dirty="0">
                <a:latin typeface="Arial" panose="020B0604020202020204" pitchFamily="34" charset="0"/>
                <a:ea typeface="微软雅黑" panose="020B0503020204020204" charset="-122"/>
                <a:cs typeface="Arial" panose="020B0604020202020204" pitchFamily="34" charset="0"/>
              </a:rPr>
              <a:t>静脉注射</a:t>
            </a:r>
            <a:endParaRPr lang="en-US" altLang="zh-CN" b="1" dirty="0">
              <a:latin typeface="Arial" panose="020B0604020202020204" pitchFamily="34" charset="0"/>
              <a:ea typeface="微软雅黑" panose="020B0503020204020204" charset="-122"/>
              <a:cs typeface="Arial" panose="020B0604020202020204" pitchFamily="34"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charset="-122"/>
                <a:cs typeface="Arial" panose="020B0604020202020204" pitchFamily="34" charset="0"/>
              </a:rPr>
              <a:t>安慰剂 皮下注射</a:t>
            </a:r>
            <a:endParaRPr lang="en-US" altLang="zh-CN" b="1" dirty="0">
              <a:latin typeface="Arial" panose="020B0604020202020204" pitchFamily="34" charset="0"/>
              <a:ea typeface="微软雅黑" panose="020B0503020204020204" charset="-122"/>
              <a:cs typeface="Arial" panose="020B0604020202020204" pitchFamily="34" charset="0"/>
            </a:endParaRPr>
          </a:p>
          <a:p>
            <a:pPr marL="285750" indent="-285750">
              <a:buFont typeface="Arial" panose="020B0604020202020204" pitchFamily="34" charset="0"/>
              <a:buChar char="•"/>
            </a:pPr>
            <a:r>
              <a:rPr lang="en-US" altLang="zh-CN" b="1" dirty="0">
                <a:latin typeface="Arial" panose="020B0604020202020204" pitchFamily="34" charset="0"/>
                <a:ea typeface="微软雅黑" panose="020B0503020204020204" charset="-122"/>
                <a:cs typeface="Arial" panose="020B0604020202020204" pitchFamily="34" charset="0"/>
              </a:rPr>
              <a:t>q4w n=890</a:t>
            </a:r>
            <a:endParaRPr lang="zh-CN" altLang="en-US" b="1" dirty="0">
              <a:latin typeface="Arial" panose="020B0604020202020204" pitchFamily="34" charset="0"/>
              <a:ea typeface="微软雅黑" panose="020B0503020204020204" charset="-122"/>
              <a:cs typeface="Arial" panose="020B0604020202020204" pitchFamily="34" charset="0"/>
            </a:endParaRPr>
          </a:p>
        </p:txBody>
      </p:sp>
      <p:sp>
        <p:nvSpPr>
          <p:cNvPr id="64" name="矩形 63"/>
          <p:cNvSpPr/>
          <p:nvPr/>
        </p:nvSpPr>
        <p:spPr>
          <a:xfrm>
            <a:off x="798813" y="1870965"/>
            <a:ext cx="2565018" cy="3138170"/>
          </a:xfrm>
          <a:prstGeom prst="rect">
            <a:avLst/>
          </a:prstGeom>
        </p:spPr>
        <p:txBody>
          <a:bodyPr wrap="square">
            <a:spAutoFit/>
          </a:bodyPr>
          <a:lstStyle/>
          <a:p>
            <a:pPr marL="125095" lvl="0" indent="-112395">
              <a:lnSpc>
                <a:spcPct val="150000"/>
              </a:lnSpc>
              <a:buFontTx/>
              <a:buChar char="•"/>
              <a:tabLst>
                <a:tab pos="118110" algn="l"/>
              </a:tabLst>
              <a:defRPr/>
            </a:pPr>
            <a:r>
              <a:rPr lang="zh-CN" altLang="en-US" sz="1200" b="1" spc="2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a:t>
            </a:r>
            <a:r>
              <a:rPr lang="en-US" altLang="zh-CN" sz="1200" b="1" spc="2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18</a:t>
            </a:r>
            <a:r>
              <a:rPr lang="zh-CN" altLang="en-US" sz="1200" b="1" spc="2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岁</a:t>
            </a:r>
          </a:p>
          <a:p>
            <a:pPr marL="125095" lvl="0" indent="-112395">
              <a:lnSpc>
                <a:spcPct val="150000"/>
              </a:lnSpc>
              <a:buFontTx/>
              <a:buChar char="•"/>
              <a:tabLst>
                <a:tab pos="118110" algn="l"/>
              </a:tabLst>
              <a:defRPr/>
            </a:pPr>
            <a:r>
              <a:rPr lang="zh-CN" altLang="en-US" sz="1200" b="1" spc="2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确诊实体瘤</a:t>
            </a:r>
            <a:r>
              <a:rPr lang="en-US" altLang="zh-CN" sz="1200" b="1" spc="2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a:t>
            </a:r>
            <a:r>
              <a:rPr lang="zh-CN" altLang="en-US" sz="1200" b="1" spc="2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乳腺癌和前列腺癌除外</a:t>
            </a:r>
            <a:r>
              <a:rPr lang="en-US" altLang="zh-CN" sz="1200" b="1" spc="2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a:t>
            </a:r>
            <a:r>
              <a:rPr lang="zh-CN" altLang="en-US" sz="1200" b="1" spc="2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及多发性骨髓瘤</a:t>
            </a:r>
          </a:p>
          <a:p>
            <a:pPr marL="125095" indent="-112395">
              <a:lnSpc>
                <a:spcPct val="150000"/>
              </a:lnSpc>
              <a:buFontTx/>
              <a:buChar char="•"/>
              <a:tabLst>
                <a:tab pos="118110" algn="l"/>
              </a:tabLst>
              <a:defRPr/>
            </a:pPr>
            <a:r>
              <a:rPr lang="zh-CN" altLang="en-US"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影像学证据表明至少</a:t>
            </a:r>
            <a:r>
              <a:rPr lang="en-US" altLang="zh-CN"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1</a:t>
            </a:r>
            <a:r>
              <a:rPr lang="zh-CN" altLang="en-US"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处骨转移或溶骨性病灶</a:t>
            </a:r>
          </a:p>
          <a:p>
            <a:pPr marL="125095" lvl="0" indent="-112395">
              <a:lnSpc>
                <a:spcPct val="150000"/>
              </a:lnSpc>
              <a:buFontTx/>
              <a:buChar char="•"/>
              <a:tabLst>
                <a:tab pos="118110" algn="l"/>
              </a:tabLst>
              <a:defRPr/>
            </a:pPr>
            <a:r>
              <a:rPr lang="zh-CN" altLang="en-US"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足够的器官功能</a:t>
            </a:r>
          </a:p>
          <a:p>
            <a:pPr marL="125095" lvl="0" indent="-112395">
              <a:lnSpc>
                <a:spcPct val="150000"/>
              </a:lnSpc>
              <a:buFontTx/>
              <a:buChar char="•"/>
              <a:tabLst>
                <a:tab pos="118110" algn="l"/>
              </a:tabLst>
              <a:defRPr/>
            </a:pPr>
            <a:r>
              <a:rPr lang="en-US" altLang="zh-CN"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ECOG </a:t>
            </a:r>
            <a:r>
              <a:rPr lang="en-US" altLang="zh-CN" sz="1200" b="1" spc="2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PS</a:t>
            </a:r>
            <a:r>
              <a:rPr lang="zh-CN" altLang="en-US" sz="1200" b="1" spc="-40"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 </a:t>
            </a:r>
            <a:r>
              <a:rPr lang="en-US" altLang="zh-CN"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0-2</a:t>
            </a:r>
          </a:p>
          <a:p>
            <a:pPr marL="125095" lvl="0" indent="-112395">
              <a:lnSpc>
                <a:spcPct val="150000"/>
              </a:lnSpc>
              <a:buFontTx/>
              <a:buChar char="•"/>
              <a:tabLst>
                <a:tab pos="118110" algn="l"/>
              </a:tabLst>
              <a:defRPr/>
            </a:pPr>
            <a:r>
              <a:rPr lang="en-US" altLang="zh-CN" sz="1200" b="1" spc="25" dirty="0" err="1">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CrCl</a:t>
            </a:r>
            <a:r>
              <a:rPr lang="zh-CN" altLang="en-US"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a:t>
            </a:r>
            <a:r>
              <a:rPr lang="en-US" altLang="zh-CN"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30mL/min</a:t>
            </a:r>
          </a:p>
          <a:p>
            <a:pPr marL="125095" lvl="0" indent="-112395">
              <a:lnSpc>
                <a:spcPct val="150000"/>
              </a:lnSpc>
              <a:buFontTx/>
              <a:buChar char="•"/>
              <a:tabLst>
                <a:tab pos="118110" algn="l"/>
              </a:tabLst>
              <a:defRPr/>
            </a:pPr>
            <a:r>
              <a:rPr lang="zh-CN" altLang="en-US"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rPr>
              <a:t>排除既往或目前使用双膦酸盐的患者</a:t>
            </a:r>
            <a:endParaRPr lang="en-US" altLang="zh-CN" sz="1200" b="1" spc="25" dirty="0">
              <a:solidFill>
                <a:schemeClr val="accent5">
                  <a:lumMod val="50000"/>
                </a:schemeClr>
              </a:solidFill>
              <a:effectLst/>
              <a:latin typeface="微软雅黑" panose="020B0503020204020204" charset="-122"/>
              <a:ea typeface="微软雅黑" panose="020B0503020204020204" charset="-122"/>
              <a:cs typeface="微软雅黑" panose="020B0503020204020204" charset="-122"/>
            </a:endParaRPr>
          </a:p>
          <a:p>
            <a:pPr marL="125095" lvl="0" indent="-112395">
              <a:lnSpc>
                <a:spcPct val="150000"/>
              </a:lnSpc>
              <a:buFontTx/>
              <a:buChar char="•"/>
              <a:tabLst>
                <a:tab pos="118110" algn="l"/>
              </a:tabLst>
              <a:defRPr/>
            </a:pPr>
            <a:r>
              <a:rPr lang="en-US" altLang="zh-CN" sz="1200" b="1" dirty="0">
                <a:solidFill>
                  <a:srgbClr val="C00000"/>
                </a:solidFill>
                <a:effectLst/>
                <a:latin typeface="微软雅黑" panose="020B0503020204020204" charset="-122"/>
                <a:ea typeface="微软雅黑" panose="020B0503020204020204" charset="-122"/>
                <a:cs typeface="微软雅黑" panose="020B0503020204020204" charset="-122"/>
              </a:rPr>
              <a:t>N=1776</a:t>
            </a:r>
          </a:p>
        </p:txBody>
      </p:sp>
      <p:sp>
        <p:nvSpPr>
          <p:cNvPr id="66" name="矩形 65"/>
          <p:cNvSpPr/>
          <p:nvPr/>
        </p:nvSpPr>
        <p:spPr>
          <a:xfrm>
            <a:off x="736370" y="5314079"/>
            <a:ext cx="9426631" cy="583942"/>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200" dirty="0">
                <a:latin typeface="Arial" panose="020B0604020202020204" pitchFamily="34" charset="0"/>
                <a:ea typeface="微软雅黑" panose="020B0503020204020204" charset="-122"/>
                <a:cs typeface="Arial" panose="020B0604020202020204" pitchFamily="34" charset="0"/>
              </a:rPr>
              <a:t>推荐所有患者每日补充钙 </a:t>
            </a:r>
            <a:r>
              <a:rPr lang="en-US" altLang="zh-CN" sz="1200" dirty="0">
                <a:latin typeface="Arial" panose="020B0604020202020204" pitchFamily="34" charset="0"/>
                <a:ea typeface="微软雅黑" panose="020B0503020204020204" charset="-122"/>
                <a:cs typeface="Arial" panose="020B0604020202020204" pitchFamily="34" charset="0"/>
              </a:rPr>
              <a:t>(500 mg) </a:t>
            </a:r>
            <a:r>
              <a:rPr lang="zh-CN" altLang="en-US" sz="1200" dirty="0">
                <a:latin typeface="Arial" panose="020B0604020202020204" pitchFamily="34" charset="0"/>
                <a:ea typeface="微软雅黑" panose="020B0503020204020204" charset="-122"/>
                <a:cs typeface="Arial" panose="020B0604020202020204" pitchFamily="34" charset="0"/>
              </a:rPr>
              <a:t>和 维生素</a:t>
            </a:r>
            <a:r>
              <a:rPr lang="en-US" altLang="zh-CN" sz="1200" dirty="0">
                <a:latin typeface="Arial" panose="020B0604020202020204" pitchFamily="34" charset="0"/>
                <a:ea typeface="微软雅黑" panose="020B0503020204020204" charset="-122"/>
                <a:cs typeface="Arial" panose="020B0604020202020204" pitchFamily="34" charset="0"/>
              </a:rPr>
              <a:t>D(400 U)</a:t>
            </a:r>
          </a:p>
          <a:p>
            <a:pPr marL="285750" indent="-285750">
              <a:lnSpc>
                <a:spcPct val="120000"/>
              </a:lnSpc>
              <a:buFont typeface="Arial" panose="020B0604020202020204" pitchFamily="34" charset="0"/>
              <a:buChar char="•"/>
            </a:pPr>
            <a:r>
              <a:rPr lang="en-US" altLang="zh-CN" sz="1200" dirty="0">
                <a:latin typeface="Arial" panose="020B0604020202020204" pitchFamily="34" charset="0"/>
                <a:ea typeface="微软雅黑" panose="020B0503020204020204" charset="-122"/>
                <a:cs typeface="Arial" panose="020B0604020202020204" pitchFamily="34" charset="0"/>
              </a:rPr>
              <a:t>* </a:t>
            </a:r>
            <a:r>
              <a:rPr lang="en-US" altLang="zh-CN" sz="1600" dirty="0">
                <a:latin typeface="Arial" panose="020B0604020202020204" pitchFamily="34" charset="0"/>
                <a:ea typeface="微软雅黑" panose="020B0503020204020204" charset="-122"/>
                <a:cs typeface="Arial" panose="020B0604020202020204" pitchFamily="34" charset="0"/>
              </a:rPr>
              <a:t>SRE</a:t>
            </a:r>
            <a:r>
              <a:rPr lang="zh-CN" altLang="en-US" sz="1600" dirty="0">
                <a:latin typeface="Arial" panose="020B0604020202020204" pitchFamily="34" charset="0"/>
                <a:ea typeface="微软雅黑" panose="020B0503020204020204" charset="-122"/>
                <a:cs typeface="Arial" panose="020B0604020202020204" pitchFamily="34" charset="0"/>
              </a:rPr>
              <a:t>定义为病理性骨折</a:t>
            </a:r>
            <a:r>
              <a:rPr lang="en-US" altLang="zh-CN" sz="1600" dirty="0">
                <a:latin typeface="Arial" panose="020B0604020202020204" pitchFamily="34" charset="0"/>
                <a:ea typeface="微软雅黑" panose="020B0503020204020204" charset="-122"/>
                <a:cs typeface="Arial" panose="020B0604020202020204" pitchFamily="34" charset="0"/>
              </a:rPr>
              <a:t>(</a:t>
            </a:r>
            <a:r>
              <a:rPr lang="zh-CN" altLang="en-US" sz="1600" dirty="0">
                <a:latin typeface="Arial" panose="020B0604020202020204" pitchFamily="34" charset="0"/>
                <a:ea typeface="微软雅黑" panose="020B0503020204020204" charset="-122"/>
                <a:cs typeface="Arial" panose="020B0604020202020204" pitchFamily="34" charset="0"/>
              </a:rPr>
              <a:t>不包括重大创伤</a:t>
            </a:r>
            <a:r>
              <a:rPr lang="en-US" altLang="zh-CN" sz="1600" dirty="0">
                <a:latin typeface="Arial" panose="020B0604020202020204" pitchFamily="34" charset="0"/>
                <a:ea typeface="微软雅黑" panose="020B0503020204020204" charset="-122"/>
                <a:cs typeface="Arial" panose="020B0604020202020204" pitchFamily="34" charset="0"/>
              </a:rPr>
              <a:t>)</a:t>
            </a:r>
            <a:r>
              <a:rPr lang="zh-CN" altLang="en-US" sz="1600" dirty="0">
                <a:latin typeface="Arial" panose="020B0604020202020204" pitchFamily="34" charset="0"/>
                <a:ea typeface="微软雅黑" panose="020B0503020204020204" charset="-122"/>
                <a:cs typeface="Arial" panose="020B0604020202020204" pitchFamily="34" charset="0"/>
              </a:rPr>
              <a:t>、骨放射治疗、骨外科手术或脊髓压迫</a:t>
            </a:r>
            <a:endParaRPr lang="en-US" altLang="zh-CN" sz="1600" dirty="0">
              <a:latin typeface="Arial" panose="020B0604020202020204" pitchFamily="34" charset="0"/>
              <a:ea typeface="微软雅黑" panose="020B0503020204020204" charset="-122"/>
              <a:cs typeface="Arial" panose="020B0604020202020204" pitchFamily="34" charset="0"/>
            </a:endParaRPr>
          </a:p>
        </p:txBody>
      </p:sp>
      <p:sp>
        <p:nvSpPr>
          <p:cNvPr id="67" name="文本框 66"/>
          <p:cNvSpPr txBox="1"/>
          <p:nvPr/>
        </p:nvSpPr>
        <p:spPr>
          <a:xfrm>
            <a:off x="4360722" y="3018847"/>
            <a:ext cx="1227534" cy="369332"/>
          </a:xfrm>
          <a:prstGeom prst="rect">
            <a:avLst/>
          </a:prstGeom>
          <a:noFill/>
        </p:spPr>
        <p:txBody>
          <a:bodyPr wrap="square" rtlCol="0">
            <a:spAutoFit/>
          </a:bodyPr>
          <a:lstStyle/>
          <a:p>
            <a:r>
              <a:rPr lang="en-US" altLang="zh-CN" dirty="0">
                <a:latin typeface="Arial" panose="020B0604020202020204" pitchFamily="34" charset="0"/>
                <a:ea typeface="微软雅黑" panose="020B0503020204020204" charset="-122"/>
                <a:cs typeface="Arial" panose="020B0604020202020204" pitchFamily="34" charset="0"/>
              </a:rPr>
              <a:t>1:1</a:t>
            </a:r>
            <a:endParaRPr lang="zh-CN" altLang="en-US" dirty="0">
              <a:latin typeface="Arial" panose="020B0604020202020204" pitchFamily="34" charset="0"/>
              <a:ea typeface="微软雅黑" panose="020B0503020204020204" charset="-122"/>
              <a:cs typeface="Arial" panose="020B0604020202020204" pitchFamily="34" charset="0"/>
            </a:endParaRPr>
          </a:p>
        </p:txBody>
      </p:sp>
      <p:cxnSp>
        <p:nvCxnSpPr>
          <p:cNvPr id="68" name="连接符: 肘形 14"/>
          <p:cNvCxnSpPr/>
          <p:nvPr/>
        </p:nvCxnSpPr>
        <p:spPr>
          <a:xfrm>
            <a:off x="7779676" y="2254947"/>
            <a:ext cx="36000" cy="2016000"/>
          </a:xfrm>
          <a:prstGeom prst="bentConnector3">
            <a:avLst>
              <a:gd name="adj1" fmla="val 950950"/>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9" name="矩形: 圆角 15"/>
          <p:cNvSpPr/>
          <p:nvPr/>
        </p:nvSpPr>
        <p:spPr>
          <a:xfrm>
            <a:off x="8271538" y="1677718"/>
            <a:ext cx="3379506" cy="83990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zh-CN" altLang="en-US" sz="1600" b="1" dirty="0">
                <a:latin typeface="Arial" panose="020B0604020202020204" pitchFamily="34" charset="0"/>
                <a:ea typeface="微软雅黑" panose="020B0503020204020204" charset="-122"/>
                <a:cs typeface="Arial" panose="020B0604020202020204" pitchFamily="34" charset="0"/>
              </a:rPr>
              <a:t>主要终点：至研究期间首次</a:t>
            </a:r>
            <a:r>
              <a:rPr lang="en-US" altLang="zh-CN" sz="1600" b="1" dirty="0">
                <a:latin typeface="Arial" panose="020B0604020202020204" pitchFamily="34" charset="0"/>
                <a:ea typeface="微软雅黑" panose="020B0503020204020204" charset="-122"/>
                <a:cs typeface="Arial" panose="020B0604020202020204" pitchFamily="34" charset="0"/>
              </a:rPr>
              <a:t>SRE *</a:t>
            </a:r>
            <a:r>
              <a:rPr lang="zh-CN" altLang="en-US" sz="1600" b="1" dirty="0">
                <a:latin typeface="Arial" panose="020B0604020202020204" pitchFamily="34" charset="0"/>
                <a:ea typeface="微软雅黑" panose="020B0503020204020204" charset="-122"/>
                <a:cs typeface="Arial" panose="020B0604020202020204" pitchFamily="34" charset="0"/>
              </a:rPr>
              <a:t>发生的时间（非劣效性）</a:t>
            </a:r>
            <a:endParaRPr lang="en-US" altLang="zh-CN" sz="1600" b="1" dirty="0">
              <a:latin typeface="Arial" panose="020B0604020202020204" pitchFamily="34" charset="0"/>
              <a:ea typeface="微软雅黑" panose="020B0503020204020204" charset="-122"/>
              <a:cs typeface="Arial" panose="020B0604020202020204" pitchFamily="34" charset="0"/>
            </a:endParaRPr>
          </a:p>
        </p:txBody>
      </p:sp>
      <p:sp>
        <p:nvSpPr>
          <p:cNvPr id="70" name="椭圆 69"/>
          <p:cNvSpPr/>
          <p:nvPr/>
        </p:nvSpPr>
        <p:spPr>
          <a:xfrm>
            <a:off x="3665332" y="2881678"/>
            <a:ext cx="612000" cy="6120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panose="020B0604020202020204" pitchFamily="34" charset="0"/>
                <a:ea typeface="微软雅黑" panose="020B0503020204020204" charset="-122"/>
                <a:cs typeface="Arial" panose="020B0604020202020204" pitchFamily="34" charset="0"/>
              </a:rPr>
              <a:t>R</a:t>
            </a:r>
            <a:endParaRPr lang="zh-CN" altLang="en-US" sz="4000" b="1" dirty="0">
              <a:latin typeface="Arial" panose="020B0604020202020204" pitchFamily="34" charset="0"/>
              <a:ea typeface="微软雅黑" panose="020B0503020204020204" charset="-122"/>
              <a:cs typeface="Arial" panose="020B0604020202020204" pitchFamily="34" charset="0"/>
            </a:endParaRPr>
          </a:p>
        </p:txBody>
      </p:sp>
      <p:sp>
        <p:nvSpPr>
          <p:cNvPr id="71" name="矩形: 圆角 17"/>
          <p:cNvSpPr/>
          <p:nvPr/>
        </p:nvSpPr>
        <p:spPr>
          <a:xfrm>
            <a:off x="8271538" y="2716357"/>
            <a:ext cx="3379506" cy="196034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0000"/>
              </a:lnSpc>
              <a:spcBef>
                <a:spcPts val="600"/>
              </a:spcBef>
              <a:buFont typeface="Arial" panose="020B0604020202020204" pitchFamily="34" charset="0"/>
              <a:buChar char="•"/>
            </a:pPr>
            <a:r>
              <a:rPr lang="en-US" altLang="zh-CN" sz="1400" dirty="0" err="1">
                <a:latin typeface="微软雅黑" panose="020B0503020204020204" charset="-122"/>
                <a:ea typeface="微软雅黑" panose="020B0503020204020204" charset="-122"/>
              </a:rPr>
              <a:t>次要终点：首次出现SRE的时间（优效</a:t>
            </a:r>
            <a:r>
              <a:rPr lang="en-US" altLang="zh-CN" sz="1400" dirty="0">
                <a:latin typeface="微软雅黑" panose="020B0503020204020204" charset="-122"/>
                <a:ea typeface="微软雅黑" panose="020B0503020204020204" charset="-122"/>
              </a:rPr>
              <a:t>），</a:t>
            </a:r>
            <a:r>
              <a:rPr lang="en-US" altLang="zh-CN" sz="1400" dirty="0" err="1">
                <a:latin typeface="微软雅黑" panose="020B0503020204020204" charset="-122"/>
                <a:ea typeface="微软雅黑" panose="020B0503020204020204" charset="-122"/>
              </a:rPr>
              <a:t>首次及随后出现SRE的时间</a:t>
            </a:r>
            <a:endParaRPr lang="en-US" altLang="zh-CN" sz="1400" dirty="0">
              <a:latin typeface="微软雅黑" panose="020B0503020204020204" charset="-122"/>
              <a:ea typeface="微软雅黑" panose="020B0503020204020204" charset="-122"/>
            </a:endParaRPr>
          </a:p>
          <a:p>
            <a:pPr marL="285750" indent="-285750">
              <a:lnSpc>
                <a:spcPct val="120000"/>
              </a:lnSpc>
              <a:spcBef>
                <a:spcPts val="600"/>
              </a:spcBef>
              <a:buFont typeface="Arial" panose="020B0604020202020204" pitchFamily="34" charset="0"/>
              <a:buChar char="•"/>
            </a:pPr>
            <a:r>
              <a:rPr lang="zh-CN" altLang="en-US" sz="1400" dirty="0">
                <a:latin typeface="微软雅黑" panose="020B0503020204020204" charset="-122"/>
                <a:ea typeface="微软雅黑" panose="020B0503020204020204" charset="-122"/>
                <a:cs typeface="Arial" panose="020B0604020202020204" pitchFamily="34" charset="0"/>
              </a:rPr>
              <a:t>探索性终点：治疗</a:t>
            </a:r>
            <a:r>
              <a:rPr lang="en-US" altLang="zh-CN" sz="1400" dirty="0">
                <a:latin typeface="微软雅黑" panose="020B0503020204020204" charset="-122"/>
                <a:ea typeface="微软雅黑" panose="020B0503020204020204" charset="-122"/>
                <a:cs typeface="Arial" panose="020B0604020202020204" pitchFamily="34" charset="0"/>
              </a:rPr>
              <a:t>13</a:t>
            </a:r>
            <a:r>
              <a:rPr lang="zh-CN" altLang="en-US" sz="1400" dirty="0">
                <a:latin typeface="微软雅黑" panose="020B0503020204020204" charset="-122"/>
                <a:ea typeface="微软雅黑" panose="020B0503020204020204" charset="-122"/>
                <a:cs typeface="Arial" panose="020B0604020202020204" pitchFamily="34" charset="0"/>
              </a:rPr>
              <a:t>周后</a:t>
            </a:r>
            <a:r>
              <a:rPr lang="en-US" altLang="zh-CN" sz="1400" dirty="0" err="1">
                <a:latin typeface="微软雅黑" panose="020B0503020204020204" charset="-122"/>
                <a:ea typeface="微软雅黑" panose="020B0503020204020204" charset="-122"/>
                <a:cs typeface="Arial" panose="020B0604020202020204" pitchFamily="34" charset="0"/>
              </a:rPr>
              <a:t>uNTx</a:t>
            </a:r>
            <a:r>
              <a:rPr lang="zh-CN" altLang="en-US" sz="1400" dirty="0">
                <a:latin typeface="微软雅黑" panose="020B0503020204020204" charset="-122"/>
                <a:ea typeface="微软雅黑" panose="020B0503020204020204" charset="-122"/>
                <a:cs typeface="Arial" panose="020B0604020202020204" pitchFamily="34" charset="0"/>
              </a:rPr>
              <a:t>较基线变化的百分比</a:t>
            </a:r>
            <a:endParaRPr lang="en-US" altLang="zh-CN" sz="1400" dirty="0">
              <a:latin typeface="微软雅黑" panose="020B0503020204020204" charset="-122"/>
              <a:ea typeface="微软雅黑" panose="020B0503020204020204" charset="-122"/>
            </a:endParaRPr>
          </a:p>
        </p:txBody>
      </p:sp>
      <p:sp>
        <p:nvSpPr>
          <p:cNvPr id="43" name="矩形 42"/>
          <p:cNvSpPr/>
          <p:nvPr/>
        </p:nvSpPr>
        <p:spPr>
          <a:xfrm>
            <a:off x="7969250" y="6388100"/>
            <a:ext cx="3983990" cy="245110"/>
          </a:xfrm>
          <a:prstGeom prst="rect">
            <a:avLst/>
          </a:prstGeom>
        </p:spPr>
        <p:txBody>
          <a:bodyPr wrap="square">
            <a:spAutoFit/>
          </a:bodyPr>
          <a:lstStyle/>
          <a:p>
            <a:r>
              <a:rPr lang="en-US" sz="1000" dirty="0">
                <a:solidFill>
                  <a:schemeClr val="bg1"/>
                </a:solidFill>
                <a:latin typeface="微软雅黑" panose="020B0503020204020204" charset="-122"/>
                <a:ea typeface="微软雅黑" panose="020B0503020204020204" charset="-122"/>
                <a:cs typeface="Arial" panose="020B0604020202020204" pitchFamily="34" charset="0"/>
              </a:rPr>
              <a:t> </a:t>
            </a:r>
            <a:r>
              <a:rPr lang="en-US" altLang="zh-CN" sz="1000" dirty="0">
                <a:solidFill>
                  <a:schemeClr val="bg1"/>
                </a:solidFill>
                <a:latin typeface="微软雅黑" panose="020B0503020204020204" charset="-122"/>
                <a:ea typeface="微软雅黑" panose="020B0503020204020204" charset="-122"/>
                <a:cs typeface="Arial" panose="020B0604020202020204" pitchFamily="34" charset="0"/>
              </a:rPr>
              <a:t>Henry D, et al. Support Care Cancer. 2014 Mar;22(3):679-87</a:t>
            </a:r>
            <a:r>
              <a:rPr lang="en-US" sz="1000" dirty="0">
                <a:solidFill>
                  <a:schemeClr val="bg1"/>
                </a:solidFill>
                <a:latin typeface="微软雅黑" panose="020B0503020204020204" charset="-122"/>
                <a:ea typeface="微软雅黑" panose="020B0503020204020204" charset="-122"/>
                <a:cs typeface="Arial" panose="020B0604020202020204" pitchFamily="34" charset="0"/>
              </a:rPr>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2920" y="245110"/>
            <a:ext cx="11185525" cy="1114425"/>
          </a:xfrm>
        </p:spPr>
        <p:txBody>
          <a:bodyPr>
            <a:noAutofit/>
          </a:bodyPr>
          <a:lstStyle/>
          <a:p>
            <a:pPr algn="ctr"/>
            <a:r>
              <a:rPr lang="zh-CN" altLang="en-US" sz="2800" dirty="0">
                <a:sym typeface="+mn-ea"/>
              </a:rPr>
              <a:t>首次出现SRE的时间（实体瘤亚组）</a:t>
            </a:r>
            <a:br>
              <a:rPr lang="zh-CN" altLang="en-US" sz="2800" b="1" kern="1200" dirty="0">
                <a:latin typeface="微软雅黑" panose="020B0503020204020204" charset="-122"/>
                <a:ea typeface="微软雅黑" panose="020B0503020204020204" charset="-122"/>
              </a:rPr>
            </a:br>
            <a:r>
              <a:rPr lang="zh-CN" altLang="en-US" sz="2800" dirty="0">
                <a:sym typeface="+mn-ea"/>
              </a:rPr>
              <a:t>—— 与唑来膦酸相比，地舒单抗显著延迟骨并发症出现时间达6个月</a:t>
            </a:r>
          </a:p>
        </p:txBody>
      </p:sp>
      <p:pic>
        <p:nvPicPr>
          <p:cNvPr id="9" name="图片 8"/>
          <p:cNvPicPr>
            <a:picLocks noChangeAspect="1"/>
          </p:cNvPicPr>
          <p:nvPr/>
        </p:nvPicPr>
        <p:blipFill>
          <a:blip r:embed="rId4"/>
          <a:stretch>
            <a:fillRect/>
          </a:stretch>
        </p:blipFill>
        <p:spPr>
          <a:xfrm>
            <a:off x="1636569" y="1896559"/>
            <a:ext cx="8361780" cy="4039552"/>
          </a:xfrm>
          <a:prstGeom prst="rect">
            <a:avLst/>
          </a:prstGeom>
        </p:spPr>
      </p:pic>
      <p:sp>
        <p:nvSpPr>
          <p:cNvPr id="28" name="矩形 27"/>
          <p:cNvSpPr/>
          <p:nvPr/>
        </p:nvSpPr>
        <p:spPr>
          <a:xfrm>
            <a:off x="3258354" y="1750896"/>
            <a:ext cx="5890200" cy="3327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755177" y="1581619"/>
            <a:ext cx="8013075" cy="338554"/>
          </a:xfrm>
          <a:prstGeom prst="rect">
            <a:avLst/>
          </a:prstGeom>
          <a:solidFill>
            <a:srgbClr val="FFFFFF"/>
          </a:solidFill>
          <a:ln>
            <a:noFill/>
          </a:ln>
        </p:spPr>
        <p:txBody>
          <a:bodyPr wrap="square">
            <a:spAutoFit/>
          </a:bodyPr>
          <a:lstStyle/>
          <a:p>
            <a:pPr algn="ctr"/>
            <a:endParaRPr lang="zh-CN" altLang="en-US" sz="1600" b="1" dirty="0">
              <a:solidFill>
                <a:srgbClr val="C5514B"/>
              </a:solidFill>
              <a:latin typeface="Arial" panose="020B0604020202020204" pitchFamily="34" charset="0"/>
              <a:ea typeface="微软雅黑" panose="020B0503020204020204" charset="-122"/>
              <a:cs typeface="Arial" panose="020B0604020202020204" pitchFamily="34" charset="0"/>
            </a:endParaRPr>
          </a:p>
        </p:txBody>
      </p:sp>
      <p:sp>
        <p:nvSpPr>
          <p:cNvPr id="26" name="矩形 25"/>
          <p:cNvSpPr/>
          <p:nvPr/>
        </p:nvSpPr>
        <p:spPr>
          <a:xfrm>
            <a:off x="1176988" y="1450198"/>
            <a:ext cx="7694639" cy="368300"/>
          </a:xfrm>
          <a:prstGeom prst="rect">
            <a:avLst/>
          </a:prstGeom>
          <a:noFill/>
          <a:ln>
            <a:noFill/>
          </a:ln>
          <a:extLst>
            <a:ext uri="{909E8E84-426E-40DD-AFC4-6F175D3DCCD1}">
              <a14:hiddenFill xmlns:a14="http://schemas.microsoft.com/office/drawing/2010/main">
                <a:solidFill>
                  <a:schemeClr val="accent6">
                    <a:lumMod val="20000"/>
                    <a:lumOff val="80000"/>
                  </a:schemeClr>
                </a:solidFill>
              </a14:hiddenFill>
            </a:ext>
          </a:extLst>
        </p:spPr>
        <p:txBody>
          <a:bodyPr wrap="square">
            <a:spAutoFit/>
          </a:bodyPr>
          <a:lstStyle/>
          <a:p>
            <a:pPr marL="285750" indent="-285750">
              <a:spcBef>
                <a:spcPts val="600"/>
              </a:spcBef>
              <a:buFont typeface="Arial" panose="020B0604020202020204" pitchFamily="34" charset="0"/>
              <a:buChar char="•"/>
            </a:pPr>
            <a:r>
              <a:rPr lang="zh-CN" altLang="en-US"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与唑来膦酸相比，地舒单抗降低多种实体瘤的首次骨并发症风险</a:t>
            </a:r>
            <a:endParaRPr lang="en-US" altLang="zh-CN" b="1"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sp>
        <p:nvSpPr>
          <p:cNvPr id="5" name="文本框 4"/>
          <p:cNvSpPr txBox="1"/>
          <p:nvPr/>
        </p:nvSpPr>
        <p:spPr>
          <a:xfrm>
            <a:off x="818010" y="5765479"/>
            <a:ext cx="10556109" cy="521970"/>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wrap="square" rtlCol="0">
            <a:spAutoFit/>
          </a:bodyPr>
          <a:lstStyle/>
          <a:p>
            <a:r>
              <a:rPr lang="zh-CN" altLang="en-US" sz="1400" b="1" dirty="0">
                <a:latin typeface="微软雅黑" panose="020B0503020204020204" charset="-122"/>
                <a:ea typeface="微软雅黑" panose="020B0503020204020204" charset="-122"/>
                <a:cs typeface="微软雅黑" panose="020B0503020204020204" charset="-122"/>
              </a:rPr>
              <a:t>该项事后分析包含</a:t>
            </a:r>
            <a:r>
              <a:rPr lang="en-US" altLang="zh-CN" sz="1400" b="1" dirty="0">
                <a:latin typeface="微软雅黑" panose="020B0503020204020204" charset="-122"/>
                <a:ea typeface="微软雅黑" panose="020B0503020204020204" charset="-122"/>
                <a:cs typeface="微软雅黑" panose="020B0503020204020204" charset="-122"/>
              </a:rPr>
              <a:t>1597</a:t>
            </a:r>
            <a:r>
              <a:rPr lang="zh-CN" altLang="en-US" sz="1400" b="1" dirty="0">
                <a:latin typeface="微软雅黑" panose="020B0503020204020204" charset="-122"/>
                <a:ea typeface="微软雅黑" panose="020B0503020204020204" charset="-122"/>
                <a:cs typeface="微软雅黑" panose="020B0503020204020204" charset="-122"/>
              </a:rPr>
              <a:t>名实体瘤患者（排除多发性骨髓瘤）。患者随机接受每月一次皮下注射地舒单抗</a:t>
            </a:r>
            <a:r>
              <a:rPr lang="en-US" altLang="zh-CN" sz="1400" b="1" dirty="0">
                <a:latin typeface="微软雅黑" panose="020B0503020204020204" charset="-122"/>
                <a:ea typeface="微软雅黑" panose="020B0503020204020204" charset="-122"/>
                <a:cs typeface="微软雅黑" panose="020B0503020204020204" charset="-122"/>
              </a:rPr>
              <a:t>120mg</a:t>
            </a:r>
            <a:r>
              <a:rPr lang="zh-CN" altLang="en-US" sz="1400" b="1" dirty="0">
                <a:latin typeface="微软雅黑" panose="020B0503020204020204" charset="-122"/>
                <a:ea typeface="微软雅黑" panose="020B0503020204020204" charset="-122"/>
                <a:cs typeface="微软雅黑" panose="020B0503020204020204" charset="-122"/>
              </a:rPr>
              <a:t>或静脉注射唑来膦酸</a:t>
            </a:r>
            <a:r>
              <a:rPr lang="en-US" altLang="zh-CN" sz="1400" b="1" dirty="0">
                <a:latin typeface="微软雅黑" panose="020B0503020204020204" charset="-122"/>
                <a:ea typeface="微软雅黑" panose="020B0503020204020204" charset="-122"/>
                <a:cs typeface="微软雅黑" panose="020B0503020204020204" charset="-122"/>
              </a:rPr>
              <a:t>4mg</a:t>
            </a:r>
            <a:r>
              <a:rPr lang="zh-CN" altLang="en-US" sz="1400" b="1" dirty="0">
                <a:latin typeface="微软雅黑" panose="020B0503020204020204" charset="-122"/>
                <a:ea typeface="微软雅黑" panose="020B0503020204020204" charset="-122"/>
                <a:cs typeface="微软雅黑" panose="020B0503020204020204" charset="-122"/>
              </a:rPr>
              <a:t>。主要研究终点为研究中至首次</a:t>
            </a:r>
            <a:r>
              <a:rPr lang="en-US" altLang="zh-CN" sz="1400" b="1" dirty="0">
                <a:latin typeface="微软雅黑" panose="020B0503020204020204" charset="-122"/>
                <a:ea typeface="微软雅黑" panose="020B0503020204020204" charset="-122"/>
                <a:cs typeface="微软雅黑" panose="020B0503020204020204" charset="-122"/>
              </a:rPr>
              <a:t>SREs</a:t>
            </a:r>
            <a:r>
              <a:rPr lang="zh-CN" altLang="en-US" sz="1400" b="1" dirty="0">
                <a:latin typeface="微软雅黑" panose="020B0503020204020204" charset="-122"/>
                <a:ea typeface="微软雅黑" panose="020B0503020204020204" charset="-122"/>
                <a:cs typeface="微软雅黑" panose="020B0503020204020204" charset="-122"/>
              </a:rPr>
              <a:t>的发作时间，首次及随后</a:t>
            </a:r>
            <a:r>
              <a:rPr lang="en-US" altLang="zh-CN" sz="1400" b="1" dirty="0">
                <a:latin typeface="微软雅黑" panose="020B0503020204020204" charset="-122"/>
                <a:ea typeface="微软雅黑" panose="020B0503020204020204" charset="-122"/>
                <a:cs typeface="微软雅黑" panose="020B0503020204020204" charset="-122"/>
              </a:rPr>
              <a:t>SREs</a:t>
            </a:r>
            <a:r>
              <a:rPr lang="zh-CN" altLang="en-US" sz="1400" b="1" dirty="0">
                <a:latin typeface="微软雅黑" panose="020B0503020204020204" charset="-122"/>
                <a:ea typeface="微软雅黑" panose="020B0503020204020204" charset="-122"/>
                <a:cs typeface="微软雅黑" panose="020B0503020204020204" charset="-122"/>
              </a:rPr>
              <a:t>时间，以及疼痛恶化。</a:t>
            </a:r>
          </a:p>
        </p:txBody>
      </p:sp>
      <p:sp>
        <p:nvSpPr>
          <p:cNvPr id="10" name="矩形 9"/>
          <p:cNvSpPr/>
          <p:nvPr/>
        </p:nvSpPr>
        <p:spPr>
          <a:xfrm rot="16200000">
            <a:off x="267449" y="3062242"/>
            <a:ext cx="3298006" cy="733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未发生骨相关事件的患者比例 </a:t>
            </a:r>
            <a:r>
              <a:rPr lang="en-US" altLang="zh-CN" sz="16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a:t>
            </a:r>
            <a:endParaRPr lang="zh-CN" altLang="en-US" sz="16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cxnSp>
        <p:nvCxnSpPr>
          <p:cNvPr id="12" name="直接连接符 11"/>
          <p:cNvCxnSpPr/>
          <p:nvPr/>
        </p:nvCxnSpPr>
        <p:spPr>
          <a:xfrm>
            <a:off x="6946806" y="3611562"/>
            <a:ext cx="0" cy="151200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373534" y="3611562"/>
            <a:ext cx="0" cy="151200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128791" y="2937682"/>
            <a:ext cx="812800" cy="369332"/>
          </a:xfrm>
          <a:prstGeom prst="rect">
            <a:avLst/>
          </a:prstGeom>
          <a:noFill/>
        </p:spPr>
        <p:txBody>
          <a:bodyPr wrap="square" rtlCol="0">
            <a:spAutoFit/>
          </a:bodyPr>
          <a:lstStyle/>
          <a:p>
            <a:pPr algn="ctr"/>
            <a:r>
              <a:rPr lang="en-US" altLang="zh-CN" b="1" dirty="0">
                <a:solidFill>
                  <a:srgbClr val="C00000"/>
                </a:solidFill>
                <a:latin typeface="Arial" panose="020B0604020202020204" pitchFamily="34" charset="0"/>
                <a:ea typeface="微软雅黑" panose="020B0503020204020204" charset="-122"/>
                <a:cs typeface="Arial" panose="020B0604020202020204" pitchFamily="34" charset="0"/>
              </a:rPr>
              <a:t>21.4</a:t>
            </a:r>
            <a:endParaRPr lang="zh-CN" altLang="en-US" b="1" dirty="0">
              <a:solidFill>
                <a:srgbClr val="C00000"/>
              </a:solidFill>
              <a:latin typeface="Arial" panose="020B0604020202020204" pitchFamily="34" charset="0"/>
              <a:ea typeface="微软雅黑" panose="020B0503020204020204" charset="-122"/>
              <a:cs typeface="Arial" panose="020B0604020202020204" pitchFamily="34" charset="0"/>
            </a:endParaRPr>
          </a:p>
        </p:txBody>
      </p:sp>
      <p:sp>
        <p:nvSpPr>
          <p:cNvPr id="19" name="文本框 18"/>
          <p:cNvSpPr txBox="1"/>
          <p:nvPr/>
        </p:nvSpPr>
        <p:spPr>
          <a:xfrm>
            <a:off x="6780633" y="3608214"/>
            <a:ext cx="812800" cy="338554"/>
          </a:xfrm>
          <a:prstGeom prst="rect">
            <a:avLst/>
          </a:prstGeom>
          <a:noFill/>
        </p:spPr>
        <p:txBody>
          <a:bodyPr wrap="square" rtlCol="0">
            <a:spAutoFit/>
          </a:bodyPr>
          <a:lstStyle/>
          <a:p>
            <a:pPr algn="ctr"/>
            <a:r>
              <a:rPr lang="en-US" altLang="zh-CN" sz="1600"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15.4</a:t>
            </a:r>
            <a:endParaRPr lang="zh-CN" altLang="en-US" sz="1600"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16" name="五边形 15"/>
          <p:cNvSpPr/>
          <p:nvPr/>
        </p:nvSpPr>
        <p:spPr>
          <a:xfrm>
            <a:off x="6946806" y="4147420"/>
            <a:ext cx="1426728" cy="48260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6</a:t>
            </a:r>
            <a:r>
              <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个月</a:t>
            </a:r>
          </a:p>
        </p:txBody>
      </p:sp>
      <p:sp>
        <p:nvSpPr>
          <p:cNvPr id="20" name="下箭头 19"/>
          <p:cNvSpPr/>
          <p:nvPr/>
        </p:nvSpPr>
        <p:spPr>
          <a:xfrm>
            <a:off x="8975203" y="3772326"/>
            <a:ext cx="1531930" cy="1351236"/>
          </a:xfrm>
          <a:prstGeom prst="downArrow">
            <a:avLst>
              <a:gd name="adj1" fmla="val 48604"/>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19%</a:t>
            </a:r>
          </a:p>
        </p:txBody>
      </p:sp>
      <p:sp>
        <p:nvSpPr>
          <p:cNvPr id="21" name="文本框 20"/>
          <p:cNvSpPr txBox="1"/>
          <p:nvPr/>
        </p:nvSpPr>
        <p:spPr>
          <a:xfrm>
            <a:off x="9148554" y="3499144"/>
            <a:ext cx="1100667" cy="276999"/>
          </a:xfrm>
          <a:prstGeom prst="rect">
            <a:avLst/>
          </a:prstGeom>
          <a:noFill/>
        </p:spPr>
        <p:txBody>
          <a:bodyPr wrap="square" rtlCol="0">
            <a:spAutoFit/>
          </a:bodyPr>
          <a:lstStyle/>
          <a:p>
            <a:pPr algn="ctr"/>
            <a:r>
              <a:rPr lang="zh-CN" altLang="en-US" sz="1200" dirty="0">
                <a:latin typeface="Arial" panose="020B0604020202020204" pitchFamily="34" charset="0"/>
                <a:ea typeface="微软雅黑" panose="020B0503020204020204" charset="-122"/>
                <a:cs typeface="Arial" panose="020B0604020202020204" pitchFamily="34" charset="0"/>
              </a:rPr>
              <a:t>相关风险</a:t>
            </a:r>
          </a:p>
        </p:txBody>
      </p:sp>
      <p:sp>
        <p:nvSpPr>
          <p:cNvPr id="6" name="任意多边形 5"/>
          <p:cNvSpPr/>
          <p:nvPr/>
        </p:nvSpPr>
        <p:spPr>
          <a:xfrm>
            <a:off x="3393415" y="2041143"/>
            <a:ext cx="5577840" cy="1633845"/>
          </a:xfrm>
          <a:custGeom>
            <a:avLst/>
            <a:gdLst>
              <a:gd name="connsiteX0" fmla="*/ 0 w 5577840"/>
              <a:gd name="connsiteY0" fmla="*/ 0 h 1631157"/>
              <a:gd name="connsiteX1" fmla="*/ 121920 w 5577840"/>
              <a:gd name="connsiteY1" fmla="*/ 40640 h 1631157"/>
              <a:gd name="connsiteX2" fmla="*/ 269240 w 5577840"/>
              <a:gd name="connsiteY2" fmla="*/ 101600 h 1631157"/>
              <a:gd name="connsiteX3" fmla="*/ 370840 w 5577840"/>
              <a:gd name="connsiteY3" fmla="*/ 177800 h 1631157"/>
              <a:gd name="connsiteX4" fmla="*/ 472440 w 5577840"/>
              <a:gd name="connsiteY4" fmla="*/ 223520 h 1631157"/>
              <a:gd name="connsiteX5" fmla="*/ 584200 w 5577840"/>
              <a:gd name="connsiteY5" fmla="*/ 289560 h 1631157"/>
              <a:gd name="connsiteX6" fmla="*/ 645160 w 5577840"/>
              <a:gd name="connsiteY6" fmla="*/ 335280 h 1631157"/>
              <a:gd name="connsiteX7" fmla="*/ 660400 w 5577840"/>
              <a:gd name="connsiteY7" fmla="*/ 452120 h 1631157"/>
              <a:gd name="connsiteX8" fmla="*/ 690880 w 5577840"/>
              <a:gd name="connsiteY8" fmla="*/ 492760 h 1631157"/>
              <a:gd name="connsiteX9" fmla="*/ 797560 w 5577840"/>
              <a:gd name="connsiteY9" fmla="*/ 548640 h 1631157"/>
              <a:gd name="connsiteX10" fmla="*/ 990600 w 5577840"/>
              <a:gd name="connsiteY10" fmla="*/ 574040 h 1631157"/>
              <a:gd name="connsiteX11" fmla="*/ 1244600 w 5577840"/>
              <a:gd name="connsiteY11" fmla="*/ 731520 h 1631157"/>
              <a:gd name="connsiteX12" fmla="*/ 1320800 w 5577840"/>
              <a:gd name="connsiteY12" fmla="*/ 822960 h 1631157"/>
              <a:gd name="connsiteX13" fmla="*/ 1457960 w 5577840"/>
              <a:gd name="connsiteY13" fmla="*/ 853440 h 1631157"/>
              <a:gd name="connsiteX14" fmla="*/ 1549400 w 5577840"/>
              <a:gd name="connsiteY14" fmla="*/ 889000 h 1631157"/>
              <a:gd name="connsiteX15" fmla="*/ 1838960 w 5577840"/>
              <a:gd name="connsiteY15" fmla="*/ 934720 h 1631157"/>
              <a:gd name="connsiteX16" fmla="*/ 2011680 w 5577840"/>
              <a:gd name="connsiteY16" fmla="*/ 1056640 h 1631157"/>
              <a:gd name="connsiteX17" fmla="*/ 2225040 w 5577840"/>
              <a:gd name="connsiteY17" fmla="*/ 1087120 h 1631157"/>
              <a:gd name="connsiteX18" fmla="*/ 2392680 w 5577840"/>
              <a:gd name="connsiteY18" fmla="*/ 1127760 h 1631157"/>
              <a:gd name="connsiteX19" fmla="*/ 2519680 w 5577840"/>
              <a:gd name="connsiteY19" fmla="*/ 1137920 h 1631157"/>
              <a:gd name="connsiteX20" fmla="*/ 2687320 w 5577840"/>
              <a:gd name="connsiteY20" fmla="*/ 1203960 h 1631157"/>
              <a:gd name="connsiteX21" fmla="*/ 2900680 w 5577840"/>
              <a:gd name="connsiteY21" fmla="*/ 1219200 h 1631157"/>
              <a:gd name="connsiteX22" fmla="*/ 3144520 w 5577840"/>
              <a:gd name="connsiteY22" fmla="*/ 1264920 h 1631157"/>
              <a:gd name="connsiteX23" fmla="*/ 3286760 w 5577840"/>
              <a:gd name="connsiteY23" fmla="*/ 1351280 h 1631157"/>
              <a:gd name="connsiteX24" fmla="*/ 3469640 w 5577840"/>
              <a:gd name="connsiteY24" fmla="*/ 1341120 h 1631157"/>
              <a:gd name="connsiteX25" fmla="*/ 3591560 w 5577840"/>
              <a:gd name="connsiteY25" fmla="*/ 1391920 h 1631157"/>
              <a:gd name="connsiteX26" fmla="*/ 3840480 w 5577840"/>
              <a:gd name="connsiteY26" fmla="*/ 1386840 h 1631157"/>
              <a:gd name="connsiteX27" fmla="*/ 3957320 w 5577840"/>
              <a:gd name="connsiteY27" fmla="*/ 1391920 h 1631157"/>
              <a:gd name="connsiteX28" fmla="*/ 4058920 w 5577840"/>
              <a:gd name="connsiteY28" fmla="*/ 1447800 h 1631157"/>
              <a:gd name="connsiteX29" fmla="*/ 4419600 w 5577840"/>
              <a:gd name="connsiteY29" fmla="*/ 1442720 h 1631157"/>
              <a:gd name="connsiteX30" fmla="*/ 4785360 w 5577840"/>
              <a:gd name="connsiteY30" fmla="*/ 1473200 h 1631157"/>
              <a:gd name="connsiteX31" fmla="*/ 4826000 w 5577840"/>
              <a:gd name="connsiteY31" fmla="*/ 1539240 h 1631157"/>
              <a:gd name="connsiteX32" fmla="*/ 4978400 w 5577840"/>
              <a:gd name="connsiteY32" fmla="*/ 1529080 h 1631157"/>
              <a:gd name="connsiteX33" fmla="*/ 5013960 w 5577840"/>
              <a:gd name="connsiteY33" fmla="*/ 1620520 h 1631157"/>
              <a:gd name="connsiteX34" fmla="*/ 5577840 w 5577840"/>
              <a:gd name="connsiteY34" fmla="*/ 1625600 h 1631157"/>
              <a:gd name="connsiteX0-1" fmla="*/ 0 w 5577840"/>
              <a:gd name="connsiteY0-2" fmla="*/ 0 h 1626535"/>
              <a:gd name="connsiteX1-3" fmla="*/ 121920 w 5577840"/>
              <a:gd name="connsiteY1-4" fmla="*/ 40640 h 1626535"/>
              <a:gd name="connsiteX2-5" fmla="*/ 269240 w 5577840"/>
              <a:gd name="connsiteY2-6" fmla="*/ 101600 h 1626535"/>
              <a:gd name="connsiteX3-7" fmla="*/ 370840 w 5577840"/>
              <a:gd name="connsiteY3-8" fmla="*/ 177800 h 1626535"/>
              <a:gd name="connsiteX4-9" fmla="*/ 472440 w 5577840"/>
              <a:gd name="connsiteY4-10" fmla="*/ 223520 h 1626535"/>
              <a:gd name="connsiteX5-11" fmla="*/ 584200 w 5577840"/>
              <a:gd name="connsiteY5-12" fmla="*/ 289560 h 1626535"/>
              <a:gd name="connsiteX6-13" fmla="*/ 645160 w 5577840"/>
              <a:gd name="connsiteY6-14" fmla="*/ 335280 h 1626535"/>
              <a:gd name="connsiteX7-15" fmla="*/ 660400 w 5577840"/>
              <a:gd name="connsiteY7-16" fmla="*/ 452120 h 1626535"/>
              <a:gd name="connsiteX8-17" fmla="*/ 690880 w 5577840"/>
              <a:gd name="connsiteY8-18" fmla="*/ 492760 h 1626535"/>
              <a:gd name="connsiteX9-19" fmla="*/ 797560 w 5577840"/>
              <a:gd name="connsiteY9-20" fmla="*/ 548640 h 1626535"/>
              <a:gd name="connsiteX10-21" fmla="*/ 990600 w 5577840"/>
              <a:gd name="connsiteY10-22" fmla="*/ 574040 h 1626535"/>
              <a:gd name="connsiteX11-23" fmla="*/ 1244600 w 5577840"/>
              <a:gd name="connsiteY11-24" fmla="*/ 731520 h 1626535"/>
              <a:gd name="connsiteX12-25" fmla="*/ 1320800 w 5577840"/>
              <a:gd name="connsiteY12-26" fmla="*/ 822960 h 1626535"/>
              <a:gd name="connsiteX13-27" fmla="*/ 1457960 w 5577840"/>
              <a:gd name="connsiteY13-28" fmla="*/ 853440 h 1626535"/>
              <a:gd name="connsiteX14-29" fmla="*/ 1549400 w 5577840"/>
              <a:gd name="connsiteY14-30" fmla="*/ 889000 h 1626535"/>
              <a:gd name="connsiteX15-31" fmla="*/ 1838960 w 5577840"/>
              <a:gd name="connsiteY15-32" fmla="*/ 934720 h 1626535"/>
              <a:gd name="connsiteX16-33" fmla="*/ 2011680 w 5577840"/>
              <a:gd name="connsiteY16-34" fmla="*/ 1056640 h 1626535"/>
              <a:gd name="connsiteX17-35" fmla="*/ 2225040 w 5577840"/>
              <a:gd name="connsiteY17-36" fmla="*/ 1087120 h 1626535"/>
              <a:gd name="connsiteX18-37" fmla="*/ 2392680 w 5577840"/>
              <a:gd name="connsiteY18-38" fmla="*/ 1127760 h 1626535"/>
              <a:gd name="connsiteX19-39" fmla="*/ 2519680 w 5577840"/>
              <a:gd name="connsiteY19-40" fmla="*/ 1137920 h 1626535"/>
              <a:gd name="connsiteX20-41" fmla="*/ 2687320 w 5577840"/>
              <a:gd name="connsiteY20-42" fmla="*/ 1203960 h 1626535"/>
              <a:gd name="connsiteX21-43" fmla="*/ 2900680 w 5577840"/>
              <a:gd name="connsiteY21-44" fmla="*/ 1219200 h 1626535"/>
              <a:gd name="connsiteX22-45" fmla="*/ 3144520 w 5577840"/>
              <a:gd name="connsiteY22-46" fmla="*/ 1264920 h 1626535"/>
              <a:gd name="connsiteX23-47" fmla="*/ 3286760 w 5577840"/>
              <a:gd name="connsiteY23-48" fmla="*/ 1351280 h 1626535"/>
              <a:gd name="connsiteX24-49" fmla="*/ 3469640 w 5577840"/>
              <a:gd name="connsiteY24-50" fmla="*/ 1341120 h 1626535"/>
              <a:gd name="connsiteX25-51" fmla="*/ 3591560 w 5577840"/>
              <a:gd name="connsiteY25-52" fmla="*/ 1391920 h 1626535"/>
              <a:gd name="connsiteX26-53" fmla="*/ 3840480 w 5577840"/>
              <a:gd name="connsiteY26-54" fmla="*/ 1386840 h 1626535"/>
              <a:gd name="connsiteX27-55" fmla="*/ 3957320 w 5577840"/>
              <a:gd name="connsiteY27-56" fmla="*/ 1391920 h 1626535"/>
              <a:gd name="connsiteX28-57" fmla="*/ 4058920 w 5577840"/>
              <a:gd name="connsiteY28-58" fmla="*/ 1447800 h 1626535"/>
              <a:gd name="connsiteX29-59" fmla="*/ 4419600 w 5577840"/>
              <a:gd name="connsiteY29-60" fmla="*/ 1442720 h 1626535"/>
              <a:gd name="connsiteX30-61" fmla="*/ 4785360 w 5577840"/>
              <a:gd name="connsiteY30-62" fmla="*/ 1473200 h 1626535"/>
              <a:gd name="connsiteX31-63" fmla="*/ 4826000 w 5577840"/>
              <a:gd name="connsiteY31-64" fmla="*/ 1539240 h 1626535"/>
              <a:gd name="connsiteX32-65" fmla="*/ 4978400 w 5577840"/>
              <a:gd name="connsiteY32-66" fmla="*/ 1529080 h 1626535"/>
              <a:gd name="connsiteX33-67" fmla="*/ 5069840 w 5577840"/>
              <a:gd name="connsiteY33-68" fmla="*/ 1595120 h 1626535"/>
              <a:gd name="connsiteX34-69" fmla="*/ 5577840 w 5577840"/>
              <a:gd name="connsiteY34-70" fmla="*/ 1625600 h 1626535"/>
              <a:gd name="connsiteX0-71" fmla="*/ 0 w 5577840"/>
              <a:gd name="connsiteY0-72" fmla="*/ 0 h 1626060"/>
              <a:gd name="connsiteX1-73" fmla="*/ 121920 w 5577840"/>
              <a:gd name="connsiteY1-74" fmla="*/ 40640 h 1626060"/>
              <a:gd name="connsiteX2-75" fmla="*/ 269240 w 5577840"/>
              <a:gd name="connsiteY2-76" fmla="*/ 101600 h 1626060"/>
              <a:gd name="connsiteX3-77" fmla="*/ 370840 w 5577840"/>
              <a:gd name="connsiteY3-78" fmla="*/ 177800 h 1626060"/>
              <a:gd name="connsiteX4-79" fmla="*/ 472440 w 5577840"/>
              <a:gd name="connsiteY4-80" fmla="*/ 223520 h 1626060"/>
              <a:gd name="connsiteX5-81" fmla="*/ 584200 w 5577840"/>
              <a:gd name="connsiteY5-82" fmla="*/ 289560 h 1626060"/>
              <a:gd name="connsiteX6-83" fmla="*/ 645160 w 5577840"/>
              <a:gd name="connsiteY6-84" fmla="*/ 335280 h 1626060"/>
              <a:gd name="connsiteX7-85" fmla="*/ 660400 w 5577840"/>
              <a:gd name="connsiteY7-86" fmla="*/ 452120 h 1626060"/>
              <a:gd name="connsiteX8-87" fmla="*/ 690880 w 5577840"/>
              <a:gd name="connsiteY8-88" fmla="*/ 492760 h 1626060"/>
              <a:gd name="connsiteX9-89" fmla="*/ 797560 w 5577840"/>
              <a:gd name="connsiteY9-90" fmla="*/ 548640 h 1626060"/>
              <a:gd name="connsiteX10-91" fmla="*/ 990600 w 5577840"/>
              <a:gd name="connsiteY10-92" fmla="*/ 574040 h 1626060"/>
              <a:gd name="connsiteX11-93" fmla="*/ 1244600 w 5577840"/>
              <a:gd name="connsiteY11-94" fmla="*/ 731520 h 1626060"/>
              <a:gd name="connsiteX12-95" fmla="*/ 1320800 w 5577840"/>
              <a:gd name="connsiteY12-96" fmla="*/ 822960 h 1626060"/>
              <a:gd name="connsiteX13-97" fmla="*/ 1457960 w 5577840"/>
              <a:gd name="connsiteY13-98" fmla="*/ 853440 h 1626060"/>
              <a:gd name="connsiteX14-99" fmla="*/ 1549400 w 5577840"/>
              <a:gd name="connsiteY14-100" fmla="*/ 889000 h 1626060"/>
              <a:gd name="connsiteX15-101" fmla="*/ 1838960 w 5577840"/>
              <a:gd name="connsiteY15-102" fmla="*/ 934720 h 1626060"/>
              <a:gd name="connsiteX16-103" fmla="*/ 2011680 w 5577840"/>
              <a:gd name="connsiteY16-104" fmla="*/ 1056640 h 1626060"/>
              <a:gd name="connsiteX17-105" fmla="*/ 2225040 w 5577840"/>
              <a:gd name="connsiteY17-106" fmla="*/ 1087120 h 1626060"/>
              <a:gd name="connsiteX18-107" fmla="*/ 2392680 w 5577840"/>
              <a:gd name="connsiteY18-108" fmla="*/ 1127760 h 1626060"/>
              <a:gd name="connsiteX19-109" fmla="*/ 2519680 w 5577840"/>
              <a:gd name="connsiteY19-110" fmla="*/ 1137920 h 1626060"/>
              <a:gd name="connsiteX20-111" fmla="*/ 2687320 w 5577840"/>
              <a:gd name="connsiteY20-112" fmla="*/ 1203960 h 1626060"/>
              <a:gd name="connsiteX21-113" fmla="*/ 2900680 w 5577840"/>
              <a:gd name="connsiteY21-114" fmla="*/ 1219200 h 1626060"/>
              <a:gd name="connsiteX22-115" fmla="*/ 3144520 w 5577840"/>
              <a:gd name="connsiteY22-116" fmla="*/ 1264920 h 1626060"/>
              <a:gd name="connsiteX23-117" fmla="*/ 3286760 w 5577840"/>
              <a:gd name="connsiteY23-118" fmla="*/ 1351280 h 1626060"/>
              <a:gd name="connsiteX24-119" fmla="*/ 3469640 w 5577840"/>
              <a:gd name="connsiteY24-120" fmla="*/ 1341120 h 1626060"/>
              <a:gd name="connsiteX25-121" fmla="*/ 3591560 w 5577840"/>
              <a:gd name="connsiteY25-122" fmla="*/ 1391920 h 1626060"/>
              <a:gd name="connsiteX26-123" fmla="*/ 3840480 w 5577840"/>
              <a:gd name="connsiteY26-124" fmla="*/ 1386840 h 1626060"/>
              <a:gd name="connsiteX27-125" fmla="*/ 3957320 w 5577840"/>
              <a:gd name="connsiteY27-126" fmla="*/ 1391920 h 1626060"/>
              <a:gd name="connsiteX28-127" fmla="*/ 4058920 w 5577840"/>
              <a:gd name="connsiteY28-128" fmla="*/ 1447800 h 1626060"/>
              <a:gd name="connsiteX29-129" fmla="*/ 4419600 w 5577840"/>
              <a:gd name="connsiteY29-130" fmla="*/ 1442720 h 1626060"/>
              <a:gd name="connsiteX30-131" fmla="*/ 4785360 w 5577840"/>
              <a:gd name="connsiteY30-132" fmla="*/ 1473200 h 1626060"/>
              <a:gd name="connsiteX31-133" fmla="*/ 4826000 w 5577840"/>
              <a:gd name="connsiteY31-134" fmla="*/ 1539240 h 1626060"/>
              <a:gd name="connsiteX32-135" fmla="*/ 4978400 w 5577840"/>
              <a:gd name="connsiteY32-136" fmla="*/ 1529080 h 1626060"/>
              <a:gd name="connsiteX33-137" fmla="*/ 5303520 w 5577840"/>
              <a:gd name="connsiteY33-138" fmla="*/ 1569720 h 1626060"/>
              <a:gd name="connsiteX34-139" fmla="*/ 5577840 w 5577840"/>
              <a:gd name="connsiteY34-140" fmla="*/ 1625600 h 1626060"/>
              <a:gd name="connsiteX0-141" fmla="*/ 0 w 5577840"/>
              <a:gd name="connsiteY0-142" fmla="*/ 0 h 1626690"/>
              <a:gd name="connsiteX1-143" fmla="*/ 121920 w 5577840"/>
              <a:gd name="connsiteY1-144" fmla="*/ 40640 h 1626690"/>
              <a:gd name="connsiteX2-145" fmla="*/ 269240 w 5577840"/>
              <a:gd name="connsiteY2-146" fmla="*/ 101600 h 1626690"/>
              <a:gd name="connsiteX3-147" fmla="*/ 370840 w 5577840"/>
              <a:gd name="connsiteY3-148" fmla="*/ 177800 h 1626690"/>
              <a:gd name="connsiteX4-149" fmla="*/ 472440 w 5577840"/>
              <a:gd name="connsiteY4-150" fmla="*/ 223520 h 1626690"/>
              <a:gd name="connsiteX5-151" fmla="*/ 584200 w 5577840"/>
              <a:gd name="connsiteY5-152" fmla="*/ 289560 h 1626690"/>
              <a:gd name="connsiteX6-153" fmla="*/ 645160 w 5577840"/>
              <a:gd name="connsiteY6-154" fmla="*/ 335280 h 1626690"/>
              <a:gd name="connsiteX7-155" fmla="*/ 660400 w 5577840"/>
              <a:gd name="connsiteY7-156" fmla="*/ 452120 h 1626690"/>
              <a:gd name="connsiteX8-157" fmla="*/ 690880 w 5577840"/>
              <a:gd name="connsiteY8-158" fmla="*/ 492760 h 1626690"/>
              <a:gd name="connsiteX9-159" fmla="*/ 797560 w 5577840"/>
              <a:gd name="connsiteY9-160" fmla="*/ 548640 h 1626690"/>
              <a:gd name="connsiteX10-161" fmla="*/ 990600 w 5577840"/>
              <a:gd name="connsiteY10-162" fmla="*/ 574040 h 1626690"/>
              <a:gd name="connsiteX11-163" fmla="*/ 1244600 w 5577840"/>
              <a:gd name="connsiteY11-164" fmla="*/ 731520 h 1626690"/>
              <a:gd name="connsiteX12-165" fmla="*/ 1320800 w 5577840"/>
              <a:gd name="connsiteY12-166" fmla="*/ 822960 h 1626690"/>
              <a:gd name="connsiteX13-167" fmla="*/ 1457960 w 5577840"/>
              <a:gd name="connsiteY13-168" fmla="*/ 853440 h 1626690"/>
              <a:gd name="connsiteX14-169" fmla="*/ 1549400 w 5577840"/>
              <a:gd name="connsiteY14-170" fmla="*/ 889000 h 1626690"/>
              <a:gd name="connsiteX15-171" fmla="*/ 1838960 w 5577840"/>
              <a:gd name="connsiteY15-172" fmla="*/ 934720 h 1626690"/>
              <a:gd name="connsiteX16-173" fmla="*/ 2011680 w 5577840"/>
              <a:gd name="connsiteY16-174" fmla="*/ 1056640 h 1626690"/>
              <a:gd name="connsiteX17-175" fmla="*/ 2225040 w 5577840"/>
              <a:gd name="connsiteY17-176" fmla="*/ 1087120 h 1626690"/>
              <a:gd name="connsiteX18-177" fmla="*/ 2392680 w 5577840"/>
              <a:gd name="connsiteY18-178" fmla="*/ 1127760 h 1626690"/>
              <a:gd name="connsiteX19-179" fmla="*/ 2519680 w 5577840"/>
              <a:gd name="connsiteY19-180" fmla="*/ 1137920 h 1626690"/>
              <a:gd name="connsiteX20-181" fmla="*/ 2687320 w 5577840"/>
              <a:gd name="connsiteY20-182" fmla="*/ 1203960 h 1626690"/>
              <a:gd name="connsiteX21-183" fmla="*/ 2900680 w 5577840"/>
              <a:gd name="connsiteY21-184" fmla="*/ 1219200 h 1626690"/>
              <a:gd name="connsiteX22-185" fmla="*/ 3144520 w 5577840"/>
              <a:gd name="connsiteY22-186" fmla="*/ 1264920 h 1626690"/>
              <a:gd name="connsiteX23-187" fmla="*/ 3286760 w 5577840"/>
              <a:gd name="connsiteY23-188" fmla="*/ 1351280 h 1626690"/>
              <a:gd name="connsiteX24-189" fmla="*/ 3469640 w 5577840"/>
              <a:gd name="connsiteY24-190" fmla="*/ 1341120 h 1626690"/>
              <a:gd name="connsiteX25-191" fmla="*/ 3591560 w 5577840"/>
              <a:gd name="connsiteY25-192" fmla="*/ 1391920 h 1626690"/>
              <a:gd name="connsiteX26-193" fmla="*/ 3840480 w 5577840"/>
              <a:gd name="connsiteY26-194" fmla="*/ 1386840 h 1626690"/>
              <a:gd name="connsiteX27-195" fmla="*/ 3957320 w 5577840"/>
              <a:gd name="connsiteY27-196" fmla="*/ 1391920 h 1626690"/>
              <a:gd name="connsiteX28-197" fmla="*/ 4058920 w 5577840"/>
              <a:gd name="connsiteY28-198" fmla="*/ 1447800 h 1626690"/>
              <a:gd name="connsiteX29-199" fmla="*/ 4419600 w 5577840"/>
              <a:gd name="connsiteY29-200" fmla="*/ 1442720 h 1626690"/>
              <a:gd name="connsiteX30-201" fmla="*/ 4785360 w 5577840"/>
              <a:gd name="connsiteY30-202" fmla="*/ 1473200 h 1626690"/>
              <a:gd name="connsiteX31-203" fmla="*/ 4826000 w 5577840"/>
              <a:gd name="connsiteY31-204" fmla="*/ 1539240 h 1626690"/>
              <a:gd name="connsiteX32-205" fmla="*/ 4978400 w 5577840"/>
              <a:gd name="connsiteY32-206" fmla="*/ 1529080 h 1626690"/>
              <a:gd name="connsiteX33-207" fmla="*/ 5303520 w 5577840"/>
              <a:gd name="connsiteY33-208" fmla="*/ 1569720 h 1626690"/>
              <a:gd name="connsiteX34-209" fmla="*/ 5577840 w 5577840"/>
              <a:gd name="connsiteY34-210" fmla="*/ 1625600 h 1626690"/>
              <a:gd name="connsiteX0-211" fmla="*/ 0 w 5577840"/>
              <a:gd name="connsiteY0-212" fmla="*/ 0 h 1625983"/>
              <a:gd name="connsiteX1-213" fmla="*/ 121920 w 5577840"/>
              <a:gd name="connsiteY1-214" fmla="*/ 40640 h 1625983"/>
              <a:gd name="connsiteX2-215" fmla="*/ 269240 w 5577840"/>
              <a:gd name="connsiteY2-216" fmla="*/ 101600 h 1625983"/>
              <a:gd name="connsiteX3-217" fmla="*/ 370840 w 5577840"/>
              <a:gd name="connsiteY3-218" fmla="*/ 177800 h 1625983"/>
              <a:gd name="connsiteX4-219" fmla="*/ 472440 w 5577840"/>
              <a:gd name="connsiteY4-220" fmla="*/ 223520 h 1625983"/>
              <a:gd name="connsiteX5-221" fmla="*/ 584200 w 5577840"/>
              <a:gd name="connsiteY5-222" fmla="*/ 289560 h 1625983"/>
              <a:gd name="connsiteX6-223" fmla="*/ 645160 w 5577840"/>
              <a:gd name="connsiteY6-224" fmla="*/ 335280 h 1625983"/>
              <a:gd name="connsiteX7-225" fmla="*/ 660400 w 5577840"/>
              <a:gd name="connsiteY7-226" fmla="*/ 452120 h 1625983"/>
              <a:gd name="connsiteX8-227" fmla="*/ 690880 w 5577840"/>
              <a:gd name="connsiteY8-228" fmla="*/ 492760 h 1625983"/>
              <a:gd name="connsiteX9-229" fmla="*/ 797560 w 5577840"/>
              <a:gd name="connsiteY9-230" fmla="*/ 548640 h 1625983"/>
              <a:gd name="connsiteX10-231" fmla="*/ 990600 w 5577840"/>
              <a:gd name="connsiteY10-232" fmla="*/ 574040 h 1625983"/>
              <a:gd name="connsiteX11-233" fmla="*/ 1244600 w 5577840"/>
              <a:gd name="connsiteY11-234" fmla="*/ 731520 h 1625983"/>
              <a:gd name="connsiteX12-235" fmla="*/ 1320800 w 5577840"/>
              <a:gd name="connsiteY12-236" fmla="*/ 822960 h 1625983"/>
              <a:gd name="connsiteX13-237" fmla="*/ 1457960 w 5577840"/>
              <a:gd name="connsiteY13-238" fmla="*/ 853440 h 1625983"/>
              <a:gd name="connsiteX14-239" fmla="*/ 1549400 w 5577840"/>
              <a:gd name="connsiteY14-240" fmla="*/ 889000 h 1625983"/>
              <a:gd name="connsiteX15-241" fmla="*/ 1838960 w 5577840"/>
              <a:gd name="connsiteY15-242" fmla="*/ 934720 h 1625983"/>
              <a:gd name="connsiteX16-243" fmla="*/ 2011680 w 5577840"/>
              <a:gd name="connsiteY16-244" fmla="*/ 1056640 h 1625983"/>
              <a:gd name="connsiteX17-245" fmla="*/ 2225040 w 5577840"/>
              <a:gd name="connsiteY17-246" fmla="*/ 1087120 h 1625983"/>
              <a:gd name="connsiteX18-247" fmla="*/ 2392680 w 5577840"/>
              <a:gd name="connsiteY18-248" fmla="*/ 1127760 h 1625983"/>
              <a:gd name="connsiteX19-249" fmla="*/ 2519680 w 5577840"/>
              <a:gd name="connsiteY19-250" fmla="*/ 1137920 h 1625983"/>
              <a:gd name="connsiteX20-251" fmla="*/ 2687320 w 5577840"/>
              <a:gd name="connsiteY20-252" fmla="*/ 1203960 h 1625983"/>
              <a:gd name="connsiteX21-253" fmla="*/ 2900680 w 5577840"/>
              <a:gd name="connsiteY21-254" fmla="*/ 1219200 h 1625983"/>
              <a:gd name="connsiteX22-255" fmla="*/ 3144520 w 5577840"/>
              <a:gd name="connsiteY22-256" fmla="*/ 1264920 h 1625983"/>
              <a:gd name="connsiteX23-257" fmla="*/ 3286760 w 5577840"/>
              <a:gd name="connsiteY23-258" fmla="*/ 1351280 h 1625983"/>
              <a:gd name="connsiteX24-259" fmla="*/ 3469640 w 5577840"/>
              <a:gd name="connsiteY24-260" fmla="*/ 1341120 h 1625983"/>
              <a:gd name="connsiteX25-261" fmla="*/ 3591560 w 5577840"/>
              <a:gd name="connsiteY25-262" fmla="*/ 1391920 h 1625983"/>
              <a:gd name="connsiteX26-263" fmla="*/ 3840480 w 5577840"/>
              <a:gd name="connsiteY26-264" fmla="*/ 1386840 h 1625983"/>
              <a:gd name="connsiteX27-265" fmla="*/ 3957320 w 5577840"/>
              <a:gd name="connsiteY27-266" fmla="*/ 1391920 h 1625983"/>
              <a:gd name="connsiteX28-267" fmla="*/ 4058920 w 5577840"/>
              <a:gd name="connsiteY28-268" fmla="*/ 1447800 h 1625983"/>
              <a:gd name="connsiteX29-269" fmla="*/ 4419600 w 5577840"/>
              <a:gd name="connsiteY29-270" fmla="*/ 1442720 h 1625983"/>
              <a:gd name="connsiteX30-271" fmla="*/ 4785360 w 5577840"/>
              <a:gd name="connsiteY30-272" fmla="*/ 1473200 h 1625983"/>
              <a:gd name="connsiteX31-273" fmla="*/ 4826000 w 5577840"/>
              <a:gd name="connsiteY31-274" fmla="*/ 1539240 h 1625983"/>
              <a:gd name="connsiteX32-275" fmla="*/ 4978400 w 5577840"/>
              <a:gd name="connsiteY32-276" fmla="*/ 1529080 h 1625983"/>
              <a:gd name="connsiteX33-277" fmla="*/ 5303520 w 5577840"/>
              <a:gd name="connsiteY33-278" fmla="*/ 1569720 h 1625983"/>
              <a:gd name="connsiteX34-279" fmla="*/ 5577840 w 5577840"/>
              <a:gd name="connsiteY34-280" fmla="*/ 1625600 h 1625983"/>
              <a:gd name="connsiteX0-281" fmla="*/ 0 w 5577840"/>
              <a:gd name="connsiteY0-282" fmla="*/ 0 h 1626060"/>
              <a:gd name="connsiteX1-283" fmla="*/ 121920 w 5577840"/>
              <a:gd name="connsiteY1-284" fmla="*/ 40640 h 1626060"/>
              <a:gd name="connsiteX2-285" fmla="*/ 269240 w 5577840"/>
              <a:gd name="connsiteY2-286" fmla="*/ 101600 h 1626060"/>
              <a:gd name="connsiteX3-287" fmla="*/ 370840 w 5577840"/>
              <a:gd name="connsiteY3-288" fmla="*/ 177800 h 1626060"/>
              <a:gd name="connsiteX4-289" fmla="*/ 472440 w 5577840"/>
              <a:gd name="connsiteY4-290" fmla="*/ 223520 h 1626060"/>
              <a:gd name="connsiteX5-291" fmla="*/ 584200 w 5577840"/>
              <a:gd name="connsiteY5-292" fmla="*/ 289560 h 1626060"/>
              <a:gd name="connsiteX6-293" fmla="*/ 645160 w 5577840"/>
              <a:gd name="connsiteY6-294" fmla="*/ 335280 h 1626060"/>
              <a:gd name="connsiteX7-295" fmla="*/ 660400 w 5577840"/>
              <a:gd name="connsiteY7-296" fmla="*/ 452120 h 1626060"/>
              <a:gd name="connsiteX8-297" fmla="*/ 690880 w 5577840"/>
              <a:gd name="connsiteY8-298" fmla="*/ 492760 h 1626060"/>
              <a:gd name="connsiteX9-299" fmla="*/ 797560 w 5577840"/>
              <a:gd name="connsiteY9-300" fmla="*/ 548640 h 1626060"/>
              <a:gd name="connsiteX10-301" fmla="*/ 990600 w 5577840"/>
              <a:gd name="connsiteY10-302" fmla="*/ 574040 h 1626060"/>
              <a:gd name="connsiteX11-303" fmla="*/ 1244600 w 5577840"/>
              <a:gd name="connsiteY11-304" fmla="*/ 731520 h 1626060"/>
              <a:gd name="connsiteX12-305" fmla="*/ 1320800 w 5577840"/>
              <a:gd name="connsiteY12-306" fmla="*/ 822960 h 1626060"/>
              <a:gd name="connsiteX13-307" fmla="*/ 1457960 w 5577840"/>
              <a:gd name="connsiteY13-308" fmla="*/ 853440 h 1626060"/>
              <a:gd name="connsiteX14-309" fmla="*/ 1549400 w 5577840"/>
              <a:gd name="connsiteY14-310" fmla="*/ 889000 h 1626060"/>
              <a:gd name="connsiteX15-311" fmla="*/ 1838960 w 5577840"/>
              <a:gd name="connsiteY15-312" fmla="*/ 934720 h 1626060"/>
              <a:gd name="connsiteX16-313" fmla="*/ 2011680 w 5577840"/>
              <a:gd name="connsiteY16-314" fmla="*/ 1056640 h 1626060"/>
              <a:gd name="connsiteX17-315" fmla="*/ 2225040 w 5577840"/>
              <a:gd name="connsiteY17-316" fmla="*/ 1087120 h 1626060"/>
              <a:gd name="connsiteX18-317" fmla="*/ 2392680 w 5577840"/>
              <a:gd name="connsiteY18-318" fmla="*/ 1127760 h 1626060"/>
              <a:gd name="connsiteX19-319" fmla="*/ 2519680 w 5577840"/>
              <a:gd name="connsiteY19-320" fmla="*/ 1137920 h 1626060"/>
              <a:gd name="connsiteX20-321" fmla="*/ 2687320 w 5577840"/>
              <a:gd name="connsiteY20-322" fmla="*/ 1203960 h 1626060"/>
              <a:gd name="connsiteX21-323" fmla="*/ 2900680 w 5577840"/>
              <a:gd name="connsiteY21-324" fmla="*/ 1219200 h 1626060"/>
              <a:gd name="connsiteX22-325" fmla="*/ 3144520 w 5577840"/>
              <a:gd name="connsiteY22-326" fmla="*/ 1264920 h 1626060"/>
              <a:gd name="connsiteX23-327" fmla="*/ 3286760 w 5577840"/>
              <a:gd name="connsiteY23-328" fmla="*/ 1351280 h 1626060"/>
              <a:gd name="connsiteX24-329" fmla="*/ 3469640 w 5577840"/>
              <a:gd name="connsiteY24-330" fmla="*/ 1341120 h 1626060"/>
              <a:gd name="connsiteX25-331" fmla="*/ 3591560 w 5577840"/>
              <a:gd name="connsiteY25-332" fmla="*/ 1391920 h 1626060"/>
              <a:gd name="connsiteX26-333" fmla="*/ 3840480 w 5577840"/>
              <a:gd name="connsiteY26-334" fmla="*/ 1386840 h 1626060"/>
              <a:gd name="connsiteX27-335" fmla="*/ 3957320 w 5577840"/>
              <a:gd name="connsiteY27-336" fmla="*/ 1391920 h 1626060"/>
              <a:gd name="connsiteX28-337" fmla="*/ 4058920 w 5577840"/>
              <a:gd name="connsiteY28-338" fmla="*/ 1447800 h 1626060"/>
              <a:gd name="connsiteX29-339" fmla="*/ 4419600 w 5577840"/>
              <a:gd name="connsiteY29-340" fmla="*/ 1442720 h 1626060"/>
              <a:gd name="connsiteX30-341" fmla="*/ 4785360 w 5577840"/>
              <a:gd name="connsiteY30-342" fmla="*/ 1473200 h 1626060"/>
              <a:gd name="connsiteX31-343" fmla="*/ 4826000 w 5577840"/>
              <a:gd name="connsiteY31-344" fmla="*/ 1539240 h 1626060"/>
              <a:gd name="connsiteX32-345" fmla="*/ 4978400 w 5577840"/>
              <a:gd name="connsiteY32-346" fmla="*/ 1529080 h 1626060"/>
              <a:gd name="connsiteX33-347" fmla="*/ 5303520 w 5577840"/>
              <a:gd name="connsiteY33-348" fmla="*/ 1569720 h 1626060"/>
              <a:gd name="connsiteX34-349" fmla="*/ 5577840 w 5577840"/>
              <a:gd name="connsiteY34-350" fmla="*/ 1625600 h 1626060"/>
              <a:gd name="connsiteX0-351" fmla="*/ 0 w 5577840"/>
              <a:gd name="connsiteY0-352" fmla="*/ 0 h 1626535"/>
              <a:gd name="connsiteX1-353" fmla="*/ 121920 w 5577840"/>
              <a:gd name="connsiteY1-354" fmla="*/ 40640 h 1626535"/>
              <a:gd name="connsiteX2-355" fmla="*/ 269240 w 5577840"/>
              <a:gd name="connsiteY2-356" fmla="*/ 101600 h 1626535"/>
              <a:gd name="connsiteX3-357" fmla="*/ 370840 w 5577840"/>
              <a:gd name="connsiteY3-358" fmla="*/ 177800 h 1626535"/>
              <a:gd name="connsiteX4-359" fmla="*/ 472440 w 5577840"/>
              <a:gd name="connsiteY4-360" fmla="*/ 223520 h 1626535"/>
              <a:gd name="connsiteX5-361" fmla="*/ 584200 w 5577840"/>
              <a:gd name="connsiteY5-362" fmla="*/ 289560 h 1626535"/>
              <a:gd name="connsiteX6-363" fmla="*/ 645160 w 5577840"/>
              <a:gd name="connsiteY6-364" fmla="*/ 335280 h 1626535"/>
              <a:gd name="connsiteX7-365" fmla="*/ 660400 w 5577840"/>
              <a:gd name="connsiteY7-366" fmla="*/ 452120 h 1626535"/>
              <a:gd name="connsiteX8-367" fmla="*/ 690880 w 5577840"/>
              <a:gd name="connsiteY8-368" fmla="*/ 492760 h 1626535"/>
              <a:gd name="connsiteX9-369" fmla="*/ 797560 w 5577840"/>
              <a:gd name="connsiteY9-370" fmla="*/ 548640 h 1626535"/>
              <a:gd name="connsiteX10-371" fmla="*/ 990600 w 5577840"/>
              <a:gd name="connsiteY10-372" fmla="*/ 574040 h 1626535"/>
              <a:gd name="connsiteX11-373" fmla="*/ 1244600 w 5577840"/>
              <a:gd name="connsiteY11-374" fmla="*/ 731520 h 1626535"/>
              <a:gd name="connsiteX12-375" fmla="*/ 1320800 w 5577840"/>
              <a:gd name="connsiteY12-376" fmla="*/ 822960 h 1626535"/>
              <a:gd name="connsiteX13-377" fmla="*/ 1457960 w 5577840"/>
              <a:gd name="connsiteY13-378" fmla="*/ 853440 h 1626535"/>
              <a:gd name="connsiteX14-379" fmla="*/ 1549400 w 5577840"/>
              <a:gd name="connsiteY14-380" fmla="*/ 889000 h 1626535"/>
              <a:gd name="connsiteX15-381" fmla="*/ 1838960 w 5577840"/>
              <a:gd name="connsiteY15-382" fmla="*/ 934720 h 1626535"/>
              <a:gd name="connsiteX16-383" fmla="*/ 2011680 w 5577840"/>
              <a:gd name="connsiteY16-384" fmla="*/ 1056640 h 1626535"/>
              <a:gd name="connsiteX17-385" fmla="*/ 2225040 w 5577840"/>
              <a:gd name="connsiteY17-386" fmla="*/ 1087120 h 1626535"/>
              <a:gd name="connsiteX18-387" fmla="*/ 2392680 w 5577840"/>
              <a:gd name="connsiteY18-388" fmla="*/ 1127760 h 1626535"/>
              <a:gd name="connsiteX19-389" fmla="*/ 2519680 w 5577840"/>
              <a:gd name="connsiteY19-390" fmla="*/ 1137920 h 1626535"/>
              <a:gd name="connsiteX20-391" fmla="*/ 2687320 w 5577840"/>
              <a:gd name="connsiteY20-392" fmla="*/ 1203960 h 1626535"/>
              <a:gd name="connsiteX21-393" fmla="*/ 2900680 w 5577840"/>
              <a:gd name="connsiteY21-394" fmla="*/ 1219200 h 1626535"/>
              <a:gd name="connsiteX22-395" fmla="*/ 3144520 w 5577840"/>
              <a:gd name="connsiteY22-396" fmla="*/ 1264920 h 1626535"/>
              <a:gd name="connsiteX23-397" fmla="*/ 3286760 w 5577840"/>
              <a:gd name="connsiteY23-398" fmla="*/ 1351280 h 1626535"/>
              <a:gd name="connsiteX24-399" fmla="*/ 3469640 w 5577840"/>
              <a:gd name="connsiteY24-400" fmla="*/ 1341120 h 1626535"/>
              <a:gd name="connsiteX25-401" fmla="*/ 3591560 w 5577840"/>
              <a:gd name="connsiteY25-402" fmla="*/ 1391920 h 1626535"/>
              <a:gd name="connsiteX26-403" fmla="*/ 3840480 w 5577840"/>
              <a:gd name="connsiteY26-404" fmla="*/ 1386840 h 1626535"/>
              <a:gd name="connsiteX27-405" fmla="*/ 3957320 w 5577840"/>
              <a:gd name="connsiteY27-406" fmla="*/ 1391920 h 1626535"/>
              <a:gd name="connsiteX28-407" fmla="*/ 4058920 w 5577840"/>
              <a:gd name="connsiteY28-408" fmla="*/ 1447800 h 1626535"/>
              <a:gd name="connsiteX29-409" fmla="*/ 4419600 w 5577840"/>
              <a:gd name="connsiteY29-410" fmla="*/ 1442720 h 1626535"/>
              <a:gd name="connsiteX30-411" fmla="*/ 4785360 w 5577840"/>
              <a:gd name="connsiteY30-412" fmla="*/ 1473200 h 1626535"/>
              <a:gd name="connsiteX31-413" fmla="*/ 4826000 w 5577840"/>
              <a:gd name="connsiteY31-414" fmla="*/ 1539240 h 1626535"/>
              <a:gd name="connsiteX32-415" fmla="*/ 4978400 w 5577840"/>
              <a:gd name="connsiteY32-416" fmla="*/ 1529080 h 1626535"/>
              <a:gd name="connsiteX33-417" fmla="*/ 5252720 w 5577840"/>
              <a:gd name="connsiteY33-418" fmla="*/ 1595120 h 1626535"/>
              <a:gd name="connsiteX34-419" fmla="*/ 5577840 w 5577840"/>
              <a:gd name="connsiteY34-420" fmla="*/ 1625600 h 1626535"/>
              <a:gd name="connsiteX0-421" fmla="*/ 0 w 5577840"/>
              <a:gd name="connsiteY0-422" fmla="*/ 0 h 1633845"/>
              <a:gd name="connsiteX1-423" fmla="*/ 121920 w 5577840"/>
              <a:gd name="connsiteY1-424" fmla="*/ 40640 h 1633845"/>
              <a:gd name="connsiteX2-425" fmla="*/ 269240 w 5577840"/>
              <a:gd name="connsiteY2-426" fmla="*/ 101600 h 1633845"/>
              <a:gd name="connsiteX3-427" fmla="*/ 370840 w 5577840"/>
              <a:gd name="connsiteY3-428" fmla="*/ 177800 h 1633845"/>
              <a:gd name="connsiteX4-429" fmla="*/ 472440 w 5577840"/>
              <a:gd name="connsiteY4-430" fmla="*/ 223520 h 1633845"/>
              <a:gd name="connsiteX5-431" fmla="*/ 584200 w 5577840"/>
              <a:gd name="connsiteY5-432" fmla="*/ 289560 h 1633845"/>
              <a:gd name="connsiteX6-433" fmla="*/ 645160 w 5577840"/>
              <a:gd name="connsiteY6-434" fmla="*/ 335280 h 1633845"/>
              <a:gd name="connsiteX7-435" fmla="*/ 660400 w 5577840"/>
              <a:gd name="connsiteY7-436" fmla="*/ 452120 h 1633845"/>
              <a:gd name="connsiteX8-437" fmla="*/ 690880 w 5577840"/>
              <a:gd name="connsiteY8-438" fmla="*/ 492760 h 1633845"/>
              <a:gd name="connsiteX9-439" fmla="*/ 797560 w 5577840"/>
              <a:gd name="connsiteY9-440" fmla="*/ 548640 h 1633845"/>
              <a:gd name="connsiteX10-441" fmla="*/ 990600 w 5577840"/>
              <a:gd name="connsiteY10-442" fmla="*/ 574040 h 1633845"/>
              <a:gd name="connsiteX11-443" fmla="*/ 1244600 w 5577840"/>
              <a:gd name="connsiteY11-444" fmla="*/ 731520 h 1633845"/>
              <a:gd name="connsiteX12-445" fmla="*/ 1320800 w 5577840"/>
              <a:gd name="connsiteY12-446" fmla="*/ 822960 h 1633845"/>
              <a:gd name="connsiteX13-447" fmla="*/ 1457960 w 5577840"/>
              <a:gd name="connsiteY13-448" fmla="*/ 853440 h 1633845"/>
              <a:gd name="connsiteX14-449" fmla="*/ 1549400 w 5577840"/>
              <a:gd name="connsiteY14-450" fmla="*/ 889000 h 1633845"/>
              <a:gd name="connsiteX15-451" fmla="*/ 1838960 w 5577840"/>
              <a:gd name="connsiteY15-452" fmla="*/ 934720 h 1633845"/>
              <a:gd name="connsiteX16-453" fmla="*/ 2011680 w 5577840"/>
              <a:gd name="connsiteY16-454" fmla="*/ 1056640 h 1633845"/>
              <a:gd name="connsiteX17-455" fmla="*/ 2225040 w 5577840"/>
              <a:gd name="connsiteY17-456" fmla="*/ 1087120 h 1633845"/>
              <a:gd name="connsiteX18-457" fmla="*/ 2392680 w 5577840"/>
              <a:gd name="connsiteY18-458" fmla="*/ 1127760 h 1633845"/>
              <a:gd name="connsiteX19-459" fmla="*/ 2519680 w 5577840"/>
              <a:gd name="connsiteY19-460" fmla="*/ 1137920 h 1633845"/>
              <a:gd name="connsiteX20-461" fmla="*/ 2687320 w 5577840"/>
              <a:gd name="connsiteY20-462" fmla="*/ 1203960 h 1633845"/>
              <a:gd name="connsiteX21-463" fmla="*/ 2900680 w 5577840"/>
              <a:gd name="connsiteY21-464" fmla="*/ 1219200 h 1633845"/>
              <a:gd name="connsiteX22-465" fmla="*/ 3144520 w 5577840"/>
              <a:gd name="connsiteY22-466" fmla="*/ 1264920 h 1633845"/>
              <a:gd name="connsiteX23-467" fmla="*/ 3286760 w 5577840"/>
              <a:gd name="connsiteY23-468" fmla="*/ 1351280 h 1633845"/>
              <a:gd name="connsiteX24-469" fmla="*/ 3469640 w 5577840"/>
              <a:gd name="connsiteY24-470" fmla="*/ 1341120 h 1633845"/>
              <a:gd name="connsiteX25-471" fmla="*/ 3591560 w 5577840"/>
              <a:gd name="connsiteY25-472" fmla="*/ 1391920 h 1633845"/>
              <a:gd name="connsiteX26-473" fmla="*/ 3840480 w 5577840"/>
              <a:gd name="connsiteY26-474" fmla="*/ 1386840 h 1633845"/>
              <a:gd name="connsiteX27-475" fmla="*/ 3957320 w 5577840"/>
              <a:gd name="connsiteY27-476" fmla="*/ 1391920 h 1633845"/>
              <a:gd name="connsiteX28-477" fmla="*/ 4058920 w 5577840"/>
              <a:gd name="connsiteY28-478" fmla="*/ 1447800 h 1633845"/>
              <a:gd name="connsiteX29-479" fmla="*/ 4419600 w 5577840"/>
              <a:gd name="connsiteY29-480" fmla="*/ 1442720 h 1633845"/>
              <a:gd name="connsiteX30-481" fmla="*/ 4785360 w 5577840"/>
              <a:gd name="connsiteY30-482" fmla="*/ 1473200 h 1633845"/>
              <a:gd name="connsiteX31-483" fmla="*/ 4826000 w 5577840"/>
              <a:gd name="connsiteY31-484" fmla="*/ 1539240 h 1633845"/>
              <a:gd name="connsiteX32-485" fmla="*/ 4978400 w 5577840"/>
              <a:gd name="connsiteY32-486" fmla="*/ 1529080 h 1633845"/>
              <a:gd name="connsiteX33-487" fmla="*/ 5252720 w 5577840"/>
              <a:gd name="connsiteY33-488" fmla="*/ 1595120 h 1633845"/>
              <a:gd name="connsiteX34-489" fmla="*/ 5577840 w 5577840"/>
              <a:gd name="connsiteY34-490" fmla="*/ 1625600 h 1633845"/>
              <a:gd name="connsiteX0-491" fmla="*/ 0 w 5577840"/>
              <a:gd name="connsiteY0-492" fmla="*/ 0 h 1633845"/>
              <a:gd name="connsiteX1-493" fmla="*/ 121920 w 5577840"/>
              <a:gd name="connsiteY1-494" fmla="*/ 40640 h 1633845"/>
              <a:gd name="connsiteX2-495" fmla="*/ 269240 w 5577840"/>
              <a:gd name="connsiteY2-496" fmla="*/ 101600 h 1633845"/>
              <a:gd name="connsiteX3-497" fmla="*/ 370840 w 5577840"/>
              <a:gd name="connsiteY3-498" fmla="*/ 177800 h 1633845"/>
              <a:gd name="connsiteX4-499" fmla="*/ 472440 w 5577840"/>
              <a:gd name="connsiteY4-500" fmla="*/ 223520 h 1633845"/>
              <a:gd name="connsiteX5-501" fmla="*/ 584200 w 5577840"/>
              <a:gd name="connsiteY5-502" fmla="*/ 289560 h 1633845"/>
              <a:gd name="connsiteX6-503" fmla="*/ 645160 w 5577840"/>
              <a:gd name="connsiteY6-504" fmla="*/ 335280 h 1633845"/>
              <a:gd name="connsiteX7-505" fmla="*/ 660400 w 5577840"/>
              <a:gd name="connsiteY7-506" fmla="*/ 452120 h 1633845"/>
              <a:gd name="connsiteX8-507" fmla="*/ 690880 w 5577840"/>
              <a:gd name="connsiteY8-508" fmla="*/ 492760 h 1633845"/>
              <a:gd name="connsiteX9-509" fmla="*/ 797560 w 5577840"/>
              <a:gd name="connsiteY9-510" fmla="*/ 548640 h 1633845"/>
              <a:gd name="connsiteX10-511" fmla="*/ 990600 w 5577840"/>
              <a:gd name="connsiteY10-512" fmla="*/ 574040 h 1633845"/>
              <a:gd name="connsiteX11-513" fmla="*/ 1244600 w 5577840"/>
              <a:gd name="connsiteY11-514" fmla="*/ 731520 h 1633845"/>
              <a:gd name="connsiteX12-515" fmla="*/ 1320800 w 5577840"/>
              <a:gd name="connsiteY12-516" fmla="*/ 822960 h 1633845"/>
              <a:gd name="connsiteX13-517" fmla="*/ 1457960 w 5577840"/>
              <a:gd name="connsiteY13-518" fmla="*/ 853440 h 1633845"/>
              <a:gd name="connsiteX14-519" fmla="*/ 1549400 w 5577840"/>
              <a:gd name="connsiteY14-520" fmla="*/ 889000 h 1633845"/>
              <a:gd name="connsiteX15-521" fmla="*/ 1838960 w 5577840"/>
              <a:gd name="connsiteY15-522" fmla="*/ 934720 h 1633845"/>
              <a:gd name="connsiteX16-523" fmla="*/ 2011680 w 5577840"/>
              <a:gd name="connsiteY16-524" fmla="*/ 1056640 h 1633845"/>
              <a:gd name="connsiteX17-525" fmla="*/ 2225040 w 5577840"/>
              <a:gd name="connsiteY17-526" fmla="*/ 1087120 h 1633845"/>
              <a:gd name="connsiteX18-527" fmla="*/ 2392680 w 5577840"/>
              <a:gd name="connsiteY18-528" fmla="*/ 1127760 h 1633845"/>
              <a:gd name="connsiteX19-529" fmla="*/ 2519680 w 5577840"/>
              <a:gd name="connsiteY19-530" fmla="*/ 1137920 h 1633845"/>
              <a:gd name="connsiteX20-531" fmla="*/ 2687320 w 5577840"/>
              <a:gd name="connsiteY20-532" fmla="*/ 1203960 h 1633845"/>
              <a:gd name="connsiteX21-533" fmla="*/ 2900680 w 5577840"/>
              <a:gd name="connsiteY21-534" fmla="*/ 1219200 h 1633845"/>
              <a:gd name="connsiteX22-535" fmla="*/ 3144520 w 5577840"/>
              <a:gd name="connsiteY22-536" fmla="*/ 1264920 h 1633845"/>
              <a:gd name="connsiteX23-537" fmla="*/ 3286760 w 5577840"/>
              <a:gd name="connsiteY23-538" fmla="*/ 1351280 h 1633845"/>
              <a:gd name="connsiteX24-539" fmla="*/ 3469640 w 5577840"/>
              <a:gd name="connsiteY24-540" fmla="*/ 1341120 h 1633845"/>
              <a:gd name="connsiteX25-541" fmla="*/ 3591560 w 5577840"/>
              <a:gd name="connsiteY25-542" fmla="*/ 1391920 h 1633845"/>
              <a:gd name="connsiteX26-543" fmla="*/ 3840480 w 5577840"/>
              <a:gd name="connsiteY26-544" fmla="*/ 1386840 h 1633845"/>
              <a:gd name="connsiteX27-545" fmla="*/ 3957320 w 5577840"/>
              <a:gd name="connsiteY27-546" fmla="*/ 1391920 h 1633845"/>
              <a:gd name="connsiteX28-547" fmla="*/ 4058920 w 5577840"/>
              <a:gd name="connsiteY28-548" fmla="*/ 1447800 h 1633845"/>
              <a:gd name="connsiteX29-549" fmla="*/ 4419600 w 5577840"/>
              <a:gd name="connsiteY29-550" fmla="*/ 1442720 h 1633845"/>
              <a:gd name="connsiteX30-551" fmla="*/ 4770120 w 5577840"/>
              <a:gd name="connsiteY30-552" fmla="*/ 1447800 h 1633845"/>
              <a:gd name="connsiteX31-553" fmla="*/ 4826000 w 5577840"/>
              <a:gd name="connsiteY31-554" fmla="*/ 1539240 h 1633845"/>
              <a:gd name="connsiteX32-555" fmla="*/ 4978400 w 5577840"/>
              <a:gd name="connsiteY32-556" fmla="*/ 1529080 h 1633845"/>
              <a:gd name="connsiteX33-557" fmla="*/ 5252720 w 5577840"/>
              <a:gd name="connsiteY33-558" fmla="*/ 1595120 h 1633845"/>
              <a:gd name="connsiteX34-559" fmla="*/ 5577840 w 5577840"/>
              <a:gd name="connsiteY34-560" fmla="*/ 1625600 h 1633845"/>
              <a:gd name="connsiteX0-561" fmla="*/ 0 w 5577840"/>
              <a:gd name="connsiteY0-562" fmla="*/ 0 h 1633845"/>
              <a:gd name="connsiteX1-563" fmla="*/ 121920 w 5577840"/>
              <a:gd name="connsiteY1-564" fmla="*/ 40640 h 1633845"/>
              <a:gd name="connsiteX2-565" fmla="*/ 269240 w 5577840"/>
              <a:gd name="connsiteY2-566" fmla="*/ 101600 h 1633845"/>
              <a:gd name="connsiteX3-567" fmla="*/ 370840 w 5577840"/>
              <a:gd name="connsiteY3-568" fmla="*/ 177800 h 1633845"/>
              <a:gd name="connsiteX4-569" fmla="*/ 472440 w 5577840"/>
              <a:gd name="connsiteY4-570" fmla="*/ 223520 h 1633845"/>
              <a:gd name="connsiteX5-571" fmla="*/ 584200 w 5577840"/>
              <a:gd name="connsiteY5-572" fmla="*/ 289560 h 1633845"/>
              <a:gd name="connsiteX6-573" fmla="*/ 645160 w 5577840"/>
              <a:gd name="connsiteY6-574" fmla="*/ 335280 h 1633845"/>
              <a:gd name="connsiteX7-575" fmla="*/ 660400 w 5577840"/>
              <a:gd name="connsiteY7-576" fmla="*/ 452120 h 1633845"/>
              <a:gd name="connsiteX8-577" fmla="*/ 690880 w 5577840"/>
              <a:gd name="connsiteY8-578" fmla="*/ 492760 h 1633845"/>
              <a:gd name="connsiteX9-579" fmla="*/ 797560 w 5577840"/>
              <a:gd name="connsiteY9-580" fmla="*/ 548640 h 1633845"/>
              <a:gd name="connsiteX10-581" fmla="*/ 990600 w 5577840"/>
              <a:gd name="connsiteY10-582" fmla="*/ 574040 h 1633845"/>
              <a:gd name="connsiteX11-583" fmla="*/ 1244600 w 5577840"/>
              <a:gd name="connsiteY11-584" fmla="*/ 731520 h 1633845"/>
              <a:gd name="connsiteX12-585" fmla="*/ 1320800 w 5577840"/>
              <a:gd name="connsiteY12-586" fmla="*/ 822960 h 1633845"/>
              <a:gd name="connsiteX13-587" fmla="*/ 1457960 w 5577840"/>
              <a:gd name="connsiteY13-588" fmla="*/ 853440 h 1633845"/>
              <a:gd name="connsiteX14-589" fmla="*/ 1549400 w 5577840"/>
              <a:gd name="connsiteY14-590" fmla="*/ 889000 h 1633845"/>
              <a:gd name="connsiteX15-591" fmla="*/ 1838960 w 5577840"/>
              <a:gd name="connsiteY15-592" fmla="*/ 934720 h 1633845"/>
              <a:gd name="connsiteX16-593" fmla="*/ 2011680 w 5577840"/>
              <a:gd name="connsiteY16-594" fmla="*/ 1056640 h 1633845"/>
              <a:gd name="connsiteX17-595" fmla="*/ 2225040 w 5577840"/>
              <a:gd name="connsiteY17-596" fmla="*/ 1087120 h 1633845"/>
              <a:gd name="connsiteX18-597" fmla="*/ 2392680 w 5577840"/>
              <a:gd name="connsiteY18-598" fmla="*/ 1127760 h 1633845"/>
              <a:gd name="connsiteX19-599" fmla="*/ 2519680 w 5577840"/>
              <a:gd name="connsiteY19-600" fmla="*/ 1137920 h 1633845"/>
              <a:gd name="connsiteX20-601" fmla="*/ 2687320 w 5577840"/>
              <a:gd name="connsiteY20-602" fmla="*/ 1203960 h 1633845"/>
              <a:gd name="connsiteX21-603" fmla="*/ 2900680 w 5577840"/>
              <a:gd name="connsiteY21-604" fmla="*/ 1219200 h 1633845"/>
              <a:gd name="connsiteX22-605" fmla="*/ 3144520 w 5577840"/>
              <a:gd name="connsiteY22-606" fmla="*/ 1264920 h 1633845"/>
              <a:gd name="connsiteX23-607" fmla="*/ 3286760 w 5577840"/>
              <a:gd name="connsiteY23-608" fmla="*/ 1351280 h 1633845"/>
              <a:gd name="connsiteX24-609" fmla="*/ 3469640 w 5577840"/>
              <a:gd name="connsiteY24-610" fmla="*/ 1341120 h 1633845"/>
              <a:gd name="connsiteX25-611" fmla="*/ 3591560 w 5577840"/>
              <a:gd name="connsiteY25-612" fmla="*/ 1391920 h 1633845"/>
              <a:gd name="connsiteX26-613" fmla="*/ 3840480 w 5577840"/>
              <a:gd name="connsiteY26-614" fmla="*/ 1386840 h 1633845"/>
              <a:gd name="connsiteX27-615" fmla="*/ 3957320 w 5577840"/>
              <a:gd name="connsiteY27-616" fmla="*/ 1391920 h 1633845"/>
              <a:gd name="connsiteX28-617" fmla="*/ 4058920 w 5577840"/>
              <a:gd name="connsiteY28-618" fmla="*/ 1447800 h 1633845"/>
              <a:gd name="connsiteX29-619" fmla="*/ 4419600 w 5577840"/>
              <a:gd name="connsiteY29-620" fmla="*/ 1442720 h 1633845"/>
              <a:gd name="connsiteX30-621" fmla="*/ 4770120 w 5577840"/>
              <a:gd name="connsiteY30-622" fmla="*/ 1447800 h 1633845"/>
              <a:gd name="connsiteX31-623" fmla="*/ 4846320 w 5577840"/>
              <a:gd name="connsiteY31-624" fmla="*/ 1529080 h 1633845"/>
              <a:gd name="connsiteX32-625" fmla="*/ 4978400 w 5577840"/>
              <a:gd name="connsiteY32-626" fmla="*/ 1529080 h 1633845"/>
              <a:gd name="connsiteX33-627" fmla="*/ 5252720 w 5577840"/>
              <a:gd name="connsiteY33-628" fmla="*/ 1595120 h 1633845"/>
              <a:gd name="connsiteX34-629" fmla="*/ 5577840 w 5577840"/>
              <a:gd name="connsiteY34-630" fmla="*/ 1625600 h 16338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Lst>
            <a:rect l="l" t="t" r="r" b="b"/>
            <a:pathLst>
              <a:path w="5577840" h="1633845">
                <a:moveTo>
                  <a:pt x="0" y="0"/>
                </a:moveTo>
                <a:cubicBezTo>
                  <a:pt x="38523" y="11853"/>
                  <a:pt x="77047" y="23707"/>
                  <a:pt x="121920" y="40640"/>
                </a:cubicBezTo>
                <a:cubicBezTo>
                  <a:pt x="166793" y="57573"/>
                  <a:pt x="227753" y="78740"/>
                  <a:pt x="269240" y="101600"/>
                </a:cubicBezTo>
                <a:cubicBezTo>
                  <a:pt x="310727" y="124460"/>
                  <a:pt x="336973" y="157480"/>
                  <a:pt x="370840" y="177800"/>
                </a:cubicBezTo>
                <a:cubicBezTo>
                  <a:pt x="404707" y="198120"/>
                  <a:pt x="436880" y="204893"/>
                  <a:pt x="472440" y="223520"/>
                </a:cubicBezTo>
                <a:cubicBezTo>
                  <a:pt x="508000" y="242147"/>
                  <a:pt x="555413" y="270933"/>
                  <a:pt x="584200" y="289560"/>
                </a:cubicBezTo>
                <a:cubicBezTo>
                  <a:pt x="612987" y="308187"/>
                  <a:pt x="632460" y="308187"/>
                  <a:pt x="645160" y="335280"/>
                </a:cubicBezTo>
                <a:cubicBezTo>
                  <a:pt x="657860" y="362373"/>
                  <a:pt x="652780" y="425874"/>
                  <a:pt x="660400" y="452120"/>
                </a:cubicBezTo>
                <a:cubicBezTo>
                  <a:pt x="668020" y="478366"/>
                  <a:pt x="668020" y="476673"/>
                  <a:pt x="690880" y="492760"/>
                </a:cubicBezTo>
                <a:cubicBezTo>
                  <a:pt x="713740" y="508847"/>
                  <a:pt x="747607" y="535093"/>
                  <a:pt x="797560" y="548640"/>
                </a:cubicBezTo>
                <a:cubicBezTo>
                  <a:pt x="847513" y="562187"/>
                  <a:pt x="916093" y="543560"/>
                  <a:pt x="990600" y="574040"/>
                </a:cubicBezTo>
                <a:cubicBezTo>
                  <a:pt x="1065107" y="604520"/>
                  <a:pt x="1189567" y="690033"/>
                  <a:pt x="1244600" y="731520"/>
                </a:cubicBezTo>
                <a:cubicBezTo>
                  <a:pt x="1299633" y="773007"/>
                  <a:pt x="1285240" y="802640"/>
                  <a:pt x="1320800" y="822960"/>
                </a:cubicBezTo>
                <a:cubicBezTo>
                  <a:pt x="1356360" y="843280"/>
                  <a:pt x="1419860" y="842433"/>
                  <a:pt x="1457960" y="853440"/>
                </a:cubicBezTo>
                <a:cubicBezTo>
                  <a:pt x="1496060" y="864447"/>
                  <a:pt x="1485900" y="875453"/>
                  <a:pt x="1549400" y="889000"/>
                </a:cubicBezTo>
                <a:cubicBezTo>
                  <a:pt x="1612900" y="902547"/>
                  <a:pt x="1761913" y="906780"/>
                  <a:pt x="1838960" y="934720"/>
                </a:cubicBezTo>
                <a:cubicBezTo>
                  <a:pt x="1916007" y="962660"/>
                  <a:pt x="1947333" y="1031240"/>
                  <a:pt x="2011680" y="1056640"/>
                </a:cubicBezTo>
                <a:cubicBezTo>
                  <a:pt x="2076027" y="1082040"/>
                  <a:pt x="2161540" y="1075267"/>
                  <a:pt x="2225040" y="1087120"/>
                </a:cubicBezTo>
                <a:cubicBezTo>
                  <a:pt x="2288540" y="1098973"/>
                  <a:pt x="2343573" y="1119293"/>
                  <a:pt x="2392680" y="1127760"/>
                </a:cubicBezTo>
                <a:cubicBezTo>
                  <a:pt x="2441787" y="1136227"/>
                  <a:pt x="2470573" y="1125220"/>
                  <a:pt x="2519680" y="1137920"/>
                </a:cubicBezTo>
                <a:cubicBezTo>
                  <a:pt x="2568787" y="1150620"/>
                  <a:pt x="2623820" y="1190413"/>
                  <a:pt x="2687320" y="1203960"/>
                </a:cubicBezTo>
                <a:cubicBezTo>
                  <a:pt x="2750820" y="1217507"/>
                  <a:pt x="2824480" y="1209040"/>
                  <a:pt x="2900680" y="1219200"/>
                </a:cubicBezTo>
                <a:cubicBezTo>
                  <a:pt x="2976880" y="1229360"/>
                  <a:pt x="3080173" y="1242907"/>
                  <a:pt x="3144520" y="1264920"/>
                </a:cubicBezTo>
                <a:cubicBezTo>
                  <a:pt x="3208867" y="1286933"/>
                  <a:pt x="3232573" y="1338580"/>
                  <a:pt x="3286760" y="1351280"/>
                </a:cubicBezTo>
                <a:cubicBezTo>
                  <a:pt x="3340947" y="1363980"/>
                  <a:pt x="3418840" y="1334347"/>
                  <a:pt x="3469640" y="1341120"/>
                </a:cubicBezTo>
                <a:cubicBezTo>
                  <a:pt x="3520440" y="1347893"/>
                  <a:pt x="3529753" y="1384300"/>
                  <a:pt x="3591560" y="1391920"/>
                </a:cubicBezTo>
                <a:cubicBezTo>
                  <a:pt x="3653367" y="1399540"/>
                  <a:pt x="3779520" y="1386840"/>
                  <a:pt x="3840480" y="1386840"/>
                </a:cubicBezTo>
                <a:cubicBezTo>
                  <a:pt x="3901440" y="1386840"/>
                  <a:pt x="3920913" y="1381760"/>
                  <a:pt x="3957320" y="1391920"/>
                </a:cubicBezTo>
                <a:cubicBezTo>
                  <a:pt x="3993727" y="1402080"/>
                  <a:pt x="3981873" y="1439333"/>
                  <a:pt x="4058920" y="1447800"/>
                </a:cubicBezTo>
                <a:cubicBezTo>
                  <a:pt x="4135967" y="1456267"/>
                  <a:pt x="4301067" y="1442720"/>
                  <a:pt x="4419600" y="1442720"/>
                </a:cubicBezTo>
                <a:cubicBezTo>
                  <a:pt x="4538133" y="1442720"/>
                  <a:pt x="4699000" y="1433407"/>
                  <a:pt x="4770120" y="1447800"/>
                </a:cubicBezTo>
                <a:cubicBezTo>
                  <a:pt x="4841240" y="1462193"/>
                  <a:pt x="4811607" y="1515533"/>
                  <a:pt x="4846320" y="1529080"/>
                </a:cubicBezTo>
                <a:cubicBezTo>
                  <a:pt x="4881033" y="1542627"/>
                  <a:pt x="4910667" y="1518073"/>
                  <a:pt x="4978400" y="1529080"/>
                </a:cubicBezTo>
                <a:cubicBezTo>
                  <a:pt x="5046133" y="1540087"/>
                  <a:pt x="5178213" y="1538393"/>
                  <a:pt x="5252720" y="1595120"/>
                </a:cubicBezTo>
                <a:cubicBezTo>
                  <a:pt x="5327227" y="1651847"/>
                  <a:pt x="5345853" y="1631103"/>
                  <a:pt x="5577840" y="1625600"/>
                </a:cubicBezTo>
              </a:path>
            </a:pathLst>
          </a:custGeom>
          <a:noFill/>
          <a:ln w="28575">
            <a:solidFill>
              <a:srgbClr val="E25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3434080" y="2042160"/>
            <a:ext cx="5545141" cy="2042509"/>
          </a:xfrm>
          <a:custGeom>
            <a:avLst/>
            <a:gdLst>
              <a:gd name="connsiteX0" fmla="*/ 0 w 5560069"/>
              <a:gd name="connsiteY0" fmla="*/ 0 h 2009386"/>
              <a:gd name="connsiteX1" fmla="*/ 182880 w 5560069"/>
              <a:gd name="connsiteY1" fmla="*/ 106680 h 2009386"/>
              <a:gd name="connsiteX2" fmla="*/ 264160 w 5560069"/>
              <a:gd name="connsiteY2" fmla="*/ 177800 h 2009386"/>
              <a:gd name="connsiteX3" fmla="*/ 416560 w 5560069"/>
              <a:gd name="connsiteY3" fmla="*/ 243840 h 2009386"/>
              <a:gd name="connsiteX4" fmla="*/ 538480 w 5560069"/>
              <a:gd name="connsiteY4" fmla="*/ 335280 h 2009386"/>
              <a:gd name="connsiteX5" fmla="*/ 640080 w 5560069"/>
              <a:gd name="connsiteY5" fmla="*/ 574040 h 2009386"/>
              <a:gd name="connsiteX6" fmla="*/ 762000 w 5560069"/>
              <a:gd name="connsiteY6" fmla="*/ 660400 h 2009386"/>
              <a:gd name="connsiteX7" fmla="*/ 1102360 w 5560069"/>
              <a:gd name="connsiteY7" fmla="*/ 817880 h 2009386"/>
              <a:gd name="connsiteX8" fmla="*/ 1209040 w 5560069"/>
              <a:gd name="connsiteY8" fmla="*/ 822960 h 2009386"/>
              <a:gd name="connsiteX9" fmla="*/ 1341120 w 5560069"/>
              <a:gd name="connsiteY9" fmla="*/ 929640 h 2009386"/>
              <a:gd name="connsiteX10" fmla="*/ 1605280 w 5560069"/>
              <a:gd name="connsiteY10" fmla="*/ 1000760 h 2009386"/>
              <a:gd name="connsiteX11" fmla="*/ 1838960 w 5560069"/>
              <a:gd name="connsiteY11" fmla="*/ 1046480 h 2009386"/>
              <a:gd name="connsiteX12" fmla="*/ 1925320 w 5560069"/>
              <a:gd name="connsiteY12" fmla="*/ 1153160 h 2009386"/>
              <a:gd name="connsiteX13" fmla="*/ 2103120 w 5560069"/>
              <a:gd name="connsiteY13" fmla="*/ 1153160 h 2009386"/>
              <a:gd name="connsiteX14" fmla="*/ 2209800 w 5560069"/>
              <a:gd name="connsiteY14" fmla="*/ 1234440 h 2009386"/>
              <a:gd name="connsiteX15" fmla="*/ 2453640 w 5560069"/>
              <a:gd name="connsiteY15" fmla="*/ 1229360 h 2009386"/>
              <a:gd name="connsiteX16" fmla="*/ 2722880 w 5560069"/>
              <a:gd name="connsiteY16" fmla="*/ 1391920 h 2009386"/>
              <a:gd name="connsiteX17" fmla="*/ 3169920 w 5560069"/>
              <a:gd name="connsiteY17" fmla="*/ 1412240 h 2009386"/>
              <a:gd name="connsiteX18" fmla="*/ 3373120 w 5560069"/>
              <a:gd name="connsiteY18" fmla="*/ 1524000 h 2009386"/>
              <a:gd name="connsiteX19" fmla="*/ 3667760 w 5560069"/>
              <a:gd name="connsiteY19" fmla="*/ 1513840 h 2009386"/>
              <a:gd name="connsiteX20" fmla="*/ 3992880 w 5560069"/>
              <a:gd name="connsiteY20" fmla="*/ 1645920 h 2009386"/>
              <a:gd name="connsiteX21" fmla="*/ 4394200 w 5560069"/>
              <a:gd name="connsiteY21" fmla="*/ 1645920 h 2009386"/>
              <a:gd name="connsiteX22" fmla="*/ 4480560 w 5560069"/>
              <a:gd name="connsiteY22" fmla="*/ 1767840 h 2009386"/>
              <a:gd name="connsiteX23" fmla="*/ 4795520 w 5560069"/>
              <a:gd name="connsiteY23" fmla="*/ 1778000 h 2009386"/>
              <a:gd name="connsiteX24" fmla="*/ 4968240 w 5560069"/>
              <a:gd name="connsiteY24" fmla="*/ 1899920 h 2009386"/>
              <a:gd name="connsiteX25" fmla="*/ 5359400 w 5560069"/>
              <a:gd name="connsiteY25" fmla="*/ 1915160 h 2009386"/>
              <a:gd name="connsiteX26" fmla="*/ 5415280 w 5560069"/>
              <a:gd name="connsiteY26" fmla="*/ 2006600 h 2009386"/>
              <a:gd name="connsiteX27" fmla="*/ 5547360 w 5560069"/>
              <a:gd name="connsiteY27" fmla="*/ 1986280 h 2009386"/>
              <a:gd name="connsiteX28" fmla="*/ 5547360 w 5560069"/>
              <a:gd name="connsiteY28" fmla="*/ 1991360 h 2009386"/>
              <a:gd name="connsiteX0-1" fmla="*/ 0 w 5560069"/>
              <a:gd name="connsiteY0-2" fmla="*/ 0 h 2009386"/>
              <a:gd name="connsiteX1-3" fmla="*/ 182880 w 5560069"/>
              <a:gd name="connsiteY1-4" fmla="*/ 106680 h 2009386"/>
              <a:gd name="connsiteX2-5" fmla="*/ 264160 w 5560069"/>
              <a:gd name="connsiteY2-6" fmla="*/ 177800 h 2009386"/>
              <a:gd name="connsiteX3-7" fmla="*/ 416560 w 5560069"/>
              <a:gd name="connsiteY3-8" fmla="*/ 243840 h 2009386"/>
              <a:gd name="connsiteX4-9" fmla="*/ 538480 w 5560069"/>
              <a:gd name="connsiteY4-10" fmla="*/ 335280 h 2009386"/>
              <a:gd name="connsiteX5-11" fmla="*/ 640080 w 5560069"/>
              <a:gd name="connsiteY5-12" fmla="*/ 574040 h 2009386"/>
              <a:gd name="connsiteX6-13" fmla="*/ 762000 w 5560069"/>
              <a:gd name="connsiteY6-14" fmla="*/ 660400 h 2009386"/>
              <a:gd name="connsiteX7-15" fmla="*/ 1102360 w 5560069"/>
              <a:gd name="connsiteY7-16" fmla="*/ 817880 h 2009386"/>
              <a:gd name="connsiteX8-17" fmla="*/ 1209040 w 5560069"/>
              <a:gd name="connsiteY8-18" fmla="*/ 822960 h 2009386"/>
              <a:gd name="connsiteX9-19" fmla="*/ 1341120 w 5560069"/>
              <a:gd name="connsiteY9-20" fmla="*/ 929640 h 2009386"/>
              <a:gd name="connsiteX10-21" fmla="*/ 1605280 w 5560069"/>
              <a:gd name="connsiteY10-22" fmla="*/ 1000760 h 2009386"/>
              <a:gd name="connsiteX11-23" fmla="*/ 1838960 w 5560069"/>
              <a:gd name="connsiteY11-24" fmla="*/ 1046480 h 2009386"/>
              <a:gd name="connsiteX12-25" fmla="*/ 1925320 w 5560069"/>
              <a:gd name="connsiteY12-26" fmla="*/ 1153160 h 2009386"/>
              <a:gd name="connsiteX13-27" fmla="*/ 2103120 w 5560069"/>
              <a:gd name="connsiteY13-28" fmla="*/ 1153160 h 2009386"/>
              <a:gd name="connsiteX14-29" fmla="*/ 2209800 w 5560069"/>
              <a:gd name="connsiteY14-30" fmla="*/ 1234440 h 2009386"/>
              <a:gd name="connsiteX15-31" fmla="*/ 2453640 w 5560069"/>
              <a:gd name="connsiteY15-32" fmla="*/ 1229360 h 2009386"/>
              <a:gd name="connsiteX16-33" fmla="*/ 2722880 w 5560069"/>
              <a:gd name="connsiteY16-34" fmla="*/ 1391920 h 2009386"/>
              <a:gd name="connsiteX17-35" fmla="*/ 3169920 w 5560069"/>
              <a:gd name="connsiteY17-36" fmla="*/ 1412240 h 2009386"/>
              <a:gd name="connsiteX18-37" fmla="*/ 3373120 w 5560069"/>
              <a:gd name="connsiteY18-38" fmla="*/ 1524000 h 2009386"/>
              <a:gd name="connsiteX19-39" fmla="*/ 3667760 w 5560069"/>
              <a:gd name="connsiteY19-40" fmla="*/ 1513840 h 2009386"/>
              <a:gd name="connsiteX20-41" fmla="*/ 3992880 w 5560069"/>
              <a:gd name="connsiteY20-42" fmla="*/ 1645920 h 2009386"/>
              <a:gd name="connsiteX21-43" fmla="*/ 4394200 w 5560069"/>
              <a:gd name="connsiteY21-44" fmla="*/ 1645920 h 2009386"/>
              <a:gd name="connsiteX22-45" fmla="*/ 4480560 w 5560069"/>
              <a:gd name="connsiteY22-46" fmla="*/ 1767840 h 2009386"/>
              <a:gd name="connsiteX23-47" fmla="*/ 4795520 w 5560069"/>
              <a:gd name="connsiteY23-48" fmla="*/ 1778000 h 2009386"/>
              <a:gd name="connsiteX24-49" fmla="*/ 4968240 w 5560069"/>
              <a:gd name="connsiteY24-50" fmla="*/ 1899920 h 2009386"/>
              <a:gd name="connsiteX25-51" fmla="*/ 5328920 w 5560069"/>
              <a:gd name="connsiteY25-52" fmla="*/ 1915160 h 2009386"/>
              <a:gd name="connsiteX26-53" fmla="*/ 5415280 w 5560069"/>
              <a:gd name="connsiteY26-54" fmla="*/ 2006600 h 2009386"/>
              <a:gd name="connsiteX27-55" fmla="*/ 5547360 w 5560069"/>
              <a:gd name="connsiteY27-56" fmla="*/ 1986280 h 2009386"/>
              <a:gd name="connsiteX28-57" fmla="*/ 5547360 w 5560069"/>
              <a:gd name="connsiteY28-58" fmla="*/ 1991360 h 2009386"/>
              <a:gd name="connsiteX0-59" fmla="*/ 0 w 5560069"/>
              <a:gd name="connsiteY0-60" fmla="*/ 0 h 2032000"/>
              <a:gd name="connsiteX1-61" fmla="*/ 182880 w 5560069"/>
              <a:gd name="connsiteY1-62" fmla="*/ 106680 h 2032000"/>
              <a:gd name="connsiteX2-63" fmla="*/ 264160 w 5560069"/>
              <a:gd name="connsiteY2-64" fmla="*/ 177800 h 2032000"/>
              <a:gd name="connsiteX3-65" fmla="*/ 416560 w 5560069"/>
              <a:gd name="connsiteY3-66" fmla="*/ 243840 h 2032000"/>
              <a:gd name="connsiteX4-67" fmla="*/ 538480 w 5560069"/>
              <a:gd name="connsiteY4-68" fmla="*/ 335280 h 2032000"/>
              <a:gd name="connsiteX5-69" fmla="*/ 640080 w 5560069"/>
              <a:gd name="connsiteY5-70" fmla="*/ 574040 h 2032000"/>
              <a:gd name="connsiteX6-71" fmla="*/ 762000 w 5560069"/>
              <a:gd name="connsiteY6-72" fmla="*/ 660400 h 2032000"/>
              <a:gd name="connsiteX7-73" fmla="*/ 1102360 w 5560069"/>
              <a:gd name="connsiteY7-74" fmla="*/ 817880 h 2032000"/>
              <a:gd name="connsiteX8-75" fmla="*/ 1209040 w 5560069"/>
              <a:gd name="connsiteY8-76" fmla="*/ 822960 h 2032000"/>
              <a:gd name="connsiteX9-77" fmla="*/ 1341120 w 5560069"/>
              <a:gd name="connsiteY9-78" fmla="*/ 929640 h 2032000"/>
              <a:gd name="connsiteX10-79" fmla="*/ 1605280 w 5560069"/>
              <a:gd name="connsiteY10-80" fmla="*/ 1000760 h 2032000"/>
              <a:gd name="connsiteX11-81" fmla="*/ 1838960 w 5560069"/>
              <a:gd name="connsiteY11-82" fmla="*/ 1046480 h 2032000"/>
              <a:gd name="connsiteX12-83" fmla="*/ 1925320 w 5560069"/>
              <a:gd name="connsiteY12-84" fmla="*/ 1153160 h 2032000"/>
              <a:gd name="connsiteX13-85" fmla="*/ 2103120 w 5560069"/>
              <a:gd name="connsiteY13-86" fmla="*/ 1153160 h 2032000"/>
              <a:gd name="connsiteX14-87" fmla="*/ 2209800 w 5560069"/>
              <a:gd name="connsiteY14-88" fmla="*/ 1234440 h 2032000"/>
              <a:gd name="connsiteX15-89" fmla="*/ 2453640 w 5560069"/>
              <a:gd name="connsiteY15-90" fmla="*/ 1229360 h 2032000"/>
              <a:gd name="connsiteX16-91" fmla="*/ 2722880 w 5560069"/>
              <a:gd name="connsiteY16-92" fmla="*/ 1391920 h 2032000"/>
              <a:gd name="connsiteX17-93" fmla="*/ 3169920 w 5560069"/>
              <a:gd name="connsiteY17-94" fmla="*/ 1412240 h 2032000"/>
              <a:gd name="connsiteX18-95" fmla="*/ 3373120 w 5560069"/>
              <a:gd name="connsiteY18-96" fmla="*/ 1524000 h 2032000"/>
              <a:gd name="connsiteX19-97" fmla="*/ 3667760 w 5560069"/>
              <a:gd name="connsiteY19-98" fmla="*/ 1513840 h 2032000"/>
              <a:gd name="connsiteX20-99" fmla="*/ 3992880 w 5560069"/>
              <a:gd name="connsiteY20-100" fmla="*/ 1645920 h 2032000"/>
              <a:gd name="connsiteX21-101" fmla="*/ 4394200 w 5560069"/>
              <a:gd name="connsiteY21-102" fmla="*/ 1645920 h 2032000"/>
              <a:gd name="connsiteX22-103" fmla="*/ 4480560 w 5560069"/>
              <a:gd name="connsiteY22-104" fmla="*/ 1767840 h 2032000"/>
              <a:gd name="connsiteX23-105" fmla="*/ 4795520 w 5560069"/>
              <a:gd name="connsiteY23-106" fmla="*/ 1778000 h 2032000"/>
              <a:gd name="connsiteX24-107" fmla="*/ 4968240 w 5560069"/>
              <a:gd name="connsiteY24-108" fmla="*/ 1899920 h 2032000"/>
              <a:gd name="connsiteX25-109" fmla="*/ 5328920 w 5560069"/>
              <a:gd name="connsiteY25-110" fmla="*/ 1915160 h 2032000"/>
              <a:gd name="connsiteX26-111" fmla="*/ 5415280 w 5560069"/>
              <a:gd name="connsiteY26-112" fmla="*/ 2006600 h 2032000"/>
              <a:gd name="connsiteX27-113" fmla="*/ 5547360 w 5560069"/>
              <a:gd name="connsiteY27-114" fmla="*/ 1986280 h 2032000"/>
              <a:gd name="connsiteX28-115" fmla="*/ 5547360 w 5560069"/>
              <a:gd name="connsiteY28-116" fmla="*/ 2032000 h 2032000"/>
              <a:gd name="connsiteX0-117" fmla="*/ 0 w 5552611"/>
              <a:gd name="connsiteY0-118" fmla="*/ 0 h 2009386"/>
              <a:gd name="connsiteX1-119" fmla="*/ 182880 w 5552611"/>
              <a:gd name="connsiteY1-120" fmla="*/ 106680 h 2009386"/>
              <a:gd name="connsiteX2-121" fmla="*/ 264160 w 5552611"/>
              <a:gd name="connsiteY2-122" fmla="*/ 177800 h 2009386"/>
              <a:gd name="connsiteX3-123" fmla="*/ 416560 w 5552611"/>
              <a:gd name="connsiteY3-124" fmla="*/ 243840 h 2009386"/>
              <a:gd name="connsiteX4-125" fmla="*/ 538480 w 5552611"/>
              <a:gd name="connsiteY4-126" fmla="*/ 335280 h 2009386"/>
              <a:gd name="connsiteX5-127" fmla="*/ 640080 w 5552611"/>
              <a:gd name="connsiteY5-128" fmla="*/ 574040 h 2009386"/>
              <a:gd name="connsiteX6-129" fmla="*/ 762000 w 5552611"/>
              <a:gd name="connsiteY6-130" fmla="*/ 660400 h 2009386"/>
              <a:gd name="connsiteX7-131" fmla="*/ 1102360 w 5552611"/>
              <a:gd name="connsiteY7-132" fmla="*/ 817880 h 2009386"/>
              <a:gd name="connsiteX8-133" fmla="*/ 1209040 w 5552611"/>
              <a:gd name="connsiteY8-134" fmla="*/ 822960 h 2009386"/>
              <a:gd name="connsiteX9-135" fmla="*/ 1341120 w 5552611"/>
              <a:gd name="connsiteY9-136" fmla="*/ 929640 h 2009386"/>
              <a:gd name="connsiteX10-137" fmla="*/ 1605280 w 5552611"/>
              <a:gd name="connsiteY10-138" fmla="*/ 1000760 h 2009386"/>
              <a:gd name="connsiteX11-139" fmla="*/ 1838960 w 5552611"/>
              <a:gd name="connsiteY11-140" fmla="*/ 1046480 h 2009386"/>
              <a:gd name="connsiteX12-141" fmla="*/ 1925320 w 5552611"/>
              <a:gd name="connsiteY12-142" fmla="*/ 1153160 h 2009386"/>
              <a:gd name="connsiteX13-143" fmla="*/ 2103120 w 5552611"/>
              <a:gd name="connsiteY13-144" fmla="*/ 1153160 h 2009386"/>
              <a:gd name="connsiteX14-145" fmla="*/ 2209800 w 5552611"/>
              <a:gd name="connsiteY14-146" fmla="*/ 1234440 h 2009386"/>
              <a:gd name="connsiteX15-147" fmla="*/ 2453640 w 5552611"/>
              <a:gd name="connsiteY15-148" fmla="*/ 1229360 h 2009386"/>
              <a:gd name="connsiteX16-149" fmla="*/ 2722880 w 5552611"/>
              <a:gd name="connsiteY16-150" fmla="*/ 1391920 h 2009386"/>
              <a:gd name="connsiteX17-151" fmla="*/ 3169920 w 5552611"/>
              <a:gd name="connsiteY17-152" fmla="*/ 1412240 h 2009386"/>
              <a:gd name="connsiteX18-153" fmla="*/ 3373120 w 5552611"/>
              <a:gd name="connsiteY18-154" fmla="*/ 1524000 h 2009386"/>
              <a:gd name="connsiteX19-155" fmla="*/ 3667760 w 5552611"/>
              <a:gd name="connsiteY19-156" fmla="*/ 1513840 h 2009386"/>
              <a:gd name="connsiteX20-157" fmla="*/ 3992880 w 5552611"/>
              <a:gd name="connsiteY20-158" fmla="*/ 1645920 h 2009386"/>
              <a:gd name="connsiteX21-159" fmla="*/ 4394200 w 5552611"/>
              <a:gd name="connsiteY21-160" fmla="*/ 1645920 h 2009386"/>
              <a:gd name="connsiteX22-161" fmla="*/ 4480560 w 5552611"/>
              <a:gd name="connsiteY22-162" fmla="*/ 1767840 h 2009386"/>
              <a:gd name="connsiteX23-163" fmla="*/ 4795520 w 5552611"/>
              <a:gd name="connsiteY23-164" fmla="*/ 1778000 h 2009386"/>
              <a:gd name="connsiteX24-165" fmla="*/ 4968240 w 5552611"/>
              <a:gd name="connsiteY24-166" fmla="*/ 1899920 h 2009386"/>
              <a:gd name="connsiteX25-167" fmla="*/ 5328920 w 5552611"/>
              <a:gd name="connsiteY25-168" fmla="*/ 1915160 h 2009386"/>
              <a:gd name="connsiteX26-169" fmla="*/ 5415280 w 5552611"/>
              <a:gd name="connsiteY26-170" fmla="*/ 2006600 h 2009386"/>
              <a:gd name="connsiteX27-171" fmla="*/ 5547360 w 5552611"/>
              <a:gd name="connsiteY27-172" fmla="*/ 1986280 h 2009386"/>
              <a:gd name="connsiteX28-173" fmla="*/ 5521960 w 5552611"/>
              <a:gd name="connsiteY28-174" fmla="*/ 1991360 h 2009386"/>
              <a:gd name="connsiteX0-175" fmla="*/ 0 w 5549979"/>
              <a:gd name="connsiteY0-176" fmla="*/ 0 h 2026920"/>
              <a:gd name="connsiteX1-177" fmla="*/ 182880 w 5549979"/>
              <a:gd name="connsiteY1-178" fmla="*/ 106680 h 2026920"/>
              <a:gd name="connsiteX2-179" fmla="*/ 264160 w 5549979"/>
              <a:gd name="connsiteY2-180" fmla="*/ 177800 h 2026920"/>
              <a:gd name="connsiteX3-181" fmla="*/ 416560 w 5549979"/>
              <a:gd name="connsiteY3-182" fmla="*/ 243840 h 2026920"/>
              <a:gd name="connsiteX4-183" fmla="*/ 538480 w 5549979"/>
              <a:gd name="connsiteY4-184" fmla="*/ 335280 h 2026920"/>
              <a:gd name="connsiteX5-185" fmla="*/ 640080 w 5549979"/>
              <a:gd name="connsiteY5-186" fmla="*/ 574040 h 2026920"/>
              <a:gd name="connsiteX6-187" fmla="*/ 762000 w 5549979"/>
              <a:gd name="connsiteY6-188" fmla="*/ 660400 h 2026920"/>
              <a:gd name="connsiteX7-189" fmla="*/ 1102360 w 5549979"/>
              <a:gd name="connsiteY7-190" fmla="*/ 817880 h 2026920"/>
              <a:gd name="connsiteX8-191" fmla="*/ 1209040 w 5549979"/>
              <a:gd name="connsiteY8-192" fmla="*/ 822960 h 2026920"/>
              <a:gd name="connsiteX9-193" fmla="*/ 1341120 w 5549979"/>
              <a:gd name="connsiteY9-194" fmla="*/ 929640 h 2026920"/>
              <a:gd name="connsiteX10-195" fmla="*/ 1605280 w 5549979"/>
              <a:gd name="connsiteY10-196" fmla="*/ 1000760 h 2026920"/>
              <a:gd name="connsiteX11-197" fmla="*/ 1838960 w 5549979"/>
              <a:gd name="connsiteY11-198" fmla="*/ 1046480 h 2026920"/>
              <a:gd name="connsiteX12-199" fmla="*/ 1925320 w 5549979"/>
              <a:gd name="connsiteY12-200" fmla="*/ 1153160 h 2026920"/>
              <a:gd name="connsiteX13-201" fmla="*/ 2103120 w 5549979"/>
              <a:gd name="connsiteY13-202" fmla="*/ 1153160 h 2026920"/>
              <a:gd name="connsiteX14-203" fmla="*/ 2209800 w 5549979"/>
              <a:gd name="connsiteY14-204" fmla="*/ 1234440 h 2026920"/>
              <a:gd name="connsiteX15-205" fmla="*/ 2453640 w 5549979"/>
              <a:gd name="connsiteY15-206" fmla="*/ 1229360 h 2026920"/>
              <a:gd name="connsiteX16-207" fmla="*/ 2722880 w 5549979"/>
              <a:gd name="connsiteY16-208" fmla="*/ 1391920 h 2026920"/>
              <a:gd name="connsiteX17-209" fmla="*/ 3169920 w 5549979"/>
              <a:gd name="connsiteY17-210" fmla="*/ 1412240 h 2026920"/>
              <a:gd name="connsiteX18-211" fmla="*/ 3373120 w 5549979"/>
              <a:gd name="connsiteY18-212" fmla="*/ 1524000 h 2026920"/>
              <a:gd name="connsiteX19-213" fmla="*/ 3667760 w 5549979"/>
              <a:gd name="connsiteY19-214" fmla="*/ 1513840 h 2026920"/>
              <a:gd name="connsiteX20-215" fmla="*/ 3992880 w 5549979"/>
              <a:gd name="connsiteY20-216" fmla="*/ 1645920 h 2026920"/>
              <a:gd name="connsiteX21-217" fmla="*/ 4394200 w 5549979"/>
              <a:gd name="connsiteY21-218" fmla="*/ 1645920 h 2026920"/>
              <a:gd name="connsiteX22-219" fmla="*/ 4480560 w 5549979"/>
              <a:gd name="connsiteY22-220" fmla="*/ 1767840 h 2026920"/>
              <a:gd name="connsiteX23-221" fmla="*/ 4795520 w 5549979"/>
              <a:gd name="connsiteY23-222" fmla="*/ 1778000 h 2026920"/>
              <a:gd name="connsiteX24-223" fmla="*/ 4968240 w 5549979"/>
              <a:gd name="connsiteY24-224" fmla="*/ 1899920 h 2026920"/>
              <a:gd name="connsiteX25-225" fmla="*/ 5328920 w 5549979"/>
              <a:gd name="connsiteY25-226" fmla="*/ 1915160 h 2026920"/>
              <a:gd name="connsiteX26-227" fmla="*/ 5415280 w 5549979"/>
              <a:gd name="connsiteY26-228" fmla="*/ 2006600 h 2026920"/>
              <a:gd name="connsiteX27-229" fmla="*/ 5547360 w 5549979"/>
              <a:gd name="connsiteY27-230" fmla="*/ 1986280 h 2026920"/>
              <a:gd name="connsiteX28-231" fmla="*/ 5501640 w 5549979"/>
              <a:gd name="connsiteY28-232" fmla="*/ 2026920 h 2026920"/>
              <a:gd name="connsiteX0-233" fmla="*/ 0 w 5545141"/>
              <a:gd name="connsiteY0-234" fmla="*/ 0 h 2042509"/>
              <a:gd name="connsiteX1-235" fmla="*/ 182880 w 5545141"/>
              <a:gd name="connsiteY1-236" fmla="*/ 106680 h 2042509"/>
              <a:gd name="connsiteX2-237" fmla="*/ 264160 w 5545141"/>
              <a:gd name="connsiteY2-238" fmla="*/ 177800 h 2042509"/>
              <a:gd name="connsiteX3-239" fmla="*/ 416560 w 5545141"/>
              <a:gd name="connsiteY3-240" fmla="*/ 243840 h 2042509"/>
              <a:gd name="connsiteX4-241" fmla="*/ 538480 w 5545141"/>
              <a:gd name="connsiteY4-242" fmla="*/ 335280 h 2042509"/>
              <a:gd name="connsiteX5-243" fmla="*/ 640080 w 5545141"/>
              <a:gd name="connsiteY5-244" fmla="*/ 574040 h 2042509"/>
              <a:gd name="connsiteX6-245" fmla="*/ 762000 w 5545141"/>
              <a:gd name="connsiteY6-246" fmla="*/ 660400 h 2042509"/>
              <a:gd name="connsiteX7-247" fmla="*/ 1102360 w 5545141"/>
              <a:gd name="connsiteY7-248" fmla="*/ 817880 h 2042509"/>
              <a:gd name="connsiteX8-249" fmla="*/ 1209040 w 5545141"/>
              <a:gd name="connsiteY8-250" fmla="*/ 822960 h 2042509"/>
              <a:gd name="connsiteX9-251" fmla="*/ 1341120 w 5545141"/>
              <a:gd name="connsiteY9-252" fmla="*/ 929640 h 2042509"/>
              <a:gd name="connsiteX10-253" fmla="*/ 1605280 w 5545141"/>
              <a:gd name="connsiteY10-254" fmla="*/ 1000760 h 2042509"/>
              <a:gd name="connsiteX11-255" fmla="*/ 1838960 w 5545141"/>
              <a:gd name="connsiteY11-256" fmla="*/ 1046480 h 2042509"/>
              <a:gd name="connsiteX12-257" fmla="*/ 1925320 w 5545141"/>
              <a:gd name="connsiteY12-258" fmla="*/ 1153160 h 2042509"/>
              <a:gd name="connsiteX13-259" fmla="*/ 2103120 w 5545141"/>
              <a:gd name="connsiteY13-260" fmla="*/ 1153160 h 2042509"/>
              <a:gd name="connsiteX14-261" fmla="*/ 2209800 w 5545141"/>
              <a:gd name="connsiteY14-262" fmla="*/ 1234440 h 2042509"/>
              <a:gd name="connsiteX15-263" fmla="*/ 2453640 w 5545141"/>
              <a:gd name="connsiteY15-264" fmla="*/ 1229360 h 2042509"/>
              <a:gd name="connsiteX16-265" fmla="*/ 2722880 w 5545141"/>
              <a:gd name="connsiteY16-266" fmla="*/ 1391920 h 2042509"/>
              <a:gd name="connsiteX17-267" fmla="*/ 3169920 w 5545141"/>
              <a:gd name="connsiteY17-268" fmla="*/ 1412240 h 2042509"/>
              <a:gd name="connsiteX18-269" fmla="*/ 3373120 w 5545141"/>
              <a:gd name="connsiteY18-270" fmla="*/ 1524000 h 2042509"/>
              <a:gd name="connsiteX19-271" fmla="*/ 3667760 w 5545141"/>
              <a:gd name="connsiteY19-272" fmla="*/ 1513840 h 2042509"/>
              <a:gd name="connsiteX20-273" fmla="*/ 3992880 w 5545141"/>
              <a:gd name="connsiteY20-274" fmla="*/ 1645920 h 2042509"/>
              <a:gd name="connsiteX21-275" fmla="*/ 4394200 w 5545141"/>
              <a:gd name="connsiteY21-276" fmla="*/ 1645920 h 2042509"/>
              <a:gd name="connsiteX22-277" fmla="*/ 4480560 w 5545141"/>
              <a:gd name="connsiteY22-278" fmla="*/ 1767840 h 2042509"/>
              <a:gd name="connsiteX23-279" fmla="*/ 4795520 w 5545141"/>
              <a:gd name="connsiteY23-280" fmla="*/ 1778000 h 2042509"/>
              <a:gd name="connsiteX24-281" fmla="*/ 4968240 w 5545141"/>
              <a:gd name="connsiteY24-282" fmla="*/ 1899920 h 2042509"/>
              <a:gd name="connsiteX25-283" fmla="*/ 5328920 w 5545141"/>
              <a:gd name="connsiteY25-284" fmla="*/ 1915160 h 2042509"/>
              <a:gd name="connsiteX26-285" fmla="*/ 5415280 w 5545141"/>
              <a:gd name="connsiteY26-286" fmla="*/ 2006600 h 2042509"/>
              <a:gd name="connsiteX27-287" fmla="*/ 5542280 w 5545141"/>
              <a:gd name="connsiteY27-288" fmla="*/ 2042160 h 2042509"/>
              <a:gd name="connsiteX28-289" fmla="*/ 5501640 w 5545141"/>
              <a:gd name="connsiteY28-290" fmla="*/ 2026920 h 20425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Lst>
            <a:rect l="l" t="t" r="r" b="b"/>
            <a:pathLst>
              <a:path w="5545141" h="2042509">
                <a:moveTo>
                  <a:pt x="0" y="0"/>
                </a:moveTo>
                <a:cubicBezTo>
                  <a:pt x="69426" y="38523"/>
                  <a:pt x="138853" y="77047"/>
                  <a:pt x="182880" y="106680"/>
                </a:cubicBezTo>
                <a:cubicBezTo>
                  <a:pt x="226907" y="136313"/>
                  <a:pt x="225213" y="154940"/>
                  <a:pt x="264160" y="177800"/>
                </a:cubicBezTo>
                <a:cubicBezTo>
                  <a:pt x="303107" y="200660"/>
                  <a:pt x="370840" y="217593"/>
                  <a:pt x="416560" y="243840"/>
                </a:cubicBezTo>
                <a:cubicBezTo>
                  <a:pt x="462280" y="270087"/>
                  <a:pt x="501227" y="280247"/>
                  <a:pt x="538480" y="335280"/>
                </a:cubicBezTo>
                <a:cubicBezTo>
                  <a:pt x="575733" y="390313"/>
                  <a:pt x="602827" y="519853"/>
                  <a:pt x="640080" y="574040"/>
                </a:cubicBezTo>
                <a:cubicBezTo>
                  <a:pt x="677333" y="628227"/>
                  <a:pt x="684953" y="619760"/>
                  <a:pt x="762000" y="660400"/>
                </a:cubicBezTo>
                <a:cubicBezTo>
                  <a:pt x="839047" y="701040"/>
                  <a:pt x="1027853" y="790787"/>
                  <a:pt x="1102360" y="817880"/>
                </a:cubicBezTo>
                <a:cubicBezTo>
                  <a:pt x="1176867" y="844973"/>
                  <a:pt x="1169247" y="804333"/>
                  <a:pt x="1209040" y="822960"/>
                </a:cubicBezTo>
                <a:cubicBezTo>
                  <a:pt x="1248833" y="841587"/>
                  <a:pt x="1275080" y="900007"/>
                  <a:pt x="1341120" y="929640"/>
                </a:cubicBezTo>
                <a:cubicBezTo>
                  <a:pt x="1407160" y="959273"/>
                  <a:pt x="1522307" y="981287"/>
                  <a:pt x="1605280" y="1000760"/>
                </a:cubicBezTo>
                <a:cubicBezTo>
                  <a:pt x="1688253" y="1020233"/>
                  <a:pt x="1785620" y="1021080"/>
                  <a:pt x="1838960" y="1046480"/>
                </a:cubicBezTo>
                <a:cubicBezTo>
                  <a:pt x="1892300" y="1071880"/>
                  <a:pt x="1881293" y="1135380"/>
                  <a:pt x="1925320" y="1153160"/>
                </a:cubicBezTo>
                <a:cubicBezTo>
                  <a:pt x="1969347" y="1170940"/>
                  <a:pt x="2055707" y="1139613"/>
                  <a:pt x="2103120" y="1153160"/>
                </a:cubicBezTo>
                <a:cubicBezTo>
                  <a:pt x="2150533" y="1166707"/>
                  <a:pt x="2151380" y="1221740"/>
                  <a:pt x="2209800" y="1234440"/>
                </a:cubicBezTo>
                <a:cubicBezTo>
                  <a:pt x="2268220" y="1247140"/>
                  <a:pt x="2368127" y="1203113"/>
                  <a:pt x="2453640" y="1229360"/>
                </a:cubicBezTo>
                <a:cubicBezTo>
                  <a:pt x="2539153" y="1255607"/>
                  <a:pt x="2603500" y="1361440"/>
                  <a:pt x="2722880" y="1391920"/>
                </a:cubicBezTo>
                <a:cubicBezTo>
                  <a:pt x="2842260" y="1422400"/>
                  <a:pt x="3061547" y="1390227"/>
                  <a:pt x="3169920" y="1412240"/>
                </a:cubicBezTo>
                <a:cubicBezTo>
                  <a:pt x="3278293" y="1434253"/>
                  <a:pt x="3290147" y="1507067"/>
                  <a:pt x="3373120" y="1524000"/>
                </a:cubicBezTo>
                <a:cubicBezTo>
                  <a:pt x="3456093" y="1540933"/>
                  <a:pt x="3564467" y="1493520"/>
                  <a:pt x="3667760" y="1513840"/>
                </a:cubicBezTo>
                <a:cubicBezTo>
                  <a:pt x="3771053" y="1534160"/>
                  <a:pt x="3871807" y="1623907"/>
                  <a:pt x="3992880" y="1645920"/>
                </a:cubicBezTo>
                <a:cubicBezTo>
                  <a:pt x="4113953" y="1667933"/>
                  <a:pt x="4312920" y="1625600"/>
                  <a:pt x="4394200" y="1645920"/>
                </a:cubicBezTo>
                <a:cubicBezTo>
                  <a:pt x="4475480" y="1666240"/>
                  <a:pt x="4413673" y="1745827"/>
                  <a:pt x="4480560" y="1767840"/>
                </a:cubicBezTo>
                <a:cubicBezTo>
                  <a:pt x="4547447" y="1789853"/>
                  <a:pt x="4714240" y="1755987"/>
                  <a:pt x="4795520" y="1778000"/>
                </a:cubicBezTo>
                <a:cubicBezTo>
                  <a:pt x="4876800" y="1800013"/>
                  <a:pt x="4879340" y="1877060"/>
                  <a:pt x="4968240" y="1899920"/>
                </a:cubicBezTo>
                <a:cubicBezTo>
                  <a:pt x="5057140" y="1922780"/>
                  <a:pt x="5254414" y="1897380"/>
                  <a:pt x="5328920" y="1915160"/>
                </a:cubicBezTo>
                <a:cubicBezTo>
                  <a:pt x="5403426" y="1932940"/>
                  <a:pt x="5379720" y="1985433"/>
                  <a:pt x="5415280" y="2006600"/>
                </a:cubicBezTo>
                <a:cubicBezTo>
                  <a:pt x="5450840" y="2027767"/>
                  <a:pt x="5527887" y="2038773"/>
                  <a:pt x="5542280" y="2042160"/>
                </a:cubicBezTo>
                <a:cubicBezTo>
                  <a:pt x="5556673" y="2045547"/>
                  <a:pt x="5512646" y="2023110"/>
                  <a:pt x="5501640" y="202692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683519" y="1909622"/>
            <a:ext cx="3797300" cy="625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b="1" dirty="0">
                <a:solidFill>
                  <a:sysClr val="windowText" lastClr="000000"/>
                </a:solidFill>
                <a:latin typeface="微软雅黑" panose="020B0503020204020204" charset="-122"/>
                <a:ea typeface="微软雅黑" panose="020B0503020204020204" charset="-122"/>
                <a:cs typeface="微软雅黑" panose="020B0503020204020204" charset="-122"/>
              </a:rPr>
              <a:t>HR 0.81 (95% CI:0.68-0.96)</a:t>
            </a:r>
          </a:p>
          <a:p>
            <a:r>
              <a:rPr lang="en-US" altLang="zh-CN" sz="1400" b="1" dirty="0">
                <a:solidFill>
                  <a:sysClr val="windowText" lastClr="000000"/>
                </a:solidFill>
                <a:latin typeface="微软雅黑" panose="020B0503020204020204" charset="-122"/>
                <a:ea typeface="微软雅黑" panose="020B0503020204020204" charset="-122"/>
                <a:cs typeface="微软雅黑" panose="020B0503020204020204" charset="-122"/>
              </a:rPr>
              <a:t>P=0.017 (</a:t>
            </a:r>
            <a:r>
              <a:rPr lang="zh-CN" altLang="en-US" sz="1400" b="1" dirty="0">
                <a:solidFill>
                  <a:sysClr val="windowText" lastClr="000000"/>
                </a:solidFill>
                <a:latin typeface="微软雅黑" panose="020B0503020204020204" charset="-122"/>
                <a:ea typeface="微软雅黑" panose="020B0503020204020204" charset="-122"/>
                <a:cs typeface="微软雅黑" panose="020B0503020204020204" charset="-122"/>
              </a:rPr>
              <a:t>优效终点</a:t>
            </a:r>
            <a:r>
              <a:rPr lang="en-US" altLang="zh-CN" sz="1400" b="1" dirty="0">
                <a:solidFill>
                  <a:sysClr val="windowText" lastClr="000000"/>
                </a:solidFill>
                <a:latin typeface="微软雅黑" panose="020B0503020204020204" charset="-122"/>
                <a:ea typeface="微软雅黑" panose="020B0503020204020204" charset="-122"/>
                <a:cs typeface="微软雅黑" panose="020B0503020204020204" charset="-122"/>
              </a:rPr>
              <a:t>)</a:t>
            </a:r>
            <a:endParaRPr lang="zh-CN" altLang="en-US" sz="1400" b="1" dirty="0">
              <a:solidFill>
                <a:sysClr val="windowText" lastClr="000000"/>
              </a:solidFill>
              <a:latin typeface="微软雅黑" panose="020B0503020204020204" charset="-122"/>
              <a:ea typeface="微软雅黑" panose="020B0503020204020204" charset="-122"/>
              <a:cs typeface="微软雅黑" panose="020B0503020204020204" charset="-122"/>
            </a:endParaRPr>
          </a:p>
        </p:txBody>
      </p:sp>
      <p:cxnSp>
        <p:nvCxnSpPr>
          <p:cNvPr id="24" name="直接连接符 23"/>
          <p:cNvCxnSpPr/>
          <p:nvPr/>
        </p:nvCxnSpPr>
        <p:spPr>
          <a:xfrm>
            <a:off x="3258354" y="4419057"/>
            <a:ext cx="511478" cy="0"/>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258354" y="4720156"/>
            <a:ext cx="51147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5" name="表格 24"/>
          <p:cNvGraphicFramePr>
            <a:graphicFrameLocks noGrp="1"/>
          </p:cNvGraphicFramePr>
          <p:nvPr>
            <p:custDataLst>
              <p:tags r:id="rId1"/>
            </p:custDataLst>
          </p:nvPr>
        </p:nvGraphicFramePr>
        <p:xfrm>
          <a:off x="3816198" y="3961214"/>
          <a:ext cx="2998488" cy="942219"/>
        </p:xfrm>
        <a:graphic>
          <a:graphicData uri="http://schemas.openxmlformats.org/drawingml/2006/table">
            <a:tbl>
              <a:tblPr firstRow="1" bandRow="1">
                <a:tableStyleId>{5C22544A-7EE6-4342-B048-85BDC9FD1C3A}</a:tableStyleId>
              </a:tblPr>
              <a:tblGrid>
                <a:gridCol w="1583575">
                  <a:extLst>
                    <a:ext uri="{9D8B030D-6E8A-4147-A177-3AD203B41FA5}">
                      <a16:colId xmlns:a16="http://schemas.microsoft.com/office/drawing/2014/main" val="20000"/>
                    </a:ext>
                  </a:extLst>
                </a:gridCol>
                <a:gridCol w="1414913">
                  <a:extLst>
                    <a:ext uri="{9D8B030D-6E8A-4147-A177-3AD203B41FA5}">
                      <a16:colId xmlns:a16="http://schemas.microsoft.com/office/drawing/2014/main" val="20001"/>
                    </a:ext>
                  </a:extLst>
                </a:gridCol>
              </a:tblGrid>
              <a:tr h="314073">
                <a:tc>
                  <a:txBody>
                    <a:bodyPr/>
                    <a:lstStyle/>
                    <a:p>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solidFill>
                      <a:schemeClr val="accent1">
                        <a:lumMod val="75000"/>
                      </a:schemeClr>
                    </a:solidFill>
                  </a:tcPr>
                </a:tc>
                <a:tc>
                  <a:txBody>
                    <a:bodyPr/>
                    <a:lstStyle/>
                    <a:p>
                      <a:pPr algn="ctr"/>
                      <a:r>
                        <a:rPr lang="zh-CN" altLang="en-US" sz="1400" dirty="0">
                          <a:latin typeface="Arial" panose="020B0604020202020204" pitchFamily="34" charset="0"/>
                          <a:ea typeface="微软雅黑" panose="020B0503020204020204" charset="-122"/>
                          <a:cs typeface="Arial" panose="020B0604020202020204" pitchFamily="34" charset="0"/>
                        </a:rPr>
                        <a:t>中位时间 </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dirty="0">
                          <a:latin typeface="Arial" panose="020B0604020202020204" pitchFamily="34" charset="0"/>
                          <a:ea typeface="微软雅黑" panose="020B0503020204020204" charset="-122"/>
                          <a:cs typeface="Arial" panose="020B0604020202020204" pitchFamily="34" charset="0"/>
                        </a:rPr>
                        <a:t>月</a:t>
                      </a:r>
                      <a:r>
                        <a:rPr lang="en-US" altLang="zh-CN" sz="1400" dirty="0">
                          <a:latin typeface="Arial" panose="020B0604020202020204" pitchFamily="34" charset="0"/>
                          <a:ea typeface="微软雅黑" panose="020B0503020204020204" charset="-122"/>
                          <a:cs typeface="Arial" panose="020B0604020202020204" pitchFamily="34" charset="0"/>
                        </a:rPr>
                        <a:t>)</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solidFill>
                      <a:schemeClr val="accent1">
                        <a:lumMod val="75000"/>
                      </a:schemeClr>
                    </a:solidFill>
                  </a:tcPr>
                </a:tc>
                <a:extLst>
                  <a:ext uri="{0D108BD9-81ED-4DB2-BD59-A6C34878D82A}">
                    <a16:rowId xmlns:a16="http://schemas.microsoft.com/office/drawing/2014/main" val="10000"/>
                  </a:ext>
                </a:extLst>
              </a:tr>
              <a:tr h="314073">
                <a:tc>
                  <a:txBody>
                    <a:bodyPr/>
                    <a:lstStyle/>
                    <a:p>
                      <a:r>
                        <a:rPr lang="zh-CN" altLang="en-US" sz="1400" dirty="0">
                          <a:latin typeface="Arial" panose="020B0604020202020204" pitchFamily="34" charset="0"/>
                          <a:ea typeface="微软雅黑" panose="020B0503020204020204" charset="-122"/>
                          <a:cs typeface="Arial" panose="020B0604020202020204" pitchFamily="34" charset="0"/>
                        </a:rPr>
                        <a:t>地舒单抗 </a:t>
                      </a:r>
                      <a:r>
                        <a:rPr lang="en-US" altLang="zh-CN" sz="1400" dirty="0">
                          <a:latin typeface="Arial" panose="020B0604020202020204" pitchFamily="34" charset="0"/>
                          <a:ea typeface="微软雅黑" panose="020B0503020204020204" charset="-122"/>
                          <a:cs typeface="Arial" panose="020B0604020202020204" pitchFamily="34" charset="0"/>
                        </a:rPr>
                        <a:t>(n=800)</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solidFill>
                      <a:schemeClr val="accent1">
                        <a:lumMod val="20000"/>
                        <a:lumOff val="80000"/>
                      </a:schemeClr>
                    </a:solidFill>
                  </a:tcPr>
                </a:tc>
                <a:tc>
                  <a:txBody>
                    <a:bodyPr/>
                    <a:lstStyle/>
                    <a:p>
                      <a:pPr algn="ctr"/>
                      <a:r>
                        <a:rPr lang="en-US" altLang="zh-CN" sz="1400" dirty="0">
                          <a:latin typeface="Arial" panose="020B0604020202020204" pitchFamily="34" charset="0"/>
                          <a:ea typeface="微软雅黑" panose="020B0503020204020204" charset="-122"/>
                          <a:cs typeface="Arial" panose="020B0604020202020204" pitchFamily="34" charset="0"/>
                        </a:rPr>
                        <a:t>21.4</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0001"/>
                  </a:ext>
                </a:extLst>
              </a:tr>
              <a:tr h="314073">
                <a:tc>
                  <a:txBody>
                    <a:bodyPr/>
                    <a:lstStyle/>
                    <a:p>
                      <a:r>
                        <a:rPr lang="zh-CN" altLang="en-US" sz="1400" dirty="0">
                          <a:latin typeface="Arial" panose="020B0604020202020204" pitchFamily="34" charset="0"/>
                          <a:ea typeface="微软雅黑" panose="020B0503020204020204" charset="-122"/>
                          <a:cs typeface="Arial" panose="020B0604020202020204" pitchFamily="34" charset="0"/>
                        </a:rPr>
                        <a:t>唑来膦酸 </a:t>
                      </a:r>
                      <a:r>
                        <a:rPr lang="en-US" altLang="zh-CN" sz="1400" dirty="0">
                          <a:latin typeface="Arial" panose="020B0604020202020204" pitchFamily="34" charset="0"/>
                          <a:ea typeface="微软雅黑" panose="020B0503020204020204" charset="-122"/>
                          <a:cs typeface="Arial" panose="020B0604020202020204" pitchFamily="34" charset="0"/>
                        </a:rPr>
                        <a:t>(n=797)</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solidFill>
                      <a:srgbClr val="FEF6F0"/>
                    </a:solidFill>
                  </a:tcPr>
                </a:tc>
                <a:tc>
                  <a:txBody>
                    <a:bodyPr/>
                    <a:lstStyle/>
                    <a:p>
                      <a:pPr algn="ctr"/>
                      <a:r>
                        <a:rPr lang="en-US" altLang="zh-CN" sz="1400" dirty="0">
                          <a:latin typeface="Arial" panose="020B0604020202020204" pitchFamily="34" charset="0"/>
                          <a:ea typeface="微软雅黑" panose="020B0503020204020204" charset="-122"/>
                          <a:cs typeface="Arial" panose="020B0604020202020204" pitchFamily="34" charset="0"/>
                        </a:rPr>
                        <a:t>15.4</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solidFill>
                      <a:srgbClr val="FEF6F0"/>
                    </a:solidFill>
                  </a:tcPr>
                </a:tc>
                <a:extLst>
                  <a:ext uri="{0D108BD9-81ED-4DB2-BD59-A6C34878D82A}">
                    <a16:rowId xmlns:a16="http://schemas.microsoft.com/office/drawing/2014/main" val="10002"/>
                  </a:ext>
                </a:extLst>
              </a:tr>
            </a:tbl>
          </a:graphicData>
        </a:graphic>
      </p:graphicFrame>
      <p:sp>
        <p:nvSpPr>
          <p:cNvPr id="29" name="矩形 28"/>
          <p:cNvSpPr/>
          <p:nvPr/>
        </p:nvSpPr>
        <p:spPr>
          <a:xfrm>
            <a:off x="5024307" y="5469117"/>
            <a:ext cx="2069855" cy="341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研究时间 </a:t>
            </a:r>
            <a:r>
              <a:rPr lang="en-US" altLang="zh-CN" sz="1600"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月</a:t>
            </a:r>
            <a:r>
              <a:rPr lang="en-US" altLang="zh-CN" sz="1600" dirty="0">
                <a:solidFill>
                  <a:schemeClr val="tx1">
                    <a:lumMod val="75000"/>
                    <a:lumOff val="25000"/>
                  </a:schemeClr>
                </a:solidFill>
                <a:latin typeface="微软雅黑" panose="020B0503020204020204" charset="-122"/>
                <a:ea typeface="微软雅黑" panose="020B0503020204020204" charset="-122"/>
              </a:rPr>
              <a:t>)</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4" name="矩形 3"/>
          <p:cNvSpPr/>
          <p:nvPr/>
        </p:nvSpPr>
        <p:spPr>
          <a:xfrm>
            <a:off x="8373550" y="6360720"/>
            <a:ext cx="3806825" cy="245110"/>
          </a:xfrm>
          <a:prstGeom prst="rect">
            <a:avLst/>
          </a:prstGeom>
        </p:spPr>
        <p:txBody>
          <a:bodyPr wrap="none">
            <a:spAutoFit/>
          </a:bodyPr>
          <a:lstStyle/>
          <a:p>
            <a:r>
              <a:rPr lang="en-US" altLang="zh-CN" sz="1000" dirty="0">
                <a:solidFill>
                  <a:schemeClr val="bg1"/>
                </a:solidFill>
                <a:latin typeface="微软雅黑" panose="020B0503020204020204" charset="-122"/>
                <a:ea typeface="微软雅黑" panose="020B0503020204020204" charset="-122"/>
                <a:cs typeface="Arial" panose="020B0604020202020204" pitchFamily="34" charset="0"/>
              </a:rPr>
              <a:t>Henry D, et al. Support Care Cancer. 2014 Mar;22(3):679-87.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1455" y="167005"/>
            <a:ext cx="11880215" cy="1079500"/>
          </a:xfrm>
        </p:spPr>
        <p:txBody>
          <a:bodyPr>
            <a:noAutofit/>
          </a:bodyPr>
          <a:lstStyle/>
          <a:p>
            <a:pPr algn="ctr"/>
            <a:r>
              <a:rPr lang="zh-CN" altLang="en-US" sz="2800" dirty="0">
                <a:sym typeface="+mn-ea"/>
              </a:rPr>
              <a:t>首次及随后出现SRE的时间（实体瘤亚组）</a:t>
            </a:r>
            <a:br>
              <a:rPr lang="zh-CN" altLang="en-US" sz="2800" b="1" kern="1200" dirty="0">
                <a:ea typeface="微软雅黑" panose="020B0503020204020204" charset="-122"/>
              </a:rPr>
            </a:br>
            <a:r>
              <a:rPr lang="zh-CN" altLang="en-US" sz="2800" dirty="0">
                <a:sym typeface="+mn-ea"/>
              </a:rPr>
              <a:t>—— 与唑来膦酸相比，地舒单抗显著降低首次及随后骨并发症风险15%</a:t>
            </a:r>
          </a:p>
        </p:txBody>
      </p:sp>
      <p:pic>
        <p:nvPicPr>
          <p:cNvPr id="4" name="图片 3"/>
          <p:cNvPicPr>
            <a:picLocks noChangeAspect="1"/>
          </p:cNvPicPr>
          <p:nvPr/>
        </p:nvPicPr>
        <p:blipFill>
          <a:blip r:embed="rId4"/>
          <a:stretch>
            <a:fillRect/>
          </a:stretch>
        </p:blipFill>
        <p:spPr>
          <a:xfrm>
            <a:off x="1499505" y="1502997"/>
            <a:ext cx="7771496" cy="4271481"/>
          </a:xfrm>
          <a:prstGeom prst="rect">
            <a:avLst/>
          </a:prstGeom>
        </p:spPr>
      </p:pic>
      <p:sp>
        <p:nvSpPr>
          <p:cNvPr id="6" name="矩形 5"/>
          <p:cNvSpPr/>
          <p:nvPr/>
        </p:nvSpPr>
        <p:spPr>
          <a:xfrm>
            <a:off x="2525412" y="1483674"/>
            <a:ext cx="6406881" cy="345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16200000">
            <a:off x="-67375" y="3143675"/>
            <a:ext cx="3460873" cy="733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骨相关事件的平均累积数量</a:t>
            </a:r>
          </a:p>
        </p:txBody>
      </p:sp>
      <p:sp>
        <p:nvSpPr>
          <p:cNvPr id="8" name="下箭头 7"/>
          <p:cNvSpPr/>
          <p:nvPr/>
        </p:nvSpPr>
        <p:spPr>
          <a:xfrm>
            <a:off x="8729314" y="1847616"/>
            <a:ext cx="1489777" cy="1354360"/>
          </a:xfrm>
          <a:prstGeom prst="downArrow">
            <a:avLst>
              <a:gd name="adj1" fmla="val 48604"/>
              <a:gd name="adj2"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15%</a:t>
            </a:r>
          </a:p>
        </p:txBody>
      </p:sp>
      <p:sp>
        <p:nvSpPr>
          <p:cNvPr id="12" name="文本框 11"/>
          <p:cNvSpPr txBox="1"/>
          <p:nvPr/>
        </p:nvSpPr>
        <p:spPr>
          <a:xfrm>
            <a:off x="8923868" y="1555641"/>
            <a:ext cx="1100667" cy="276999"/>
          </a:xfrm>
          <a:prstGeom prst="rect">
            <a:avLst/>
          </a:prstGeom>
          <a:noFill/>
        </p:spPr>
        <p:txBody>
          <a:bodyPr wrap="square" rtlCol="0">
            <a:spAutoFit/>
          </a:bodyPr>
          <a:lstStyle/>
          <a:p>
            <a:pPr algn="ctr"/>
            <a:r>
              <a:rPr lang="zh-CN" altLang="en-US" sz="1200" dirty="0">
                <a:latin typeface="Arial" panose="020B0604020202020204" pitchFamily="34" charset="0"/>
                <a:ea typeface="微软雅黑" panose="020B0503020204020204" charset="-122"/>
                <a:cs typeface="Arial" panose="020B0604020202020204" pitchFamily="34" charset="0"/>
              </a:rPr>
              <a:t>相关风险</a:t>
            </a:r>
          </a:p>
        </p:txBody>
      </p:sp>
      <p:sp>
        <p:nvSpPr>
          <p:cNvPr id="14" name="矩形 13"/>
          <p:cNvSpPr/>
          <p:nvPr/>
        </p:nvSpPr>
        <p:spPr>
          <a:xfrm>
            <a:off x="2635519" y="2576119"/>
            <a:ext cx="3020214" cy="625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ysClr val="windowText" lastClr="000000"/>
                </a:solidFill>
                <a:latin typeface="微软雅黑" panose="020B0503020204020204" charset="-122"/>
                <a:ea typeface="微软雅黑" panose="020B0503020204020204" charset="-122"/>
                <a:cs typeface="微软雅黑" panose="020B0503020204020204" charset="-122"/>
              </a:rPr>
              <a:t>比值比</a:t>
            </a:r>
            <a:r>
              <a:rPr lang="en-US" altLang="zh-CN" sz="1400" b="1" dirty="0">
                <a:solidFill>
                  <a:sysClr val="windowText" lastClr="000000"/>
                </a:solidFill>
                <a:latin typeface="微软雅黑" panose="020B0503020204020204" charset="-122"/>
                <a:ea typeface="微软雅黑" panose="020B0503020204020204" charset="-122"/>
                <a:cs typeface="微软雅黑" panose="020B0503020204020204" charset="-122"/>
              </a:rPr>
              <a:t> 0.85 (95% CI:0.72-1.00)</a:t>
            </a:r>
          </a:p>
          <a:p>
            <a:r>
              <a:rPr lang="en-US" altLang="zh-CN" sz="1400" b="1" dirty="0">
                <a:solidFill>
                  <a:sysClr val="windowText" lastClr="000000"/>
                </a:solidFill>
                <a:latin typeface="微软雅黑" panose="020B0503020204020204" charset="-122"/>
                <a:ea typeface="微软雅黑" panose="020B0503020204020204" charset="-122"/>
                <a:cs typeface="微软雅黑" panose="020B0503020204020204" charset="-122"/>
              </a:rPr>
              <a:t>P=0.048</a:t>
            </a:r>
            <a:endParaRPr lang="zh-CN" altLang="en-US" sz="1400" b="1" dirty="0">
              <a:solidFill>
                <a:sysClr val="windowText" lastClr="000000"/>
              </a:solidFill>
              <a:latin typeface="微软雅黑" panose="020B0503020204020204" charset="-122"/>
              <a:ea typeface="微软雅黑" panose="020B0503020204020204" charset="-122"/>
              <a:cs typeface="微软雅黑" panose="020B0503020204020204" charset="-122"/>
            </a:endParaRPr>
          </a:p>
        </p:txBody>
      </p:sp>
      <p:sp>
        <p:nvSpPr>
          <p:cNvPr id="20" name="矩形 19"/>
          <p:cNvSpPr/>
          <p:nvPr/>
        </p:nvSpPr>
        <p:spPr>
          <a:xfrm>
            <a:off x="4822012" y="5431687"/>
            <a:ext cx="2069855" cy="341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微软雅黑" panose="020B0503020204020204" charset="-122"/>
                <a:ea typeface="微软雅黑" panose="020B0503020204020204" charset="-122"/>
              </a:rPr>
              <a:t>研究时间 </a:t>
            </a:r>
            <a:r>
              <a:rPr lang="en-US" altLang="zh-CN" sz="1600" dirty="0">
                <a:solidFill>
                  <a:schemeClr val="tx1">
                    <a:lumMod val="75000"/>
                    <a:lumOff val="25000"/>
                  </a:schemeClr>
                </a:solidFill>
                <a:latin typeface="微软雅黑" panose="020B0503020204020204" charset="-122"/>
                <a:ea typeface="微软雅黑" panose="020B0503020204020204" charset="-122"/>
              </a:rPr>
              <a:t>(</a:t>
            </a:r>
            <a:r>
              <a:rPr lang="zh-CN" altLang="en-US" sz="1600" dirty="0">
                <a:solidFill>
                  <a:schemeClr val="tx1">
                    <a:lumMod val="75000"/>
                    <a:lumOff val="25000"/>
                  </a:schemeClr>
                </a:solidFill>
                <a:latin typeface="微软雅黑" panose="020B0503020204020204" charset="-122"/>
                <a:ea typeface="微软雅黑" panose="020B0503020204020204" charset="-122"/>
              </a:rPr>
              <a:t>月</a:t>
            </a:r>
            <a:r>
              <a:rPr lang="en-US" altLang="zh-CN" sz="1600" dirty="0">
                <a:solidFill>
                  <a:schemeClr val="tx1">
                    <a:lumMod val="75000"/>
                    <a:lumOff val="25000"/>
                  </a:schemeClr>
                </a:solidFill>
                <a:latin typeface="微软雅黑" panose="020B0503020204020204" charset="-122"/>
                <a:ea typeface="微软雅黑" panose="020B0503020204020204" charset="-122"/>
              </a:rPr>
              <a:t>)</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cxnSp>
        <p:nvCxnSpPr>
          <p:cNvPr id="21" name="直接连接符 20"/>
          <p:cNvCxnSpPr/>
          <p:nvPr/>
        </p:nvCxnSpPr>
        <p:spPr>
          <a:xfrm>
            <a:off x="6092127" y="4633643"/>
            <a:ext cx="511478" cy="0"/>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092127" y="4378689"/>
            <a:ext cx="51147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8" name="表格 27"/>
          <p:cNvGraphicFramePr>
            <a:graphicFrameLocks noGrp="1"/>
          </p:cNvGraphicFramePr>
          <p:nvPr>
            <p:custDataLst>
              <p:tags r:id="rId1"/>
            </p:custDataLst>
          </p:nvPr>
        </p:nvGraphicFramePr>
        <p:xfrm>
          <a:off x="6603605" y="3891595"/>
          <a:ext cx="2125709" cy="942471"/>
        </p:xfrm>
        <a:graphic>
          <a:graphicData uri="http://schemas.openxmlformats.org/drawingml/2006/table">
            <a:tbl>
              <a:tblPr firstRow="1" bandRow="1">
                <a:tableStyleId>{5C22544A-7EE6-4342-B048-85BDC9FD1C3A}</a:tableStyleId>
              </a:tblPr>
              <a:tblGrid>
                <a:gridCol w="948842">
                  <a:extLst>
                    <a:ext uri="{9D8B030D-6E8A-4147-A177-3AD203B41FA5}">
                      <a16:colId xmlns:a16="http://schemas.microsoft.com/office/drawing/2014/main" val="20000"/>
                    </a:ext>
                  </a:extLst>
                </a:gridCol>
                <a:gridCol w="1176867">
                  <a:extLst>
                    <a:ext uri="{9D8B030D-6E8A-4147-A177-3AD203B41FA5}">
                      <a16:colId xmlns:a16="http://schemas.microsoft.com/office/drawing/2014/main" val="20001"/>
                    </a:ext>
                  </a:extLst>
                </a:gridCol>
              </a:tblGrid>
              <a:tr h="314325">
                <a:tc>
                  <a:txBody>
                    <a:bodyPr/>
                    <a:lstStyle/>
                    <a:p>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solidFill>
                      <a:schemeClr val="accent1">
                        <a:lumMod val="75000"/>
                      </a:schemeClr>
                    </a:solidFill>
                  </a:tcPr>
                </a:tc>
                <a:tc>
                  <a:txBody>
                    <a:bodyPr/>
                    <a:lstStyle/>
                    <a:p>
                      <a:pPr algn="ctr"/>
                      <a:r>
                        <a:rPr lang="zh-CN" altLang="en-US" sz="1400" dirty="0">
                          <a:latin typeface="Arial" panose="020B0604020202020204" pitchFamily="34" charset="0"/>
                          <a:ea typeface="微软雅黑" panose="020B0503020204020204" charset="-122"/>
                          <a:cs typeface="Arial" panose="020B0604020202020204" pitchFamily="34" charset="0"/>
                        </a:rPr>
                        <a:t>事件数</a:t>
                      </a:r>
                    </a:p>
                  </a:txBody>
                  <a:tcPr>
                    <a:solidFill>
                      <a:schemeClr val="accent1">
                        <a:lumMod val="75000"/>
                      </a:schemeClr>
                    </a:solidFill>
                  </a:tcPr>
                </a:tc>
                <a:extLst>
                  <a:ext uri="{0D108BD9-81ED-4DB2-BD59-A6C34878D82A}">
                    <a16:rowId xmlns:a16="http://schemas.microsoft.com/office/drawing/2014/main" val="10000"/>
                  </a:ext>
                </a:extLst>
              </a:tr>
              <a:tr h="314073">
                <a:tc>
                  <a:txBody>
                    <a:bodyPr/>
                    <a:lstStyle/>
                    <a:p>
                      <a:r>
                        <a:rPr lang="zh-CN" altLang="en-US" sz="1400" dirty="0">
                          <a:latin typeface="Arial" panose="020B0604020202020204" pitchFamily="34" charset="0"/>
                          <a:ea typeface="微软雅黑" panose="020B0503020204020204" charset="-122"/>
                          <a:cs typeface="Arial" panose="020B0604020202020204" pitchFamily="34" charset="0"/>
                        </a:rPr>
                        <a:t>地舒单抗 </a:t>
                      </a:r>
                    </a:p>
                  </a:txBody>
                  <a:tcPr>
                    <a:solidFill>
                      <a:schemeClr val="accent1">
                        <a:lumMod val="20000"/>
                        <a:lumOff val="80000"/>
                      </a:schemeClr>
                    </a:solidFill>
                  </a:tcPr>
                </a:tc>
                <a:tc>
                  <a:txBody>
                    <a:bodyPr/>
                    <a:lstStyle/>
                    <a:p>
                      <a:pPr algn="ctr"/>
                      <a:r>
                        <a:rPr lang="en-US" altLang="zh-CN" sz="1400" dirty="0">
                          <a:latin typeface="Arial" panose="020B0604020202020204" pitchFamily="34" charset="0"/>
                          <a:ea typeface="微软雅黑" panose="020B0503020204020204" charset="-122"/>
                          <a:cs typeface="Arial" panose="020B0604020202020204" pitchFamily="34" charset="0"/>
                        </a:rPr>
                        <a:t>328</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0001"/>
                  </a:ext>
                </a:extLst>
              </a:tr>
              <a:tr h="314073">
                <a:tc>
                  <a:txBody>
                    <a:bodyPr/>
                    <a:lstStyle/>
                    <a:p>
                      <a:r>
                        <a:rPr lang="zh-CN" altLang="en-US" sz="1400" dirty="0">
                          <a:latin typeface="Arial" panose="020B0604020202020204" pitchFamily="34" charset="0"/>
                          <a:ea typeface="微软雅黑" panose="020B0503020204020204" charset="-122"/>
                          <a:cs typeface="Arial" panose="020B0604020202020204" pitchFamily="34" charset="0"/>
                        </a:rPr>
                        <a:t>唑来膦酸 </a:t>
                      </a:r>
                    </a:p>
                  </a:txBody>
                  <a:tcPr>
                    <a:solidFill>
                      <a:srgbClr val="FEF6F0"/>
                    </a:solidFill>
                  </a:tcPr>
                </a:tc>
                <a:tc>
                  <a:txBody>
                    <a:bodyPr/>
                    <a:lstStyle/>
                    <a:p>
                      <a:pPr algn="ctr"/>
                      <a:r>
                        <a:rPr lang="en-US" altLang="zh-CN" sz="1400" dirty="0">
                          <a:latin typeface="Arial" panose="020B0604020202020204" pitchFamily="34" charset="0"/>
                          <a:ea typeface="微软雅黑" panose="020B0503020204020204" charset="-122"/>
                          <a:cs typeface="Arial" panose="020B0604020202020204" pitchFamily="34" charset="0"/>
                        </a:rPr>
                        <a:t>374</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solidFill>
                      <a:srgbClr val="FEF6F0"/>
                    </a:solidFill>
                  </a:tcPr>
                </a:tc>
                <a:extLst>
                  <a:ext uri="{0D108BD9-81ED-4DB2-BD59-A6C34878D82A}">
                    <a16:rowId xmlns:a16="http://schemas.microsoft.com/office/drawing/2014/main" val="10002"/>
                  </a:ext>
                </a:extLst>
              </a:tr>
            </a:tbl>
          </a:graphicData>
        </a:graphic>
      </p:graphicFrame>
      <p:sp>
        <p:nvSpPr>
          <p:cNvPr id="29" name="任意多边形 28"/>
          <p:cNvSpPr/>
          <p:nvPr/>
        </p:nvSpPr>
        <p:spPr>
          <a:xfrm>
            <a:off x="2544233" y="2298700"/>
            <a:ext cx="5964767" cy="2641600"/>
          </a:xfrm>
          <a:custGeom>
            <a:avLst/>
            <a:gdLst>
              <a:gd name="connsiteX0" fmla="*/ 0 w 5964767"/>
              <a:gd name="connsiteY0" fmla="*/ 2641600 h 2641600"/>
              <a:gd name="connsiteX1" fmla="*/ 148167 w 5964767"/>
              <a:gd name="connsiteY1" fmla="*/ 2637367 h 2641600"/>
              <a:gd name="connsiteX2" fmla="*/ 173567 w 5964767"/>
              <a:gd name="connsiteY2" fmla="*/ 2624667 h 2641600"/>
              <a:gd name="connsiteX3" fmla="*/ 186267 w 5964767"/>
              <a:gd name="connsiteY3" fmla="*/ 2620433 h 2641600"/>
              <a:gd name="connsiteX4" fmla="*/ 198967 w 5964767"/>
              <a:gd name="connsiteY4" fmla="*/ 2611967 h 2641600"/>
              <a:gd name="connsiteX5" fmla="*/ 224367 w 5964767"/>
              <a:gd name="connsiteY5" fmla="*/ 2603500 h 2641600"/>
              <a:gd name="connsiteX6" fmla="*/ 237067 w 5964767"/>
              <a:gd name="connsiteY6" fmla="*/ 2599267 h 2641600"/>
              <a:gd name="connsiteX7" fmla="*/ 270934 w 5964767"/>
              <a:gd name="connsiteY7" fmla="*/ 2590800 h 2641600"/>
              <a:gd name="connsiteX8" fmla="*/ 296334 w 5964767"/>
              <a:gd name="connsiteY8" fmla="*/ 2582333 h 2641600"/>
              <a:gd name="connsiteX9" fmla="*/ 309034 w 5964767"/>
              <a:gd name="connsiteY9" fmla="*/ 2578100 h 2641600"/>
              <a:gd name="connsiteX10" fmla="*/ 330200 w 5964767"/>
              <a:gd name="connsiteY10" fmla="*/ 2573867 h 2641600"/>
              <a:gd name="connsiteX11" fmla="*/ 342900 w 5964767"/>
              <a:gd name="connsiteY11" fmla="*/ 2565400 h 2641600"/>
              <a:gd name="connsiteX12" fmla="*/ 355600 w 5964767"/>
              <a:gd name="connsiteY12" fmla="*/ 2561167 h 2641600"/>
              <a:gd name="connsiteX13" fmla="*/ 368300 w 5964767"/>
              <a:gd name="connsiteY13" fmla="*/ 2548467 h 2641600"/>
              <a:gd name="connsiteX14" fmla="*/ 389467 w 5964767"/>
              <a:gd name="connsiteY14" fmla="*/ 2540000 h 2641600"/>
              <a:gd name="connsiteX15" fmla="*/ 414867 w 5964767"/>
              <a:gd name="connsiteY15" fmla="*/ 2527300 h 2641600"/>
              <a:gd name="connsiteX16" fmla="*/ 452967 w 5964767"/>
              <a:gd name="connsiteY16" fmla="*/ 2506133 h 2641600"/>
              <a:gd name="connsiteX17" fmla="*/ 469900 w 5964767"/>
              <a:gd name="connsiteY17" fmla="*/ 2497667 h 2641600"/>
              <a:gd name="connsiteX18" fmla="*/ 499534 w 5964767"/>
              <a:gd name="connsiteY18" fmla="*/ 2480733 h 2641600"/>
              <a:gd name="connsiteX19" fmla="*/ 512234 w 5964767"/>
              <a:gd name="connsiteY19" fmla="*/ 2476500 h 2641600"/>
              <a:gd name="connsiteX20" fmla="*/ 550334 w 5964767"/>
              <a:gd name="connsiteY20" fmla="*/ 2442633 h 2641600"/>
              <a:gd name="connsiteX21" fmla="*/ 563034 w 5964767"/>
              <a:gd name="connsiteY21" fmla="*/ 2429933 h 2641600"/>
              <a:gd name="connsiteX22" fmla="*/ 571500 w 5964767"/>
              <a:gd name="connsiteY22" fmla="*/ 2404533 h 2641600"/>
              <a:gd name="connsiteX23" fmla="*/ 575734 w 5964767"/>
              <a:gd name="connsiteY23" fmla="*/ 2391833 h 2641600"/>
              <a:gd name="connsiteX24" fmla="*/ 579967 w 5964767"/>
              <a:gd name="connsiteY24" fmla="*/ 2370667 h 2641600"/>
              <a:gd name="connsiteX25" fmla="*/ 588434 w 5964767"/>
              <a:gd name="connsiteY25" fmla="*/ 2345267 h 2641600"/>
              <a:gd name="connsiteX26" fmla="*/ 596900 w 5964767"/>
              <a:gd name="connsiteY26" fmla="*/ 2315633 h 2641600"/>
              <a:gd name="connsiteX27" fmla="*/ 618067 w 5964767"/>
              <a:gd name="connsiteY27" fmla="*/ 2311400 h 2641600"/>
              <a:gd name="connsiteX28" fmla="*/ 630767 w 5964767"/>
              <a:gd name="connsiteY28" fmla="*/ 2307167 h 2641600"/>
              <a:gd name="connsiteX29" fmla="*/ 643467 w 5964767"/>
              <a:gd name="connsiteY29" fmla="*/ 2298700 h 2641600"/>
              <a:gd name="connsiteX30" fmla="*/ 668867 w 5964767"/>
              <a:gd name="connsiteY30" fmla="*/ 2290233 h 2641600"/>
              <a:gd name="connsiteX31" fmla="*/ 698500 w 5964767"/>
              <a:gd name="connsiteY31" fmla="*/ 2281767 h 2641600"/>
              <a:gd name="connsiteX32" fmla="*/ 723900 w 5964767"/>
              <a:gd name="connsiteY32" fmla="*/ 2269067 h 2641600"/>
              <a:gd name="connsiteX33" fmla="*/ 783167 w 5964767"/>
              <a:gd name="connsiteY33" fmla="*/ 2256367 h 2641600"/>
              <a:gd name="connsiteX34" fmla="*/ 812800 w 5964767"/>
              <a:gd name="connsiteY34" fmla="*/ 2247900 h 2641600"/>
              <a:gd name="connsiteX35" fmla="*/ 842434 w 5964767"/>
              <a:gd name="connsiteY35" fmla="*/ 2230967 h 2641600"/>
              <a:gd name="connsiteX36" fmla="*/ 855134 w 5964767"/>
              <a:gd name="connsiteY36" fmla="*/ 2226733 h 2641600"/>
              <a:gd name="connsiteX37" fmla="*/ 867834 w 5964767"/>
              <a:gd name="connsiteY37" fmla="*/ 2218267 h 2641600"/>
              <a:gd name="connsiteX38" fmla="*/ 893234 w 5964767"/>
              <a:gd name="connsiteY38" fmla="*/ 2209800 h 2641600"/>
              <a:gd name="connsiteX39" fmla="*/ 905934 w 5964767"/>
              <a:gd name="connsiteY39" fmla="*/ 2205567 h 2641600"/>
              <a:gd name="connsiteX40" fmla="*/ 918634 w 5964767"/>
              <a:gd name="connsiteY40" fmla="*/ 2201333 h 2641600"/>
              <a:gd name="connsiteX41" fmla="*/ 948267 w 5964767"/>
              <a:gd name="connsiteY41" fmla="*/ 2192867 h 2641600"/>
              <a:gd name="connsiteX42" fmla="*/ 986367 w 5964767"/>
              <a:gd name="connsiteY42" fmla="*/ 2175933 h 2641600"/>
              <a:gd name="connsiteX43" fmla="*/ 1003300 w 5964767"/>
              <a:gd name="connsiteY43" fmla="*/ 2167467 h 2641600"/>
              <a:gd name="connsiteX44" fmla="*/ 1028700 w 5964767"/>
              <a:gd name="connsiteY44" fmla="*/ 2150533 h 2641600"/>
              <a:gd name="connsiteX45" fmla="*/ 1062567 w 5964767"/>
              <a:gd name="connsiteY45" fmla="*/ 2142067 h 2641600"/>
              <a:gd name="connsiteX46" fmla="*/ 1075267 w 5964767"/>
              <a:gd name="connsiteY46" fmla="*/ 2133600 h 2641600"/>
              <a:gd name="connsiteX47" fmla="*/ 1100667 w 5964767"/>
              <a:gd name="connsiteY47" fmla="*/ 2125133 h 2641600"/>
              <a:gd name="connsiteX48" fmla="*/ 1130300 w 5964767"/>
              <a:gd name="connsiteY48" fmla="*/ 2103967 h 2641600"/>
              <a:gd name="connsiteX49" fmla="*/ 1143000 w 5964767"/>
              <a:gd name="connsiteY49" fmla="*/ 2095500 h 2641600"/>
              <a:gd name="connsiteX50" fmla="*/ 1172634 w 5964767"/>
              <a:gd name="connsiteY50" fmla="*/ 2057400 h 2641600"/>
              <a:gd name="connsiteX51" fmla="*/ 1185334 w 5964767"/>
              <a:gd name="connsiteY51" fmla="*/ 2044700 h 2641600"/>
              <a:gd name="connsiteX52" fmla="*/ 1181100 w 5964767"/>
              <a:gd name="connsiteY52" fmla="*/ 2032000 h 2641600"/>
              <a:gd name="connsiteX53" fmla="*/ 1168400 w 5964767"/>
              <a:gd name="connsiteY53" fmla="*/ 2027767 h 2641600"/>
              <a:gd name="connsiteX54" fmla="*/ 1193800 w 5964767"/>
              <a:gd name="connsiteY54" fmla="*/ 2010833 h 2641600"/>
              <a:gd name="connsiteX55" fmla="*/ 1231900 w 5964767"/>
              <a:gd name="connsiteY55" fmla="*/ 1993900 h 2641600"/>
              <a:gd name="connsiteX56" fmla="*/ 1244600 w 5964767"/>
              <a:gd name="connsiteY56" fmla="*/ 1989667 h 2641600"/>
              <a:gd name="connsiteX57" fmla="*/ 1257300 w 5964767"/>
              <a:gd name="connsiteY57" fmla="*/ 1985433 h 2641600"/>
              <a:gd name="connsiteX58" fmla="*/ 1274234 w 5964767"/>
              <a:gd name="connsiteY58" fmla="*/ 1981200 h 2641600"/>
              <a:gd name="connsiteX59" fmla="*/ 1299634 w 5964767"/>
              <a:gd name="connsiteY59" fmla="*/ 1972733 h 2641600"/>
              <a:gd name="connsiteX60" fmla="*/ 1312334 w 5964767"/>
              <a:gd name="connsiteY60" fmla="*/ 1968500 h 2641600"/>
              <a:gd name="connsiteX61" fmla="*/ 1367367 w 5964767"/>
              <a:gd name="connsiteY61" fmla="*/ 1955800 h 2641600"/>
              <a:gd name="connsiteX62" fmla="*/ 1384300 w 5964767"/>
              <a:gd name="connsiteY62" fmla="*/ 1947333 h 2641600"/>
              <a:gd name="connsiteX63" fmla="*/ 1409700 w 5964767"/>
              <a:gd name="connsiteY63" fmla="*/ 1930400 h 2641600"/>
              <a:gd name="connsiteX64" fmla="*/ 1435100 w 5964767"/>
              <a:gd name="connsiteY64" fmla="*/ 1926167 h 2641600"/>
              <a:gd name="connsiteX65" fmla="*/ 1473200 w 5964767"/>
              <a:gd name="connsiteY65" fmla="*/ 1913467 h 2641600"/>
              <a:gd name="connsiteX66" fmla="*/ 1498600 w 5964767"/>
              <a:gd name="connsiteY66" fmla="*/ 1905000 h 2641600"/>
              <a:gd name="connsiteX67" fmla="*/ 1515534 w 5964767"/>
              <a:gd name="connsiteY67" fmla="*/ 1900767 h 2641600"/>
              <a:gd name="connsiteX68" fmla="*/ 1540934 w 5964767"/>
              <a:gd name="connsiteY68" fmla="*/ 1892300 h 2641600"/>
              <a:gd name="connsiteX69" fmla="*/ 1553634 w 5964767"/>
              <a:gd name="connsiteY69" fmla="*/ 1888067 h 2641600"/>
              <a:gd name="connsiteX70" fmla="*/ 1566334 w 5964767"/>
              <a:gd name="connsiteY70" fmla="*/ 1879600 h 2641600"/>
              <a:gd name="connsiteX71" fmla="*/ 1591734 w 5964767"/>
              <a:gd name="connsiteY71" fmla="*/ 1871133 h 2641600"/>
              <a:gd name="connsiteX72" fmla="*/ 1612900 w 5964767"/>
              <a:gd name="connsiteY72" fmla="*/ 1833033 h 2641600"/>
              <a:gd name="connsiteX73" fmla="*/ 1676400 w 5964767"/>
              <a:gd name="connsiteY73" fmla="*/ 1837267 h 2641600"/>
              <a:gd name="connsiteX74" fmla="*/ 1706034 w 5964767"/>
              <a:gd name="connsiteY74" fmla="*/ 1824567 h 2641600"/>
              <a:gd name="connsiteX75" fmla="*/ 1731434 w 5964767"/>
              <a:gd name="connsiteY75" fmla="*/ 1807633 h 2641600"/>
              <a:gd name="connsiteX76" fmla="*/ 1744134 w 5964767"/>
              <a:gd name="connsiteY76" fmla="*/ 1799167 h 2641600"/>
              <a:gd name="connsiteX77" fmla="*/ 1756834 w 5964767"/>
              <a:gd name="connsiteY77" fmla="*/ 1790700 h 2641600"/>
              <a:gd name="connsiteX78" fmla="*/ 1769534 w 5964767"/>
              <a:gd name="connsiteY78" fmla="*/ 1765300 h 2641600"/>
              <a:gd name="connsiteX79" fmla="*/ 1786467 w 5964767"/>
              <a:gd name="connsiteY79" fmla="*/ 1761067 h 2641600"/>
              <a:gd name="connsiteX80" fmla="*/ 1811867 w 5964767"/>
              <a:gd name="connsiteY80" fmla="*/ 1752600 h 2641600"/>
              <a:gd name="connsiteX81" fmla="*/ 1820334 w 5964767"/>
              <a:gd name="connsiteY81" fmla="*/ 1739900 h 2641600"/>
              <a:gd name="connsiteX82" fmla="*/ 1833034 w 5964767"/>
              <a:gd name="connsiteY82" fmla="*/ 1744133 h 2641600"/>
              <a:gd name="connsiteX83" fmla="*/ 1845734 w 5964767"/>
              <a:gd name="connsiteY83" fmla="*/ 1727200 h 2641600"/>
              <a:gd name="connsiteX84" fmla="*/ 1858434 w 5964767"/>
              <a:gd name="connsiteY84" fmla="*/ 1722967 h 2641600"/>
              <a:gd name="connsiteX85" fmla="*/ 1892300 w 5964767"/>
              <a:gd name="connsiteY85" fmla="*/ 1710267 h 2641600"/>
              <a:gd name="connsiteX86" fmla="*/ 1917700 w 5964767"/>
              <a:gd name="connsiteY86" fmla="*/ 1701800 h 2641600"/>
              <a:gd name="connsiteX87" fmla="*/ 1934634 w 5964767"/>
              <a:gd name="connsiteY87" fmla="*/ 1697567 h 2641600"/>
              <a:gd name="connsiteX88" fmla="*/ 1947334 w 5964767"/>
              <a:gd name="connsiteY88" fmla="*/ 1693333 h 2641600"/>
              <a:gd name="connsiteX89" fmla="*/ 1968500 w 5964767"/>
              <a:gd name="connsiteY89" fmla="*/ 1689100 h 2641600"/>
              <a:gd name="connsiteX90" fmla="*/ 1998134 w 5964767"/>
              <a:gd name="connsiteY90" fmla="*/ 1680633 h 2641600"/>
              <a:gd name="connsiteX91" fmla="*/ 2027767 w 5964767"/>
              <a:gd name="connsiteY91" fmla="*/ 1672167 h 2641600"/>
              <a:gd name="connsiteX92" fmla="*/ 2053167 w 5964767"/>
              <a:gd name="connsiteY92" fmla="*/ 1655233 h 2641600"/>
              <a:gd name="connsiteX93" fmla="*/ 2078567 w 5964767"/>
              <a:gd name="connsiteY93" fmla="*/ 1646767 h 2641600"/>
              <a:gd name="connsiteX94" fmla="*/ 2108200 w 5964767"/>
              <a:gd name="connsiteY94" fmla="*/ 1634067 h 2641600"/>
              <a:gd name="connsiteX95" fmla="*/ 2120900 w 5964767"/>
              <a:gd name="connsiteY95" fmla="*/ 1625600 h 2641600"/>
              <a:gd name="connsiteX96" fmla="*/ 2133600 w 5964767"/>
              <a:gd name="connsiteY96" fmla="*/ 1621367 h 2641600"/>
              <a:gd name="connsiteX97" fmla="*/ 2146300 w 5964767"/>
              <a:gd name="connsiteY97" fmla="*/ 1608667 h 2641600"/>
              <a:gd name="connsiteX98" fmla="*/ 2142067 w 5964767"/>
              <a:gd name="connsiteY98" fmla="*/ 1625600 h 2641600"/>
              <a:gd name="connsiteX99" fmla="*/ 2154767 w 5964767"/>
              <a:gd name="connsiteY99" fmla="*/ 1617133 h 2641600"/>
              <a:gd name="connsiteX100" fmla="*/ 2180167 w 5964767"/>
              <a:gd name="connsiteY100" fmla="*/ 1608667 h 2641600"/>
              <a:gd name="connsiteX101" fmla="*/ 2192867 w 5964767"/>
              <a:gd name="connsiteY101" fmla="*/ 1604433 h 2641600"/>
              <a:gd name="connsiteX102" fmla="*/ 2205567 w 5964767"/>
              <a:gd name="connsiteY102" fmla="*/ 1595967 h 2641600"/>
              <a:gd name="connsiteX103" fmla="*/ 2243667 w 5964767"/>
              <a:gd name="connsiteY103" fmla="*/ 1583267 h 2641600"/>
              <a:gd name="connsiteX104" fmla="*/ 2256367 w 5964767"/>
              <a:gd name="connsiteY104" fmla="*/ 1579033 h 2641600"/>
              <a:gd name="connsiteX105" fmla="*/ 2269067 w 5964767"/>
              <a:gd name="connsiteY105" fmla="*/ 1570567 h 2641600"/>
              <a:gd name="connsiteX106" fmla="*/ 2294467 w 5964767"/>
              <a:gd name="connsiteY106" fmla="*/ 1557867 h 2641600"/>
              <a:gd name="connsiteX107" fmla="*/ 2336800 w 5964767"/>
              <a:gd name="connsiteY107" fmla="*/ 1528233 h 2641600"/>
              <a:gd name="connsiteX108" fmla="*/ 2349500 w 5964767"/>
              <a:gd name="connsiteY108" fmla="*/ 1524000 h 2641600"/>
              <a:gd name="connsiteX109" fmla="*/ 2463800 w 5964767"/>
              <a:gd name="connsiteY109" fmla="*/ 1519767 h 2641600"/>
              <a:gd name="connsiteX110" fmla="*/ 2476500 w 5964767"/>
              <a:gd name="connsiteY110" fmla="*/ 1515533 h 2641600"/>
              <a:gd name="connsiteX111" fmla="*/ 2489200 w 5964767"/>
              <a:gd name="connsiteY111" fmla="*/ 1507067 h 2641600"/>
              <a:gd name="connsiteX112" fmla="*/ 2514600 w 5964767"/>
              <a:gd name="connsiteY112" fmla="*/ 1498600 h 2641600"/>
              <a:gd name="connsiteX113" fmla="*/ 2552700 w 5964767"/>
              <a:gd name="connsiteY113" fmla="*/ 1464733 h 2641600"/>
              <a:gd name="connsiteX114" fmla="*/ 2578100 w 5964767"/>
              <a:gd name="connsiteY114" fmla="*/ 1456267 h 2641600"/>
              <a:gd name="connsiteX115" fmla="*/ 2590800 w 5964767"/>
              <a:gd name="connsiteY115" fmla="*/ 1447800 h 2641600"/>
              <a:gd name="connsiteX116" fmla="*/ 2607734 w 5964767"/>
              <a:gd name="connsiteY116" fmla="*/ 1443567 h 2641600"/>
              <a:gd name="connsiteX117" fmla="*/ 2768600 w 5964767"/>
              <a:gd name="connsiteY117" fmla="*/ 1439333 h 2641600"/>
              <a:gd name="connsiteX118" fmla="*/ 2781300 w 5964767"/>
              <a:gd name="connsiteY118" fmla="*/ 1430867 h 2641600"/>
              <a:gd name="connsiteX119" fmla="*/ 2794000 w 5964767"/>
              <a:gd name="connsiteY119" fmla="*/ 1426633 h 2641600"/>
              <a:gd name="connsiteX120" fmla="*/ 2819400 w 5964767"/>
              <a:gd name="connsiteY120" fmla="*/ 1409700 h 2641600"/>
              <a:gd name="connsiteX121" fmla="*/ 2832100 w 5964767"/>
              <a:gd name="connsiteY121" fmla="*/ 1401233 h 2641600"/>
              <a:gd name="connsiteX122" fmla="*/ 2844800 w 5964767"/>
              <a:gd name="connsiteY122" fmla="*/ 1397000 h 2641600"/>
              <a:gd name="connsiteX123" fmla="*/ 2857500 w 5964767"/>
              <a:gd name="connsiteY123" fmla="*/ 1388533 h 2641600"/>
              <a:gd name="connsiteX124" fmla="*/ 2882900 w 5964767"/>
              <a:gd name="connsiteY124" fmla="*/ 1380067 h 2641600"/>
              <a:gd name="connsiteX125" fmla="*/ 2895600 w 5964767"/>
              <a:gd name="connsiteY125" fmla="*/ 1371600 h 2641600"/>
              <a:gd name="connsiteX126" fmla="*/ 2904067 w 5964767"/>
              <a:gd name="connsiteY126" fmla="*/ 1358900 h 2641600"/>
              <a:gd name="connsiteX127" fmla="*/ 2916767 w 5964767"/>
              <a:gd name="connsiteY127" fmla="*/ 1354667 h 2641600"/>
              <a:gd name="connsiteX128" fmla="*/ 2937934 w 5964767"/>
              <a:gd name="connsiteY128" fmla="*/ 1333500 h 2641600"/>
              <a:gd name="connsiteX129" fmla="*/ 2976034 w 5964767"/>
              <a:gd name="connsiteY129" fmla="*/ 1316567 h 2641600"/>
              <a:gd name="connsiteX130" fmla="*/ 3145367 w 5964767"/>
              <a:gd name="connsiteY130" fmla="*/ 1312333 h 2641600"/>
              <a:gd name="connsiteX131" fmla="*/ 3158067 w 5964767"/>
              <a:gd name="connsiteY131" fmla="*/ 1308100 h 2641600"/>
              <a:gd name="connsiteX132" fmla="*/ 3166534 w 5964767"/>
              <a:gd name="connsiteY132" fmla="*/ 1291167 h 2641600"/>
              <a:gd name="connsiteX133" fmla="*/ 3187700 w 5964767"/>
              <a:gd name="connsiteY133" fmla="*/ 1270000 h 2641600"/>
              <a:gd name="connsiteX134" fmla="*/ 3234267 w 5964767"/>
              <a:gd name="connsiteY134" fmla="*/ 1274233 h 2641600"/>
              <a:gd name="connsiteX135" fmla="*/ 3259667 w 5964767"/>
              <a:gd name="connsiteY135" fmla="*/ 1282700 h 2641600"/>
              <a:gd name="connsiteX136" fmla="*/ 3272367 w 5964767"/>
              <a:gd name="connsiteY136" fmla="*/ 1286933 h 2641600"/>
              <a:gd name="connsiteX137" fmla="*/ 3276600 w 5964767"/>
              <a:gd name="connsiteY137" fmla="*/ 1274233 h 2641600"/>
              <a:gd name="connsiteX138" fmla="*/ 3280834 w 5964767"/>
              <a:gd name="connsiteY138" fmla="*/ 1248833 h 2641600"/>
              <a:gd name="connsiteX139" fmla="*/ 3293534 w 5964767"/>
              <a:gd name="connsiteY139" fmla="*/ 1240367 h 2641600"/>
              <a:gd name="connsiteX140" fmla="*/ 3306234 w 5964767"/>
              <a:gd name="connsiteY140" fmla="*/ 1248833 h 2641600"/>
              <a:gd name="connsiteX141" fmla="*/ 3331634 w 5964767"/>
              <a:gd name="connsiteY141" fmla="*/ 1257300 h 2641600"/>
              <a:gd name="connsiteX142" fmla="*/ 3365500 w 5964767"/>
              <a:gd name="connsiteY142" fmla="*/ 1265767 h 2641600"/>
              <a:gd name="connsiteX143" fmla="*/ 3412067 w 5964767"/>
              <a:gd name="connsiteY143" fmla="*/ 1270000 h 2641600"/>
              <a:gd name="connsiteX144" fmla="*/ 3445934 w 5964767"/>
              <a:gd name="connsiteY144" fmla="*/ 1274233 h 2641600"/>
              <a:gd name="connsiteX145" fmla="*/ 3450167 w 5964767"/>
              <a:gd name="connsiteY145" fmla="*/ 1257300 h 2641600"/>
              <a:gd name="connsiteX146" fmla="*/ 3454400 w 5964767"/>
              <a:gd name="connsiteY146" fmla="*/ 1231900 h 2641600"/>
              <a:gd name="connsiteX147" fmla="*/ 3467100 w 5964767"/>
              <a:gd name="connsiteY147" fmla="*/ 1219200 h 2641600"/>
              <a:gd name="connsiteX148" fmla="*/ 3500967 w 5964767"/>
              <a:gd name="connsiteY148" fmla="*/ 1223433 h 2641600"/>
              <a:gd name="connsiteX149" fmla="*/ 3517900 w 5964767"/>
              <a:gd name="connsiteY149" fmla="*/ 1227667 h 2641600"/>
              <a:gd name="connsiteX150" fmla="*/ 3547534 w 5964767"/>
              <a:gd name="connsiteY150" fmla="*/ 1231900 h 2641600"/>
              <a:gd name="connsiteX151" fmla="*/ 3568700 w 5964767"/>
              <a:gd name="connsiteY151" fmla="*/ 1227667 h 2641600"/>
              <a:gd name="connsiteX152" fmla="*/ 3572934 w 5964767"/>
              <a:gd name="connsiteY152" fmla="*/ 1193800 h 2641600"/>
              <a:gd name="connsiteX153" fmla="*/ 3577167 w 5964767"/>
              <a:gd name="connsiteY153" fmla="*/ 1181100 h 2641600"/>
              <a:gd name="connsiteX154" fmla="*/ 3589867 w 5964767"/>
              <a:gd name="connsiteY154" fmla="*/ 1172633 h 2641600"/>
              <a:gd name="connsiteX155" fmla="*/ 3611034 w 5964767"/>
              <a:gd name="connsiteY155" fmla="*/ 1168400 h 2641600"/>
              <a:gd name="connsiteX156" fmla="*/ 3623734 w 5964767"/>
              <a:gd name="connsiteY156" fmla="*/ 1164167 h 2641600"/>
              <a:gd name="connsiteX157" fmla="*/ 3725334 w 5964767"/>
              <a:gd name="connsiteY157" fmla="*/ 1155700 h 2641600"/>
              <a:gd name="connsiteX158" fmla="*/ 3738034 w 5964767"/>
              <a:gd name="connsiteY158" fmla="*/ 1151467 h 2641600"/>
              <a:gd name="connsiteX159" fmla="*/ 3759200 w 5964767"/>
              <a:gd name="connsiteY159" fmla="*/ 1134533 h 2641600"/>
              <a:gd name="connsiteX160" fmla="*/ 3780367 w 5964767"/>
              <a:gd name="connsiteY160" fmla="*/ 1138767 h 2641600"/>
              <a:gd name="connsiteX161" fmla="*/ 3831167 w 5964767"/>
              <a:gd name="connsiteY161" fmla="*/ 1147233 h 2641600"/>
              <a:gd name="connsiteX162" fmla="*/ 3915834 w 5964767"/>
              <a:gd name="connsiteY162" fmla="*/ 1151467 h 2641600"/>
              <a:gd name="connsiteX163" fmla="*/ 3953934 w 5964767"/>
              <a:gd name="connsiteY163" fmla="*/ 1143000 h 2641600"/>
              <a:gd name="connsiteX164" fmla="*/ 4000500 w 5964767"/>
              <a:gd name="connsiteY164" fmla="*/ 1121833 h 2641600"/>
              <a:gd name="connsiteX165" fmla="*/ 4042834 w 5964767"/>
              <a:gd name="connsiteY165" fmla="*/ 1117600 h 2641600"/>
              <a:gd name="connsiteX166" fmla="*/ 4093634 w 5964767"/>
              <a:gd name="connsiteY166" fmla="*/ 1104900 h 2641600"/>
              <a:gd name="connsiteX167" fmla="*/ 4123267 w 5964767"/>
              <a:gd name="connsiteY167" fmla="*/ 1092200 h 2641600"/>
              <a:gd name="connsiteX168" fmla="*/ 4157134 w 5964767"/>
              <a:gd name="connsiteY168" fmla="*/ 1083733 h 2641600"/>
              <a:gd name="connsiteX169" fmla="*/ 4169834 w 5964767"/>
              <a:gd name="connsiteY169" fmla="*/ 1079500 h 2641600"/>
              <a:gd name="connsiteX170" fmla="*/ 4195234 w 5964767"/>
              <a:gd name="connsiteY170" fmla="*/ 1066800 h 2641600"/>
              <a:gd name="connsiteX171" fmla="*/ 4250267 w 5964767"/>
              <a:gd name="connsiteY171" fmla="*/ 1075267 h 2641600"/>
              <a:gd name="connsiteX172" fmla="*/ 4284134 w 5964767"/>
              <a:gd name="connsiteY172" fmla="*/ 1071033 h 2641600"/>
              <a:gd name="connsiteX173" fmla="*/ 4296834 w 5964767"/>
              <a:gd name="connsiteY173" fmla="*/ 1062567 h 2641600"/>
              <a:gd name="connsiteX174" fmla="*/ 4313767 w 5964767"/>
              <a:gd name="connsiteY174" fmla="*/ 1058333 h 2641600"/>
              <a:gd name="connsiteX175" fmla="*/ 4334934 w 5964767"/>
              <a:gd name="connsiteY175" fmla="*/ 1032933 h 2641600"/>
              <a:gd name="connsiteX176" fmla="*/ 4339167 w 5964767"/>
              <a:gd name="connsiteY176" fmla="*/ 1016000 h 2641600"/>
              <a:gd name="connsiteX177" fmla="*/ 4449234 w 5964767"/>
              <a:gd name="connsiteY177" fmla="*/ 1011767 h 2641600"/>
              <a:gd name="connsiteX178" fmla="*/ 4474634 w 5964767"/>
              <a:gd name="connsiteY178" fmla="*/ 999067 h 2641600"/>
              <a:gd name="connsiteX179" fmla="*/ 4495800 w 5964767"/>
              <a:gd name="connsiteY179" fmla="*/ 969433 h 2641600"/>
              <a:gd name="connsiteX180" fmla="*/ 4538134 w 5964767"/>
              <a:gd name="connsiteY180" fmla="*/ 973667 h 2641600"/>
              <a:gd name="connsiteX181" fmla="*/ 4563534 w 5964767"/>
              <a:gd name="connsiteY181" fmla="*/ 977900 h 2641600"/>
              <a:gd name="connsiteX182" fmla="*/ 4584700 w 5964767"/>
              <a:gd name="connsiteY182" fmla="*/ 973667 h 2641600"/>
              <a:gd name="connsiteX183" fmla="*/ 4682067 w 5964767"/>
              <a:gd name="connsiteY183" fmla="*/ 969433 h 2641600"/>
              <a:gd name="connsiteX184" fmla="*/ 4720167 w 5964767"/>
              <a:gd name="connsiteY184" fmla="*/ 927100 h 2641600"/>
              <a:gd name="connsiteX185" fmla="*/ 4766734 w 5964767"/>
              <a:gd name="connsiteY185" fmla="*/ 897467 h 2641600"/>
              <a:gd name="connsiteX186" fmla="*/ 4792134 w 5964767"/>
              <a:gd name="connsiteY186" fmla="*/ 876300 h 2641600"/>
              <a:gd name="connsiteX187" fmla="*/ 4809067 w 5964767"/>
              <a:gd name="connsiteY187" fmla="*/ 863600 h 2641600"/>
              <a:gd name="connsiteX188" fmla="*/ 4826000 w 5964767"/>
              <a:gd name="connsiteY188" fmla="*/ 855133 h 2641600"/>
              <a:gd name="connsiteX189" fmla="*/ 4838700 w 5964767"/>
              <a:gd name="connsiteY189" fmla="*/ 842433 h 2641600"/>
              <a:gd name="connsiteX190" fmla="*/ 4897967 w 5964767"/>
              <a:gd name="connsiteY190" fmla="*/ 808567 h 2641600"/>
              <a:gd name="connsiteX191" fmla="*/ 4910667 w 5964767"/>
              <a:gd name="connsiteY191" fmla="*/ 804333 h 2641600"/>
              <a:gd name="connsiteX192" fmla="*/ 4927600 w 5964767"/>
              <a:gd name="connsiteY192" fmla="*/ 787400 h 2641600"/>
              <a:gd name="connsiteX193" fmla="*/ 4940300 w 5964767"/>
              <a:gd name="connsiteY193" fmla="*/ 783167 h 2641600"/>
              <a:gd name="connsiteX194" fmla="*/ 4953000 w 5964767"/>
              <a:gd name="connsiteY194" fmla="*/ 774700 h 2641600"/>
              <a:gd name="connsiteX195" fmla="*/ 5304367 w 5964767"/>
              <a:gd name="connsiteY195" fmla="*/ 778933 h 2641600"/>
              <a:gd name="connsiteX196" fmla="*/ 5308600 w 5964767"/>
              <a:gd name="connsiteY196" fmla="*/ 711200 h 2641600"/>
              <a:gd name="connsiteX197" fmla="*/ 5329767 w 5964767"/>
              <a:gd name="connsiteY197" fmla="*/ 702733 h 2641600"/>
              <a:gd name="connsiteX198" fmla="*/ 5380567 w 5964767"/>
              <a:gd name="connsiteY198" fmla="*/ 711200 h 2641600"/>
              <a:gd name="connsiteX199" fmla="*/ 5499100 w 5964767"/>
              <a:gd name="connsiteY199" fmla="*/ 706967 h 2641600"/>
              <a:gd name="connsiteX200" fmla="*/ 5524500 w 5964767"/>
              <a:gd name="connsiteY200" fmla="*/ 702733 h 2641600"/>
              <a:gd name="connsiteX201" fmla="*/ 5558367 w 5964767"/>
              <a:gd name="connsiteY201" fmla="*/ 698500 h 2641600"/>
              <a:gd name="connsiteX202" fmla="*/ 5753100 w 5964767"/>
              <a:gd name="connsiteY202" fmla="*/ 690033 h 2641600"/>
              <a:gd name="connsiteX203" fmla="*/ 5837767 w 5964767"/>
              <a:gd name="connsiteY203" fmla="*/ 685800 h 2641600"/>
              <a:gd name="connsiteX204" fmla="*/ 5833534 w 5964767"/>
              <a:gd name="connsiteY204" fmla="*/ 664633 h 2641600"/>
              <a:gd name="connsiteX205" fmla="*/ 5825067 w 5964767"/>
              <a:gd name="connsiteY205" fmla="*/ 609600 h 2641600"/>
              <a:gd name="connsiteX206" fmla="*/ 5829300 w 5964767"/>
              <a:gd name="connsiteY206" fmla="*/ 393700 h 2641600"/>
              <a:gd name="connsiteX207" fmla="*/ 5850467 w 5964767"/>
              <a:gd name="connsiteY207" fmla="*/ 372533 h 2641600"/>
              <a:gd name="connsiteX208" fmla="*/ 5930900 w 5964767"/>
              <a:gd name="connsiteY208" fmla="*/ 376767 h 2641600"/>
              <a:gd name="connsiteX209" fmla="*/ 5939367 w 5964767"/>
              <a:gd name="connsiteY209" fmla="*/ 232833 h 2641600"/>
              <a:gd name="connsiteX210" fmla="*/ 5943600 w 5964767"/>
              <a:gd name="connsiteY210" fmla="*/ 152400 h 2641600"/>
              <a:gd name="connsiteX211" fmla="*/ 5952067 w 5964767"/>
              <a:gd name="connsiteY211" fmla="*/ 127000 h 2641600"/>
              <a:gd name="connsiteX212" fmla="*/ 5956300 w 5964767"/>
              <a:gd name="connsiteY212" fmla="*/ 46567 h 2641600"/>
              <a:gd name="connsiteX213" fmla="*/ 5960534 w 5964767"/>
              <a:gd name="connsiteY213" fmla="*/ 12700 h 2641600"/>
              <a:gd name="connsiteX214" fmla="*/ 5964767 w 5964767"/>
              <a:gd name="connsiteY214" fmla="*/ 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964767" h="2641600">
                <a:moveTo>
                  <a:pt x="0" y="2641600"/>
                </a:moveTo>
                <a:cubicBezTo>
                  <a:pt x="49389" y="2640189"/>
                  <a:pt x="98826" y="2639964"/>
                  <a:pt x="148167" y="2637367"/>
                </a:cubicBezTo>
                <a:cubicBezTo>
                  <a:pt x="160056" y="2636741"/>
                  <a:pt x="163582" y="2629660"/>
                  <a:pt x="173567" y="2624667"/>
                </a:cubicBezTo>
                <a:cubicBezTo>
                  <a:pt x="177558" y="2622671"/>
                  <a:pt x="182276" y="2622429"/>
                  <a:pt x="186267" y="2620433"/>
                </a:cubicBezTo>
                <a:cubicBezTo>
                  <a:pt x="190818" y="2618158"/>
                  <a:pt x="194318" y="2614033"/>
                  <a:pt x="198967" y="2611967"/>
                </a:cubicBezTo>
                <a:cubicBezTo>
                  <a:pt x="207123" y="2608342"/>
                  <a:pt x="215900" y="2606322"/>
                  <a:pt x="224367" y="2603500"/>
                </a:cubicBezTo>
                <a:cubicBezTo>
                  <a:pt x="228600" y="2602089"/>
                  <a:pt x="232738" y="2600349"/>
                  <a:pt x="237067" y="2599267"/>
                </a:cubicBezTo>
                <a:cubicBezTo>
                  <a:pt x="248356" y="2596445"/>
                  <a:pt x="259895" y="2594480"/>
                  <a:pt x="270934" y="2590800"/>
                </a:cubicBezTo>
                <a:lnTo>
                  <a:pt x="296334" y="2582333"/>
                </a:lnTo>
                <a:cubicBezTo>
                  <a:pt x="300567" y="2580922"/>
                  <a:pt x="304658" y="2578975"/>
                  <a:pt x="309034" y="2578100"/>
                </a:cubicBezTo>
                <a:lnTo>
                  <a:pt x="330200" y="2573867"/>
                </a:lnTo>
                <a:cubicBezTo>
                  <a:pt x="334433" y="2571045"/>
                  <a:pt x="338349" y="2567675"/>
                  <a:pt x="342900" y="2565400"/>
                </a:cubicBezTo>
                <a:cubicBezTo>
                  <a:pt x="346891" y="2563404"/>
                  <a:pt x="351887" y="2563642"/>
                  <a:pt x="355600" y="2561167"/>
                </a:cubicBezTo>
                <a:cubicBezTo>
                  <a:pt x="360581" y="2557846"/>
                  <a:pt x="363223" y="2551640"/>
                  <a:pt x="368300" y="2548467"/>
                </a:cubicBezTo>
                <a:cubicBezTo>
                  <a:pt x="374744" y="2544439"/>
                  <a:pt x="382670" y="2543399"/>
                  <a:pt x="389467" y="2540000"/>
                </a:cubicBezTo>
                <a:cubicBezTo>
                  <a:pt x="422290" y="2523588"/>
                  <a:pt x="382948" y="2537939"/>
                  <a:pt x="414867" y="2527300"/>
                </a:cubicBezTo>
                <a:cubicBezTo>
                  <a:pt x="440825" y="2501342"/>
                  <a:pt x="411531" y="2526850"/>
                  <a:pt x="452967" y="2506133"/>
                </a:cubicBezTo>
                <a:cubicBezTo>
                  <a:pt x="458611" y="2503311"/>
                  <a:pt x="464421" y="2500798"/>
                  <a:pt x="469900" y="2497667"/>
                </a:cubicBezTo>
                <a:cubicBezTo>
                  <a:pt x="491160" y="2485518"/>
                  <a:pt x="473944" y="2491700"/>
                  <a:pt x="499534" y="2480733"/>
                </a:cubicBezTo>
                <a:cubicBezTo>
                  <a:pt x="503636" y="2478975"/>
                  <a:pt x="508001" y="2477911"/>
                  <a:pt x="512234" y="2476500"/>
                </a:cubicBezTo>
                <a:cubicBezTo>
                  <a:pt x="534897" y="2461391"/>
                  <a:pt x="521336" y="2471631"/>
                  <a:pt x="550334" y="2442633"/>
                </a:cubicBezTo>
                <a:lnTo>
                  <a:pt x="563034" y="2429933"/>
                </a:lnTo>
                <a:lnTo>
                  <a:pt x="571500" y="2404533"/>
                </a:lnTo>
                <a:cubicBezTo>
                  <a:pt x="572911" y="2400300"/>
                  <a:pt x="574859" y="2396209"/>
                  <a:pt x="575734" y="2391833"/>
                </a:cubicBezTo>
                <a:cubicBezTo>
                  <a:pt x="577145" y="2384778"/>
                  <a:pt x="578074" y="2377609"/>
                  <a:pt x="579967" y="2370667"/>
                </a:cubicBezTo>
                <a:cubicBezTo>
                  <a:pt x="582315" y="2362057"/>
                  <a:pt x="585982" y="2353848"/>
                  <a:pt x="588434" y="2345267"/>
                </a:cubicBezTo>
                <a:cubicBezTo>
                  <a:pt x="591256" y="2335389"/>
                  <a:pt x="590135" y="2323364"/>
                  <a:pt x="596900" y="2315633"/>
                </a:cubicBezTo>
                <a:cubicBezTo>
                  <a:pt x="601638" y="2310218"/>
                  <a:pt x="611086" y="2313145"/>
                  <a:pt x="618067" y="2311400"/>
                </a:cubicBezTo>
                <a:cubicBezTo>
                  <a:pt x="622396" y="2310318"/>
                  <a:pt x="626534" y="2308578"/>
                  <a:pt x="630767" y="2307167"/>
                </a:cubicBezTo>
                <a:cubicBezTo>
                  <a:pt x="635000" y="2304345"/>
                  <a:pt x="638818" y="2300766"/>
                  <a:pt x="643467" y="2298700"/>
                </a:cubicBezTo>
                <a:cubicBezTo>
                  <a:pt x="651622" y="2295075"/>
                  <a:pt x="660400" y="2293055"/>
                  <a:pt x="668867" y="2290233"/>
                </a:cubicBezTo>
                <a:cubicBezTo>
                  <a:pt x="699321" y="2280082"/>
                  <a:pt x="661287" y="2292400"/>
                  <a:pt x="698500" y="2281767"/>
                </a:cubicBezTo>
                <a:cubicBezTo>
                  <a:pt x="730917" y="2272505"/>
                  <a:pt x="690510" y="2283907"/>
                  <a:pt x="723900" y="2269067"/>
                </a:cubicBezTo>
                <a:cubicBezTo>
                  <a:pt x="747507" y="2258575"/>
                  <a:pt x="756489" y="2259701"/>
                  <a:pt x="783167" y="2256367"/>
                </a:cubicBezTo>
                <a:cubicBezTo>
                  <a:pt x="791753" y="2254220"/>
                  <a:pt x="804302" y="2251542"/>
                  <a:pt x="812800" y="2247900"/>
                </a:cubicBezTo>
                <a:cubicBezTo>
                  <a:pt x="864733" y="2225643"/>
                  <a:pt x="799936" y="2252216"/>
                  <a:pt x="842434" y="2230967"/>
                </a:cubicBezTo>
                <a:cubicBezTo>
                  <a:pt x="846425" y="2228971"/>
                  <a:pt x="851143" y="2228729"/>
                  <a:pt x="855134" y="2226733"/>
                </a:cubicBezTo>
                <a:cubicBezTo>
                  <a:pt x="859685" y="2224458"/>
                  <a:pt x="863185" y="2220333"/>
                  <a:pt x="867834" y="2218267"/>
                </a:cubicBezTo>
                <a:cubicBezTo>
                  <a:pt x="875990" y="2214642"/>
                  <a:pt x="884767" y="2212622"/>
                  <a:pt x="893234" y="2209800"/>
                </a:cubicBezTo>
                <a:lnTo>
                  <a:pt x="905934" y="2205567"/>
                </a:lnTo>
                <a:cubicBezTo>
                  <a:pt x="910167" y="2204156"/>
                  <a:pt x="914305" y="2202415"/>
                  <a:pt x="918634" y="2201333"/>
                </a:cubicBezTo>
                <a:cubicBezTo>
                  <a:pt x="939896" y="2196018"/>
                  <a:pt x="930047" y="2198940"/>
                  <a:pt x="948267" y="2192867"/>
                </a:cubicBezTo>
                <a:cubicBezTo>
                  <a:pt x="985615" y="2167968"/>
                  <a:pt x="925931" y="2206149"/>
                  <a:pt x="986367" y="2175933"/>
                </a:cubicBezTo>
                <a:cubicBezTo>
                  <a:pt x="992011" y="2173111"/>
                  <a:pt x="997889" y="2170714"/>
                  <a:pt x="1003300" y="2167467"/>
                </a:cubicBezTo>
                <a:cubicBezTo>
                  <a:pt x="1012026" y="2162232"/>
                  <a:pt x="1019046" y="2153751"/>
                  <a:pt x="1028700" y="2150533"/>
                </a:cubicBezTo>
                <a:cubicBezTo>
                  <a:pt x="1048226" y="2144025"/>
                  <a:pt x="1037024" y="2147175"/>
                  <a:pt x="1062567" y="2142067"/>
                </a:cubicBezTo>
                <a:cubicBezTo>
                  <a:pt x="1066800" y="2139245"/>
                  <a:pt x="1070618" y="2135666"/>
                  <a:pt x="1075267" y="2133600"/>
                </a:cubicBezTo>
                <a:cubicBezTo>
                  <a:pt x="1083422" y="2129975"/>
                  <a:pt x="1093241" y="2130083"/>
                  <a:pt x="1100667" y="2125133"/>
                </a:cubicBezTo>
                <a:cubicBezTo>
                  <a:pt x="1130578" y="2105194"/>
                  <a:pt x="1093570" y="2130203"/>
                  <a:pt x="1130300" y="2103967"/>
                </a:cubicBezTo>
                <a:cubicBezTo>
                  <a:pt x="1134440" y="2101010"/>
                  <a:pt x="1139091" y="2098757"/>
                  <a:pt x="1143000" y="2095500"/>
                </a:cubicBezTo>
                <a:cubicBezTo>
                  <a:pt x="1178749" y="2065709"/>
                  <a:pt x="1125432" y="2104602"/>
                  <a:pt x="1172634" y="2057400"/>
                </a:cubicBezTo>
                <a:lnTo>
                  <a:pt x="1185334" y="2044700"/>
                </a:lnTo>
                <a:cubicBezTo>
                  <a:pt x="1183923" y="2040467"/>
                  <a:pt x="1184255" y="2035155"/>
                  <a:pt x="1181100" y="2032000"/>
                </a:cubicBezTo>
                <a:cubicBezTo>
                  <a:pt x="1177945" y="2028845"/>
                  <a:pt x="1166104" y="2031593"/>
                  <a:pt x="1168400" y="2027767"/>
                </a:cubicBezTo>
                <a:cubicBezTo>
                  <a:pt x="1173635" y="2019041"/>
                  <a:pt x="1185333" y="2016478"/>
                  <a:pt x="1193800" y="2010833"/>
                </a:cubicBezTo>
                <a:cubicBezTo>
                  <a:pt x="1213922" y="1997418"/>
                  <a:pt x="1201680" y="2003973"/>
                  <a:pt x="1231900" y="1993900"/>
                </a:cubicBezTo>
                <a:lnTo>
                  <a:pt x="1244600" y="1989667"/>
                </a:lnTo>
                <a:cubicBezTo>
                  <a:pt x="1248833" y="1988256"/>
                  <a:pt x="1252971" y="1986515"/>
                  <a:pt x="1257300" y="1985433"/>
                </a:cubicBezTo>
                <a:cubicBezTo>
                  <a:pt x="1262945" y="1984022"/>
                  <a:pt x="1268661" y="1982872"/>
                  <a:pt x="1274234" y="1981200"/>
                </a:cubicBezTo>
                <a:cubicBezTo>
                  <a:pt x="1282782" y="1978636"/>
                  <a:pt x="1291167" y="1975555"/>
                  <a:pt x="1299634" y="1972733"/>
                </a:cubicBezTo>
                <a:cubicBezTo>
                  <a:pt x="1303867" y="1971322"/>
                  <a:pt x="1307958" y="1969375"/>
                  <a:pt x="1312334" y="1968500"/>
                </a:cubicBezTo>
                <a:cubicBezTo>
                  <a:pt x="1323621" y="1966243"/>
                  <a:pt x="1351999" y="1962386"/>
                  <a:pt x="1367367" y="1955800"/>
                </a:cubicBezTo>
                <a:cubicBezTo>
                  <a:pt x="1373167" y="1953314"/>
                  <a:pt x="1378889" y="1950580"/>
                  <a:pt x="1384300" y="1947333"/>
                </a:cubicBezTo>
                <a:cubicBezTo>
                  <a:pt x="1393025" y="1942098"/>
                  <a:pt x="1399663" y="1932073"/>
                  <a:pt x="1409700" y="1930400"/>
                </a:cubicBezTo>
                <a:lnTo>
                  <a:pt x="1435100" y="1926167"/>
                </a:lnTo>
                <a:lnTo>
                  <a:pt x="1473200" y="1913467"/>
                </a:lnTo>
                <a:lnTo>
                  <a:pt x="1498600" y="1905000"/>
                </a:lnTo>
                <a:cubicBezTo>
                  <a:pt x="1504245" y="1903589"/>
                  <a:pt x="1509961" y="1902439"/>
                  <a:pt x="1515534" y="1900767"/>
                </a:cubicBezTo>
                <a:cubicBezTo>
                  <a:pt x="1524082" y="1898203"/>
                  <a:pt x="1532467" y="1895122"/>
                  <a:pt x="1540934" y="1892300"/>
                </a:cubicBezTo>
                <a:lnTo>
                  <a:pt x="1553634" y="1888067"/>
                </a:lnTo>
                <a:cubicBezTo>
                  <a:pt x="1557867" y="1885245"/>
                  <a:pt x="1561685" y="1881666"/>
                  <a:pt x="1566334" y="1879600"/>
                </a:cubicBezTo>
                <a:cubicBezTo>
                  <a:pt x="1574489" y="1875975"/>
                  <a:pt x="1591734" y="1871133"/>
                  <a:pt x="1591734" y="1871133"/>
                </a:cubicBezTo>
                <a:cubicBezTo>
                  <a:pt x="1602093" y="1840053"/>
                  <a:pt x="1593889" y="1852044"/>
                  <a:pt x="1612900" y="1833033"/>
                </a:cubicBezTo>
                <a:cubicBezTo>
                  <a:pt x="1650422" y="1845541"/>
                  <a:pt x="1629430" y="1842485"/>
                  <a:pt x="1676400" y="1837267"/>
                </a:cubicBezTo>
                <a:cubicBezTo>
                  <a:pt x="1689534" y="1832888"/>
                  <a:pt x="1692961" y="1832410"/>
                  <a:pt x="1706034" y="1824567"/>
                </a:cubicBezTo>
                <a:cubicBezTo>
                  <a:pt x="1714760" y="1819332"/>
                  <a:pt x="1722967" y="1813278"/>
                  <a:pt x="1731434" y="1807633"/>
                </a:cubicBezTo>
                <a:lnTo>
                  <a:pt x="1744134" y="1799167"/>
                </a:lnTo>
                <a:lnTo>
                  <a:pt x="1756834" y="1790700"/>
                </a:lnTo>
                <a:cubicBezTo>
                  <a:pt x="1759249" y="1783455"/>
                  <a:pt x="1762499" y="1769990"/>
                  <a:pt x="1769534" y="1765300"/>
                </a:cubicBezTo>
                <a:cubicBezTo>
                  <a:pt x="1774375" y="1762073"/>
                  <a:pt x="1780894" y="1762739"/>
                  <a:pt x="1786467" y="1761067"/>
                </a:cubicBezTo>
                <a:cubicBezTo>
                  <a:pt x="1795015" y="1758502"/>
                  <a:pt x="1811867" y="1752600"/>
                  <a:pt x="1811867" y="1752600"/>
                </a:cubicBezTo>
                <a:cubicBezTo>
                  <a:pt x="1814689" y="1748367"/>
                  <a:pt x="1815610" y="1741790"/>
                  <a:pt x="1820334" y="1739900"/>
                </a:cubicBezTo>
                <a:cubicBezTo>
                  <a:pt x="1824477" y="1738243"/>
                  <a:pt x="1829043" y="1746129"/>
                  <a:pt x="1833034" y="1744133"/>
                </a:cubicBezTo>
                <a:cubicBezTo>
                  <a:pt x="1839345" y="1740978"/>
                  <a:pt x="1840314" y="1731717"/>
                  <a:pt x="1845734" y="1727200"/>
                </a:cubicBezTo>
                <a:cubicBezTo>
                  <a:pt x="1849162" y="1724343"/>
                  <a:pt x="1854201" y="1724378"/>
                  <a:pt x="1858434" y="1722967"/>
                </a:cubicBezTo>
                <a:cubicBezTo>
                  <a:pt x="1880536" y="1708232"/>
                  <a:pt x="1861316" y="1718717"/>
                  <a:pt x="1892300" y="1710267"/>
                </a:cubicBezTo>
                <a:cubicBezTo>
                  <a:pt x="1900910" y="1707919"/>
                  <a:pt x="1909042" y="1703964"/>
                  <a:pt x="1917700" y="1701800"/>
                </a:cubicBezTo>
                <a:cubicBezTo>
                  <a:pt x="1923345" y="1700389"/>
                  <a:pt x="1929040" y="1699165"/>
                  <a:pt x="1934634" y="1697567"/>
                </a:cubicBezTo>
                <a:cubicBezTo>
                  <a:pt x="1938925" y="1696341"/>
                  <a:pt x="1943005" y="1694415"/>
                  <a:pt x="1947334" y="1693333"/>
                </a:cubicBezTo>
                <a:cubicBezTo>
                  <a:pt x="1954314" y="1691588"/>
                  <a:pt x="1961476" y="1690661"/>
                  <a:pt x="1968500" y="1689100"/>
                </a:cubicBezTo>
                <a:cubicBezTo>
                  <a:pt x="1998291" y="1682480"/>
                  <a:pt x="1973374" y="1687708"/>
                  <a:pt x="1998134" y="1680633"/>
                </a:cubicBezTo>
                <a:cubicBezTo>
                  <a:pt x="2035369" y="1669994"/>
                  <a:pt x="1997296" y="1682323"/>
                  <a:pt x="2027767" y="1672167"/>
                </a:cubicBezTo>
                <a:cubicBezTo>
                  <a:pt x="2036234" y="1666522"/>
                  <a:pt x="2043513" y="1658451"/>
                  <a:pt x="2053167" y="1655233"/>
                </a:cubicBezTo>
                <a:lnTo>
                  <a:pt x="2078567" y="1646767"/>
                </a:lnTo>
                <a:cubicBezTo>
                  <a:pt x="2110452" y="1625510"/>
                  <a:pt x="2069929" y="1650469"/>
                  <a:pt x="2108200" y="1634067"/>
                </a:cubicBezTo>
                <a:cubicBezTo>
                  <a:pt x="2112877" y="1632063"/>
                  <a:pt x="2116349" y="1627875"/>
                  <a:pt x="2120900" y="1625600"/>
                </a:cubicBezTo>
                <a:cubicBezTo>
                  <a:pt x="2124891" y="1623604"/>
                  <a:pt x="2129367" y="1622778"/>
                  <a:pt x="2133600" y="1621367"/>
                </a:cubicBezTo>
                <a:cubicBezTo>
                  <a:pt x="2137833" y="1617134"/>
                  <a:pt x="2140945" y="1605990"/>
                  <a:pt x="2146300" y="1608667"/>
                </a:cubicBezTo>
                <a:cubicBezTo>
                  <a:pt x="2151504" y="1611269"/>
                  <a:pt x="2137953" y="1621486"/>
                  <a:pt x="2142067" y="1625600"/>
                </a:cubicBezTo>
                <a:cubicBezTo>
                  <a:pt x="2145665" y="1629197"/>
                  <a:pt x="2150118" y="1619199"/>
                  <a:pt x="2154767" y="1617133"/>
                </a:cubicBezTo>
                <a:cubicBezTo>
                  <a:pt x="2162922" y="1613508"/>
                  <a:pt x="2171700" y="1611489"/>
                  <a:pt x="2180167" y="1608667"/>
                </a:cubicBezTo>
                <a:cubicBezTo>
                  <a:pt x="2184400" y="1607256"/>
                  <a:pt x="2189154" y="1606908"/>
                  <a:pt x="2192867" y="1604433"/>
                </a:cubicBezTo>
                <a:cubicBezTo>
                  <a:pt x="2197100" y="1601611"/>
                  <a:pt x="2200918" y="1598033"/>
                  <a:pt x="2205567" y="1595967"/>
                </a:cubicBezTo>
                <a:cubicBezTo>
                  <a:pt x="2205582" y="1595960"/>
                  <a:pt x="2237309" y="1585386"/>
                  <a:pt x="2243667" y="1583267"/>
                </a:cubicBezTo>
                <a:cubicBezTo>
                  <a:pt x="2247900" y="1581856"/>
                  <a:pt x="2252654" y="1581508"/>
                  <a:pt x="2256367" y="1579033"/>
                </a:cubicBezTo>
                <a:cubicBezTo>
                  <a:pt x="2260600" y="1576211"/>
                  <a:pt x="2264516" y="1572842"/>
                  <a:pt x="2269067" y="1570567"/>
                </a:cubicBezTo>
                <a:cubicBezTo>
                  <a:pt x="2297020" y="1556590"/>
                  <a:pt x="2266166" y="1578081"/>
                  <a:pt x="2294467" y="1557867"/>
                </a:cubicBezTo>
                <a:cubicBezTo>
                  <a:pt x="2302919" y="1551830"/>
                  <a:pt x="2329502" y="1530666"/>
                  <a:pt x="2336800" y="1528233"/>
                </a:cubicBezTo>
                <a:cubicBezTo>
                  <a:pt x="2341033" y="1526822"/>
                  <a:pt x="2345048" y="1524297"/>
                  <a:pt x="2349500" y="1524000"/>
                </a:cubicBezTo>
                <a:cubicBezTo>
                  <a:pt x="2387542" y="1521464"/>
                  <a:pt x="2425700" y="1521178"/>
                  <a:pt x="2463800" y="1519767"/>
                </a:cubicBezTo>
                <a:cubicBezTo>
                  <a:pt x="2468033" y="1518356"/>
                  <a:pt x="2472509" y="1517529"/>
                  <a:pt x="2476500" y="1515533"/>
                </a:cubicBezTo>
                <a:cubicBezTo>
                  <a:pt x="2481051" y="1513258"/>
                  <a:pt x="2484551" y="1509133"/>
                  <a:pt x="2489200" y="1507067"/>
                </a:cubicBezTo>
                <a:cubicBezTo>
                  <a:pt x="2497356" y="1503442"/>
                  <a:pt x="2514600" y="1498600"/>
                  <a:pt x="2514600" y="1498600"/>
                </a:cubicBezTo>
                <a:cubicBezTo>
                  <a:pt x="2522261" y="1490939"/>
                  <a:pt x="2539104" y="1470776"/>
                  <a:pt x="2552700" y="1464733"/>
                </a:cubicBezTo>
                <a:cubicBezTo>
                  <a:pt x="2560855" y="1461108"/>
                  <a:pt x="2569633" y="1459089"/>
                  <a:pt x="2578100" y="1456267"/>
                </a:cubicBezTo>
                <a:cubicBezTo>
                  <a:pt x="2582333" y="1453445"/>
                  <a:pt x="2586123" y="1449804"/>
                  <a:pt x="2590800" y="1447800"/>
                </a:cubicBezTo>
                <a:cubicBezTo>
                  <a:pt x="2596148" y="1445508"/>
                  <a:pt x="2601922" y="1443844"/>
                  <a:pt x="2607734" y="1443567"/>
                </a:cubicBezTo>
                <a:cubicBezTo>
                  <a:pt x="2661314" y="1441015"/>
                  <a:pt x="2714978" y="1440744"/>
                  <a:pt x="2768600" y="1439333"/>
                </a:cubicBezTo>
                <a:cubicBezTo>
                  <a:pt x="2772833" y="1436511"/>
                  <a:pt x="2776749" y="1433142"/>
                  <a:pt x="2781300" y="1430867"/>
                </a:cubicBezTo>
                <a:cubicBezTo>
                  <a:pt x="2785291" y="1428871"/>
                  <a:pt x="2790099" y="1428800"/>
                  <a:pt x="2794000" y="1426633"/>
                </a:cubicBezTo>
                <a:cubicBezTo>
                  <a:pt x="2802895" y="1421691"/>
                  <a:pt x="2810933" y="1415344"/>
                  <a:pt x="2819400" y="1409700"/>
                </a:cubicBezTo>
                <a:cubicBezTo>
                  <a:pt x="2823633" y="1406878"/>
                  <a:pt x="2827273" y="1402842"/>
                  <a:pt x="2832100" y="1401233"/>
                </a:cubicBezTo>
                <a:lnTo>
                  <a:pt x="2844800" y="1397000"/>
                </a:lnTo>
                <a:cubicBezTo>
                  <a:pt x="2849033" y="1394178"/>
                  <a:pt x="2852851" y="1390599"/>
                  <a:pt x="2857500" y="1388533"/>
                </a:cubicBezTo>
                <a:cubicBezTo>
                  <a:pt x="2865655" y="1384908"/>
                  <a:pt x="2882900" y="1380067"/>
                  <a:pt x="2882900" y="1380067"/>
                </a:cubicBezTo>
                <a:cubicBezTo>
                  <a:pt x="2887133" y="1377245"/>
                  <a:pt x="2892002" y="1375198"/>
                  <a:pt x="2895600" y="1371600"/>
                </a:cubicBezTo>
                <a:cubicBezTo>
                  <a:pt x="2899198" y="1368002"/>
                  <a:pt x="2900094" y="1362078"/>
                  <a:pt x="2904067" y="1358900"/>
                </a:cubicBezTo>
                <a:cubicBezTo>
                  <a:pt x="2907552" y="1356112"/>
                  <a:pt x="2912534" y="1356078"/>
                  <a:pt x="2916767" y="1354667"/>
                </a:cubicBezTo>
                <a:cubicBezTo>
                  <a:pt x="2950634" y="1332088"/>
                  <a:pt x="2909711" y="1361723"/>
                  <a:pt x="2937934" y="1333500"/>
                </a:cubicBezTo>
                <a:cubicBezTo>
                  <a:pt x="2945731" y="1325703"/>
                  <a:pt x="2967433" y="1316782"/>
                  <a:pt x="2976034" y="1316567"/>
                </a:cubicBezTo>
                <a:lnTo>
                  <a:pt x="3145367" y="1312333"/>
                </a:lnTo>
                <a:cubicBezTo>
                  <a:pt x="3149600" y="1310922"/>
                  <a:pt x="3154912" y="1311255"/>
                  <a:pt x="3158067" y="1308100"/>
                </a:cubicBezTo>
                <a:cubicBezTo>
                  <a:pt x="3162529" y="1303638"/>
                  <a:pt x="3163403" y="1296646"/>
                  <a:pt x="3166534" y="1291167"/>
                </a:cubicBezTo>
                <a:cubicBezTo>
                  <a:pt x="3175218" y="1275970"/>
                  <a:pt x="3173371" y="1279553"/>
                  <a:pt x="3187700" y="1270000"/>
                </a:cubicBezTo>
                <a:cubicBezTo>
                  <a:pt x="3203222" y="1271411"/>
                  <a:pt x="3218918" y="1271524"/>
                  <a:pt x="3234267" y="1274233"/>
                </a:cubicBezTo>
                <a:cubicBezTo>
                  <a:pt x="3243056" y="1275784"/>
                  <a:pt x="3251200" y="1279878"/>
                  <a:pt x="3259667" y="1282700"/>
                </a:cubicBezTo>
                <a:lnTo>
                  <a:pt x="3272367" y="1286933"/>
                </a:lnTo>
                <a:cubicBezTo>
                  <a:pt x="3273778" y="1282700"/>
                  <a:pt x="3275632" y="1278589"/>
                  <a:pt x="3276600" y="1274233"/>
                </a:cubicBezTo>
                <a:cubicBezTo>
                  <a:pt x="3278462" y="1265854"/>
                  <a:pt x="3276995" y="1256510"/>
                  <a:pt x="3280834" y="1248833"/>
                </a:cubicBezTo>
                <a:cubicBezTo>
                  <a:pt x="3283109" y="1244282"/>
                  <a:pt x="3289301" y="1243189"/>
                  <a:pt x="3293534" y="1240367"/>
                </a:cubicBezTo>
                <a:cubicBezTo>
                  <a:pt x="3297767" y="1243189"/>
                  <a:pt x="3301585" y="1246767"/>
                  <a:pt x="3306234" y="1248833"/>
                </a:cubicBezTo>
                <a:cubicBezTo>
                  <a:pt x="3314390" y="1252458"/>
                  <a:pt x="3323167" y="1254478"/>
                  <a:pt x="3331634" y="1257300"/>
                </a:cubicBezTo>
                <a:cubicBezTo>
                  <a:pt x="3345452" y="1261906"/>
                  <a:pt x="3349162" y="1263725"/>
                  <a:pt x="3365500" y="1265767"/>
                </a:cubicBezTo>
                <a:cubicBezTo>
                  <a:pt x="3380966" y="1267700"/>
                  <a:pt x="3396566" y="1268368"/>
                  <a:pt x="3412067" y="1270000"/>
                </a:cubicBezTo>
                <a:cubicBezTo>
                  <a:pt x="3423381" y="1271191"/>
                  <a:pt x="3434645" y="1272822"/>
                  <a:pt x="3445934" y="1274233"/>
                </a:cubicBezTo>
                <a:cubicBezTo>
                  <a:pt x="3447345" y="1268589"/>
                  <a:pt x="3449026" y="1263005"/>
                  <a:pt x="3450167" y="1257300"/>
                </a:cubicBezTo>
                <a:cubicBezTo>
                  <a:pt x="3451850" y="1248883"/>
                  <a:pt x="3450914" y="1239744"/>
                  <a:pt x="3454400" y="1231900"/>
                </a:cubicBezTo>
                <a:cubicBezTo>
                  <a:pt x="3456831" y="1226429"/>
                  <a:pt x="3462867" y="1223433"/>
                  <a:pt x="3467100" y="1219200"/>
                </a:cubicBezTo>
                <a:cubicBezTo>
                  <a:pt x="3478389" y="1220611"/>
                  <a:pt x="3489745" y="1221563"/>
                  <a:pt x="3500967" y="1223433"/>
                </a:cubicBezTo>
                <a:cubicBezTo>
                  <a:pt x="3506706" y="1224390"/>
                  <a:pt x="3512176" y="1226626"/>
                  <a:pt x="3517900" y="1227667"/>
                </a:cubicBezTo>
                <a:cubicBezTo>
                  <a:pt x="3527717" y="1229452"/>
                  <a:pt x="3537656" y="1230489"/>
                  <a:pt x="3547534" y="1231900"/>
                </a:cubicBezTo>
                <a:cubicBezTo>
                  <a:pt x="3554589" y="1230489"/>
                  <a:pt x="3564709" y="1233654"/>
                  <a:pt x="3568700" y="1227667"/>
                </a:cubicBezTo>
                <a:cubicBezTo>
                  <a:pt x="3575011" y="1218201"/>
                  <a:pt x="3570899" y="1204993"/>
                  <a:pt x="3572934" y="1193800"/>
                </a:cubicBezTo>
                <a:cubicBezTo>
                  <a:pt x="3573732" y="1189410"/>
                  <a:pt x="3574379" y="1184585"/>
                  <a:pt x="3577167" y="1181100"/>
                </a:cubicBezTo>
                <a:cubicBezTo>
                  <a:pt x="3580345" y="1177127"/>
                  <a:pt x="3585103" y="1174419"/>
                  <a:pt x="3589867" y="1172633"/>
                </a:cubicBezTo>
                <a:cubicBezTo>
                  <a:pt x="3596604" y="1170107"/>
                  <a:pt x="3604053" y="1170145"/>
                  <a:pt x="3611034" y="1168400"/>
                </a:cubicBezTo>
                <a:cubicBezTo>
                  <a:pt x="3615363" y="1167318"/>
                  <a:pt x="3619324" y="1164846"/>
                  <a:pt x="3623734" y="1164167"/>
                </a:cubicBezTo>
                <a:cubicBezTo>
                  <a:pt x="3645255" y="1160856"/>
                  <a:pt x="3708512" y="1156901"/>
                  <a:pt x="3725334" y="1155700"/>
                </a:cubicBezTo>
                <a:cubicBezTo>
                  <a:pt x="3729567" y="1154289"/>
                  <a:pt x="3734550" y="1154255"/>
                  <a:pt x="3738034" y="1151467"/>
                </a:cubicBezTo>
                <a:cubicBezTo>
                  <a:pt x="3765391" y="1129581"/>
                  <a:pt x="3727275" y="1145176"/>
                  <a:pt x="3759200" y="1134533"/>
                </a:cubicBezTo>
                <a:cubicBezTo>
                  <a:pt x="3766256" y="1135944"/>
                  <a:pt x="3773281" y="1137517"/>
                  <a:pt x="3780367" y="1138767"/>
                </a:cubicBezTo>
                <a:lnTo>
                  <a:pt x="3831167" y="1147233"/>
                </a:lnTo>
                <a:cubicBezTo>
                  <a:pt x="3875357" y="1161963"/>
                  <a:pt x="3847665" y="1156336"/>
                  <a:pt x="3915834" y="1151467"/>
                </a:cubicBezTo>
                <a:cubicBezTo>
                  <a:pt x="3928534" y="1148645"/>
                  <a:pt x="3941666" y="1147330"/>
                  <a:pt x="3953934" y="1143000"/>
                </a:cubicBezTo>
                <a:cubicBezTo>
                  <a:pt x="3956825" y="1141980"/>
                  <a:pt x="3988190" y="1123727"/>
                  <a:pt x="4000500" y="1121833"/>
                </a:cubicBezTo>
                <a:cubicBezTo>
                  <a:pt x="4014517" y="1119677"/>
                  <a:pt x="4028723" y="1119011"/>
                  <a:pt x="4042834" y="1117600"/>
                </a:cubicBezTo>
                <a:cubicBezTo>
                  <a:pt x="4094152" y="1100493"/>
                  <a:pt x="4042335" y="1116299"/>
                  <a:pt x="4093634" y="1104900"/>
                </a:cubicBezTo>
                <a:cubicBezTo>
                  <a:pt x="4107383" y="1101845"/>
                  <a:pt x="4109326" y="1098175"/>
                  <a:pt x="4123267" y="1092200"/>
                </a:cubicBezTo>
                <a:cubicBezTo>
                  <a:pt x="4136809" y="1086396"/>
                  <a:pt x="4141241" y="1087706"/>
                  <a:pt x="4157134" y="1083733"/>
                </a:cubicBezTo>
                <a:cubicBezTo>
                  <a:pt x="4161463" y="1082651"/>
                  <a:pt x="4165601" y="1080911"/>
                  <a:pt x="4169834" y="1079500"/>
                </a:cubicBezTo>
                <a:cubicBezTo>
                  <a:pt x="4176256" y="1075219"/>
                  <a:pt x="4186470" y="1066800"/>
                  <a:pt x="4195234" y="1066800"/>
                </a:cubicBezTo>
                <a:cubicBezTo>
                  <a:pt x="4210616" y="1066800"/>
                  <a:pt x="4234151" y="1072043"/>
                  <a:pt x="4250267" y="1075267"/>
                </a:cubicBezTo>
                <a:cubicBezTo>
                  <a:pt x="4261556" y="1073856"/>
                  <a:pt x="4273158" y="1074026"/>
                  <a:pt x="4284134" y="1071033"/>
                </a:cubicBezTo>
                <a:cubicBezTo>
                  <a:pt x="4289042" y="1069694"/>
                  <a:pt x="4292158" y="1064571"/>
                  <a:pt x="4296834" y="1062567"/>
                </a:cubicBezTo>
                <a:cubicBezTo>
                  <a:pt x="4302182" y="1060275"/>
                  <a:pt x="4308123" y="1059744"/>
                  <a:pt x="4313767" y="1058333"/>
                </a:cubicBezTo>
                <a:cubicBezTo>
                  <a:pt x="4321395" y="1050705"/>
                  <a:pt x="4330514" y="1043246"/>
                  <a:pt x="4334934" y="1032933"/>
                </a:cubicBezTo>
                <a:cubicBezTo>
                  <a:pt x="4337226" y="1027585"/>
                  <a:pt x="4333446" y="1017059"/>
                  <a:pt x="4339167" y="1016000"/>
                </a:cubicBezTo>
                <a:cubicBezTo>
                  <a:pt x="4375269" y="1009315"/>
                  <a:pt x="4412545" y="1013178"/>
                  <a:pt x="4449234" y="1011767"/>
                </a:cubicBezTo>
                <a:cubicBezTo>
                  <a:pt x="4456862" y="1009224"/>
                  <a:pt x="4469506" y="1006246"/>
                  <a:pt x="4474634" y="999067"/>
                </a:cubicBezTo>
                <a:cubicBezTo>
                  <a:pt x="4500525" y="962818"/>
                  <a:pt x="4466375" y="989050"/>
                  <a:pt x="4495800" y="969433"/>
                </a:cubicBezTo>
                <a:cubicBezTo>
                  <a:pt x="4509911" y="970844"/>
                  <a:pt x="4524062" y="971908"/>
                  <a:pt x="4538134" y="973667"/>
                </a:cubicBezTo>
                <a:cubicBezTo>
                  <a:pt x="4546651" y="974732"/>
                  <a:pt x="4554951" y="977900"/>
                  <a:pt x="4563534" y="977900"/>
                </a:cubicBezTo>
                <a:cubicBezTo>
                  <a:pt x="4570729" y="977900"/>
                  <a:pt x="4577523" y="974180"/>
                  <a:pt x="4584700" y="973667"/>
                </a:cubicBezTo>
                <a:cubicBezTo>
                  <a:pt x="4617104" y="971352"/>
                  <a:pt x="4649611" y="970844"/>
                  <a:pt x="4682067" y="969433"/>
                </a:cubicBezTo>
                <a:cubicBezTo>
                  <a:pt x="4694248" y="951162"/>
                  <a:pt x="4698014" y="943714"/>
                  <a:pt x="4720167" y="927100"/>
                </a:cubicBezTo>
                <a:cubicBezTo>
                  <a:pt x="4757604" y="899023"/>
                  <a:pt x="4740647" y="906162"/>
                  <a:pt x="4766734" y="897467"/>
                </a:cubicBezTo>
                <a:cubicBezTo>
                  <a:pt x="4786499" y="877702"/>
                  <a:pt x="4771506" y="891035"/>
                  <a:pt x="4792134" y="876300"/>
                </a:cubicBezTo>
                <a:cubicBezTo>
                  <a:pt x="4797875" y="872199"/>
                  <a:pt x="4803084" y="867339"/>
                  <a:pt x="4809067" y="863600"/>
                </a:cubicBezTo>
                <a:cubicBezTo>
                  <a:pt x="4814418" y="860255"/>
                  <a:pt x="4820865" y="858801"/>
                  <a:pt x="4826000" y="855133"/>
                </a:cubicBezTo>
                <a:cubicBezTo>
                  <a:pt x="4830872" y="851653"/>
                  <a:pt x="4833974" y="846109"/>
                  <a:pt x="4838700" y="842433"/>
                </a:cubicBezTo>
                <a:cubicBezTo>
                  <a:pt x="4852637" y="831593"/>
                  <a:pt x="4882242" y="813809"/>
                  <a:pt x="4897967" y="808567"/>
                </a:cubicBezTo>
                <a:lnTo>
                  <a:pt x="4910667" y="804333"/>
                </a:lnTo>
                <a:cubicBezTo>
                  <a:pt x="4916311" y="798689"/>
                  <a:pt x="4921104" y="792040"/>
                  <a:pt x="4927600" y="787400"/>
                </a:cubicBezTo>
                <a:cubicBezTo>
                  <a:pt x="4931231" y="784806"/>
                  <a:pt x="4936309" y="785163"/>
                  <a:pt x="4940300" y="783167"/>
                </a:cubicBezTo>
                <a:cubicBezTo>
                  <a:pt x="4944851" y="780892"/>
                  <a:pt x="4948767" y="777522"/>
                  <a:pt x="4953000" y="774700"/>
                </a:cubicBezTo>
                <a:cubicBezTo>
                  <a:pt x="5129006" y="791463"/>
                  <a:pt x="5012136" y="783647"/>
                  <a:pt x="5304367" y="778933"/>
                </a:cubicBezTo>
                <a:cubicBezTo>
                  <a:pt x="5305778" y="756355"/>
                  <a:pt x="5301446" y="732661"/>
                  <a:pt x="5308600" y="711200"/>
                </a:cubicBezTo>
                <a:cubicBezTo>
                  <a:pt x="5311003" y="703991"/>
                  <a:pt x="5322190" y="703316"/>
                  <a:pt x="5329767" y="702733"/>
                </a:cubicBezTo>
                <a:cubicBezTo>
                  <a:pt x="5344920" y="701567"/>
                  <a:pt x="5365119" y="707338"/>
                  <a:pt x="5380567" y="711200"/>
                </a:cubicBezTo>
                <a:cubicBezTo>
                  <a:pt x="5420078" y="709789"/>
                  <a:pt x="5459632" y="709289"/>
                  <a:pt x="5499100" y="706967"/>
                </a:cubicBezTo>
                <a:cubicBezTo>
                  <a:pt x="5507669" y="706463"/>
                  <a:pt x="5516003" y="703947"/>
                  <a:pt x="5524500" y="702733"/>
                </a:cubicBezTo>
                <a:cubicBezTo>
                  <a:pt x="5535762" y="701124"/>
                  <a:pt x="5547078" y="699911"/>
                  <a:pt x="5558367" y="698500"/>
                </a:cubicBezTo>
                <a:cubicBezTo>
                  <a:pt x="5633513" y="679715"/>
                  <a:pt x="5562361" y="696186"/>
                  <a:pt x="5753100" y="690033"/>
                </a:cubicBezTo>
                <a:cubicBezTo>
                  <a:pt x="5781343" y="689122"/>
                  <a:pt x="5809545" y="687211"/>
                  <a:pt x="5837767" y="685800"/>
                </a:cubicBezTo>
                <a:cubicBezTo>
                  <a:pt x="5836356" y="678744"/>
                  <a:pt x="5834552" y="671756"/>
                  <a:pt x="5833534" y="664633"/>
                </a:cubicBezTo>
                <a:cubicBezTo>
                  <a:pt x="5825408" y="607751"/>
                  <a:pt x="5833879" y="644848"/>
                  <a:pt x="5825067" y="609600"/>
                </a:cubicBezTo>
                <a:cubicBezTo>
                  <a:pt x="5826478" y="537633"/>
                  <a:pt x="5826684" y="465633"/>
                  <a:pt x="5829300" y="393700"/>
                </a:cubicBezTo>
                <a:cubicBezTo>
                  <a:pt x="5830077" y="372340"/>
                  <a:pt x="5832758" y="376961"/>
                  <a:pt x="5850467" y="372533"/>
                </a:cubicBezTo>
                <a:cubicBezTo>
                  <a:pt x="5870209" y="382405"/>
                  <a:pt x="5915443" y="408591"/>
                  <a:pt x="5930900" y="376767"/>
                </a:cubicBezTo>
                <a:cubicBezTo>
                  <a:pt x="5951898" y="333536"/>
                  <a:pt x="5936651" y="280817"/>
                  <a:pt x="5939367" y="232833"/>
                </a:cubicBezTo>
                <a:cubicBezTo>
                  <a:pt x="5940884" y="206028"/>
                  <a:pt x="5940401" y="179057"/>
                  <a:pt x="5943600" y="152400"/>
                </a:cubicBezTo>
                <a:cubicBezTo>
                  <a:pt x="5944663" y="143539"/>
                  <a:pt x="5952067" y="127000"/>
                  <a:pt x="5952067" y="127000"/>
                </a:cubicBezTo>
                <a:cubicBezTo>
                  <a:pt x="5953478" y="100189"/>
                  <a:pt x="5954317" y="73342"/>
                  <a:pt x="5956300" y="46567"/>
                </a:cubicBezTo>
                <a:cubicBezTo>
                  <a:pt x="5957140" y="35221"/>
                  <a:pt x="5958499" y="23893"/>
                  <a:pt x="5960534" y="12700"/>
                </a:cubicBezTo>
                <a:cubicBezTo>
                  <a:pt x="5961332" y="8310"/>
                  <a:pt x="5964767" y="0"/>
                  <a:pt x="5964767" y="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2624667" y="2053167"/>
            <a:ext cx="5731375" cy="2853266"/>
          </a:xfrm>
          <a:custGeom>
            <a:avLst/>
            <a:gdLst>
              <a:gd name="connsiteX0" fmla="*/ 0 w 5731375"/>
              <a:gd name="connsiteY0" fmla="*/ 2853266 h 2853266"/>
              <a:gd name="connsiteX1" fmla="*/ 29633 w 5731375"/>
              <a:gd name="connsiteY1" fmla="*/ 2840566 h 2853266"/>
              <a:gd name="connsiteX2" fmla="*/ 59266 w 5731375"/>
              <a:gd name="connsiteY2" fmla="*/ 2832100 h 2853266"/>
              <a:gd name="connsiteX3" fmla="*/ 71966 w 5731375"/>
              <a:gd name="connsiteY3" fmla="*/ 2823633 h 2853266"/>
              <a:gd name="connsiteX4" fmla="*/ 105833 w 5731375"/>
              <a:gd name="connsiteY4" fmla="*/ 2815166 h 2853266"/>
              <a:gd name="connsiteX5" fmla="*/ 148166 w 5731375"/>
              <a:gd name="connsiteY5" fmla="*/ 2802466 h 2853266"/>
              <a:gd name="connsiteX6" fmla="*/ 186266 w 5731375"/>
              <a:gd name="connsiteY6" fmla="*/ 2798233 h 2853266"/>
              <a:gd name="connsiteX7" fmla="*/ 228600 w 5731375"/>
              <a:gd name="connsiteY7" fmla="*/ 2785533 h 2853266"/>
              <a:gd name="connsiteX8" fmla="*/ 245533 w 5731375"/>
              <a:gd name="connsiteY8" fmla="*/ 2777066 h 2853266"/>
              <a:gd name="connsiteX9" fmla="*/ 258233 w 5731375"/>
              <a:gd name="connsiteY9" fmla="*/ 2768600 h 2853266"/>
              <a:gd name="connsiteX10" fmla="*/ 270933 w 5731375"/>
              <a:gd name="connsiteY10" fmla="*/ 2764366 h 2853266"/>
              <a:gd name="connsiteX11" fmla="*/ 283633 w 5731375"/>
              <a:gd name="connsiteY11" fmla="*/ 2755900 h 2853266"/>
              <a:gd name="connsiteX12" fmla="*/ 296333 w 5731375"/>
              <a:gd name="connsiteY12" fmla="*/ 2751666 h 2853266"/>
              <a:gd name="connsiteX13" fmla="*/ 309033 w 5731375"/>
              <a:gd name="connsiteY13" fmla="*/ 2743200 h 2853266"/>
              <a:gd name="connsiteX14" fmla="*/ 334433 w 5731375"/>
              <a:gd name="connsiteY14" fmla="*/ 2734733 h 2853266"/>
              <a:gd name="connsiteX15" fmla="*/ 359833 w 5731375"/>
              <a:gd name="connsiteY15" fmla="*/ 2717800 h 2853266"/>
              <a:gd name="connsiteX16" fmla="*/ 385233 w 5731375"/>
              <a:gd name="connsiteY16" fmla="*/ 2705100 h 2853266"/>
              <a:gd name="connsiteX17" fmla="*/ 397933 w 5731375"/>
              <a:gd name="connsiteY17" fmla="*/ 2692400 h 2853266"/>
              <a:gd name="connsiteX18" fmla="*/ 423333 w 5731375"/>
              <a:gd name="connsiteY18" fmla="*/ 2679700 h 2853266"/>
              <a:gd name="connsiteX19" fmla="*/ 436033 w 5731375"/>
              <a:gd name="connsiteY19" fmla="*/ 2667000 h 2853266"/>
              <a:gd name="connsiteX20" fmla="*/ 448733 w 5731375"/>
              <a:gd name="connsiteY20" fmla="*/ 2658533 h 2853266"/>
              <a:gd name="connsiteX21" fmla="*/ 461433 w 5731375"/>
              <a:gd name="connsiteY21" fmla="*/ 2641600 h 2853266"/>
              <a:gd name="connsiteX22" fmla="*/ 474133 w 5731375"/>
              <a:gd name="connsiteY22" fmla="*/ 2603500 h 2853266"/>
              <a:gd name="connsiteX23" fmla="*/ 478366 w 5731375"/>
              <a:gd name="connsiteY23" fmla="*/ 2590800 h 2853266"/>
              <a:gd name="connsiteX24" fmla="*/ 486833 w 5731375"/>
              <a:gd name="connsiteY24" fmla="*/ 2578100 h 2853266"/>
              <a:gd name="connsiteX25" fmla="*/ 503766 w 5731375"/>
              <a:gd name="connsiteY25" fmla="*/ 2540000 h 2853266"/>
              <a:gd name="connsiteX26" fmla="*/ 520700 w 5731375"/>
              <a:gd name="connsiteY26" fmla="*/ 2506133 h 2853266"/>
              <a:gd name="connsiteX27" fmla="*/ 537633 w 5731375"/>
              <a:gd name="connsiteY27" fmla="*/ 2480733 h 2853266"/>
              <a:gd name="connsiteX28" fmla="*/ 567266 w 5731375"/>
              <a:gd name="connsiteY28" fmla="*/ 2455333 h 2853266"/>
              <a:gd name="connsiteX29" fmla="*/ 592666 w 5731375"/>
              <a:gd name="connsiteY29" fmla="*/ 2438400 h 2853266"/>
              <a:gd name="connsiteX30" fmla="*/ 605366 w 5731375"/>
              <a:gd name="connsiteY30" fmla="*/ 2429933 h 2853266"/>
              <a:gd name="connsiteX31" fmla="*/ 630766 w 5731375"/>
              <a:gd name="connsiteY31" fmla="*/ 2421466 h 2853266"/>
              <a:gd name="connsiteX32" fmla="*/ 656166 w 5731375"/>
              <a:gd name="connsiteY32" fmla="*/ 2408766 h 2853266"/>
              <a:gd name="connsiteX33" fmla="*/ 673100 w 5731375"/>
              <a:gd name="connsiteY33" fmla="*/ 2400300 h 2853266"/>
              <a:gd name="connsiteX34" fmla="*/ 702733 w 5731375"/>
              <a:gd name="connsiteY34" fmla="*/ 2383366 h 2853266"/>
              <a:gd name="connsiteX35" fmla="*/ 736600 w 5731375"/>
              <a:gd name="connsiteY35" fmla="*/ 2374900 h 2853266"/>
              <a:gd name="connsiteX36" fmla="*/ 774700 w 5731375"/>
              <a:gd name="connsiteY36" fmla="*/ 2362200 h 2853266"/>
              <a:gd name="connsiteX37" fmla="*/ 800100 w 5731375"/>
              <a:gd name="connsiteY37" fmla="*/ 2353733 h 2853266"/>
              <a:gd name="connsiteX38" fmla="*/ 846666 w 5731375"/>
              <a:gd name="connsiteY38" fmla="*/ 2341033 h 2853266"/>
              <a:gd name="connsiteX39" fmla="*/ 859366 w 5731375"/>
              <a:gd name="connsiteY39" fmla="*/ 2336800 h 2853266"/>
              <a:gd name="connsiteX40" fmla="*/ 889000 w 5731375"/>
              <a:gd name="connsiteY40" fmla="*/ 2319866 h 2853266"/>
              <a:gd name="connsiteX41" fmla="*/ 901700 w 5731375"/>
              <a:gd name="connsiteY41" fmla="*/ 2315633 h 2853266"/>
              <a:gd name="connsiteX42" fmla="*/ 931333 w 5731375"/>
              <a:gd name="connsiteY42" fmla="*/ 2302933 h 2853266"/>
              <a:gd name="connsiteX43" fmla="*/ 948266 w 5731375"/>
              <a:gd name="connsiteY43" fmla="*/ 2290233 h 2853266"/>
              <a:gd name="connsiteX44" fmla="*/ 960966 w 5731375"/>
              <a:gd name="connsiteY44" fmla="*/ 2286000 h 2853266"/>
              <a:gd name="connsiteX45" fmla="*/ 1003300 w 5731375"/>
              <a:gd name="connsiteY45" fmla="*/ 2256366 h 2853266"/>
              <a:gd name="connsiteX46" fmla="*/ 1016000 w 5731375"/>
              <a:gd name="connsiteY46" fmla="*/ 2252133 h 2853266"/>
              <a:gd name="connsiteX47" fmla="*/ 1041400 w 5731375"/>
              <a:gd name="connsiteY47" fmla="*/ 2235200 h 2853266"/>
              <a:gd name="connsiteX48" fmla="*/ 1071033 w 5731375"/>
              <a:gd name="connsiteY48" fmla="*/ 2209800 h 2853266"/>
              <a:gd name="connsiteX49" fmla="*/ 1079500 w 5731375"/>
              <a:gd name="connsiteY49" fmla="*/ 2197100 h 2853266"/>
              <a:gd name="connsiteX50" fmla="*/ 1104900 w 5731375"/>
              <a:gd name="connsiteY50" fmla="*/ 2175933 h 2853266"/>
              <a:gd name="connsiteX51" fmla="*/ 1113366 w 5731375"/>
              <a:gd name="connsiteY51" fmla="*/ 2163233 h 2853266"/>
              <a:gd name="connsiteX52" fmla="*/ 1126066 w 5731375"/>
              <a:gd name="connsiteY52" fmla="*/ 2154766 h 2853266"/>
              <a:gd name="connsiteX53" fmla="*/ 1138766 w 5731375"/>
              <a:gd name="connsiteY53" fmla="*/ 2142066 h 2853266"/>
              <a:gd name="connsiteX54" fmla="*/ 1168400 w 5731375"/>
              <a:gd name="connsiteY54" fmla="*/ 2129366 h 2853266"/>
              <a:gd name="connsiteX55" fmla="*/ 1202266 w 5731375"/>
              <a:gd name="connsiteY55" fmla="*/ 2112433 h 2853266"/>
              <a:gd name="connsiteX56" fmla="*/ 1214966 w 5731375"/>
              <a:gd name="connsiteY56" fmla="*/ 2103966 h 2853266"/>
              <a:gd name="connsiteX57" fmla="*/ 1240366 w 5731375"/>
              <a:gd name="connsiteY57" fmla="*/ 2095500 h 2853266"/>
              <a:gd name="connsiteX58" fmla="*/ 1253066 w 5731375"/>
              <a:gd name="connsiteY58" fmla="*/ 2091266 h 2853266"/>
              <a:gd name="connsiteX59" fmla="*/ 1270000 w 5731375"/>
              <a:gd name="connsiteY59" fmla="*/ 2082800 h 2853266"/>
              <a:gd name="connsiteX60" fmla="*/ 1295400 w 5731375"/>
              <a:gd name="connsiteY60" fmla="*/ 2074333 h 2853266"/>
              <a:gd name="connsiteX61" fmla="*/ 1308100 w 5731375"/>
              <a:gd name="connsiteY61" fmla="*/ 2065866 h 2853266"/>
              <a:gd name="connsiteX62" fmla="*/ 1333500 w 5731375"/>
              <a:gd name="connsiteY62" fmla="*/ 2057400 h 2853266"/>
              <a:gd name="connsiteX63" fmla="*/ 1346200 w 5731375"/>
              <a:gd name="connsiteY63" fmla="*/ 2053166 h 2853266"/>
              <a:gd name="connsiteX64" fmla="*/ 1363133 w 5731375"/>
              <a:gd name="connsiteY64" fmla="*/ 2044700 h 2853266"/>
              <a:gd name="connsiteX65" fmla="*/ 1388533 w 5731375"/>
              <a:gd name="connsiteY65" fmla="*/ 2040466 h 2853266"/>
              <a:gd name="connsiteX66" fmla="*/ 1422400 w 5731375"/>
              <a:gd name="connsiteY66" fmla="*/ 2032000 h 2853266"/>
              <a:gd name="connsiteX67" fmla="*/ 1452033 w 5731375"/>
              <a:gd name="connsiteY67" fmla="*/ 2023533 h 2853266"/>
              <a:gd name="connsiteX68" fmla="*/ 1502833 w 5731375"/>
              <a:gd name="connsiteY68" fmla="*/ 2015066 h 2853266"/>
              <a:gd name="connsiteX69" fmla="*/ 1536700 w 5731375"/>
              <a:gd name="connsiteY69" fmla="*/ 2006600 h 2853266"/>
              <a:gd name="connsiteX70" fmla="*/ 1553633 w 5731375"/>
              <a:gd name="connsiteY70" fmla="*/ 2002366 h 2853266"/>
              <a:gd name="connsiteX71" fmla="*/ 1595966 w 5731375"/>
              <a:gd name="connsiteY71" fmla="*/ 1993900 h 2853266"/>
              <a:gd name="connsiteX72" fmla="*/ 1629833 w 5731375"/>
              <a:gd name="connsiteY72" fmla="*/ 1981200 h 2853266"/>
              <a:gd name="connsiteX73" fmla="*/ 1642533 w 5731375"/>
              <a:gd name="connsiteY73" fmla="*/ 1976966 h 2853266"/>
              <a:gd name="connsiteX74" fmla="*/ 1651000 w 5731375"/>
              <a:gd name="connsiteY74" fmla="*/ 1964266 h 2853266"/>
              <a:gd name="connsiteX75" fmla="*/ 1659466 w 5731375"/>
              <a:gd name="connsiteY75" fmla="*/ 1938866 h 2853266"/>
              <a:gd name="connsiteX76" fmla="*/ 1672166 w 5731375"/>
              <a:gd name="connsiteY76" fmla="*/ 1883833 h 2853266"/>
              <a:gd name="connsiteX77" fmla="*/ 1684866 w 5731375"/>
              <a:gd name="connsiteY77" fmla="*/ 1875366 h 2853266"/>
              <a:gd name="connsiteX78" fmla="*/ 1710266 w 5731375"/>
              <a:gd name="connsiteY78" fmla="*/ 1866900 h 2853266"/>
              <a:gd name="connsiteX79" fmla="*/ 1752600 w 5731375"/>
              <a:gd name="connsiteY79" fmla="*/ 1841500 h 2853266"/>
              <a:gd name="connsiteX80" fmla="*/ 1778000 w 5731375"/>
              <a:gd name="connsiteY80" fmla="*/ 1828800 h 2853266"/>
              <a:gd name="connsiteX81" fmla="*/ 1816100 w 5731375"/>
              <a:gd name="connsiteY81" fmla="*/ 1811866 h 2853266"/>
              <a:gd name="connsiteX82" fmla="*/ 1849966 w 5731375"/>
              <a:gd name="connsiteY82" fmla="*/ 1803400 h 2853266"/>
              <a:gd name="connsiteX83" fmla="*/ 1866900 w 5731375"/>
              <a:gd name="connsiteY83" fmla="*/ 1794933 h 2853266"/>
              <a:gd name="connsiteX84" fmla="*/ 1896533 w 5731375"/>
              <a:gd name="connsiteY84" fmla="*/ 1786466 h 2853266"/>
              <a:gd name="connsiteX85" fmla="*/ 1909233 w 5731375"/>
              <a:gd name="connsiteY85" fmla="*/ 1778000 h 2853266"/>
              <a:gd name="connsiteX86" fmla="*/ 1921933 w 5731375"/>
              <a:gd name="connsiteY86" fmla="*/ 1773766 h 2853266"/>
              <a:gd name="connsiteX87" fmla="*/ 1993900 w 5731375"/>
              <a:gd name="connsiteY87" fmla="*/ 1761066 h 2853266"/>
              <a:gd name="connsiteX88" fmla="*/ 2032000 w 5731375"/>
              <a:gd name="connsiteY88" fmla="*/ 1752600 h 2853266"/>
              <a:gd name="connsiteX89" fmla="*/ 2057400 w 5731375"/>
              <a:gd name="connsiteY89" fmla="*/ 1744133 h 2853266"/>
              <a:gd name="connsiteX90" fmla="*/ 2082800 w 5731375"/>
              <a:gd name="connsiteY90" fmla="*/ 1735666 h 2853266"/>
              <a:gd name="connsiteX91" fmla="*/ 2108200 w 5731375"/>
              <a:gd name="connsiteY91" fmla="*/ 1727200 h 2853266"/>
              <a:gd name="connsiteX92" fmla="*/ 2120900 w 5731375"/>
              <a:gd name="connsiteY92" fmla="*/ 1722966 h 2853266"/>
              <a:gd name="connsiteX93" fmla="*/ 2133600 w 5731375"/>
              <a:gd name="connsiteY93" fmla="*/ 1714500 h 2853266"/>
              <a:gd name="connsiteX94" fmla="*/ 2159000 w 5731375"/>
              <a:gd name="connsiteY94" fmla="*/ 1706033 h 2853266"/>
              <a:gd name="connsiteX95" fmla="*/ 2171700 w 5731375"/>
              <a:gd name="connsiteY95" fmla="*/ 1701800 h 2853266"/>
              <a:gd name="connsiteX96" fmla="*/ 2184400 w 5731375"/>
              <a:gd name="connsiteY96" fmla="*/ 1697566 h 2853266"/>
              <a:gd name="connsiteX97" fmla="*/ 2201333 w 5731375"/>
              <a:gd name="connsiteY97" fmla="*/ 1693333 h 2853266"/>
              <a:gd name="connsiteX98" fmla="*/ 2226733 w 5731375"/>
              <a:gd name="connsiteY98" fmla="*/ 1684866 h 2853266"/>
              <a:gd name="connsiteX99" fmla="*/ 2239433 w 5731375"/>
              <a:gd name="connsiteY99" fmla="*/ 1680633 h 2853266"/>
              <a:gd name="connsiteX100" fmla="*/ 2260600 w 5731375"/>
              <a:gd name="connsiteY100" fmla="*/ 1659466 h 2853266"/>
              <a:gd name="connsiteX101" fmla="*/ 2273300 w 5731375"/>
              <a:gd name="connsiteY101" fmla="*/ 1651000 h 2853266"/>
              <a:gd name="connsiteX102" fmla="*/ 2298700 w 5731375"/>
              <a:gd name="connsiteY102" fmla="*/ 1625600 h 2853266"/>
              <a:gd name="connsiteX103" fmla="*/ 2336800 w 5731375"/>
              <a:gd name="connsiteY103" fmla="*/ 1595966 h 2853266"/>
              <a:gd name="connsiteX104" fmla="*/ 2362200 w 5731375"/>
              <a:gd name="connsiteY104" fmla="*/ 1591733 h 2853266"/>
              <a:gd name="connsiteX105" fmla="*/ 2387600 w 5731375"/>
              <a:gd name="connsiteY105" fmla="*/ 1583266 h 2853266"/>
              <a:gd name="connsiteX106" fmla="*/ 2400300 w 5731375"/>
              <a:gd name="connsiteY106" fmla="*/ 1579033 h 2853266"/>
              <a:gd name="connsiteX107" fmla="*/ 2425700 w 5731375"/>
              <a:gd name="connsiteY107" fmla="*/ 1570566 h 2853266"/>
              <a:gd name="connsiteX108" fmla="*/ 2438400 w 5731375"/>
              <a:gd name="connsiteY108" fmla="*/ 1566333 h 2853266"/>
              <a:gd name="connsiteX109" fmla="*/ 2472266 w 5731375"/>
              <a:gd name="connsiteY109" fmla="*/ 1562100 h 2853266"/>
              <a:gd name="connsiteX110" fmla="*/ 2523066 w 5731375"/>
              <a:gd name="connsiteY110" fmla="*/ 1553633 h 2853266"/>
              <a:gd name="connsiteX111" fmla="*/ 2540000 w 5731375"/>
              <a:gd name="connsiteY111" fmla="*/ 1549400 h 2853266"/>
              <a:gd name="connsiteX112" fmla="*/ 2616200 w 5731375"/>
              <a:gd name="connsiteY112" fmla="*/ 1540933 h 2853266"/>
              <a:gd name="connsiteX113" fmla="*/ 2671233 w 5731375"/>
              <a:gd name="connsiteY113" fmla="*/ 1528233 h 2853266"/>
              <a:gd name="connsiteX114" fmla="*/ 2688166 w 5731375"/>
              <a:gd name="connsiteY114" fmla="*/ 1519766 h 2853266"/>
              <a:gd name="connsiteX115" fmla="*/ 2713566 w 5731375"/>
              <a:gd name="connsiteY115" fmla="*/ 1511300 h 2853266"/>
              <a:gd name="connsiteX116" fmla="*/ 2738966 w 5731375"/>
              <a:gd name="connsiteY116" fmla="*/ 1494366 h 2853266"/>
              <a:gd name="connsiteX117" fmla="*/ 2768600 w 5731375"/>
              <a:gd name="connsiteY117" fmla="*/ 1485900 h 2853266"/>
              <a:gd name="connsiteX118" fmla="*/ 2781300 w 5731375"/>
              <a:gd name="connsiteY118" fmla="*/ 1477433 h 2853266"/>
              <a:gd name="connsiteX119" fmla="*/ 2794000 w 5731375"/>
              <a:gd name="connsiteY119" fmla="*/ 1473200 h 2853266"/>
              <a:gd name="connsiteX120" fmla="*/ 2819400 w 5731375"/>
              <a:gd name="connsiteY120" fmla="*/ 1456266 h 2853266"/>
              <a:gd name="connsiteX121" fmla="*/ 2849033 w 5731375"/>
              <a:gd name="connsiteY121" fmla="*/ 1447800 h 2853266"/>
              <a:gd name="connsiteX122" fmla="*/ 2874433 w 5731375"/>
              <a:gd name="connsiteY122" fmla="*/ 1430866 h 2853266"/>
              <a:gd name="connsiteX123" fmla="*/ 2887133 w 5731375"/>
              <a:gd name="connsiteY123" fmla="*/ 1422400 h 2853266"/>
              <a:gd name="connsiteX124" fmla="*/ 2899833 w 5731375"/>
              <a:gd name="connsiteY124" fmla="*/ 1409700 h 2853266"/>
              <a:gd name="connsiteX125" fmla="*/ 2908300 w 5731375"/>
              <a:gd name="connsiteY125" fmla="*/ 1397000 h 2853266"/>
              <a:gd name="connsiteX126" fmla="*/ 2950633 w 5731375"/>
              <a:gd name="connsiteY126" fmla="*/ 1367366 h 2853266"/>
              <a:gd name="connsiteX127" fmla="*/ 2971800 w 5731375"/>
              <a:gd name="connsiteY127" fmla="*/ 1358900 h 2853266"/>
              <a:gd name="connsiteX128" fmla="*/ 2997200 w 5731375"/>
              <a:gd name="connsiteY128" fmla="*/ 1350433 h 2853266"/>
              <a:gd name="connsiteX129" fmla="*/ 3009900 w 5731375"/>
              <a:gd name="connsiteY129" fmla="*/ 1333500 h 2853266"/>
              <a:gd name="connsiteX130" fmla="*/ 3018366 w 5731375"/>
              <a:gd name="connsiteY130" fmla="*/ 1320800 h 2853266"/>
              <a:gd name="connsiteX131" fmla="*/ 3031066 w 5731375"/>
              <a:gd name="connsiteY131" fmla="*/ 1316566 h 2853266"/>
              <a:gd name="connsiteX132" fmla="*/ 3043766 w 5731375"/>
              <a:gd name="connsiteY132" fmla="*/ 1308100 h 2853266"/>
              <a:gd name="connsiteX133" fmla="*/ 3069166 w 5731375"/>
              <a:gd name="connsiteY133" fmla="*/ 1303866 h 2853266"/>
              <a:gd name="connsiteX134" fmla="*/ 3086100 w 5731375"/>
              <a:gd name="connsiteY134" fmla="*/ 1299633 h 2853266"/>
              <a:gd name="connsiteX135" fmla="*/ 3115733 w 5731375"/>
              <a:gd name="connsiteY135" fmla="*/ 1286933 h 2853266"/>
              <a:gd name="connsiteX136" fmla="*/ 3128433 w 5731375"/>
              <a:gd name="connsiteY136" fmla="*/ 1282700 h 2853266"/>
              <a:gd name="connsiteX137" fmla="*/ 3162300 w 5731375"/>
              <a:gd name="connsiteY137" fmla="*/ 1270000 h 2853266"/>
              <a:gd name="connsiteX138" fmla="*/ 3175000 w 5731375"/>
              <a:gd name="connsiteY138" fmla="*/ 1257300 h 2853266"/>
              <a:gd name="connsiteX139" fmla="*/ 3183466 w 5731375"/>
              <a:gd name="connsiteY139" fmla="*/ 1244600 h 2853266"/>
              <a:gd name="connsiteX140" fmla="*/ 3208866 w 5731375"/>
              <a:gd name="connsiteY140" fmla="*/ 1219200 h 2853266"/>
              <a:gd name="connsiteX141" fmla="*/ 3213100 w 5731375"/>
              <a:gd name="connsiteY141" fmla="*/ 1206500 h 2853266"/>
              <a:gd name="connsiteX142" fmla="*/ 3225800 w 5731375"/>
              <a:gd name="connsiteY142" fmla="*/ 1198033 h 2853266"/>
              <a:gd name="connsiteX143" fmla="*/ 3268133 w 5731375"/>
              <a:gd name="connsiteY143" fmla="*/ 1189566 h 2853266"/>
              <a:gd name="connsiteX144" fmla="*/ 3302000 w 5731375"/>
              <a:gd name="connsiteY144" fmla="*/ 1181100 h 2853266"/>
              <a:gd name="connsiteX145" fmla="*/ 3314700 w 5731375"/>
              <a:gd name="connsiteY145" fmla="*/ 1176866 h 2853266"/>
              <a:gd name="connsiteX146" fmla="*/ 3335866 w 5731375"/>
              <a:gd name="connsiteY146" fmla="*/ 1172633 h 2853266"/>
              <a:gd name="connsiteX147" fmla="*/ 3433233 w 5731375"/>
              <a:gd name="connsiteY147" fmla="*/ 1159933 h 2853266"/>
              <a:gd name="connsiteX148" fmla="*/ 3445933 w 5731375"/>
              <a:gd name="connsiteY148" fmla="*/ 1155700 h 2853266"/>
              <a:gd name="connsiteX149" fmla="*/ 3467100 w 5731375"/>
              <a:gd name="connsiteY149" fmla="*/ 1151466 h 2853266"/>
              <a:gd name="connsiteX150" fmla="*/ 3492500 w 5731375"/>
              <a:gd name="connsiteY150" fmla="*/ 1126066 h 2853266"/>
              <a:gd name="connsiteX151" fmla="*/ 3513666 w 5731375"/>
              <a:gd name="connsiteY151" fmla="*/ 1087966 h 2853266"/>
              <a:gd name="connsiteX152" fmla="*/ 3522133 w 5731375"/>
              <a:gd name="connsiteY152" fmla="*/ 1075266 h 2853266"/>
              <a:gd name="connsiteX153" fmla="*/ 3564466 w 5731375"/>
              <a:gd name="connsiteY153" fmla="*/ 1066800 h 2853266"/>
              <a:gd name="connsiteX154" fmla="*/ 3653366 w 5731375"/>
              <a:gd name="connsiteY154" fmla="*/ 1062566 h 2853266"/>
              <a:gd name="connsiteX155" fmla="*/ 3674533 w 5731375"/>
              <a:gd name="connsiteY155" fmla="*/ 1058333 h 2853266"/>
              <a:gd name="connsiteX156" fmla="*/ 3704166 w 5731375"/>
              <a:gd name="connsiteY156" fmla="*/ 1054100 h 2853266"/>
              <a:gd name="connsiteX157" fmla="*/ 3738033 w 5731375"/>
              <a:gd name="connsiteY157" fmla="*/ 1045633 h 2853266"/>
              <a:gd name="connsiteX158" fmla="*/ 3869266 w 5731375"/>
              <a:gd name="connsiteY158" fmla="*/ 1041400 h 2853266"/>
              <a:gd name="connsiteX159" fmla="*/ 3886200 w 5731375"/>
              <a:gd name="connsiteY159" fmla="*/ 1037166 h 2853266"/>
              <a:gd name="connsiteX160" fmla="*/ 3928533 w 5731375"/>
              <a:gd name="connsiteY160" fmla="*/ 1028700 h 2853266"/>
              <a:gd name="connsiteX161" fmla="*/ 3945466 w 5731375"/>
              <a:gd name="connsiteY161" fmla="*/ 1016000 h 2853266"/>
              <a:gd name="connsiteX162" fmla="*/ 3958166 w 5731375"/>
              <a:gd name="connsiteY162" fmla="*/ 1007533 h 2853266"/>
              <a:gd name="connsiteX163" fmla="*/ 3979333 w 5731375"/>
              <a:gd name="connsiteY163" fmla="*/ 982133 h 2853266"/>
              <a:gd name="connsiteX164" fmla="*/ 3987800 w 5731375"/>
              <a:gd name="connsiteY164" fmla="*/ 956733 h 2853266"/>
              <a:gd name="connsiteX165" fmla="*/ 4013200 w 5731375"/>
              <a:gd name="connsiteY165" fmla="*/ 935566 h 2853266"/>
              <a:gd name="connsiteX166" fmla="*/ 4042833 w 5731375"/>
              <a:gd name="connsiteY166" fmla="*/ 927100 h 2853266"/>
              <a:gd name="connsiteX167" fmla="*/ 4055533 w 5731375"/>
              <a:gd name="connsiteY167" fmla="*/ 922866 h 2853266"/>
              <a:gd name="connsiteX168" fmla="*/ 4110566 w 5731375"/>
              <a:gd name="connsiteY168" fmla="*/ 927100 h 2853266"/>
              <a:gd name="connsiteX169" fmla="*/ 4127500 w 5731375"/>
              <a:gd name="connsiteY169" fmla="*/ 935566 h 2853266"/>
              <a:gd name="connsiteX170" fmla="*/ 4178300 w 5731375"/>
              <a:gd name="connsiteY170" fmla="*/ 931333 h 2853266"/>
              <a:gd name="connsiteX171" fmla="*/ 4186766 w 5731375"/>
              <a:gd name="connsiteY171" fmla="*/ 905933 h 2853266"/>
              <a:gd name="connsiteX172" fmla="*/ 4191000 w 5731375"/>
              <a:gd name="connsiteY172" fmla="*/ 893233 h 2853266"/>
              <a:gd name="connsiteX173" fmla="*/ 4203700 w 5731375"/>
              <a:gd name="connsiteY173" fmla="*/ 884766 h 2853266"/>
              <a:gd name="connsiteX174" fmla="*/ 4288366 w 5731375"/>
              <a:gd name="connsiteY174" fmla="*/ 889000 h 2853266"/>
              <a:gd name="connsiteX175" fmla="*/ 4334933 w 5731375"/>
              <a:gd name="connsiteY175" fmla="*/ 889000 h 2853266"/>
              <a:gd name="connsiteX176" fmla="*/ 4343400 w 5731375"/>
              <a:gd name="connsiteY176" fmla="*/ 876300 h 2853266"/>
              <a:gd name="connsiteX177" fmla="*/ 4360333 w 5731375"/>
              <a:gd name="connsiteY177" fmla="*/ 855133 h 2853266"/>
              <a:gd name="connsiteX178" fmla="*/ 4381500 w 5731375"/>
              <a:gd name="connsiteY178" fmla="*/ 850900 h 2853266"/>
              <a:gd name="connsiteX179" fmla="*/ 4406900 w 5731375"/>
              <a:gd name="connsiteY179" fmla="*/ 842433 h 2853266"/>
              <a:gd name="connsiteX180" fmla="*/ 4419600 w 5731375"/>
              <a:gd name="connsiteY180" fmla="*/ 838200 h 2853266"/>
              <a:gd name="connsiteX181" fmla="*/ 4432300 w 5731375"/>
              <a:gd name="connsiteY181" fmla="*/ 829733 h 2853266"/>
              <a:gd name="connsiteX182" fmla="*/ 4453466 w 5731375"/>
              <a:gd name="connsiteY182" fmla="*/ 825500 h 2853266"/>
              <a:gd name="connsiteX183" fmla="*/ 4457700 w 5731375"/>
              <a:gd name="connsiteY183" fmla="*/ 791633 h 2853266"/>
              <a:gd name="connsiteX184" fmla="*/ 4470400 w 5731375"/>
              <a:gd name="connsiteY184" fmla="*/ 774700 h 2853266"/>
              <a:gd name="connsiteX185" fmla="*/ 4563533 w 5731375"/>
              <a:gd name="connsiteY185" fmla="*/ 778933 h 2853266"/>
              <a:gd name="connsiteX186" fmla="*/ 4588933 w 5731375"/>
              <a:gd name="connsiteY186" fmla="*/ 783166 h 2853266"/>
              <a:gd name="connsiteX187" fmla="*/ 4690533 w 5731375"/>
              <a:gd name="connsiteY187" fmla="*/ 770466 h 2853266"/>
              <a:gd name="connsiteX188" fmla="*/ 4707466 w 5731375"/>
              <a:gd name="connsiteY188" fmla="*/ 745066 h 2853266"/>
              <a:gd name="connsiteX189" fmla="*/ 4715933 w 5731375"/>
              <a:gd name="connsiteY189" fmla="*/ 732366 h 2853266"/>
              <a:gd name="connsiteX190" fmla="*/ 4720166 w 5731375"/>
              <a:gd name="connsiteY190" fmla="*/ 719666 h 2853266"/>
              <a:gd name="connsiteX191" fmla="*/ 4766733 w 5731375"/>
              <a:gd name="connsiteY191" fmla="*/ 715433 h 2853266"/>
              <a:gd name="connsiteX192" fmla="*/ 4787900 w 5731375"/>
              <a:gd name="connsiteY192" fmla="*/ 719666 h 2853266"/>
              <a:gd name="connsiteX193" fmla="*/ 4800600 w 5731375"/>
              <a:gd name="connsiteY193" fmla="*/ 715433 h 2853266"/>
              <a:gd name="connsiteX194" fmla="*/ 4813300 w 5731375"/>
              <a:gd name="connsiteY194" fmla="*/ 664633 h 2853266"/>
              <a:gd name="connsiteX195" fmla="*/ 4830233 w 5731375"/>
              <a:gd name="connsiteY195" fmla="*/ 656166 h 2853266"/>
              <a:gd name="connsiteX196" fmla="*/ 4927600 w 5731375"/>
              <a:gd name="connsiteY196" fmla="*/ 668866 h 2853266"/>
              <a:gd name="connsiteX197" fmla="*/ 5029200 w 5731375"/>
              <a:gd name="connsiteY197" fmla="*/ 690033 h 2853266"/>
              <a:gd name="connsiteX198" fmla="*/ 5058833 w 5731375"/>
              <a:gd name="connsiteY198" fmla="*/ 694266 h 2853266"/>
              <a:gd name="connsiteX199" fmla="*/ 5092700 w 5731375"/>
              <a:gd name="connsiteY199" fmla="*/ 690033 h 2853266"/>
              <a:gd name="connsiteX200" fmla="*/ 5105400 w 5731375"/>
              <a:gd name="connsiteY200" fmla="*/ 685800 h 2853266"/>
              <a:gd name="connsiteX201" fmla="*/ 5113866 w 5731375"/>
              <a:gd name="connsiteY201" fmla="*/ 673100 h 2853266"/>
              <a:gd name="connsiteX202" fmla="*/ 5126566 w 5731375"/>
              <a:gd name="connsiteY202" fmla="*/ 668866 h 2853266"/>
              <a:gd name="connsiteX203" fmla="*/ 5164666 w 5731375"/>
              <a:gd name="connsiteY203" fmla="*/ 643466 h 2853266"/>
              <a:gd name="connsiteX204" fmla="*/ 5207000 w 5731375"/>
              <a:gd name="connsiteY204" fmla="*/ 618066 h 2853266"/>
              <a:gd name="connsiteX205" fmla="*/ 5215466 w 5731375"/>
              <a:gd name="connsiteY205" fmla="*/ 605366 h 2853266"/>
              <a:gd name="connsiteX206" fmla="*/ 5219700 w 5731375"/>
              <a:gd name="connsiteY206" fmla="*/ 575733 h 2853266"/>
              <a:gd name="connsiteX207" fmla="*/ 5232400 w 5731375"/>
              <a:gd name="connsiteY207" fmla="*/ 571500 h 2853266"/>
              <a:gd name="connsiteX208" fmla="*/ 5321300 w 5731375"/>
              <a:gd name="connsiteY208" fmla="*/ 558800 h 2853266"/>
              <a:gd name="connsiteX209" fmla="*/ 5380566 w 5731375"/>
              <a:gd name="connsiteY209" fmla="*/ 546100 h 2853266"/>
              <a:gd name="connsiteX210" fmla="*/ 5414433 w 5731375"/>
              <a:gd name="connsiteY210" fmla="*/ 533400 h 2853266"/>
              <a:gd name="connsiteX211" fmla="*/ 5422900 w 5731375"/>
              <a:gd name="connsiteY211" fmla="*/ 478366 h 2853266"/>
              <a:gd name="connsiteX212" fmla="*/ 5444066 w 5731375"/>
              <a:gd name="connsiteY212" fmla="*/ 436033 h 2853266"/>
              <a:gd name="connsiteX213" fmla="*/ 5477933 w 5731375"/>
              <a:gd name="connsiteY213" fmla="*/ 427566 h 2853266"/>
              <a:gd name="connsiteX214" fmla="*/ 5621866 w 5731375"/>
              <a:gd name="connsiteY214" fmla="*/ 423333 h 2853266"/>
              <a:gd name="connsiteX215" fmla="*/ 5647266 w 5731375"/>
              <a:gd name="connsiteY215" fmla="*/ 414866 h 2853266"/>
              <a:gd name="connsiteX216" fmla="*/ 5655733 w 5731375"/>
              <a:gd name="connsiteY216" fmla="*/ 402166 h 2853266"/>
              <a:gd name="connsiteX217" fmla="*/ 5664200 w 5731375"/>
              <a:gd name="connsiteY217" fmla="*/ 381000 h 2853266"/>
              <a:gd name="connsiteX218" fmla="*/ 5672666 w 5731375"/>
              <a:gd name="connsiteY218" fmla="*/ 364066 h 2853266"/>
              <a:gd name="connsiteX219" fmla="*/ 5681133 w 5731375"/>
              <a:gd name="connsiteY219" fmla="*/ 279400 h 2853266"/>
              <a:gd name="connsiteX220" fmla="*/ 5685366 w 5731375"/>
              <a:gd name="connsiteY220" fmla="*/ 232833 h 2853266"/>
              <a:gd name="connsiteX221" fmla="*/ 5689600 w 5731375"/>
              <a:gd name="connsiteY221" fmla="*/ 215900 h 2853266"/>
              <a:gd name="connsiteX222" fmla="*/ 5715000 w 5731375"/>
              <a:gd name="connsiteY222" fmla="*/ 203200 h 2853266"/>
              <a:gd name="connsiteX223" fmla="*/ 5723466 w 5731375"/>
              <a:gd name="connsiteY223" fmla="*/ 0 h 285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5731375" h="2853266">
                <a:moveTo>
                  <a:pt x="0" y="2853266"/>
                </a:moveTo>
                <a:cubicBezTo>
                  <a:pt x="9878" y="2849033"/>
                  <a:pt x="19512" y="2844180"/>
                  <a:pt x="29633" y="2840566"/>
                </a:cubicBezTo>
                <a:cubicBezTo>
                  <a:pt x="39307" y="2837111"/>
                  <a:pt x="49728" y="2835915"/>
                  <a:pt x="59266" y="2832100"/>
                </a:cubicBezTo>
                <a:cubicBezTo>
                  <a:pt x="63990" y="2830210"/>
                  <a:pt x="67184" y="2825372"/>
                  <a:pt x="71966" y="2823633"/>
                </a:cubicBezTo>
                <a:cubicBezTo>
                  <a:pt x="82902" y="2819656"/>
                  <a:pt x="94794" y="2818846"/>
                  <a:pt x="105833" y="2815166"/>
                </a:cubicBezTo>
                <a:cubicBezTo>
                  <a:pt x="115711" y="2811874"/>
                  <a:pt x="136292" y="2804293"/>
                  <a:pt x="148166" y="2802466"/>
                </a:cubicBezTo>
                <a:cubicBezTo>
                  <a:pt x="160796" y="2800523"/>
                  <a:pt x="173566" y="2799644"/>
                  <a:pt x="186266" y="2798233"/>
                </a:cubicBezTo>
                <a:cubicBezTo>
                  <a:pt x="198422" y="2795194"/>
                  <a:pt x="218291" y="2790688"/>
                  <a:pt x="228600" y="2785533"/>
                </a:cubicBezTo>
                <a:cubicBezTo>
                  <a:pt x="234244" y="2782711"/>
                  <a:pt x="240054" y="2780197"/>
                  <a:pt x="245533" y="2777066"/>
                </a:cubicBezTo>
                <a:cubicBezTo>
                  <a:pt x="249950" y="2774542"/>
                  <a:pt x="253682" y="2770875"/>
                  <a:pt x="258233" y="2768600"/>
                </a:cubicBezTo>
                <a:cubicBezTo>
                  <a:pt x="262224" y="2766604"/>
                  <a:pt x="266942" y="2766362"/>
                  <a:pt x="270933" y="2764366"/>
                </a:cubicBezTo>
                <a:cubicBezTo>
                  <a:pt x="275484" y="2762091"/>
                  <a:pt x="279082" y="2758175"/>
                  <a:pt x="283633" y="2755900"/>
                </a:cubicBezTo>
                <a:cubicBezTo>
                  <a:pt x="287624" y="2753904"/>
                  <a:pt x="292342" y="2753662"/>
                  <a:pt x="296333" y="2751666"/>
                </a:cubicBezTo>
                <a:cubicBezTo>
                  <a:pt x="300884" y="2749391"/>
                  <a:pt x="304384" y="2745266"/>
                  <a:pt x="309033" y="2743200"/>
                </a:cubicBezTo>
                <a:cubicBezTo>
                  <a:pt x="317189" y="2739575"/>
                  <a:pt x="334433" y="2734733"/>
                  <a:pt x="334433" y="2734733"/>
                </a:cubicBezTo>
                <a:cubicBezTo>
                  <a:pt x="342900" y="2729089"/>
                  <a:pt x="350180" y="2721018"/>
                  <a:pt x="359833" y="2717800"/>
                </a:cubicBezTo>
                <a:cubicBezTo>
                  <a:pt x="372559" y="2713557"/>
                  <a:pt x="374293" y="2714217"/>
                  <a:pt x="385233" y="2705100"/>
                </a:cubicBezTo>
                <a:cubicBezTo>
                  <a:pt x="389832" y="2701267"/>
                  <a:pt x="393334" y="2696233"/>
                  <a:pt x="397933" y="2692400"/>
                </a:cubicBezTo>
                <a:cubicBezTo>
                  <a:pt x="408876" y="2683281"/>
                  <a:pt x="410604" y="2683943"/>
                  <a:pt x="423333" y="2679700"/>
                </a:cubicBezTo>
                <a:cubicBezTo>
                  <a:pt x="427566" y="2675467"/>
                  <a:pt x="431434" y="2670833"/>
                  <a:pt x="436033" y="2667000"/>
                </a:cubicBezTo>
                <a:cubicBezTo>
                  <a:pt x="439942" y="2663743"/>
                  <a:pt x="445135" y="2662131"/>
                  <a:pt x="448733" y="2658533"/>
                </a:cubicBezTo>
                <a:cubicBezTo>
                  <a:pt x="453722" y="2653544"/>
                  <a:pt x="457200" y="2647244"/>
                  <a:pt x="461433" y="2641600"/>
                </a:cubicBezTo>
                <a:lnTo>
                  <a:pt x="474133" y="2603500"/>
                </a:lnTo>
                <a:cubicBezTo>
                  <a:pt x="475544" y="2599267"/>
                  <a:pt x="475891" y="2594513"/>
                  <a:pt x="478366" y="2590800"/>
                </a:cubicBezTo>
                <a:lnTo>
                  <a:pt x="486833" y="2578100"/>
                </a:lnTo>
                <a:cubicBezTo>
                  <a:pt x="503632" y="2527706"/>
                  <a:pt x="486517" y="2571623"/>
                  <a:pt x="503766" y="2540000"/>
                </a:cubicBezTo>
                <a:cubicBezTo>
                  <a:pt x="509810" y="2528920"/>
                  <a:pt x="513699" y="2516635"/>
                  <a:pt x="520700" y="2506133"/>
                </a:cubicBezTo>
                <a:cubicBezTo>
                  <a:pt x="526344" y="2497666"/>
                  <a:pt x="529166" y="2486378"/>
                  <a:pt x="537633" y="2480733"/>
                </a:cubicBezTo>
                <a:cubicBezTo>
                  <a:pt x="576610" y="2454747"/>
                  <a:pt x="515930" y="2496402"/>
                  <a:pt x="567266" y="2455333"/>
                </a:cubicBezTo>
                <a:cubicBezTo>
                  <a:pt x="575212" y="2448976"/>
                  <a:pt x="584199" y="2444044"/>
                  <a:pt x="592666" y="2438400"/>
                </a:cubicBezTo>
                <a:cubicBezTo>
                  <a:pt x="596899" y="2435578"/>
                  <a:pt x="600539" y="2431542"/>
                  <a:pt x="605366" y="2429933"/>
                </a:cubicBezTo>
                <a:cubicBezTo>
                  <a:pt x="613833" y="2427111"/>
                  <a:pt x="623340" y="2426416"/>
                  <a:pt x="630766" y="2421466"/>
                </a:cubicBezTo>
                <a:cubicBezTo>
                  <a:pt x="655168" y="2405199"/>
                  <a:pt x="631632" y="2419280"/>
                  <a:pt x="656166" y="2408766"/>
                </a:cubicBezTo>
                <a:cubicBezTo>
                  <a:pt x="661967" y="2406280"/>
                  <a:pt x="667621" y="2403431"/>
                  <a:pt x="673100" y="2400300"/>
                </a:cubicBezTo>
                <a:cubicBezTo>
                  <a:pt x="686107" y="2392868"/>
                  <a:pt x="687381" y="2388483"/>
                  <a:pt x="702733" y="2383366"/>
                </a:cubicBezTo>
                <a:cubicBezTo>
                  <a:pt x="713772" y="2379686"/>
                  <a:pt x="725561" y="2378580"/>
                  <a:pt x="736600" y="2374900"/>
                </a:cubicBezTo>
                <a:lnTo>
                  <a:pt x="774700" y="2362200"/>
                </a:lnTo>
                <a:lnTo>
                  <a:pt x="800100" y="2353733"/>
                </a:lnTo>
                <a:cubicBezTo>
                  <a:pt x="830020" y="2347749"/>
                  <a:pt x="814437" y="2351776"/>
                  <a:pt x="846666" y="2341033"/>
                </a:cubicBezTo>
                <a:lnTo>
                  <a:pt x="859366" y="2336800"/>
                </a:lnTo>
                <a:cubicBezTo>
                  <a:pt x="872121" y="2328297"/>
                  <a:pt x="873961" y="2326311"/>
                  <a:pt x="889000" y="2319866"/>
                </a:cubicBezTo>
                <a:cubicBezTo>
                  <a:pt x="893102" y="2318108"/>
                  <a:pt x="897599" y="2317391"/>
                  <a:pt x="901700" y="2315633"/>
                </a:cubicBezTo>
                <a:cubicBezTo>
                  <a:pt x="938318" y="2299940"/>
                  <a:pt x="901549" y="2312860"/>
                  <a:pt x="931333" y="2302933"/>
                </a:cubicBezTo>
                <a:cubicBezTo>
                  <a:pt x="936977" y="2298700"/>
                  <a:pt x="942140" y="2293733"/>
                  <a:pt x="948266" y="2290233"/>
                </a:cubicBezTo>
                <a:cubicBezTo>
                  <a:pt x="952140" y="2288019"/>
                  <a:pt x="957092" y="2288214"/>
                  <a:pt x="960966" y="2286000"/>
                </a:cubicBezTo>
                <a:cubicBezTo>
                  <a:pt x="974486" y="2278275"/>
                  <a:pt x="988694" y="2261234"/>
                  <a:pt x="1003300" y="2256366"/>
                </a:cubicBezTo>
                <a:lnTo>
                  <a:pt x="1016000" y="2252133"/>
                </a:lnTo>
                <a:cubicBezTo>
                  <a:pt x="1024467" y="2246489"/>
                  <a:pt x="1034205" y="2242395"/>
                  <a:pt x="1041400" y="2235200"/>
                </a:cubicBezTo>
                <a:cubicBezTo>
                  <a:pt x="1061930" y="2214668"/>
                  <a:pt x="1051691" y="2222694"/>
                  <a:pt x="1071033" y="2209800"/>
                </a:cubicBezTo>
                <a:cubicBezTo>
                  <a:pt x="1073855" y="2205567"/>
                  <a:pt x="1075902" y="2200698"/>
                  <a:pt x="1079500" y="2197100"/>
                </a:cubicBezTo>
                <a:cubicBezTo>
                  <a:pt x="1112792" y="2163808"/>
                  <a:pt x="1070234" y="2217534"/>
                  <a:pt x="1104900" y="2175933"/>
                </a:cubicBezTo>
                <a:cubicBezTo>
                  <a:pt x="1108157" y="2172024"/>
                  <a:pt x="1109769" y="2166831"/>
                  <a:pt x="1113366" y="2163233"/>
                </a:cubicBezTo>
                <a:cubicBezTo>
                  <a:pt x="1116964" y="2159635"/>
                  <a:pt x="1122157" y="2158023"/>
                  <a:pt x="1126066" y="2154766"/>
                </a:cubicBezTo>
                <a:cubicBezTo>
                  <a:pt x="1130665" y="2150933"/>
                  <a:pt x="1133894" y="2145546"/>
                  <a:pt x="1138766" y="2142066"/>
                </a:cubicBezTo>
                <a:cubicBezTo>
                  <a:pt x="1154754" y="2130647"/>
                  <a:pt x="1153204" y="2136273"/>
                  <a:pt x="1168400" y="2129366"/>
                </a:cubicBezTo>
                <a:cubicBezTo>
                  <a:pt x="1179890" y="2124143"/>
                  <a:pt x="1191765" y="2119434"/>
                  <a:pt x="1202266" y="2112433"/>
                </a:cubicBezTo>
                <a:cubicBezTo>
                  <a:pt x="1206499" y="2109611"/>
                  <a:pt x="1210317" y="2106032"/>
                  <a:pt x="1214966" y="2103966"/>
                </a:cubicBezTo>
                <a:cubicBezTo>
                  <a:pt x="1223121" y="2100341"/>
                  <a:pt x="1231899" y="2098322"/>
                  <a:pt x="1240366" y="2095500"/>
                </a:cubicBezTo>
                <a:cubicBezTo>
                  <a:pt x="1244599" y="2094089"/>
                  <a:pt x="1249075" y="2093261"/>
                  <a:pt x="1253066" y="2091266"/>
                </a:cubicBezTo>
                <a:cubicBezTo>
                  <a:pt x="1258711" y="2088444"/>
                  <a:pt x="1264141" y="2085144"/>
                  <a:pt x="1270000" y="2082800"/>
                </a:cubicBezTo>
                <a:cubicBezTo>
                  <a:pt x="1278286" y="2079486"/>
                  <a:pt x="1295400" y="2074333"/>
                  <a:pt x="1295400" y="2074333"/>
                </a:cubicBezTo>
                <a:cubicBezTo>
                  <a:pt x="1299633" y="2071511"/>
                  <a:pt x="1303451" y="2067932"/>
                  <a:pt x="1308100" y="2065866"/>
                </a:cubicBezTo>
                <a:cubicBezTo>
                  <a:pt x="1316255" y="2062241"/>
                  <a:pt x="1325033" y="2060222"/>
                  <a:pt x="1333500" y="2057400"/>
                </a:cubicBezTo>
                <a:cubicBezTo>
                  <a:pt x="1337733" y="2055989"/>
                  <a:pt x="1342209" y="2055162"/>
                  <a:pt x="1346200" y="2053166"/>
                </a:cubicBezTo>
                <a:cubicBezTo>
                  <a:pt x="1351844" y="2050344"/>
                  <a:pt x="1357089" y="2046513"/>
                  <a:pt x="1363133" y="2044700"/>
                </a:cubicBezTo>
                <a:cubicBezTo>
                  <a:pt x="1371354" y="2042234"/>
                  <a:pt x="1380140" y="2042264"/>
                  <a:pt x="1388533" y="2040466"/>
                </a:cubicBezTo>
                <a:cubicBezTo>
                  <a:pt x="1399911" y="2038028"/>
                  <a:pt x="1411361" y="2035680"/>
                  <a:pt x="1422400" y="2032000"/>
                </a:cubicBezTo>
                <a:cubicBezTo>
                  <a:pt x="1436545" y="2027284"/>
                  <a:pt x="1436084" y="2027077"/>
                  <a:pt x="1452033" y="2023533"/>
                </a:cubicBezTo>
                <a:cubicBezTo>
                  <a:pt x="1474313" y="2018582"/>
                  <a:pt x="1478102" y="2018600"/>
                  <a:pt x="1502833" y="2015066"/>
                </a:cubicBezTo>
                <a:cubicBezTo>
                  <a:pt x="1525532" y="2007500"/>
                  <a:pt x="1506041" y="2013413"/>
                  <a:pt x="1536700" y="2006600"/>
                </a:cubicBezTo>
                <a:cubicBezTo>
                  <a:pt x="1542380" y="2005338"/>
                  <a:pt x="1547944" y="2003585"/>
                  <a:pt x="1553633" y="2002366"/>
                </a:cubicBezTo>
                <a:cubicBezTo>
                  <a:pt x="1567704" y="1999351"/>
                  <a:pt x="1582314" y="1998451"/>
                  <a:pt x="1595966" y="1993900"/>
                </a:cubicBezTo>
                <a:cubicBezTo>
                  <a:pt x="1624793" y="1984290"/>
                  <a:pt x="1589337" y="1996386"/>
                  <a:pt x="1629833" y="1981200"/>
                </a:cubicBezTo>
                <a:cubicBezTo>
                  <a:pt x="1634011" y="1979633"/>
                  <a:pt x="1638300" y="1978377"/>
                  <a:pt x="1642533" y="1976966"/>
                </a:cubicBezTo>
                <a:cubicBezTo>
                  <a:pt x="1645355" y="1972733"/>
                  <a:pt x="1648934" y="1968915"/>
                  <a:pt x="1651000" y="1964266"/>
                </a:cubicBezTo>
                <a:cubicBezTo>
                  <a:pt x="1654625" y="1956111"/>
                  <a:pt x="1659466" y="1938866"/>
                  <a:pt x="1659466" y="1938866"/>
                </a:cubicBezTo>
                <a:cubicBezTo>
                  <a:pt x="1661676" y="1916766"/>
                  <a:pt x="1656742" y="1899258"/>
                  <a:pt x="1672166" y="1883833"/>
                </a:cubicBezTo>
                <a:cubicBezTo>
                  <a:pt x="1675764" y="1880235"/>
                  <a:pt x="1680217" y="1877432"/>
                  <a:pt x="1684866" y="1875366"/>
                </a:cubicBezTo>
                <a:cubicBezTo>
                  <a:pt x="1693021" y="1871741"/>
                  <a:pt x="1710266" y="1866900"/>
                  <a:pt x="1710266" y="1866900"/>
                </a:cubicBezTo>
                <a:cubicBezTo>
                  <a:pt x="1772401" y="1825475"/>
                  <a:pt x="1707038" y="1867534"/>
                  <a:pt x="1752600" y="1841500"/>
                </a:cubicBezTo>
                <a:cubicBezTo>
                  <a:pt x="1775581" y="1828368"/>
                  <a:pt x="1754712" y="1836562"/>
                  <a:pt x="1778000" y="1828800"/>
                </a:cubicBezTo>
                <a:cubicBezTo>
                  <a:pt x="1794678" y="1817681"/>
                  <a:pt x="1791920" y="1817911"/>
                  <a:pt x="1816100" y="1811866"/>
                </a:cubicBezTo>
                <a:lnTo>
                  <a:pt x="1849966" y="1803400"/>
                </a:lnTo>
                <a:cubicBezTo>
                  <a:pt x="1855611" y="1800578"/>
                  <a:pt x="1861099" y="1797419"/>
                  <a:pt x="1866900" y="1794933"/>
                </a:cubicBezTo>
                <a:cubicBezTo>
                  <a:pt x="1875398" y="1791291"/>
                  <a:pt x="1887947" y="1788613"/>
                  <a:pt x="1896533" y="1786466"/>
                </a:cubicBezTo>
                <a:cubicBezTo>
                  <a:pt x="1900766" y="1783644"/>
                  <a:pt x="1904682" y="1780275"/>
                  <a:pt x="1909233" y="1778000"/>
                </a:cubicBezTo>
                <a:cubicBezTo>
                  <a:pt x="1913224" y="1776004"/>
                  <a:pt x="1917585" y="1774769"/>
                  <a:pt x="1921933" y="1773766"/>
                </a:cubicBezTo>
                <a:cubicBezTo>
                  <a:pt x="1972514" y="1762093"/>
                  <a:pt x="1951086" y="1768202"/>
                  <a:pt x="1993900" y="1761066"/>
                </a:cubicBezTo>
                <a:cubicBezTo>
                  <a:pt x="2002960" y="1759556"/>
                  <a:pt x="2022489" y="1755453"/>
                  <a:pt x="2032000" y="1752600"/>
                </a:cubicBezTo>
                <a:cubicBezTo>
                  <a:pt x="2040548" y="1750036"/>
                  <a:pt x="2048933" y="1746955"/>
                  <a:pt x="2057400" y="1744133"/>
                </a:cubicBezTo>
                <a:lnTo>
                  <a:pt x="2082800" y="1735666"/>
                </a:lnTo>
                <a:lnTo>
                  <a:pt x="2108200" y="1727200"/>
                </a:lnTo>
                <a:cubicBezTo>
                  <a:pt x="2112433" y="1725789"/>
                  <a:pt x="2117187" y="1725441"/>
                  <a:pt x="2120900" y="1722966"/>
                </a:cubicBezTo>
                <a:cubicBezTo>
                  <a:pt x="2125133" y="1720144"/>
                  <a:pt x="2128951" y="1716566"/>
                  <a:pt x="2133600" y="1714500"/>
                </a:cubicBezTo>
                <a:cubicBezTo>
                  <a:pt x="2141756" y="1710875"/>
                  <a:pt x="2150533" y="1708855"/>
                  <a:pt x="2159000" y="1706033"/>
                </a:cubicBezTo>
                <a:lnTo>
                  <a:pt x="2171700" y="1701800"/>
                </a:lnTo>
                <a:cubicBezTo>
                  <a:pt x="2175933" y="1700389"/>
                  <a:pt x="2180071" y="1698648"/>
                  <a:pt x="2184400" y="1697566"/>
                </a:cubicBezTo>
                <a:cubicBezTo>
                  <a:pt x="2190044" y="1696155"/>
                  <a:pt x="2195760" y="1695005"/>
                  <a:pt x="2201333" y="1693333"/>
                </a:cubicBezTo>
                <a:cubicBezTo>
                  <a:pt x="2209881" y="1690768"/>
                  <a:pt x="2218266" y="1687688"/>
                  <a:pt x="2226733" y="1684866"/>
                </a:cubicBezTo>
                <a:lnTo>
                  <a:pt x="2239433" y="1680633"/>
                </a:lnTo>
                <a:cubicBezTo>
                  <a:pt x="2273304" y="1658052"/>
                  <a:pt x="2232373" y="1687691"/>
                  <a:pt x="2260600" y="1659466"/>
                </a:cubicBezTo>
                <a:cubicBezTo>
                  <a:pt x="2264198" y="1655869"/>
                  <a:pt x="2269497" y="1654380"/>
                  <a:pt x="2273300" y="1651000"/>
                </a:cubicBezTo>
                <a:cubicBezTo>
                  <a:pt x="2282249" y="1643045"/>
                  <a:pt x="2290233" y="1634067"/>
                  <a:pt x="2298700" y="1625600"/>
                </a:cubicBezTo>
                <a:cubicBezTo>
                  <a:pt x="2307870" y="1616430"/>
                  <a:pt x="2324649" y="1597991"/>
                  <a:pt x="2336800" y="1595966"/>
                </a:cubicBezTo>
                <a:cubicBezTo>
                  <a:pt x="2345267" y="1594555"/>
                  <a:pt x="2353873" y="1593815"/>
                  <a:pt x="2362200" y="1591733"/>
                </a:cubicBezTo>
                <a:cubicBezTo>
                  <a:pt x="2370858" y="1589568"/>
                  <a:pt x="2379133" y="1586088"/>
                  <a:pt x="2387600" y="1583266"/>
                </a:cubicBezTo>
                <a:lnTo>
                  <a:pt x="2400300" y="1579033"/>
                </a:lnTo>
                <a:lnTo>
                  <a:pt x="2425700" y="1570566"/>
                </a:lnTo>
                <a:cubicBezTo>
                  <a:pt x="2429933" y="1569155"/>
                  <a:pt x="2433972" y="1566886"/>
                  <a:pt x="2438400" y="1566333"/>
                </a:cubicBezTo>
                <a:lnTo>
                  <a:pt x="2472266" y="1562100"/>
                </a:lnTo>
                <a:cubicBezTo>
                  <a:pt x="2510367" y="1552574"/>
                  <a:pt x="2463620" y="1563540"/>
                  <a:pt x="2523066" y="1553633"/>
                </a:cubicBezTo>
                <a:cubicBezTo>
                  <a:pt x="2528805" y="1552677"/>
                  <a:pt x="2534235" y="1550186"/>
                  <a:pt x="2540000" y="1549400"/>
                </a:cubicBezTo>
                <a:cubicBezTo>
                  <a:pt x="2565322" y="1545947"/>
                  <a:pt x="2616200" y="1540933"/>
                  <a:pt x="2616200" y="1540933"/>
                </a:cubicBezTo>
                <a:cubicBezTo>
                  <a:pt x="2657047" y="1530721"/>
                  <a:pt x="2638656" y="1534748"/>
                  <a:pt x="2671233" y="1528233"/>
                </a:cubicBezTo>
                <a:cubicBezTo>
                  <a:pt x="2676877" y="1525411"/>
                  <a:pt x="2682307" y="1522110"/>
                  <a:pt x="2688166" y="1519766"/>
                </a:cubicBezTo>
                <a:cubicBezTo>
                  <a:pt x="2696452" y="1516452"/>
                  <a:pt x="2713566" y="1511300"/>
                  <a:pt x="2713566" y="1511300"/>
                </a:cubicBezTo>
                <a:cubicBezTo>
                  <a:pt x="2722033" y="1505655"/>
                  <a:pt x="2729094" y="1496834"/>
                  <a:pt x="2738966" y="1494366"/>
                </a:cubicBezTo>
                <a:cubicBezTo>
                  <a:pt x="2760229" y="1489051"/>
                  <a:pt x="2750380" y="1491973"/>
                  <a:pt x="2768600" y="1485900"/>
                </a:cubicBezTo>
                <a:cubicBezTo>
                  <a:pt x="2772833" y="1483078"/>
                  <a:pt x="2776749" y="1479708"/>
                  <a:pt x="2781300" y="1477433"/>
                </a:cubicBezTo>
                <a:cubicBezTo>
                  <a:pt x="2785291" y="1475437"/>
                  <a:pt x="2790099" y="1475367"/>
                  <a:pt x="2794000" y="1473200"/>
                </a:cubicBezTo>
                <a:cubicBezTo>
                  <a:pt x="2802895" y="1468258"/>
                  <a:pt x="2809528" y="1458734"/>
                  <a:pt x="2819400" y="1456266"/>
                </a:cubicBezTo>
                <a:cubicBezTo>
                  <a:pt x="2840662" y="1450951"/>
                  <a:pt x="2830813" y="1453873"/>
                  <a:pt x="2849033" y="1447800"/>
                </a:cubicBezTo>
                <a:lnTo>
                  <a:pt x="2874433" y="1430866"/>
                </a:lnTo>
                <a:cubicBezTo>
                  <a:pt x="2878666" y="1428044"/>
                  <a:pt x="2883535" y="1425998"/>
                  <a:pt x="2887133" y="1422400"/>
                </a:cubicBezTo>
                <a:cubicBezTo>
                  <a:pt x="2891366" y="1418167"/>
                  <a:pt x="2896000" y="1414299"/>
                  <a:pt x="2899833" y="1409700"/>
                </a:cubicBezTo>
                <a:cubicBezTo>
                  <a:pt x="2903090" y="1405791"/>
                  <a:pt x="2904702" y="1400598"/>
                  <a:pt x="2908300" y="1397000"/>
                </a:cubicBezTo>
                <a:cubicBezTo>
                  <a:pt x="2913290" y="1392010"/>
                  <a:pt x="2948329" y="1368288"/>
                  <a:pt x="2950633" y="1367366"/>
                </a:cubicBezTo>
                <a:cubicBezTo>
                  <a:pt x="2957689" y="1364544"/>
                  <a:pt x="2964658" y="1361497"/>
                  <a:pt x="2971800" y="1358900"/>
                </a:cubicBezTo>
                <a:cubicBezTo>
                  <a:pt x="2980187" y="1355850"/>
                  <a:pt x="2997200" y="1350433"/>
                  <a:pt x="2997200" y="1350433"/>
                </a:cubicBezTo>
                <a:cubicBezTo>
                  <a:pt x="3001433" y="1344789"/>
                  <a:pt x="3005799" y="1339241"/>
                  <a:pt x="3009900" y="1333500"/>
                </a:cubicBezTo>
                <a:cubicBezTo>
                  <a:pt x="3012857" y="1329360"/>
                  <a:pt x="3014393" y="1323978"/>
                  <a:pt x="3018366" y="1320800"/>
                </a:cubicBezTo>
                <a:cubicBezTo>
                  <a:pt x="3021850" y="1318012"/>
                  <a:pt x="3027075" y="1318562"/>
                  <a:pt x="3031066" y="1316566"/>
                </a:cubicBezTo>
                <a:cubicBezTo>
                  <a:pt x="3035617" y="1314291"/>
                  <a:pt x="3038939" y="1309709"/>
                  <a:pt x="3043766" y="1308100"/>
                </a:cubicBezTo>
                <a:cubicBezTo>
                  <a:pt x="3051909" y="1305386"/>
                  <a:pt x="3060749" y="1305549"/>
                  <a:pt x="3069166" y="1303866"/>
                </a:cubicBezTo>
                <a:cubicBezTo>
                  <a:pt x="3074871" y="1302725"/>
                  <a:pt x="3080505" y="1301231"/>
                  <a:pt x="3086100" y="1299633"/>
                </a:cubicBezTo>
                <a:cubicBezTo>
                  <a:pt x="3105958" y="1293960"/>
                  <a:pt x="3093153" y="1296610"/>
                  <a:pt x="3115733" y="1286933"/>
                </a:cubicBezTo>
                <a:cubicBezTo>
                  <a:pt x="3119834" y="1285175"/>
                  <a:pt x="3124255" y="1284267"/>
                  <a:pt x="3128433" y="1282700"/>
                </a:cubicBezTo>
                <a:cubicBezTo>
                  <a:pt x="3168929" y="1267514"/>
                  <a:pt x="3133474" y="1279608"/>
                  <a:pt x="3162300" y="1270000"/>
                </a:cubicBezTo>
                <a:cubicBezTo>
                  <a:pt x="3166533" y="1265767"/>
                  <a:pt x="3171167" y="1261899"/>
                  <a:pt x="3175000" y="1257300"/>
                </a:cubicBezTo>
                <a:cubicBezTo>
                  <a:pt x="3178257" y="1253391"/>
                  <a:pt x="3180086" y="1248403"/>
                  <a:pt x="3183466" y="1244600"/>
                </a:cubicBezTo>
                <a:cubicBezTo>
                  <a:pt x="3191421" y="1235651"/>
                  <a:pt x="3208866" y="1219200"/>
                  <a:pt x="3208866" y="1219200"/>
                </a:cubicBezTo>
                <a:cubicBezTo>
                  <a:pt x="3210277" y="1214967"/>
                  <a:pt x="3210312" y="1209985"/>
                  <a:pt x="3213100" y="1206500"/>
                </a:cubicBezTo>
                <a:cubicBezTo>
                  <a:pt x="3216278" y="1202527"/>
                  <a:pt x="3221249" y="1200308"/>
                  <a:pt x="3225800" y="1198033"/>
                </a:cubicBezTo>
                <a:cubicBezTo>
                  <a:pt x="3237620" y="1192123"/>
                  <a:pt x="3257218" y="1191126"/>
                  <a:pt x="3268133" y="1189566"/>
                </a:cubicBezTo>
                <a:cubicBezTo>
                  <a:pt x="3297172" y="1179887"/>
                  <a:pt x="3261118" y="1191321"/>
                  <a:pt x="3302000" y="1181100"/>
                </a:cubicBezTo>
                <a:cubicBezTo>
                  <a:pt x="3306329" y="1180018"/>
                  <a:pt x="3310371" y="1177948"/>
                  <a:pt x="3314700" y="1176866"/>
                </a:cubicBezTo>
                <a:cubicBezTo>
                  <a:pt x="3321680" y="1175121"/>
                  <a:pt x="3328787" y="1173920"/>
                  <a:pt x="3335866" y="1172633"/>
                </a:cubicBezTo>
                <a:cubicBezTo>
                  <a:pt x="3368110" y="1166771"/>
                  <a:pt x="3400683" y="1163549"/>
                  <a:pt x="3433233" y="1159933"/>
                </a:cubicBezTo>
                <a:cubicBezTo>
                  <a:pt x="3437466" y="1158522"/>
                  <a:pt x="3441604" y="1156782"/>
                  <a:pt x="3445933" y="1155700"/>
                </a:cubicBezTo>
                <a:cubicBezTo>
                  <a:pt x="3452914" y="1153955"/>
                  <a:pt x="3461030" y="1155329"/>
                  <a:pt x="3467100" y="1151466"/>
                </a:cubicBezTo>
                <a:cubicBezTo>
                  <a:pt x="3477202" y="1145038"/>
                  <a:pt x="3492500" y="1126066"/>
                  <a:pt x="3492500" y="1126066"/>
                </a:cubicBezTo>
                <a:cubicBezTo>
                  <a:pt x="3499950" y="1103713"/>
                  <a:pt x="3494258" y="1117078"/>
                  <a:pt x="3513666" y="1087966"/>
                </a:cubicBezTo>
                <a:cubicBezTo>
                  <a:pt x="3516488" y="1083733"/>
                  <a:pt x="3517197" y="1076500"/>
                  <a:pt x="3522133" y="1075266"/>
                </a:cubicBezTo>
                <a:cubicBezTo>
                  <a:pt x="3536285" y="1071728"/>
                  <a:pt x="3549715" y="1067893"/>
                  <a:pt x="3564466" y="1066800"/>
                </a:cubicBezTo>
                <a:cubicBezTo>
                  <a:pt x="3594052" y="1064608"/>
                  <a:pt x="3623733" y="1063977"/>
                  <a:pt x="3653366" y="1062566"/>
                </a:cubicBezTo>
                <a:cubicBezTo>
                  <a:pt x="3660422" y="1061155"/>
                  <a:pt x="3667436" y="1059516"/>
                  <a:pt x="3674533" y="1058333"/>
                </a:cubicBezTo>
                <a:cubicBezTo>
                  <a:pt x="3684375" y="1056693"/>
                  <a:pt x="3694382" y="1056057"/>
                  <a:pt x="3704166" y="1054100"/>
                </a:cubicBezTo>
                <a:cubicBezTo>
                  <a:pt x="3725882" y="1049757"/>
                  <a:pt x="3708959" y="1047248"/>
                  <a:pt x="3738033" y="1045633"/>
                </a:cubicBezTo>
                <a:cubicBezTo>
                  <a:pt x="3781733" y="1043205"/>
                  <a:pt x="3825522" y="1042811"/>
                  <a:pt x="3869266" y="1041400"/>
                </a:cubicBezTo>
                <a:cubicBezTo>
                  <a:pt x="3874911" y="1039989"/>
                  <a:pt x="3880475" y="1038207"/>
                  <a:pt x="3886200" y="1037166"/>
                </a:cubicBezTo>
                <a:cubicBezTo>
                  <a:pt x="3929012" y="1029382"/>
                  <a:pt x="3902449" y="1037394"/>
                  <a:pt x="3928533" y="1028700"/>
                </a:cubicBezTo>
                <a:cubicBezTo>
                  <a:pt x="3934177" y="1024467"/>
                  <a:pt x="3939725" y="1020101"/>
                  <a:pt x="3945466" y="1016000"/>
                </a:cubicBezTo>
                <a:cubicBezTo>
                  <a:pt x="3949606" y="1013043"/>
                  <a:pt x="3954257" y="1010790"/>
                  <a:pt x="3958166" y="1007533"/>
                </a:cubicBezTo>
                <a:cubicBezTo>
                  <a:pt x="3970389" y="997347"/>
                  <a:pt x="3971008" y="994620"/>
                  <a:pt x="3979333" y="982133"/>
                </a:cubicBezTo>
                <a:cubicBezTo>
                  <a:pt x="3982155" y="973666"/>
                  <a:pt x="3981489" y="963044"/>
                  <a:pt x="3987800" y="956733"/>
                </a:cubicBezTo>
                <a:cubicBezTo>
                  <a:pt x="3997162" y="947371"/>
                  <a:pt x="4001413" y="941459"/>
                  <a:pt x="4013200" y="935566"/>
                </a:cubicBezTo>
                <a:cubicBezTo>
                  <a:pt x="4019966" y="932183"/>
                  <a:pt x="4036504" y="928908"/>
                  <a:pt x="4042833" y="927100"/>
                </a:cubicBezTo>
                <a:cubicBezTo>
                  <a:pt x="4047124" y="925874"/>
                  <a:pt x="4051300" y="924277"/>
                  <a:pt x="4055533" y="922866"/>
                </a:cubicBezTo>
                <a:cubicBezTo>
                  <a:pt x="4073877" y="924277"/>
                  <a:pt x="4092447" y="923903"/>
                  <a:pt x="4110566" y="927100"/>
                </a:cubicBezTo>
                <a:cubicBezTo>
                  <a:pt x="4116781" y="928197"/>
                  <a:pt x="4121202" y="935172"/>
                  <a:pt x="4127500" y="935566"/>
                </a:cubicBezTo>
                <a:cubicBezTo>
                  <a:pt x="4144459" y="936626"/>
                  <a:pt x="4161367" y="932744"/>
                  <a:pt x="4178300" y="931333"/>
                </a:cubicBezTo>
                <a:lnTo>
                  <a:pt x="4186766" y="905933"/>
                </a:lnTo>
                <a:cubicBezTo>
                  <a:pt x="4188177" y="901700"/>
                  <a:pt x="4187287" y="895708"/>
                  <a:pt x="4191000" y="893233"/>
                </a:cubicBezTo>
                <a:lnTo>
                  <a:pt x="4203700" y="884766"/>
                </a:lnTo>
                <a:cubicBezTo>
                  <a:pt x="4231922" y="886177"/>
                  <a:pt x="4260186" y="886913"/>
                  <a:pt x="4288366" y="889000"/>
                </a:cubicBezTo>
                <a:cubicBezTo>
                  <a:pt x="4331270" y="892178"/>
                  <a:pt x="4303940" y="896748"/>
                  <a:pt x="4334933" y="889000"/>
                </a:cubicBezTo>
                <a:cubicBezTo>
                  <a:pt x="4337755" y="884767"/>
                  <a:pt x="4341125" y="880851"/>
                  <a:pt x="4343400" y="876300"/>
                </a:cubicBezTo>
                <a:cubicBezTo>
                  <a:pt x="4350254" y="862593"/>
                  <a:pt x="4342766" y="861720"/>
                  <a:pt x="4360333" y="855133"/>
                </a:cubicBezTo>
                <a:cubicBezTo>
                  <a:pt x="4367070" y="852607"/>
                  <a:pt x="4374558" y="852793"/>
                  <a:pt x="4381500" y="850900"/>
                </a:cubicBezTo>
                <a:cubicBezTo>
                  <a:pt x="4390110" y="848552"/>
                  <a:pt x="4398433" y="845255"/>
                  <a:pt x="4406900" y="842433"/>
                </a:cubicBezTo>
                <a:lnTo>
                  <a:pt x="4419600" y="838200"/>
                </a:lnTo>
                <a:cubicBezTo>
                  <a:pt x="4423833" y="835378"/>
                  <a:pt x="4427536" y="831520"/>
                  <a:pt x="4432300" y="829733"/>
                </a:cubicBezTo>
                <a:cubicBezTo>
                  <a:pt x="4439037" y="827207"/>
                  <a:pt x="4449475" y="831487"/>
                  <a:pt x="4453466" y="825500"/>
                </a:cubicBezTo>
                <a:cubicBezTo>
                  <a:pt x="4459777" y="816034"/>
                  <a:pt x="4454102" y="802426"/>
                  <a:pt x="4457700" y="791633"/>
                </a:cubicBezTo>
                <a:cubicBezTo>
                  <a:pt x="4459931" y="784940"/>
                  <a:pt x="4466167" y="780344"/>
                  <a:pt x="4470400" y="774700"/>
                </a:cubicBezTo>
                <a:cubicBezTo>
                  <a:pt x="4501444" y="776111"/>
                  <a:pt x="4532536" y="776719"/>
                  <a:pt x="4563533" y="778933"/>
                </a:cubicBezTo>
                <a:cubicBezTo>
                  <a:pt x="4572095" y="779544"/>
                  <a:pt x="4580356" y="783509"/>
                  <a:pt x="4588933" y="783166"/>
                </a:cubicBezTo>
                <a:cubicBezTo>
                  <a:pt x="4640804" y="781091"/>
                  <a:pt x="4652464" y="778081"/>
                  <a:pt x="4690533" y="770466"/>
                </a:cubicBezTo>
                <a:lnTo>
                  <a:pt x="4707466" y="745066"/>
                </a:lnTo>
                <a:lnTo>
                  <a:pt x="4715933" y="732366"/>
                </a:lnTo>
                <a:cubicBezTo>
                  <a:pt x="4717344" y="728133"/>
                  <a:pt x="4717011" y="722821"/>
                  <a:pt x="4720166" y="719666"/>
                </a:cubicBezTo>
                <a:cubicBezTo>
                  <a:pt x="4734479" y="705354"/>
                  <a:pt x="4749108" y="712496"/>
                  <a:pt x="4766733" y="715433"/>
                </a:cubicBezTo>
                <a:cubicBezTo>
                  <a:pt x="4773830" y="716616"/>
                  <a:pt x="4780844" y="718255"/>
                  <a:pt x="4787900" y="719666"/>
                </a:cubicBezTo>
                <a:cubicBezTo>
                  <a:pt x="4792133" y="718255"/>
                  <a:pt x="4798386" y="719307"/>
                  <a:pt x="4800600" y="715433"/>
                </a:cubicBezTo>
                <a:cubicBezTo>
                  <a:pt x="4804176" y="709175"/>
                  <a:pt x="4804327" y="669120"/>
                  <a:pt x="4813300" y="664633"/>
                </a:cubicBezTo>
                <a:lnTo>
                  <a:pt x="4830233" y="656166"/>
                </a:lnTo>
                <a:cubicBezTo>
                  <a:pt x="4862689" y="660399"/>
                  <a:pt x="4895270" y="663761"/>
                  <a:pt x="4927600" y="668866"/>
                </a:cubicBezTo>
                <a:cubicBezTo>
                  <a:pt x="5010574" y="681967"/>
                  <a:pt x="4965980" y="678179"/>
                  <a:pt x="5029200" y="690033"/>
                </a:cubicBezTo>
                <a:cubicBezTo>
                  <a:pt x="5039007" y="691872"/>
                  <a:pt x="5048955" y="692855"/>
                  <a:pt x="5058833" y="694266"/>
                </a:cubicBezTo>
                <a:cubicBezTo>
                  <a:pt x="5070122" y="692855"/>
                  <a:pt x="5081507" y="692068"/>
                  <a:pt x="5092700" y="690033"/>
                </a:cubicBezTo>
                <a:cubicBezTo>
                  <a:pt x="5097090" y="689235"/>
                  <a:pt x="5101916" y="688588"/>
                  <a:pt x="5105400" y="685800"/>
                </a:cubicBezTo>
                <a:cubicBezTo>
                  <a:pt x="5109373" y="682622"/>
                  <a:pt x="5109893" y="676278"/>
                  <a:pt x="5113866" y="673100"/>
                </a:cubicBezTo>
                <a:cubicBezTo>
                  <a:pt x="5117350" y="670312"/>
                  <a:pt x="5122711" y="671115"/>
                  <a:pt x="5126566" y="668866"/>
                </a:cubicBezTo>
                <a:cubicBezTo>
                  <a:pt x="5139750" y="661175"/>
                  <a:pt x="5151413" y="651039"/>
                  <a:pt x="5164666" y="643466"/>
                </a:cubicBezTo>
                <a:cubicBezTo>
                  <a:pt x="5198718" y="624009"/>
                  <a:pt x="5184834" y="632844"/>
                  <a:pt x="5207000" y="618066"/>
                </a:cubicBezTo>
                <a:cubicBezTo>
                  <a:pt x="5209822" y="613833"/>
                  <a:pt x="5214004" y="610239"/>
                  <a:pt x="5215466" y="605366"/>
                </a:cubicBezTo>
                <a:cubicBezTo>
                  <a:pt x="5218333" y="595809"/>
                  <a:pt x="5215237" y="584657"/>
                  <a:pt x="5219700" y="575733"/>
                </a:cubicBezTo>
                <a:cubicBezTo>
                  <a:pt x="5221696" y="571742"/>
                  <a:pt x="5228052" y="572503"/>
                  <a:pt x="5232400" y="571500"/>
                </a:cubicBezTo>
                <a:cubicBezTo>
                  <a:pt x="5277345" y="561128"/>
                  <a:pt x="5274126" y="563088"/>
                  <a:pt x="5321300" y="558800"/>
                </a:cubicBezTo>
                <a:cubicBezTo>
                  <a:pt x="5337475" y="555565"/>
                  <a:pt x="5362554" y="551246"/>
                  <a:pt x="5380566" y="546100"/>
                </a:cubicBezTo>
                <a:cubicBezTo>
                  <a:pt x="5392169" y="542785"/>
                  <a:pt x="5403267" y="537866"/>
                  <a:pt x="5414433" y="533400"/>
                </a:cubicBezTo>
                <a:cubicBezTo>
                  <a:pt x="5426094" y="498416"/>
                  <a:pt x="5408868" y="553204"/>
                  <a:pt x="5422900" y="478366"/>
                </a:cubicBezTo>
                <a:cubicBezTo>
                  <a:pt x="5424626" y="469158"/>
                  <a:pt x="5433103" y="442013"/>
                  <a:pt x="5444066" y="436033"/>
                </a:cubicBezTo>
                <a:cubicBezTo>
                  <a:pt x="5454282" y="430461"/>
                  <a:pt x="5466302" y="427908"/>
                  <a:pt x="5477933" y="427566"/>
                </a:cubicBezTo>
                <a:lnTo>
                  <a:pt x="5621866" y="423333"/>
                </a:lnTo>
                <a:cubicBezTo>
                  <a:pt x="5630333" y="420511"/>
                  <a:pt x="5642315" y="422292"/>
                  <a:pt x="5647266" y="414866"/>
                </a:cubicBezTo>
                <a:cubicBezTo>
                  <a:pt x="5650088" y="410633"/>
                  <a:pt x="5653458" y="406717"/>
                  <a:pt x="5655733" y="402166"/>
                </a:cubicBezTo>
                <a:cubicBezTo>
                  <a:pt x="5659131" y="395369"/>
                  <a:pt x="5661114" y="387944"/>
                  <a:pt x="5664200" y="381000"/>
                </a:cubicBezTo>
                <a:cubicBezTo>
                  <a:pt x="5666763" y="375233"/>
                  <a:pt x="5669844" y="369711"/>
                  <a:pt x="5672666" y="364066"/>
                </a:cubicBezTo>
                <a:cubicBezTo>
                  <a:pt x="5683534" y="233672"/>
                  <a:pt x="5670984" y="375826"/>
                  <a:pt x="5681133" y="279400"/>
                </a:cubicBezTo>
                <a:cubicBezTo>
                  <a:pt x="5682765" y="263899"/>
                  <a:pt x="5683306" y="248283"/>
                  <a:pt x="5685366" y="232833"/>
                </a:cubicBezTo>
                <a:cubicBezTo>
                  <a:pt x="5686135" y="227066"/>
                  <a:pt x="5686373" y="220741"/>
                  <a:pt x="5689600" y="215900"/>
                </a:cubicBezTo>
                <a:cubicBezTo>
                  <a:pt x="5694290" y="208865"/>
                  <a:pt x="5707754" y="205615"/>
                  <a:pt x="5715000" y="203200"/>
                </a:cubicBezTo>
                <a:cubicBezTo>
                  <a:pt x="5745999" y="125694"/>
                  <a:pt x="5723466" y="189632"/>
                  <a:pt x="5723466" y="0"/>
                </a:cubicBezTo>
              </a:path>
            </a:pathLst>
          </a:custGeom>
          <a:noFill/>
          <a:ln w="28575">
            <a:solidFill>
              <a:srgbClr val="E25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7163089" y="1863304"/>
            <a:ext cx="1604433" cy="168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p:nvPr/>
        </p:nvCxnSpPr>
        <p:spPr>
          <a:xfrm flipV="1">
            <a:off x="8329000" y="2681063"/>
            <a:ext cx="1440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8339667" y="1962362"/>
            <a:ext cx="0" cy="280247"/>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249413" y="2242609"/>
            <a:ext cx="79587" cy="0"/>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8262876" y="2242609"/>
            <a:ext cx="0" cy="215894"/>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8042276" y="2457975"/>
            <a:ext cx="203745" cy="528"/>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8046977" y="2456005"/>
            <a:ext cx="0" cy="144000"/>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7750281" y="2600005"/>
            <a:ext cx="288000" cy="528"/>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7764508" y="2588988"/>
            <a:ext cx="0" cy="108000"/>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a:off x="7406782" y="2696988"/>
            <a:ext cx="360000" cy="528"/>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7406782" y="2681063"/>
            <a:ext cx="0" cy="72000"/>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7306803" y="2762527"/>
            <a:ext cx="108000" cy="528"/>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7309096" y="2746074"/>
            <a:ext cx="0" cy="72000"/>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31" idx="187"/>
          </p:cNvCxnSpPr>
          <p:nvPr/>
        </p:nvCxnSpPr>
        <p:spPr>
          <a:xfrm flipH="1" flipV="1">
            <a:off x="7060273" y="2814866"/>
            <a:ext cx="254927" cy="0"/>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8476192" y="2258005"/>
            <a:ext cx="0" cy="4320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8352867" y="1979388"/>
            <a:ext cx="144000" cy="0"/>
          </a:xfrm>
          <a:prstGeom prst="line">
            <a:avLst/>
          </a:prstGeom>
          <a:ln w="28575">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8329000" y="2669056"/>
            <a:ext cx="0" cy="2880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7825000" y="2957056"/>
            <a:ext cx="5040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7830158" y="2957056"/>
            <a:ext cx="0" cy="1080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V="1">
            <a:off x="7478485" y="3058873"/>
            <a:ext cx="351673" cy="27839"/>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29" idx="182"/>
          </p:cNvCxnSpPr>
          <p:nvPr/>
        </p:nvCxnSpPr>
        <p:spPr>
          <a:xfrm flipV="1">
            <a:off x="7128933" y="3078534"/>
            <a:ext cx="382806" cy="19383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861190" y="5773953"/>
            <a:ext cx="10556109" cy="521970"/>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wrap="square" rtlCol="0">
            <a:spAutoFit/>
          </a:bodyPr>
          <a:lstStyle/>
          <a:p>
            <a:r>
              <a:rPr lang="zh-CN" altLang="en-US" sz="1400" b="1" dirty="0">
                <a:latin typeface="微软雅黑" panose="020B0503020204020204" charset="-122"/>
                <a:ea typeface="微软雅黑" panose="020B0503020204020204" charset="-122"/>
                <a:cs typeface="微软雅黑" panose="020B0503020204020204" charset="-122"/>
              </a:rPr>
              <a:t>该项事后分析包含</a:t>
            </a:r>
            <a:r>
              <a:rPr lang="en-US" altLang="zh-CN" sz="1400" b="1" dirty="0">
                <a:latin typeface="微软雅黑" panose="020B0503020204020204" charset="-122"/>
                <a:ea typeface="微软雅黑" panose="020B0503020204020204" charset="-122"/>
                <a:cs typeface="微软雅黑" panose="020B0503020204020204" charset="-122"/>
              </a:rPr>
              <a:t>1597</a:t>
            </a:r>
            <a:r>
              <a:rPr lang="zh-CN" altLang="en-US" sz="1400" b="1" dirty="0">
                <a:latin typeface="微软雅黑" panose="020B0503020204020204" charset="-122"/>
                <a:ea typeface="微软雅黑" panose="020B0503020204020204" charset="-122"/>
                <a:cs typeface="微软雅黑" panose="020B0503020204020204" charset="-122"/>
              </a:rPr>
              <a:t>名实体瘤患者（排除多发性骨髓瘤）。患者随机接受每月一次皮下注射地舒单抗</a:t>
            </a:r>
            <a:r>
              <a:rPr lang="en-US" altLang="zh-CN" sz="1400" b="1" dirty="0">
                <a:latin typeface="微软雅黑" panose="020B0503020204020204" charset="-122"/>
                <a:ea typeface="微软雅黑" panose="020B0503020204020204" charset="-122"/>
                <a:cs typeface="微软雅黑" panose="020B0503020204020204" charset="-122"/>
              </a:rPr>
              <a:t>120mg</a:t>
            </a:r>
            <a:r>
              <a:rPr lang="zh-CN" altLang="en-US" sz="1400" b="1" dirty="0">
                <a:latin typeface="微软雅黑" panose="020B0503020204020204" charset="-122"/>
                <a:ea typeface="微软雅黑" panose="020B0503020204020204" charset="-122"/>
                <a:cs typeface="微软雅黑" panose="020B0503020204020204" charset="-122"/>
              </a:rPr>
              <a:t>或静脉注射唑来膦酸</a:t>
            </a:r>
            <a:r>
              <a:rPr lang="en-US" altLang="zh-CN" sz="1400" b="1" dirty="0">
                <a:latin typeface="微软雅黑" panose="020B0503020204020204" charset="-122"/>
                <a:ea typeface="微软雅黑" panose="020B0503020204020204" charset="-122"/>
                <a:cs typeface="微软雅黑" panose="020B0503020204020204" charset="-122"/>
              </a:rPr>
              <a:t>4mg</a:t>
            </a:r>
            <a:r>
              <a:rPr lang="zh-CN" altLang="en-US" sz="1400" b="1" dirty="0">
                <a:latin typeface="微软雅黑" panose="020B0503020204020204" charset="-122"/>
                <a:ea typeface="微软雅黑" panose="020B0503020204020204" charset="-122"/>
                <a:cs typeface="微软雅黑" panose="020B0503020204020204" charset="-122"/>
              </a:rPr>
              <a:t>。主要研究终点为研究中至首次</a:t>
            </a:r>
            <a:r>
              <a:rPr lang="en-US" altLang="zh-CN" sz="1400" b="1" dirty="0">
                <a:latin typeface="微软雅黑" panose="020B0503020204020204" charset="-122"/>
                <a:ea typeface="微软雅黑" panose="020B0503020204020204" charset="-122"/>
                <a:cs typeface="微软雅黑" panose="020B0503020204020204" charset="-122"/>
              </a:rPr>
              <a:t>SREs</a:t>
            </a:r>
            <a:r>
              <a:rPr lang="zh-CN" altLang="en-US" sz="1400" b="1" dirty="0">
                <a:latin typeface="微软雅黑" panose="020B0503020204020204" charset="-122"/>
                <a:ea typeface="微软雅黑" panose="020B0503020204020204" charset="-122"/>
                <a:cs typeface="微软雅黑" panose="020B0503020204020204" charset="-122"/>
              </a:rPr>
              <a:t>的发作时间，首次及随后</a:t>
            </a:r>
            <a:r>
              <a:rPr lang="en-US" altLang="zh-CN" sz="1400" b="1" dirty="0">
                <a:latin typeface="微软雅黑" panose="020B0503020204020204" charset="-122"/>
                <a:ea typeface="微软雅黑" panose="020B0503020204020204" charset="-122"/>
                <a:cs typeface="微软雅黑" panose="020B0503020204020204" charset="-122"/>
              </a:rPr>
              <a:t>SREs</a:t>
            </a:r>
            <a:r>
              <a:rPr lang="zh-CN" altLang="en-US" sz="1400" b="1" dirty="0">
                <a:latin typeface="微软雅黑" panose="020B0503020204020204" charset="-122"/>
                <a:ea typeface="微软雅黑" panose="020B0503020204020204" charset="-122"/>
                <a:cs typeface="微软雅黑" panose="020B0503020204020204" charset="-122"/>
              </a:rPr>
              <a:t>时间，以及疼痛恶化。</a:t>
            </a:r>
          </a:p>
        </p:txBody>
      </p:sp>
      <p:sp>
        <p:nvSpPr>
          <p:cNvPr id="71" name="矩形 70"/>
          <p:cNvSpPr/>
          <p:nvPr/>
        </p:nvSpPr>
        <p:spPr>
          <a:xfrm>
            <a:off x="8384980" y="6379770"/>
            <a:ext cx="3806825" cy="245110"/>
          </a:xfrm>
          <a:prstGeom prst="rect">
            <a:avLst/>
          </a:prstGeom>
        </p:spPr>
        <p:txBody>
          <a:bodyPr wrap="none">
            <a:spAutoFit/>
          </a:bodyPr>
          <a:lstStyle/>
          <a:p>
            <a:r>
              <a:rPr lang="en-US" altLang="zh-CN" sz="1000" dirty="0">
                <a:solidFill>
                  <a:schemeClr val="bg1"/>
                </a:solidFill>
                <a:latin typeface="微软雅黑" panose="020B0503020204020204" charset="-122"/>
                <a:ea typeface="微软雅黑" panose="020B0503020204020204" charset="-122"/>
                <a:cs typeface="Arial" panose="020B0604020202020204" pitchFamily="34" charset="0"/>
              </a:rPr>
              <a:t>Henry D, et al. Support Care Cancer. 2014 Mar;22(3):679-87.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60" y="323850"/>
            <a:ext cx="11917680" cy="1089025"/>
          </a:xfrm>
        </p:spPr>
        <p:txBody>
          <a:bodyPr>
            <a:noAutofit/>
          </a:bodyPr>
          <a:lstStyle/>
          <a:p>
            <a:pPr algn="ctr"/>
            <a:r>
              <a:rPr lang="zh-CN" altLang="en-US" sz="2800" dirty="0">
                <a:sym typeface="+mn-ea"/>
              </a:rPr>
              <a:t>总生存（肺癌亚组）</a:t>
            </a:r>
            <a:br>
              <a:rPr lang="zh-CN" altLang="en-US" sz="2800" b="1" kern="1200" dirty="0">
                <a:ea typeface="微软雅黑" panose="020B0503020204020204" charset="-122"/>
              </a:rPr>
            </a:br>
            <a:r>
              <a:rPr lang="zh-CN" altLang="en-US" sz="2800" dirty="0">
                <a:sym typeface="+mn-ea"/>
              </a:rPr>
              <a:t>—— 对于所有肺癌骨转移患者，地舒单抗较唑来膦酸延长生存期1.2个月</a:t>
            </a:r>
          </a:p>
        </p:txBody>
      </p:sp>
      <p:grpSp>
        <p:nvGrpSpPr>
          <p:cNvPr id="57" name="组合 56"/>
          <p:cNvGrpSpPr/>
          <p:nvPr/>
        </p:nvGrpSpPr>
        <p:grpSpPr>
          <a:xfrm>
            <a:off x="1686943" y="1911611"/>
            <a:ext cx="6788132" cy="3325981"/>
            <a:chOff x="2149435" y="1781503"/>
            <a:chExt cx="7750242" cy="3807175"/>
          </a:xfrm>
        </p:grpSpPr>
        <p:pic>
          <p:nvPicPr>
            <p:cNvPr id="48" name="图片 47"/>
            <p:cNvPicPr>
              <a:picLocks noChangeAspect="1"/>
            </p:cNvPicPr>
            <p:nvPr/>
          </p:nvPicPr>
          <p:blipFill>
            <a:blip r:embed="rId4"/>
            <a:stretch>
              <a:fillRect/>
            </a:stretch>
          </p:blipFill>
          <p:spPr>
            <a:xfrm>
              <a:off x="2717466" y="1901516"/>
              <a:ext cx="5901901" cy="2905535"/>
            </a:xfrm>
            <a:prstGeom prst="rect">
              <a:avLst/>
            </a:prstGeom>
          </p:spPr>
        </p:pic>
        <p:grpSp>
          <p:nvGrpSpPr>
            <p:cNvPr id="47" name="组合 46"/>
            <p:cNvGrpSpPr/>
            <p:nvPr/>
          </p:nvGrpSpPr>
          <p:grpSpPr>
            <a:xfrm>
              <a:off x="2149435" y="1781503"/>
              <a:ext cx="7750242" cy="3807175"/>
              <a:chOff x="2149435" y="1781503"/>
              <a:chExt cx="7750242" cy="3807175"/>
            </a:xfrm>
          </p:grpSpPr>
          <p:cxnSp>
            <p:nvCxnSpPr>
              <p:cNvPr id="5" name="直接连接符 4"/>
              <p:cNvCxnSpPr/>
              <p:nvPr/>
            </p:nvCxnSpPr>
            <p:spPr>
              <a:xfrm>
                <a:off x="2699795" y="1892066"/>
                <a:ext cx="0" cy="32613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684785" y="5151795"/>
                <a:ext cx="59301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2626239" y="1906185"/>
                <a:ext cx="68557" cy="3256151"/>
                <a:chOff x="5157952" y="2191407"/>
                <a:chExt cx="536027" cy="762000"/>
              </a:xfrm>
            </p:grpSpPr>
            <p:cxnSp>
              <p:nvCxnSpPr>
                <p:cNvPr id="9" name="直接连接符 8"/>
                <p:cNvCxnSpPr/>
                <p:nvPr/>
              </p:nvCxnSpPr>
              <p:spPr>
                <a:xfrm>
                  <a:off x="5157952" y="2191407"/>
                  <a:ext cx="53602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157952" y="2343807"/>
                  <a:ext cx="53602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157952" y="2496207"/>
                  <a:ext cx="53602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57952" y="2648607"/>
                  <a:ext cx="53602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157952" y="2801007"/>
                  <a:ext cx="53602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157952" y="2953407"/>
                  <a:ext cx="53602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2689029" y="5151794"/>
                <a:ext cx="5914572" cy="64478"/>
                <a:chOff x="4524703" y="2188779"/>
                <a:chExt cx="1066800" cy="569546"/>
              </a:xfrm>
            </p:grpSpPr>
            <p:cxnSp>
              <p:nvCxnSpPr>
                <p:cNvPr id="17" name="直接连接符 16"/>
                <p:cNvCxnSpPr/>
                <p:nvPr/>
              </p:nvCxnSpPr>
              <p:spPr>
                <a:xfrm>
                  <a:off x="4524703" y="2188779"/>
                  <a:ext cx="0" cy="569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677103" y="2188779"/>
                  <a:ext cx="0" cy="569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829503" y="2188779"/>
                  <a:ext cx="0" cy="569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981903" y="2188779"/>
                  <a:ext cx="0" cy="569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134303" y="2188779"/>
                  <a:ext cx="0" cy="569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286703" y="2188779"/>
                  <a:ext cx="0" cy="569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439103" y="2188779"/>
                  <a:ext cx="0" cy="569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591503" y="2188779"/>
                  <a:ext cx="0" cy="569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2149435" y="1781503"/>
                <a:ext cx="548456" cy="3611080"/>
                <a:chOff x="1439980" y="1521372"/>
                <a:chExt cx="576000" cy="3861882"/>
              </a:xfrm>
            </p:grpSpPr>
            <p:sp>
              <p:nvSpPr>
                <p:cNvPr id="28" name="文本框 27"/>
                <p:cNvSpPr txBox="1"/>
                <p:nvPr/>
              </p:nvSpPr>
              <p:spPr>
                <a:xfrm>
                  <a:off x="1439980" y="1521372"/>
                  <a:ext cx="576000" cy="376774"/>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1.0</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29" name="文本框 28"/>
                <p:cNvSpPr txBox="1"/>
                <p:nvPr/>
              </p:nvSpPr>
              <p:spPr>
                <a:xfrm>
                  <a:off x="1439980" y="2218394"/>
                  <a:ext cx="576000" cy="376774"/>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0.8</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30" name="文本框 29"/>
                <p:cNvSpPr txBox="1"/>
                <p:nvPr/>
              </p:nvSpPr>
              <p:spPr>
                <a:xfrm>
                  <a:off x="1439980" y="2915414"/>
                  <a:ext cx="576000" cy="376774"/>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0.6</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31" name="文本框 30"/>
                <p:cNvSpPr txBox="1"/>
                <p:nvPr/>
              </p:nvSpPr>
              <p:spPr>
                <a:xfrm>
                  <a:off x="1439980" y="3612437"/>
                  <a:ext cx="576000" cy="376774"/>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0.4</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32" name="文本框 31"/>
                <p:cNvSpPr txBox="1"/>
                <p:nvPr/>
              </p:nvSpPr>
              <p:spPr>
                <a:xfrm>
                  <a:off x="1439980" y="4309459"/>
                  <a:ext cx="576000" cy="376774"/>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0.2</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33" name="文本框 32"/>
                <p:cNvSpPr txBox="1"/>
                <p:nvPr/>
              </p:nvSpPr>
              <p:spPr>
                <a:xfrm>
                  <a:off x="1439980" y="5006480"/>
                  <a:ext cx="576000" cy="376774"/>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0.0</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grpSp>
          <p:grpSp>
            <p:nvGrpSpPr>
              <p:cNvPr id="45" name="组合 44"/>
              <p:cNvGrpSpPr/>
              <p:nvPr/>
            </p:nvGrpSpPr>
            <p:grpSpPr>
              <a:xfrm>
                <a:off x="2591677" y="5236373"/>
                <a:ext cx="7308000" cy="352305"/>
                <a:chOff x="4240924" y="2331771"/>
                <a:chExt cx="1325153" cy="365027"/>
              </a:xfrm>
            </p:grpSpPr>
            <p:sp>
              <p:nvSpPr>
                <p:cNvPr id="36" name="文本框 35"/>
                <p:cNvSpPr txBox="1"/>
                <p:nvPr/>
              </p:nvSpPr>
              <p:spPr>
                <a:xfrm>
                  <a:off x="4240924" y="2331771"/>
                  <a:ext cx="266501" cy="365027"/>
                </a:xfrm>
                <a:prstGeom prst="rect">
                  <a:avLst/>
                </a:prstGeom>
                <a:noFill/>
              </p:spPr>
              <p:txBody>
                <a:bodyPr wrap="square" rtlCol="0">
                  <a:spAutoFit/>
                </a:bodyPr>
                <a:lstStyle/>
                <a:p>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0</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37" name="文本框 36"/>
                <p:cNvSpPr txBox="1"/>
                <p:nvPr/>
              </p:nvSpPr>
              <p:spPr>
                <a:xfrm>
                  <a:off x="4387606" y="2331771"/>
                  <a:ext cx="266501" cy="328524"/>
                </a:xfrm>
                <a:prstGeom prst="rect">
                  <a:avLst/>
                </a:prstGeom>
                <a:noFill/>
              </p:spPr>
              <p:txBody>
                <a:bodyPr wrap="square" rtlCol="0">
                  <a:spAutoFit/>
                </a:bodyPr>
                <a:lstStyle/>
                <a:p>
                  <a:r>
                    <a:rPr lang="en-US" altLang="zh-CN" sz="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3</a:t>
                  </a:r>
                  <a:endParaRPr lang="zh-CN" altLang="en-US" sz="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38" name="文本框 37"/>
                <p:cNvSpPr txBox="1"/>
                <p:nvPr/>
              </p:nvSpPr>
              <p:spPr>
                <a:xfrm>
                  <a:off x="4542865" y="2331771"/>
                  <a:ext cx="266501" cy="365027"/>
                </a:xfrm>
                <a:prstGeom prst="rect">
                  <a:avLst/>
                </a:prstGeom>
                <a:noFill/>
              </p:spPr>
              <p:txBody>
                <a:bodyPr wrap="square" rtlCol="0">
                  <a:spAutoFit/>
                </a:bodyPr>
                <a:lstStyle/>
                <a:p>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6</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39" name="文本框 38"/>
                <p:cNvSpPr txBox="1"/>
                <p:nvPr/>
              </p:nvSpPr>
              <p:spPr>
                <a:xfrm>
                  <a:off x="4695265" y="2331771"/>
                  <a:ext cx="266501" cy="328524"/>
                </a:xfrm>
                <a:prstGeom prst="rect">
                  <a:avLst/>
                </a:prstGeom>
                <a:noFill/>
              </p:spPr>
              <p:txBody>
                <a:bodyPr wrap="square" rtlCol="0">
                  <a:spAutoFit/>
                </a:bodyPr>
                <a:lstStyle/>
                <a:p>
                  <a:r>
                    <a:rPr lang="en-US" altLang="zh-CN" sz="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9</a:t>
                  </a:r>
                  <a:endParaRPr lang="zh-CN" altLang="en-US" sz="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40" name="文本框 39"/>
                <p:cNvSpPr txBox="1"/>
                <p:nvPr/>
              </p:nvSpPr>
              <p:spPr>
                <a:xfrm>
                  <a:off x="4839660" y="2331771"/>
                  <a:ext cx="266501" cy="365027"/>
                </a:xfrm>
                <a:prstGeom prst="rect">
                  <a:avLst/>
                </a:prstGeom>
                <a:noFill/>
              </p:spPr>
              <p:txBody>
                <a:bodyPr wrap="square" rtlCol="0">
                  <a:spAutoFit/>
                </a:bodyPr>
                <a:lstStyle/>
                <a:p>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12</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41" name="文本框 40"/>
                <p:cNvSpPr txBox="1"/>
                <p:nvPr/>
              </p:nvSpPr>
              <p:spPr>
                <a:xfrm>
                  <a:off x="4997492" y="2331771"/>
                  <a:ext cx="266501" cy="328524"/>
                </a:xfrm>
                <a:prstGeom prst="rect">
                  <a:avLst/>
                </a:prstGeom>
                <a:noFill/>
              </p:spPr>
              <p:txBody>
                <a:bodyPr wrap="square" rtlCol="0">
                  <a:spAutoFit/>
                </a:bodyPr>
                <a:lstStyle/>
                <a:p>
                  <a:r>
                    <a:rPr lang="en-US" altLang="zh-CN" sz="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15</a:t>
                  </a:r>
                  <a:endParaRPr lang="zh-CN" altLang="en-US" sz="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42" name="文本框 41"/>
                <p:cNvSpPr txBox="1"/>
                <p:nvPr/>
              </p:nvSpPr>
              <p:spPr>
                <a:xfrm>
                  <a:off x="5147033" y="2331771"/>
                  <a:ext cx="266501" cy="365027"/>
                </a:xfrm>
                <a:prstGeom prst="rect">
                  <a:avLst/>
                </a:prstGeom>
                <a:noFill/>
              </p:spPr>
              <p:txBody>
                <a:bodyPr wrap="square" rtlCol="0">
                  <a:spAutoFit/>
                </a:bodyPr>
                <a:lstStyle/>
                <a:p>
                  <a:r>
                    <a:rPr lang="en-US" altLang="zh-CN"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18</a:t>
                  </a:r>
                  <a:endParaRPr lang="zh-CN" altLang="en-US" sz="14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43" name="文本框 42"/>
                <p:cNvSpPr txBox="1"/>
                <p:nvPr/>
              </p:nvSpPr>
              <p:spPr>
                <a:xfrm>
                  <a:off x="5299576" y="2331771"/>
                  <a:ext cx="266501" cy="328524"/>
                </a:xfrm>
                <a:prstGeom prst="rect">
                  <a:avLst/>
                </a:prstGeom>
                <a:noFill/>
              </p:spPr>
              <p:txBody>
                <a:bodyPr wrap="square" rtlCol="0">
                  <a:spAutoFit/>
                </a:bodyPr>
                <a:lstStyle/>
                <a:p>
                  <a:r>
                    <a:rPr lang="en-US" altLang="zh-CN" sz="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21</a:t>
                  </a:r>
                  <a:endParaRPr lang="zh-CN" altLang="en-US" sz="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grpSp>
        </p:grpSp>
        <p:pic>
          <p:nvPicPr>
            <p:cNvPr id="49" name="图片 48"/>
            <p:cNvPicPr>
              <a:picLocks noChangeAspect="1"/>
            </p:cNvPicPr>
            <p:nvPr/>
          </p:nvPicPr>
          <p:blipFill>
            <a:blip r:embed="rId5"/>
            <a:stretch>
              <a:fillRect/>
            </a:stretch>
          </p:blipFill>
          <p:spPr>
            <a:xfrm>
              <a:off x="2721027" y="4425490"/>
              <a:ext cx="3005514" cy="380952"/>
            </a:xfrm>
            <a:prstGeom prst="rect">
              <a:avLst/>
            </a:prstGeom>
          </p:spPr>
        </p:pic>
        <p:pic>
          <p:nvPicPr>
            <p:cNvPr id="50" name="图片 49"/>
            <p:cNvPicPr>
              <a:picLocks noChangeAspect="1"/>
            </p:cNvPicPr>
            <p:nvPr/>
          </p:nvPicPr>
          <p:blipFill>
            <a:blip r:embed="rId6"/>
            <a:stretch>
              <a:fillRect/>
            </a:stretch>
          </p:blipFill>
          <p:spPr>
            <a:xfrm>
              <a:off x="4693722" y="1837040"/>
              <a:ext cx="4056140" cy="1043123"/>
            </a:xfrm>
            <a:prstGeom prst="rect">
              <a:avLst/>
            </a:prstGeom>
          </p:spPr>
        </p:pic>
      </p:grpSp>
      <p:cxnSp>
        <p:nvCxnSpPr>
          <p:cNvPr id="53" name="直接连接符 52"/>
          <p:cNvCxnSpPr/>
          <p:nvPr/>
        </p:nvCxnSpPr>
        <p:spPr>
          <a:xfrm>
            <a:off x="5021813" y="2810985"/>
            <a:ext cx="333585" cy="0"/>
          </a:xfrm>
          <a:prstGeom prst="line">
            <a:avLst/>
          </a:prstGeom>
          <a:ln w="25400">
            <a:solidFill>
              <a:srgbClr val="E2533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5058266" y="3135501"/>
            <a:ext cx="333585" cy="0"/>
          </a:xfrm>
          <a:prstGeom prst="line">
            <a:avLst/>
          </a:prstGeom>
          <a:ln w="2540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61" name="文本框 60"/>
          <p:cNvSpPr txBox="1"/>
          <p:nvPr/>
        </p:nvSpPr>
        <p:spPr>
          <a:xfrm rot="16200000">
            <a:off x="1043967" y="3278895"/>
            <a:ext cx="1045465" cy="307777"/>
          </a:xfrm>
          <a:prstGeom prst="rect">
            <a:avLst/>
          </a:prstGeom>
          <a:noFill/>
        </p:spPr>
        <p:txBody>
          <a:bodyPr wrap="square" rtlCol="0">
            <a:spAutoFit/>
          </a:bodyPr>
          <a:lstStyle/>
          <a:p>
            <a:pPr algn="ctr"/>
            <a:r>
              <a:rPr lang="en-US" altLang="zh-CN" sz="1400" dirty="0">
                <a:solidFill>
                  <a:schemeClr val="dk1"/>
                </a:solidFill>
                <a:latin typeface="Arial" panose="020B0604020202020204" pitchFamily="34" charset="0"/>
                <a:ea typeface="微软雅黑" panose="020B0503020204020204" charset="-122"/>
                <a:cs typeface="Arial" panose="020B0604020202020204" pitchFamily="34" charset="0"/>
              </a:rPr>
              <a:t>OS</a:t>
            </a:r>
            <a:r>
              <a:rPr lang="zh-CN" altLang="en-US" sz="1400" dirty="0">
                <a:solidFill>
                  <a:schemeClr val="dk1"/>
                </a:solidFill>
                <a:latin typeface="Arial" panose="020B0604020202020204" pitchFamily="34" charset="0"/>
                <a:ea typeface="微软雅黑" panose="020B0503020204020204" charset="-122"/>
                <a:cs typeface="Arial" panose="020B0604020202020204" pitchFamily="34" charset="0"/>
              </a:rPr>
              <a:t>率 </a:t>
            </a:r>
            <a:r>
              <a:rPr lang="en-US" altLang="zh-CN" sz="1400" dirty="0">
                <a:solidFill>
                  <a:schemeClr val="dk1"/>
                </a:solidFill>
                <a:latin typeface="Arial" panose="020B0604020202020204" pitchFamily="34" charset="0"/>
                <a:ea typeface="微软雅黑" panose="020B0503020204020204" charset="-122"/>
                <a:cs typeface="Arial" panose="020B0604020202020204" pitchFamily="34" charset="0"/>
              </a:rPr>
              <a:t>(%</a:t>
            </a:r>
            <a:r>
              <a:rPr lang="zh-CN" altLang="en-US" sz="1400" dirty="0">
                <a:solidFill>
                  <a:schemeClr val="dk1"/>
                </a:solidFill>
                <a:latin typeface="Arial" panose="020B0604020202020204" pitchFamily="34" charset="0"/>
                <a:ea typeface="微软雅黑" panose="020B0503020204020204" charset="-122"/>
                <a:cs typeface="Arial" panose="020B0604020202020204" pitchFamily="34" charset="0"/>
              </a:rPr>
              <a:t>）</a:t>
            </a:r>
          </a:p>
        </p:txBody>
      </p:sp>
      <p:sp>
        <p:nvSpPr>
          <p:cNvPr id="62" name="文本框 61"/>
          <p:cNvSpPr txBox="1"/>
          <p:nvPr/>
        </p:nvSpPr>
        <p:spPr>
          <a:xfrm>
            <a:off x="3915384" y="5192112"/>
            <a:ext cx="1913904"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charset="-122"/>
                <a:cs typeface="Arial" panose="020B0604020202020204" pitchFamily="34" charset="0"/>
              </a:rPr>
              <a:t>研究</a:t>
            </a:r>
            <a:r>
              <a:rPr lang="en-US" altLang="zh-CN" sz="1400" dirty="0">
                <a:latin typeface="Arial" panose="020B0604020202020204" pitchFamily="34" charset="0"/>
                <a:ea typeface="微软雅黑" panose="020B0503020204020204" charset="-122"/>
                <a:cs typeface="Arial" panose="020B0604020202020204" pitchFamily="34" charset="0"/>
              </a:rPr>
              <a:t>(</a:t>
            </a:r>
            <a:r>
              <a:rPr lang="zh-CN" altLang="en-US" sz="1400" dirty="0">
                <a:latin typeface="Arial" panose="020B0604020202020204" pitchFamily="34" charset="0"/>
                <a:ea typeface="微软雅黑" panose="020B0503020204020204" charset="-122"/>
                <a:cs typeface="Arial" panose="020B0604020202020204" pitchFamily="34" charset="0"/>
              </a:rPr>
              <a:t>月）</a:t>
            </a:r>
          </a:p>
        </p:txBody>
      </p:sp>
      <p:sp>
        <p:nvSpPr>
          <p:cNvPr id="74" name="矩形 73"/>
          <p:cNvSpPr/>
          <p:nvPr/>
        </p:nvSpPr>
        <p:spPr>
          <a:xfrm>
            <a:off x="1029335" y="1261745"/>
            <a:ext cx="10196830" cy="4237990"/>
          </a:xfrm>
          <a:prstGeom prst="rect">
            <a:avLst/>
          </a:prstGeom>
          <a:noFill/>
          <a:ln w="25400">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1350" noProof="1">
              <a:latin typeface="Arial" panose="020B0604020202020204" pitchFamily="34" charset="0"/>
              <a:ea typeface="微软雅黑" panose="020B0503020204020204" charset="-122"/>
              <a:cs typeface="Arial" panose="020B0604020202020204" pitchFamily="34" charset="0"/>
            </a:endParaRPr>
          </a:p>
        </p:txBody>
      </p:sp>
      <p:sp>
        <p:nvSpPr>
          <p:cNvPr id="76" name="矩形: 圆角 75"/>
          <p:cNvSpPr/>
          <p:nvPr/>
        </p:nvSpPr>
        <p:spPr>
          <a:xfrm>
            <a:off x="1380917" y="1412772"/>
            <a:ext cx="2258731" cy="3209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所有肺癌骨转移患者</a:t>
            </a:r>
          </a:p>
        </p:txBody>
      </p:sp>
      <p:sp>
        <p:nvSpPr>
          <p:cNvPr id="34" name="矩形 33"/>
          <p:cNvSpPr/>
          <p:nvPr/>
        </p:nvSpPr>
        <p:spPr>
          <a:xfrm>
            <a:off x="2189161" y="1951435"/>
            <a:ext cx="5249730" cy="2767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7858284" y="6316058"/>
            <a:ext cx="4162772" cy="245110"/>
          </a:xfrm>
          <a:prstGeom prst="rect">
            <a:avLst/>
          </a:prstGeom>
        </p:spPr>
        <p:txBody>
          <a:bodyPr wrap="square">
            <a:spAutoFit/>
          </a:bodyPr>
          <a:lstStyle/>
          <a:p>
            <a:r>
              <a:rPr lang="en-US" altLang="zh-CN" sz="1000" dirty="0" err="1">
                <a:solidFill>
                  <a:schemeClr val="bg1"/>
                </a:solidFill>
                <a:latin typeface="微软雅黑" panose="020B0503020204020204" charset="-122"/>
                <a:ea typeface="微软雅黑" panose="020B0503020204020204" charset="-122"/>
                <a:cs typeface="Arial" panose="020B0604020202020204" pitchFamily="34" charset="0"/>
              </a:rPr>
              <a:t>Scagliotti</a:t>
            </a:r>
            <a:r>
              <a:rPr lang="en-US" altLang="zh-CN" sz="1000" dirty="0">
                <a:solidFill>
                  <a:schemeClr val="bg1"/>
                </a:solidFill>
                <a:latin typeface="微软雅黑" panose="020B0503020204020204" charset="-122"/>
                <a:ea typeface="微软雅黑" panose="020B0503020204020204" charset="-122"/>
                <a:cs typeface="Arial" panose="020B0604020202020204" pitchFamily="34" charset="0"/>
              </a:rPr>
              <a:t> GV,</a:t>
            </a:r>
            <a:r>
              <a:rPr lang="zh-CN" altLang="en-US" sz="1000" dirty="0">
                <a:solidFill>
                  <a:schemeClr val="bg1"/>
                </a:solidFill>
                <a:latin typeface="微软雅黑" panose="020B0503020204020204" charset="-122"/>
                <a:ea typeface="微软雅黑" panose="020B0503020204020204" charset="-122"/>
                <a:cs typeface="Arial" panose="020B0604020202020204" pitchFamily="34" charset="0"/>
              </a:rPr>
              <a:t> </a:t>
            </a:r>
            <a:r>
              <a:rPr lang="en-US" altLang="zh-CN" sz="1000" dirty="0">
                <a:solidFill>
                  <a:schemeClr val="bg1"/>
                </a:solidFill>
                <a:latin typeface="微软雅黑" panose="020B0503020204020204" charset="-122"/>
                <a:ea typeface="微软雅黑" panose="020B0503020204020204" charset="-122"/>
                <a:cs typeface="Arial" panose="020B0604020202020204" pitchFamily="34" charset="0"/>
              </a:rPr>
              <a:t>et</a:t>
            </a:r>
            <a:r>
              <a:rPr lang="zh-CN" altLang="en-US" sz="1000" dirty="0">
                <a:solidFill>
                  <a:schemeClr val="bg1"/>
                </a:solidFill>
                <a:latin typeface="微软雅黑" panose="020B0503020204020204" charset="-122"/>
                <a:ea typeface="微软雅黑" panose="020B0503020204020204" charset="-122"/>
                <a:cs typeface="Arial" panose="020B0604020202020204" pitchFamily="34" charset="0"/>
              </a:rPr>
              <a:t> </a:t>
            </a:r>
            <a:r>
              <a:rPr lang="en-US" altLang="zh-CN" sz="1000" dirty="0">
                <a:solidFill>
                  <a:schemeClr val="bg1"/>
                </a:solidFill>
                <a:latin typeface="微软雅黑" panose="020B0503020204020204" charset="-122"/>
                <a:ea typeface="微软雅黑" panose="020B0503020204020204" charset="-122"/>
                <a:cs typeface="Arial" panose="020B0604020202020204" pitchFamily="34" charset="0"/>
              </a:rPr>
              <a:t>al.</a:t>
            </a:r>
            <a:r>
              <a:rPr lang="zh-CN" altLang="en-US" sz="1000" dirty="0">
                <a:solidFill>
                  <a:schemeClr val="bg1"/>
                </a:solidFill>
                <a:latin typeface="微软雅黑" panose="020B0503020204020204" charset="-122"/>
                <a:ea typeface="微软雅黑" panose="020B0503020204020204" charset="-122"/>
                <a:cs typeface="Arial" panose="020B0604020202020204" pitchFamily="34" charset="0"/>
              </a:rPr>
              <a:t> </a:t>
            </a:r>
            <a:r>
              <a:rPr lang="en-US" altLang="zh-CN" sz="1000" dirty="0">
                <a:solidFill>
                  <a:schemeClr val="bg1"/>
                </a:solidFill>
                <a:latin typeface="微软雅黑" panose="020B0503020204020204" charset="-122"/>
                <a:ea typeface="微软雅黑" panose="020B0503020204020204" charset="-122"/>
                <a:cs typeface="Arial" panose="020B0604020202020204" pitchFamily="34" charset="0"/>
              </a:rPr>
              <a:t>J </a:t>
            </a:r>
            <a:r>
              <a:rPr lang="en-US" altLang="zh-CN" sz="1000" dirty="0" err="1">
                <a:solidFill>
                  <a:schemeClr val="bg1"/>
                </a:solidFill>
                <a:latin typeface="微软雅黑" panose="020B0503020204020204" charset="-122"/>
                <a:ea typeface="微软雅黑" panose="020B0503020204020204" charset="-122"/>
                <a:cs typeface="Arial" panose="020B0604020202020204" pitchFamily="34" charset="0"/>
              </a:rPr>
              <a:t>Thorac</a:t>
            </a:r>
            <a:r>
              <a:rPr lang="en-US" altLang="zh-CN" sz="1000" dirty="0">
                <a:solidFill>
                  <a:schemeClr val="bg1"/>
                </a:solidFill>
                <a:latin typeface="微软雅黑" panose="020B0503020204020204" charset="-122"/>
                <a:ea typeface="微软雅黑" panose="020B0503020204020204" charset="-122"/>
                <a:cs typeface="Arial" panose="020B0604020202020204" pitchFamily="34" charset="0"/>
              </a:rPr>
              <a:t> Oncol. 2012 Dec;7(12):1823-1829.</a:t>
            </a:r>
          </a:p>
        </p:txBody>
      </p:sp>
      <p:graphicFrame>
        <p:nvGraphicFramePr>
          <p:cNvPr id="60" name="表格 58"/>
          <p:cNvGraphicFramePr>
            <a:graphicFrameLocks noGrp="1"/>
          </p:cNvGraphicFramePr>
          <p:nvPr>
            <p:custDataLst>
              <p:tags r:id="rId1"/>
            </p:custDataLst>
          </p:nvPr>
        </p:nvGraphicFramePr>
        <p:xfrm>
          <a:off x="5391785" y="1911350"/>
          <a:ext cx="5081270" cy="1268730"/>
        </p:xfrm>
        <a:graphic>
          <a:graphicData uri="http://schemas.openxmlformats.org/drawingml/2006/table">
            <a:tbl>
              <a:tblPr firstRow="1" bandRow="1">
                <a:tableStyleId>{5C22544A-7EE6-4342-B048-85BDC9FD1C3A}</a:tableStyleId>
              </a:tblPr>
              <a:tblGrid>
                <a:gridCol w="1269365">
                  <a:extLst>
                    <a:ext uri="{9D8B030D-6E8A-4147-A177-3AD203B41FA5}">
                      <a16:colId xmlns:a16="http://schemas.microsoft.com/office/drawing/2014/main" val="20000"/>
                    </a:ext>
                  </a:extLst>
                </a:gridCol>
                <a:gridCol w="1271905">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1034415">
                  <a:extLst>
                    <a:ext uri="{9D8B030D-6E8A-4147-A177-3AD203B41FA5}">
                      <a16:colId xmlns:a16="http://schemas.microsoft.com/office/drawing/2014/main" val="20003"/>
                    </a:ext>
                  </a:extLst>
                </a:gridCol>
              </a:tblGrid>
              <a:tr h="422910">
                <a:tc>
                  <a:txBody>
                    <a:bodyPr/>
                    <a:lstStyle/>
                    <a:p>
                      <a:pPr algn="ctr"/>
                      <a:endParaRPr lang="zh-CN" altLang="en-US" sz="1400" b="1" dirty="0">
                        <a:latin typeface="微软雅黑" panose="020B0503020204020204" charset="-122"/>
                        <a:ea typeface="微软雅黑" panose="020B0503020204020204" charset="-122"/>
                        <a:cs typeface="Arial" panose="020B0604020202020204" pitchFamily="34" charset="0"/>
                      </a:endParaRPr>
                    </a:p>
                  </a:txBody>
                  <a:tcPr>
                    <a:lnT w="12700" cap="flat" cmpd="sng" algn="ctr">
                      <a:solidFill>
                        <a:schemeClr val="bg1">
                          <a:lumMod val="75000"/>
                        </a:schemeClr>
                      </a:solidFill>
                      <a:prstDash val="solid"/>
                      <a:round/>
                      <a:headEnd type="none" w="med" len="med"/>
                      <a:tailEnd type="none" w="med" len="med"/>
                    </a:lnT>
                    <a:solidFill>
                      <a:schemeClr val="accent1">
                        <a:lumMod val="75000"/>
                      </a:schemeClr>
                    </a:solidFill>
                  </a:tcPr>
                </a:tc>
                <a:tc>
                  <a:txBody>
                    <a:bodyPr/>
                    <a:lstStyle/>
                    <a:p>
                      <a:pPr algn="ctr"/>
                      <a:r>
                        <a:rPr lang="zh-CN" altLang="en-US" sz="1400" b="1" dirty="0">
                          <a:latin typeface="微软雅黑" panose="020B0503020204020204" charset="-122"/>
                          <a:ea typeface="微软雅黑" panose="020B0503020204020204" charset="-122"/>
                          <a:cs typeface="微软雅黑" panose="020B0503020204020204" charset="-122"/>
                        </a:rPr>
                        <a:t>中位</a:t>
                      </a:r>
                      <a:r>
                        <a:rPr lang="en-US" altLang="zh-CN" sz="1400" b="1" dirty="0">
                          <a:latin typeface="微软雅黑" panose="020B0503020204020204" charset="-122"/>
                          <a:ea typeface="微软雅黑" panose="020B0503020204020204" charset="-122"/>
                          <a:cs typeface="微软雅黑" panose="020B0503020204020204" charset="-122"/>
                        </a:rPr>
                        <a:t>OS(</a:t>
                      </a:r>
                      <a:r>
                        <a:rPr lang="zh-CN" altLang="en-US" sz="1400" b="1" dirty="0">
                          <a:latin typeface="微软雅黑" panose="020B0503020204020204" charset="-122"/>
                          <a:ea typeface="微软雅黑" panose="020B0503020204020204" charset="-122"/>
                          <a:cs typeface="微软雅黑" panose="020B0503020204020204" charset="-122"/>
                        </a:rPr>
                        <a:t>月</a:t>
                      </a:r>
                      <a:r>
                        <a:rPr lang="en-US" altLang="zh-CN" sz="1400" b="1" dirty="0">
                          <a:latin typeface="微软雅黑" panose="020B0503020204020204" charset="-122"/>
                          <a:ea typeface="微软雅黑" panose="020B0503020204020204" charset="-122"/>
                          <a:cs typeface="微软雅黑" panose="020B0503020204020204" charset="-122"/>
                        </a:rPr>
                        <a:t>)</a:t>
                      </a:r>
                      <a:endParaRPr lang="zh-CN" altLang="en-US" sz="1400" b="1" dirty="0">
                        <a:latin typeface="微软雅黑" panose="020B0503020204020204" charset="-122"/>
                        <a:ea typeface="微软雅黑" panose="020B0503020204020204" charset="-122"/>
                        <a:cs typeface="微软雅黑" panose="020B0503020204020204" charset="-122"/>
                      </a:endParaRPr>
                    </a:p>
                  </a:txBody>
                  <a:tcPr>
                    <a:lnT w="12700" cap="flat" cmpd="sng" algn="ctr">
                      <a:solidFill>
                        <a:schemeClr val="bg1">
                          <a:lumMod val="75000"/>
                        </a:schemeClr>
                      </a:solidFill>
                      <a:prstDash val="solid"/>
                      <a:round/>
                      <a:headEnd type="none" w="med" len="med"/>
                      <a:tailEnd type="none" w="med" len="med"/>
                    </a:lnT>
                    <a:solidFill>
                      <a:schemeClr val="accent1">
                        <a:lumMod val="75000"/>
                      </a:schemeClr>
                    </a:solidFill>
                  </a:tcPr>
                </a:tc>
                <a:tc>
                  <a:txBody>
                    <a:bodyPr/>
                    <a:lstStyle/>
                    <a:p>
                      <a:pPr algn="ctr"/>
                      <a:r>
                        <a:rPr lang="en-US" altLang="zh-CN" sz="1400" b="1" dirty="0">
                          <a:latin typeface="微软雅黑" panose="020B0503020204020204" charset="-122"/>
                          <a:ea typeface="微软雅黑" panose="020B0503020204020204" charset="-122"/>
                          <a:cs typeface="Arial" panose="020B0604020202020204" pitchFamily="34" charset="0"/>
                        </a:rPr>
                        <a:t>HR(95%</a:t>
                      </a:r>
                      <a:r>
                        <a:rPr lang="zh-CN" altLang="en-US" sz="1400" b="1" dirty="0">
                          <a:latin typeface="微软雅黑" panose="020B0503020204020204" charset="-122"/>
                          <a:ea typeface="微软雅黑" panose="020B0503020204020204" charset="-122"/>
                          <a:cs typeface="Arial" panose="020B0604020202020204" pitchFamily="34" charset="0"/>
                        </a:rPr>
                        <a:t> </a:t>
                      </a:r>
                      <a:r>
                        <a:rPr lang="en-US" altLang="zh-CN" sz="1400" b="1" dirty="0">
                          <a:latin typeface="微软雅黑" panose="020B0503020204020204" charset="-122"/>
                          <a:ea typeface="微软雅黑" panose="020B0503020204020204" charset="-122"/>
                          <a:cs typeface="Arial" panose="020B0604020202020204" pitchFamily="34" charset="0"/>
                        </a:rPr>
                        <a:t>CI)</a:t>
                      </a:r>
                      <a:endParaRPr lang="zh-CN" altLang="en-US" sz="1400" b="1" dirty="0">
                        <a:latin typeface="微软雅黑" panose="020B0503020204020204" charset="-122"/>
                        <a:ea typeface="微软雅黑" panose="020B0503020204020204" charset="-122"/>
                        <a:cs typeface="Arial" panose="020B0604020202020204" pitchFamily="34" charset="0"/>
                      </a:endParaRPr>
                    </a:p>
                  </a:txBody>
                  <a:tcPr>
                    <a:lnT w="12700" cap="flat" cmpd="sng" algn="ctr">
                      <a:solidFill>
                        <a:schemeClr val="bg1">
                          <a:lumMod val="75000"/>
                        </a:schemeClr>
                      </a:solidFill>
                      <a:prstDash val="solid"/>
                      <a:round/>
                      <a:headEnd type="none" w="med" len="med"/>
                      <a:tailEnd type="none" w="med" len="med"/>
                    </a:lnT>
                    <a:solidFill>
                      <a:schemeClr val="accent1">
                        <a:lumMod val="75000"/>
                      </a:schemeClr>
                    </a:solidFill>
                  </a:tcPr>
                </a:tc>
                <a:tc>
                  <a:txBody>
                    <a:bodyPr/>
                    <a:lstStyle/>
                    <a:p>
                      <a:pPr algn="ctr"/>
                      <a:r>
                        <a:rPr lang="en-US" altLang="zh-CN" sz="1400" b="1" dirty="0">
                          <a:latin typeface="微软雅黑" panose="020B0503020204020204" charset="-122"/>
                          <a:ea typeface="微软雅黑" panose="020B0503020204020204" charset="-122"/>
                          <a:cs typeface="微软雅黑" panose="020B0503020204020204" charset="-122"/>
                        </a:rPr>
                        <a:t>p</a:t>
                      </a:r>
                      <a:r>
                        <a:rPr lang="zh-CN" altLang="en-US" sz="1400" b="1" dirty="0">
                          <a:latin typeface="微软雅黑" panose="020B0503020204020204" charset="-122"/>
                          <a:ea typeface="微软雅黑" panose="020B0503020204020204" charset="-122"/>
                          <a:cs typeface="微软雅黑" panose="020B0503020204020204" charset="-122"/>
                        </a:rPr>
                        <a:t>值</a:t>
                      </a:r>
                    </a:p>
                  </a:txBody>
                  <a:tcPr>
                    <a:lnT w="12700" cap="flat" cmpd="sng" algn="ctr">
                      <a:solidFill>
                        <a:schemeClr val="bg1">
                          <a:lumMod val="75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0000"/>
                  </a:ext>
                </a:extLst>
              </a:tr>
              <a:tr h="42291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dirty="0">
                          <a:latin typeface="微软雅黑" panose="020B0503020204020204" charset="-122"/>
                          <a:ea typeface="微软雅黑" panose="020B0503020204020204" charset="-122"/>
                          <a:cs typeface="Arial" panose="020B0604020202020204" pitchFamily="34" charset="0"/>
                        </a:rPr>
                        <a:t>地舒单抗</a:t>
                      </a:r>
                    </a:p>
                  </a:txBody>
                  <a:tcPr>
                    <a:noFill/>
                  </a:tcPr>
                </a:tc>
                <a:tc>
                  <a:txBody>
                    <a:bodyPr/>
                    <a:lstStyle/>
                    <a:p>
                      <a:pPr algn="ctr"/>
                      <a:r>
                        <a:rPr lang="en-US" altLang="zh-CN" sz="1400" b="1" dirty="0">
                          <a:latin typeface="微软雅黑" panose="020B0503020204020204" charset="-122"/>
                          <a:ea typeface="微软雅黑" panose="020B0503020204020204" charset="-122"/>
                          <a:cs typeface="Arial" panose="020B0604020202020204" pitchFamily="34" charset="0"/>
                        </a:rPr>
                        <a:t>8.9</a:t>
                      </a:r>
                    </a:p>
                  </a:txBody>
                  <a:tcPr>
                    <a:noFill/>
                  </a:tcPr>
                </a:tc>
                <a:tc rowSpan="2">
                  <a:txBody>
                    <a:bodyPr/>
                    <a:lstStyle/>
                    <a:p>
                      <a:pPr algn="ctr"/>
                      <a:r>
                        <a:rPr lang="en-US" altLang="zh-CN" sz="1400" b="1" dirty="0">
                          <a:latin typeface="微软雅黑" panose="020B0503020204020204" charset="-122"/>
                          <a:ea typeface="微软雅黑" panose="020B0503020204020204" charset="-122"/>
                          <a:cs typeface="Arial" panose="020B0604020202020204" pitchFamily="34" charset="0"/>
                        </a:rPr>
                        <a:t>0.80</a:t>
                      </a:r>
                    </a:p>
                    <a:p>
                      <a:pPr algn="ctr"/>
                      <a:r>
                        <a:rPr lang="en-US" altLang="zh-CN" sz="1400" b="1" dirty="0">
                          <a:latin typeface="微软雅黑" panose="020B0503020204020204" charset="-122"/>
                          <a:ea typeface="微软雅黑" panose="020B0503020204020204" charset="-122"/>
                          <a:cs typeface="Arial" panose="020B0604020202020204" pitchFamily="34" charset="0"/>
                        </a:rPr>
                        <a:t>(0.67-0.95)</a:t>
                      </a:r>
                      <a:endParaRPr lang="zh-CN" altLang="en-US" sz="1400" b="1" dirty="0">
                        <a:latin typeface="微软雅黑" panose="020B0503020204020204" charset="-122"/>
                        <a:ea typeface="微软雅黑" panose="020B0503020204020204" charset="-122"/>
                        <a:cs typeface="Arial" panose="020B0604020202020204"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rowSpan="2">
                  <a:txBody>
                    <a:bodyPr/>
                    <a:lstStyle/>
                    <a:p>
                      <a:pPr algn="ctr"/>
                      <a:r>
                        <a:rPr lang="en-US" altLang="zh-CN" sz="1400" b="1" dirty="0">
                          <a:latin typeface="微软雅黑" panose="020B0503020204020204" charset="-122"/>
                          <a:ea typeface="微软雅黑" panose="020B0503020204020204" charset="-122"/>
                          <a:cs typeface="Arial" panose="020B0604020202020204" pitchFamily="34" charset="0"/>
                        </a:rPr>
                        <a:t>0.01</a:t>
                      </a:r>
                    </a:p>
                  </a:txBody>
                  <a:tcPr anchor="ct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r h="42291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dirty="0">
                          <a:latin typeface="微软雅黑" panose="020B0503020204020204" charset="-122"/>
                          <a:ea typeface="微软雅黑" panose="020B0503020204020204" charset="-122"/>
                          <a:cs typeface="Arial" panose="020B0604020202020204" pitchFamily="34" charset="0"/>
                        </a:rPr>
                        <a:t>唑来膦酸</a:t>
                      </a:r>
                    </a:p>
                  </a:txBody>
                  <a:tcPr>
                    <a:lnB w="12700" cap="flat" cmpd="sng" algn="ctr">
                      <a:solidFill>
                        <a:schemeClr val="bg1">
                          <a:lumMod val="75000"/>
                        </a:schemeClr>
                      </a:solidFill>
                      <a:prstDash val="solid"/>
                      <a:round/>
                      <a:headEnd type="none" w="med" len="med"/>
                      <a:tailEnd type="none" w="med" len="med"/>
                    </a:lnB>
                    <a:noFill/>
                  </a:tcPr>
                </a:tc>
                <a:tc>
                  <a:txBody>
                    <a:bodyPr/>
                    <a:lstStyle/>
                    <a:p>
                      <a:pPr algn="ctr"/>
                      <a:r>
                        <a:rPr lang="en-US" altLang="zh-CN" sz="1400" b="1" dirty="0">
                          <a:latin typeface="微软雅黑" panose="020B0503020204020204" charset="-122"/>
                          <a:ea typeface="微软雅黑" panose="020B0503020204020204" charset="-122"/>
                          <a:cs typeface="Arial" panose="020B0604020202020204" pitchFamily="34" charset="0"/>
                        </a:rPr>
                        <a:t>7.7</a:t>
                      </a:r>
                    </a:p>
                  </a:txBody>
                  <a:tcPr>
                    <a:lnB w="12700" cap="flat" cmpd="sng" algn="ctr">
                      <a:solidFill>
                        <a:schemeClr val="bg1">
                          <a:lumMod val="75000"/>
                        </a:schemeClr>
                      </a:solidFill>
                      <a:prstDash val="solid"/>
                      <a:round/>
                      <a:headEnd type="none" w="med" len="med"/>
                      <a:tailEnd type="none" w="med" len="med"/>
                    </a:lnB>
                    <a:noFill/>
                  </a:tcPr>
                </a:tc>
                <a:tc vMerge="1">
                  <a:txBody>
                    <a:bodyPr/>
                    <a:lstStyle/>
                    <a:p>
                      <a:endParaRPr lang="zh-CN"/>
                    </a:p>
                  </a:txBody>
                  <a:tcPr>
                    <a:lnB w="12700" cap="flat" cmpd="sng" algn="ctr">
                      <a:solidFill>
                        <a:schemeClr val="bg1">
                          <a:lumMod val="75000"/>
                        </a:schemeClr>
                      </a:solidFill>
                      <a:prstDash val="solid"/>
                      <a:round/>
                      <a:headEnd type="none" w="med" len="med"/>
                      <a:tailEnd type="none" w="med" len="med"/>
                    </a:lnB>
                    <a:noFill/>
                  </a:tcPr>
                </a:tc>
                <a:tc vMerge="1">
                  <a:txBody>
                    <a:bodyPr/>
                    <a:lstStyle/>
                    <a:p>
                      <a:endParaRPr lang="zh-CN"/>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 name="矩形 2"/>
          <p:cNvSpPr/>
          <p:nvPr/>
        </p:nvSpPr>
        <p:spPr>
          <a:xfrm>
            <a:off x="551815" y="5692775"/>
            <a:ext cx="11151870" cy="583565"/>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a:spAutoFit/>
          </a:bodyPr>
          <a:lstStyle/>
          <a:p>
            <a:pPr>
              <a:defRPr/>
            </a:pPr>
            <a:r>
              <a:rPr lang="zh-CN" altLang="en-US" sz="1600" b="1" dirty="0">
                <a:latin typeface="微软雅黑" panose="020B0503020204020204" charset="-122"/>
                <a:ea typeface="微软雅黑" panose="020B0503020204020204" charset="-122"/>
                <a:cs typeface="微软雅黑" panose="020B0503020204020204" charset="-122"/>
              </a:rPr>
              <a:t>这是一项来自一项国际、双盲、</a:t>
            </a:r>
            <a:r>
              <a:rPr lang="en-US" altLang="zh-CN" sz="1600" b="1" dirty="0">
                <a:latin typeface="微软雅黑" panose="020B0503020204020204" charset="-122"/>
                <a:ea typeface="微软雅黑" panose="020B0503020204020204" charset="-122"/>
                <a:cs typeface="微软雅黑" panose="020B0503020204020204" charset="-122"/>
              </a:rPr>
              <a:t>III</a:t>
            </a:r>
            <a:r>
              <a:rPr lang="zh-CN" altLang="en-US" sz="1600" b="1" dirty="0">
                <a:latin typeface="微软雅黑" panose="020B0503020204020204" charset="-122"/>
                <a:ea typeface="微软雅黑" panose="020B0503020204020204" charset="-122"/>
                <a:cs typeface="微软雅黑" panose="020B0503020204020204" charset="-122"/>
              </a:rPr>
              <a:t>期研究（</a:t>
            </a:r>
            <a:r>
              <a:rPr lang="en-US" altLang="zh-CN" sz="1600" b="1" dirty="0">
                <a:latin typeface="微软雅黑" panose="020B0503020204020204" charset="-122"/>
                <a:ea typeface="微软雅黑" panose="020B0503020204020204" charset="-122"/>
                <a:cs typeface="微软雅黑" panose="020B0503020204020204" charset="-122"/>
              </a:rPr>
              <a:t>Study244</a:t>
            </a:r>
            <a:r>
              <a:rPr lang="zh-CN" altLang="en-US" sz="1600" b="1" dirty="0">
                <a:latin typeface="微软雅黑" panose="020B0503020204020204" charset="-122"/>
                <a:ea typeface="微软雅黑" panose="020B0503020204020204" charset="-122"/>
                <a:cs typeface="微软雅黑" panose="020B0503020204020204" charset="-122"/>
              </a:rPr>
              <a:t>中肺癌亚组的探索性分析，共纳入</a:t>
            </a:r>
            <a:r>
              <a:rPr lang="en-US" altLang="zh-CN" sz="16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811</a:t>
            </a:r>
            <a:r>
              <a:rPr lang="zh-CN" altLang="en-US" sz="16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名≥</a:t>
            </a:r>
            <a:r>
              <a:rPr lang="en-US" altLang="zh-CN" sz="16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18</a:t>
            </a:r>
            <a:r>
              <a:rPr lang="zh-CN" altLang="en-US" sz="16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岁的肺癌骨转移患者</a:t>
            </a:r>
            <a:r>
              <a:rPr lang="zh-CN" altLang="en-US" sz="16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a:t>
            </a:r>
            <a:r>
              <a:rPr lang="zh-CN" altLang="en-US" sz="1600" b="1" dirty="0">
                <a:latin typeface="微软雅黑" panose="020B0503020204020204" charset="-122"/>
                <a:ea typeface="微软雅黑" panose="020B0503020204020204" charset="-122"/>
                <a:cs typeface="微软雅黑" panose="020B0503020204020204" charset="-122"/>
              </a:rPr>
              <a:t>随机接受每月一次皮下注射地舒单抗</a:t>
            </a:r>
            <a:r>
              <a:rPr lang="en-US" altLang="zh-CN" sz="1600" b="1" dirty="0">
                <a:latin typeface="微软雅黑" panose="020B0503020204020204" charset="-122"/>
                <a:ea typeface="微软雅黑" panose="020B0503020204020204" charset="-122"/>
                <a:cs typeface="微软雅黑" panose="020B0503020204020204" charset="-122"/>
              </a:rPr>
              <a:t>120mg</a:t>
            </a:r>
            <a:r>
              <a:rPr lang="zh-CN" altLang="en-US" sz="1600" b="1" dirty="0">
                <a:latin typeface="微软雅黑" panose="020B0503020204020204" charset="-122"/>
                <a:ea typeface="微软雅黑" panose="020B0503020204020204" charset="-122"/>
                <a:cs typeface="微软雅黑" panose="020B0503020204020204" charset="-122"/>
              </a:rPr>
              <a:t>（</a:t>
            </a:r>
            <a:r>
              <a:rPr lang="en-US" altLang="zh-CN" sz="1600" b="1" dirty="0">
                <a:latin typeface="微软雅黑" panose="020B0503020204020204" charset="-122"/>
                <a:ea typeface="微软雅黑" panose="020B0503020204020204" charset="-122"/>
                <a:cs typeface="微软雅黑" panose="020B0503020204020204" charset="-122"/>
              </a:rPr>
              <a:t>n=411</a:t>
            </a:r>
            <a:r>
              <a:rPr lang="zh-CN" altLang="en-US" sz="1600" b="1" dirty="0">
                <a:latin typeface="微软雅黑" panose="020B0503020204020204" charset="-122"/>
                <a:ea typeface="微软雅黑" panose="020B0503020204020204" charset="-122"/>
                <a:cs typeface="微软雅黑" panose="020B0503020204020204" charset="-122"/>
              </a:rPr>
              <a:t>）或静脉注射唑来膦酸</a:t>
            </a:r>
            <a:r>
              <a:rPr lang="en-US" altLang="zh-CN" sz="1600" b="1" dirty="0">
                <a:latin typeface="微软雅黑" panose="020B0503020204020204" charset="-122"/>
                <a:ea typeface="微软雅黑" panose="020B0503020204020204" charset="-122"/>
                <a:cs typeface="微软雅黑" panose="020B0503020204020204" charset="-122"/>
              </a:rPr>
              <a:t>4mg</a:t>
            </a:r>
            <a:r>
              <a:rPr lang="zh-CN" altLang="en-US" sz="1600" b="1" dirty="0">
                <a:latin typeface="微软雅黑" panose="020B0503020204020204" charset="-122"/>
                <a:ea typeface="微软雅黑" panose="020B0503020204020204" charset="-122"/>
                <a:cs typeface="微软雅黑" panose="020B0503020204020204" charset="-122"/>
              </a:rPr>
              <a:t>（</a:t>
            </a:r>
            <a:r>
              <a:rPr lang="en-US" altLang="zh-CN" sz="1600" b="1" dirty="0">
                <a:latin typeface="微软雅黑" panose="020B0503020204020204" charset="-122"/>
                <a:ea typeface="微软雅黑" panose="020B0503020204020204" charset="-122"/>
                <a:cs typeface="微软雅黑" panose="020B0503020204020204" charset="-122"/>
              </a:rPr>
              <a:t>n=400</a:t>
            </a:r>
            <a:r>
              <a:rPr lang="zh-CN" altLang="en-US" sz="1600" b="1" dirty="0">
                <a:latin typeface="微软雅黑" panose="020B0503020204020204" charset="-122"/>
                <a:ea typeface="微软雅黑" panose="020B0503020204020204" charset="-122"/>
                <a:cs typeface="微软雅黑" panose="020B0503020204020204" charset="-122"/>
              </a:rPr>
              <a:t>）。探索性终点为总生存期。</a:t>
            </a:r>
          </a:p>
        </p:txBody>
      </p:sp>
      <p:sp>
        <p:nvSpPr>
          <p:cNvPr id="4" name="下箭头 3"/>
          <p:cNvSpPr/>
          <p:nvPr/>
        </p:nvSpPr>
        <p:spPr>
          <a:xfrm>
            <a:off x="7858218" y="4061065"/>
            <a:ext cx="1443035" cy="1236595"/>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20%</a:t>
            </a:r>
          </a:p>
        </p:txBody>
      </p:sp>
      <p:sp>
        <p:nvSpPr>
          <p:cNvPr id="6" name="矩形 5"/>
          <p:cNvSpPr/>
          <p:nvPr/>
        </p:nvSpPr>
        <p:spPr>
          <a:xfrm>
            <a:off x="8140944" y="3742303"/>
            <a:ext cx="902811" cy="307777"/>
          </a:xfrm>
          <a:prstGeom prst="rect">
            <a:avLst/>
          </a:prstGeom>
        </p:spPr>
        <p:txBody>
          <a:bodyPr wrap="none">
            <a:spAutoFit/>
          </a:bodyPr>
          <a:lstStyle/>
          <a:p>
            <a:r>
              <a:rPr lang="zh-CN" altLang="en-US" sz="1400" dirty="0">
                <a:latin typeface="Arial" panose="020B0604020202020204" pitchFamily="34" charset="0"/>
                <a:ea typeface="微软雅黑" panose="020B0503020204020204" charset="-122"/>
                <a:cs typeface="Arial" panose="020B0604020202020204" pitchFamily="34" charset="0"/>
              </a:rPr>
              <a:t>死亡风险</a:t>
            </a:r>
          </a:p>
        </p:txBody>
      </p:sp>
      <p:sp>
        <p:nvSpPr>
          <p:cNvPr id="16" name="任意多边形 15"/>
          <p:cNvSpPr/>
          <p:nvPr/>
        </p:nvSpPr>
        <p:spPr>
          <a:xfrm>
            <a:off x="2218267" y="2053167"/>
            <a:ext cx="5067300" cy="2148391"/>
          </a:xfrm>
          <a:custGeom>
            <a:avLst/>
            <a:gdLst>
              <a:gd name="connsiteX0" fmla="*/ 0 w 5067300"/>
              <a:gd name="connsiteY0" fmla="*/ 0 h 2148391"/>
              <a:gd name="connsiteX1" fmla="*/ 29633 w 5067300"/>
              <a:gd name="connsiteY1" fmla="*/ 4233 h 2148391"/>
              <a:gd name="connsiteX2" fmla="*/ 55033 w 5067300"/>
              <a:gd name="connsiteY2" fmla="*/ 12700 h 2148391"/>
              <a:gd name="connsiteX3" fmla="*/ 67733 w 5067300"/>
              <a:gd name="connsiteY3" fmla="*/ 16933 h 2148391"/>
              <a:gd name="connsiteX4" fmla="*/ 80433 w 5067300"/>
              <a:gd name="connsiteY4" fmla="*/ 21166 h 2148391"/>
              <a:gd name="connsiteX5" fmla="*/ 139700 w 5067300"/>
              <a:gd name="connsiteY5" fmla="*/ 29633 h 2148391"/>
              <a:gd name="connsiteX6" fmla="*/ 152400 w 5067300"/>
              <a:gd name="connsiteY6" fmla="*/ 38100 h 2148391"/>
              <a:gd name="connsiteX7" fmla="*/ 177800 w 5067300"/>
              <a:gd name="connsiteY7" fmla="*/ 46566 h 2148391"/>
              <a:gd name="connsiteX8" fmla="*/ 211666 w 5067300"/>
              <a:gd name="connsiteY8" fmla="*/ 55033 h 2148391"/>
              <a:gd name="connsiteX9" fmla="*/ 237066 w 5067300"/>
              <a:gd name="connsiteY9" fmla="*/ 71966 h 2148391"/>
              <a:gd name="connsiteX10" fmla="*/ 254000 w 5067300"/>
              <a:gd name="connsiteY10" fmla="*/ 80433 h 2148391"/>
              <a:gd name="connsiteX11" fmla="*/ 279400 w 5067300"/>
              <a:gd name="connsiteY11" fmla="*/ 101600 h 2148391"/>
              <a:gd name="connsiteX12" fmla="*/ 313266 w 5067300"/>
              <a:gd name="connsiteY12" fmla="*/ 105833 h 2148391"/>
              <a:gd name="connsiteX13" fmla="*/ 338666 w 5067300"/>
              <a:gd name="connsiteY13" fmla="*/ 110066 h 2148391"/>
              <a:gd name="connsiteX14" fmla="*/ 359833 w 5067300"/>
              <a:gd name="connsiteY14" fmla="*/ 127000 h 2148391"/>
              <a:gd name="connsiteX15" fmla="*/ 372533 w 5067300"/>
              <a:gd name="connsiteY15" fmla="*/ 139700 h 2148391"/>
              <a:gd name="connsiteX16" fmla="*/ 381000 w 5067300"/>
              <a:gd name="connsiteY16" fmla="*/ 152400 h 2148391"/>
              <a:gd name="connsiteX17" fmla="*/ 393700 w 5067300"/>
              <a:gd name="connsiteY17" fmla="*/ 156633 h 2148391"/>
              <a:gd name="connsiteX18" fmla="*/ 431800 w 5067300"/>
              <a:gd name="connsiteY18" fmla="*/ 186266 h 2148391"/>
              <a:gd name="connsiteX19" fmla="*/ 444500 w 5067300"/>
              <a:gd name="connsiteY19" fmla="*/ 190500 h 2148391"/>
              <a:gd name="connsiteX20" fmla="*/ 457200 w 5067300"/>
              <a:gd name="connsiteY20" fmla="*/ 198966 h 2148391"/>
              <a:gd name="connsiteX21" fmla="*/ 482600 w 5067300"/>
              <a:gd name="connsiteY21" fmla="*/ 207433 h 2148391"/>
              <a:gd name="connsiteX22" fmla="*/ 495300 w 5067300"/>
              <a:gd name="connsiteY22" fmla="*/ 211666 h 2148391"/>
              <a:gd name="connsiteX23" fmla="*/ 508000 w 5067300"/>
              <a:gd name="connsiteY23" fmla="*/ 224366 h 2148391"/>
              <a:gd name="connsiteX24" fmla="*/ 524933 w 5067300"/>
              <a:gd name="connsiteY24" fmla="*/ 249766 h 2148391"/>
              <a:gd name="connsiteX25" fmla="*/ 533400 w 5067300"/>
              <a:gd name="connsiteY25" fmla="*/ 279400 h 2148391"/>
              <a:gd name="connsiteX26" fmla="*/ 546100 w 5067300"/>
              <a:gd name="connsiteY26" fmla="*/ 292100 h 2148391"/>
              <a:gd name="connsiteX27" fmla="*/ 567266 w 5067300"/>
              <a:gd name="connsiteY27" fmla="*/ 313266 h 2148391"/>
              <a:gd name="connsiteX28" fmla="*/ 588433 w 5067300"/>
              <a:gd name="connsiteY28" fmla="*/ 317500 h 2148391"/>
              <a:gd name="connsiteX29" fmla="*/ 596900 w 5067300"/>
              <a:gd name="connsiteY29" fmla="*/ 330200 h 2148391"/>
              <a:gd name="connsiteX30" fmla="*/ 635000 w 5067300"/>
              <a:gd name="connsiteY30" fmla="*/ 351366 h 2148391"/>
              <a:gd name="connsiteX31" fmla="*/ 660400 w 5067300"/>
              <a:gd name="connsiteY31" fmla="*/ 368300 h 2148391"/>
              <a:gd name="connsiteX32" fmla="*/ 673100 w 5067300"/>
              <a:gd name="connsiteY32" fmla="*/ 381000 h 2148391"/>
              <a:gd name="connsiteX33" fmla="*/ 685800 w 5067300"/>
              <a:gd name="connsiteY33" fmla="*/ 389466 h 2148391"/>
              <a:gd name="connsiteX34" fmla="*/ 711200 w 5067300"/>
              <a:gd name="connsiteY34" fmla="*/ 410633 h 2148391"/>
              <a:gd name="connsiteX35" fmla="*/ 715433 w 5067300"/>
              <a:gd name="connsiteY35" fmla="*/ 423333 h 2148391"/>
              <a:gd name="connsiteX36" fmla="*/ 723900 w 5067300"/>
              <a:gd name="connsiteY36" fmla="*/ 436033 h 2148391"/>
              <a:gd name="connsiteX37" fmla="*/ 762000 w 5067300"/>
              <a:gd name="connsiteY37" fmla="*/ 457200 h 2148391"/>
              <a:gd name="connsiteX38" fmla="*/ 812800 w 5067300"/>
              <a:gd name="connsiteY38" fmla="*/ 461433 h 2148391"/>
              <a:gd name="connsiteX39" fmla="*/ 829733 w 5067300"/>
              <a:gd name="connsiteY39" fmla="*/ 478366 h 2148391"/>
              <a:gd name="connsiteX40" fmla="*/ 842433 w 5067300"/>
              <a:gd name="connsiteY40" fmla="*/ 486833 h 2148391"/>
              <a:gd name="connsiteX41" fmla="*/ 855133 w 5067300"/>
              <a:gd name="connsiteY41" fmla="*/ 529166 h 2148391"/>
              <a:gd name="connsiteX42" fmla="*/ 867833 w 5067300"/>
              <a:gd name="connsiteY42" fmla="*/ 541866 h 2148391"/>
              <a:gd name="connsiteX43" fmla="*/ 889000 w 5067300"/>
              <a:gd name="connsiteY43" fmla="*/ 579966 h 2148391"/>
              <a:gd name="connsiteX44" fmla="*/ 905933 w 5067300"/>
              <a:gd name="connsiteY44" fmla="*/ 588433 h 2148391"/>
              <a:gd name="connsiteX45" fmla="*/ 931333 w 5067300"/>
              <a:gd name="connsiteY45" fmla="*/ 605366 h 2148391"/>
              <a:gd name="connsiteX46" fmla="*/ 960966 w 5067300"/>
              <a:gd name="connsiteY46" fmla="*/ 613833 h 2148391"/>
              <a:gd name="connsiteX47" fmla="*/ 1003300 w 5067300"/>
              <a:gd name="connsiteY47" fmla="*/ 618066 h 2148391"/>
              <a:gd name="connsiteX48" fmla="*/ 1045633 w 5067300"/>
              <a:gd name="connsiteY48" fmla="*/ 626533 h 2148391"/>
              <a:gd name="connsiteX49" fmla="*/ 1058333 w 5067300"/>
              <a:gd name="connsiteY49" fmla="*/ 635000 h 2148391"/>
              <a:gd name="connsiteX50" fmla="*/ 1066800 w 5067300"/>
              <a:gd name="connsiteY50" fmla="*/ 647700 h 2148391"/>
              <a:gd name="connsiteX51" fmla="*/ 1079500 w 5067300"/>
              <a:gd name="connsiteY51" fmla="*/ 651933 h 2148391"/>
              <a:gd name="connsiteX52" fmla="*/ 1087966 w 5067300"/>
              <a:gd name="connsiteY52" fmla="*/ 664633 h 2148391"/>
              <a:gd name="connsiteX53" fmla="*/ 1092200 w 5067300"/>
              <a:gd name="connsiteY53" fmla="*/ 677333 h 2148391"/>
              <a:gd name="connsiteX54" fmla="*/ 1104900 w 5067300"/>
              <a:gd name="connsiteY54" fmla="*/ 681566 h 2148391"/>
              <a:gd name="connsiteX55" fmla="*/ 1113366 w 5067300"/>
              <a:gd name="connsiteY55" fmla="*/ 698500 h 2148391"/>
              <a:gd name="connsiteX56" fmla="*/ 1117600 w 5067300"/>
              <a:gd name="connsiteY56" fmla="*/ 711200 h 2148391"/>
              <a:gd name="connsiteX57" fmla="*/ 1126066 w 5067300"/>
              <a:gd name="connsiteY57" fmla="*/ 723900 h 2148391"/>
              <a:gd name="connsiteX58" fmla="*/ 1130300 w 5067300"/>
              <a:gd name="connsiteY58" fmla="*/ 736600 h 2148391"/>
              <a:gd name="connsiteX59" fmla="*/ 1143000 w 5067300"/>
              <a:gd name="connsiteY59" fmla="*/ 749300 h 2148391"/>
              <a:gd name="connsiteX60" fmla="*/ 1147233 w 5067300"/>
              <a:gd name="connsiteY60" fmla="*/ 762000 h 2148391"/>
              <a:gd name="connsiteX61" fmla="*/ 1155700 w 5067300"/>
              <a:gd name="connsiteY61" fmla="*/ 774700 h 2148391"/>
              <a:gd name="connsiteX62" fmla="*/ 1181100 w 5067300"/>
              <a:gd name="connsiteY62" fmla="*/ 795866 h 2148391"/>
              <a:gd name="connsiteX63" fmla="*/ 1193800 w 5067300"/>
              <a:gd name="connsiteY63" fmla="*/ 800100 h 2148391"/>
              <a:gd name="connsiteX64" fmla="*/ 1240366 w 5067300"/>
              <a:gd name="connsiteY64" fmla="*/ 812800 h 2148391"/>
              <a:gd name="connsiteX65" fmla="*/ 1248833 w 5067300"/>
              <a:gd name="connsiteY65" fmla="*/ 825500 h 2148391"/>
              <a:gd name="connsiteX66" fmla="*/ 1261533 w 5067300"/>
              <a:gd name="connsiteY66" fmla="*/ 833966 h 2148391"/>
              <a:gd name="connsiteX67" fmla="*/ 1265766 w 5067300"/>
              <a:gd name="connsiteY67" fmla="*/ 846666 h 2148391"/>
              <a:gd name="connsiteX68" fmla="*/ 1278466 w 5067300"/>
              <a:gd name="connsiteY68" fmla="*/ 859366 h 2148391"/>
              <a:gd name="connsiteX69" fmla="*/ 1282700 w 5067300"/>
              <a:gd name="connsiteY69" fmla="*/ 872066 h 2148391"/>
              <a:gd name="connsiteX70" fmla="*/ 1308100 w 5067300"/>
              <a:gd name="connsiteY70" fmla="*/ 884766 h 2148391"/>
              <a:gd name="connsiteX71" fmla="*/ 1316566 w 5067300"/>
              <a:gd name="connsiteY71" fmla="*/ 897466 h 2148391"/>
              <a:gd name="connsiteX72" fmla="*/ 1329266 w 5067300"/>
              <a:gd name="connsiteY72" fmla="*/ 901700 h 2148391"/>
              <a:gd name="connsiteX73" fmla="*/ 1354666 w 5067300"/>
              <a:gd name="connsiteY73" fmla="*/ 918633 h 2148391"/>
              <a:gd name="connsiteX74" fmla="*/ 1354666 w 5067300"/>
              <a:gd name="connsiteY74" fmla="*/ 918633 h 2148391"/>
              <a:gd name="connsiteX75" fmla="*/ 1380066 w 5067300"/>
              <a:gd name="connsiteY75" fmla="*/ 939800 h 2148391"/>
              <a:gd name="connsiteX76" fmla="*/ 1413933 w 5067300"/>
              <a:gd name="connsiteY76" fmla="*/ 969433 h 2148391"/>
              <a:gd name="connsiteX77" fmla="*/ 1426633 w 5067300"/>
              <a:gd name="connsiteY77" fmla="*/ 977900 h 2148391"/>
              <a:gd name="connsiteX78" fmla="*/ 1460500 w 5067300"/>
              <a:gd name="connsiteY78" fmla="*/ 982133 h 2148391"/>
              <a:gd name="connsiteX79" fmla="*/ 1494366 w 5067300"/>
              <a:gd name="connsiteY79" fmla="*/ 990600 h 2148391"/>
              <a:gd name="connsiteX80" fmla="*/ 1507066 w 5067300"/>
              <a:gd name="connsiteY80" fmla="*/ 994833 h 2148391"/>
              <a:gd name="connsiteX81" fmla="*/ 1519766 w 5067300"/>
              <a:gd name="connsiteY81" fmla="*/ 1003300 h 2148391"/>
              <a:gd name="connsiteX82" fmla="*/ 1532466 w 5067300"/>
              <a:gd name="connsiteY82" fmla="*/ 1007533 h 2148391"/>
              <a:gd name="connsiteX83" fmla="*/ 1540933 w 5067300"/>
              <a:gd name="connsiteY83" fmla="*/ 1020233 h 2148391"/>
              <a:gd name="connsiteX84" fmla="*/ 1553633 w 5067300"/>
              <a:gd name="connsiteY84" fmla="*/ 1028700 h 2148391"/>
              <a:gd name="connsiteX85" fmla="*/ 1574800 w 5067300"/>
              <a:gd name="connsiteY85" fmla="*/ 1062566 h 2148391"/>
              <a:gd name="connsiteX86" fmla="*/ 1583266 w 5067300"/>
              <a:gd name="connsiteY86" fmla="*/ 1075266 h 2148391"/>
              <a:gd name="connsiteX87" fmla="*/ 1595966 w 5067300"/>
              <a:gd name="connsiteY87" fmla="*/ 1079500 h 2148391"/>
              <a:gd name="connsiteX88" fmla="*/ 1608666 w 5067300"/>
              <a:gd name="connsiteY88" fmla="*/ 1087966 h 2148391"/>
              <a:gd name="connsiteX89" fmla="*/ 1621366 w 5067300"/>
              <a:gd name="connsiteY89" fmla="*/ 1100666 h 2148391"/>
              <a:gd name="connsiteX90" fmla="*/ 1634066 w 5067300"/>
              <a:gd name="connsiteY90" fmla="*/ 1104900 h 2148391"/>
              <a:gd name="connsiteX91" fmla="*/ 1646766 w 5067300"/>
              <a:gd name="connsiteY91" fmla="*/ 1113366 h 2148391"/>
              <a:gd name="connsiteX92" fmla="*/ 1659466 w 5067300"/>
              <a:gd name="connsiteY92" fmla="*/ 1117600 h 2148391"/>
              <a:gd name="connsiteX93" fmla="*/ 1676400 w 5067300"/>
              <a:gd name="connsiteY93" fmla="*/ 1126066 h 2148391"/>
              <a:gd name="connsiteX94" fmla="*/ 1701800 w 5067300"/>
              <a:gd name="connsiteY94" fmla="*/ 1143000 h 2148391"/>
              <a:gd name="connsiteX95" fmla="*/ 1714500 w 5067300"/>
              <a:gd name="connsiteY95" fmla="*/ 1151466 h 2148391"/>
              <a:gd name="connsiteX96" fmla="*/ 1739900 w 5067300"/>
              <a:gd name="connsiteY96" fmla="*/ 1159933 h 2148391"/>
              <a:gd name="connsiteX97" fmla="*/ 1778000 w 5067300"/>
              <a:gd name="connsiteY97" fmla="*/ 1185333 h 2148391"/>
              <a:gd name="connsiteX98" fmla="*/ 1790700 w 5067300"/>
              <a:gd name="connsiteY98" fmla="*/ 1193800 h 2148391"/>
              <a:gd name="connsiteX99" fmla="*/ 1833033 w 5067300"/>
              <a:gd name="connsiteY99" fmla="*/ 1219200 h 2148391"/>
              <a:gd name="connsiteX100" fmla="*/ 1845733 w 5067300"/>
              <a:gd name="connsiteY100" fmla="*/ 1227666 h 2148391"/>
              <a:gd name="connsiteX101" fmla="*/ 1858433 w 5067300"/>
              <a:gd name="connsiteY101" fmla="*/ 1240366 h 2148391"/>
              <a:gd name="connsiteX102" fmla="*/ 1871133 w 5067300"/>
              <a:gd name="connsiteY102" fmla="*/ 1244600 h 2148391"/>
              <a:gd name="connsiteX103" fmla="*/ 1896533 w 5067300"/>
              <a:gd name="connsiteY103" fmla="*/ 1261533 h 2148391"/>
              <a:gd name="connsiteX104" fmla="*/ 1934633 w 5067300"/>
              <a:gd name="connsiteY104" fmla="*/ 1286933 h 2148391"/>
              <a:gd name="connsiteX105" fmla="*/ 1947333 w 5067300"/>
              <a:gd name="connsiteY105" fmla="*/ 1295400 h 2148391"/>
              <a:gd name="connsiteX106" fmla="*/ 1960033 w 5067300"/>
              <a:gd name="connsiteY106" fmla="*/ 1299633 h 2148391"/>
              <a:gd name="connsiteX107" fmla="*/ 1985433 w 5067300"/>
              <a:gd name="connsiteY107" fmla="*/ 1316566 h 2148391"/>
              <a:gd name="connsiteX108" fmla="*/ 1998133 w 5067300"/>
              <a:gd name="connsiteY108" fmla="*/ 1325033 h 2148391"/>
              <a:gd name="connsiteX109" fmla="*/ 2027766 w 5067300"/>
              <a:gd name="connsiteY109" fmla="*/ 1329266 h 2148391"/>
              <a:gd name="connsiteX110" fmla="*/ 2040466 w 5067300"/>
              <a:gd name="connsiteY110" fmla="*/ 1337733 h 2148391"/>
              <a:gd name="connsiteX111" fmla="*/ 2074333 w 5067300"/>
              <a:gd name="connsiteY111" fmla="*/ 1346200 h 2148391"/>
              <a:gd name="connsiteX112" fmla="*/ 2087033 w 5067300"/>
              <a:gd name="connsiteY112" fmla="*/ 1354666 h 2148391"/>
              <a:gd name="connsiteX113" fmla="*/ 2125133 w 5067300"/>
              <a:gd name="connsiteY113" fmla="*/ 1363133 h 2148391"/>
              <a:gd name="connsiteX114" fmla="*/ 2150533 w 5067300"/>
              <a:gd name="connsiteY114" fmla="*/ 1375833 h 2148391"/>
              <a:gd name="connsiteX115" fmla="*/ 2163233 w 5067300"/>
              <a:gd name="connsiteY115" fmla="*/ 1384300 h 2148391"/>
              <a:gd name="connsiteX116" fmla="*/ 2188633 w 5067300"/>
              <a:gd name="connsiteY116" fmla="*/ 1392766 h 2148391"/>
              <a:gd name="connsiteX117" fmla="*/ 2201333 w 5067300"/>
              <a:gd name="connsiteY117" fmla="*/ 1405466 h 2148391"/>
              <a:gd name="connsiteX118" fmla="*/ 2214033 w 5067300"/>
              <a:gd name="connsiteY118" fmla="*/ 1413933 h 2148391"/>
              <a:gd name="connsiteX119" fmla="*/ 2235200 w 5067300"/>
              <a:gd name="connsiteY119" fmla="*/ 1435100 h 2148391"/>
              <a:gd name="connsiteX120" fmla="*/ 2243666 w 5067300"/>
              <a:gd name="connsiteY120" fmla="*/ 1447800 h 2148391"/>
              <a:gd name="connsiteX121" fmla="*/ 2281766 w 5067300"/>
              <a:gd name="connsiteY121" fmla="*/ 1468966 h 2148391"/>
              <a:gd name="connsiteX122" fmla="*/ 2294466 w 5067300"/>
              <a:gd name="connsiteY122" fmla="*/ 1477433 h 2148391"/>
              <a:gd name="connsiteX123" fmla="*/ 2332566 w 5067300"/>
              <a:gd name="connsiteY123" fmla="*/ 1485900 h 2148391"/>
              <a:gd name="connsiteX124" fmla="*/ 2357966 w 5067300"/>
              <a:gd name="connsiteY124" fmla="*/ 1494366 h 2148391"/>
              <a:gd name="connsiteX125" fmla="*/ 2383366 w 5067300"/>
              <a:gd name="connsiteY125" fmla="*/ 1502833 h 2148391"/>
              <a:gd name="connsiteX126" fmla="*/ 2396066 w 5067300"/>
              <a:gd name="connsiteY126" fmla="*/ 1507066 h 2148391"/>
              <a:gd name="connsiteX127" fmla="*/ 2417233 w 5067300"/>
              <a:gd name="connsiteY127" fmla="*/ 1511300 h 2148391"/>
              <a:gd name="connsiteX128" fmla="*/ 2442633 w 5067300"/>
              <a:gd name="connsiteY128" fmla="*/ 1519766 h 2148391"/>
              <a:gd name="connsiteX129" fmla="*/ 2468033 w 5067300"/>
              <a:gd name="connsiteY129" fmla="*/ 1528233 h 2148391"/>
              <a:gd name="connsiteX130" fmla="*/ 2480733 w 5067300"/>
              <a:gd name="connsiteY130" fmla="*/ 1532466 h 2148391"/>
              <a:gd name="connsiteX131" fmla="*/ 2497666 w 5067300"/>
              <a:gd name="connsiteY131" fmla="*/ 1536700 h 2148391"/>
              <a:gd name="connsiteX132" fmla="*/ 2523066 w 5067300"/>
              <a:gd name="connsiteY132" fmla="*/ 1545166 h 2148391"/>
              <a:gd name="connsiteX133" fmla="*/ 2548466 w 5067300"/>
              <a:gd name="connsiteY133" fmla="*/ 1553633 h 2148391"/>
              <a:gd name="connsiteX134" fmla="*/ 2573866 w 5067300"/>
              <a:gd name="connsiteY134" fmla="*/ 1562100 h 2148391"/>
              <a:gd name="connsiteX135" fmla="*/ 2586566 w 5067300"/>
              <a:gd name="connsiteY135" fmla="*/ 1566333 h 2148391"/>
              <a:gd name="connsiteX136" fmla="*/ 2599266 w 5067300"/>
              <a:gd name="connsiteY136" fmla="*/ 1574800 h 2148391"/>
              <a:gd name="connsiteX137" fmla="*/ 2624666 w 5067300"/>
              <a:gd name="connsiteY137" fmla="*/ 1583266 h 2148391"/>
              <a:gd name="connsiteX138" fmla="*/ 2650066 w 5067300"/>
              <a:gd name="connsiteY138" fmla="*/ 1600200 h 2148391"/>
              <a:gd name="connsiteX139" fmla="*/ 2713566 w 5067300"/>
              <a:gd name="connsiteY139" fmla="*/ 1621366 h 2148391"/>
              <a:gd name="connsiteX140" fmla="*/ 2738966 w 5067300"/>
              <a:gd name="connsiteY140" fmla="*/ 1629833 h 2148391"/>
              <a:gd name="connsiteX141" fmla="*/ 2755900 w 5067300"/>
              <a:gd name="connsiteY141" fmla="*/ 1634066 h 2148391"/>
              <a:gd name="connsiteX142" fmla="*/ 2781300 w 5067300"/>
              <a:gd name="connsiteY142" fmla="*/ 1638300 h 2148391"/>
              <a:gd name="connsiteX143" fmla="*/ 2802466 w 5067300"/>
              <a:gd name="connsiteY143" fmla="*/ 1642533 h 2148391"/>
              <a:gd name="connsiteX144" fmla="*/ 2836333 w 5067300"/>
              <a:gd name="connsiteY144" fmla="*/ 1663700 h 2148391"/>
              <a:gd name="connsiteX145" fmla="*/ 2861733 w 5067300"/>
              <a:gd name="connsiteY145" fmla="*/ 1680633 h 2148391"/>
              <a:gd name="connsiteX146" fmla="*/ 2891366 w 5067300"/>
              <a:gd name="connsiteY146" fmla="*/ 1689100 h 2148391"/>
              <a:gd name="connsiteX147" fmla="*/ 2916766 w 5067300"/>
              <a:gd name="connsiteY147" fmla="*/ 1693333 h 2148391"/>
              <a:gd name="connsiteX148" fmla="*/ 2929466 w 5067300"/>
              <a:gd name="connsiteY148" fmla="*/ 1697566 h 2148391"/>
              <a:gd name="connsiteX149" fmla="*/ 2984500 w 5067300"/>
              <a:gd name="connsiteY149" fmla="*/ 1706033 h 2148391"/>
              <a:gd name="connsiteX150" fmla="*/ 2997200 w 5067300"/>
              <a:gd name="connsiteY150" fmla="*/ 1710266 h 2148391"/>
              <a:gd name="connsiteX151" fmla="*/ 3018366 w 5067300"/>
              <a:gd name="connsiteY151" fmla="*/ 1714500 h 2148391"/>
              <a:gd name="connsiteX152" fmla="*/ 3031066 w 5067300"/>
              <a:gd name="connsiteY152" fmla="*/ 1727200 h 2148391"/>
              <a:gd name="connsiteX153" fmla="*/ 3048000 w 5067300"/>
              <a:gd name="connsiteY153" fmla="*/ 1739900 h 2148391"/>
              <a:gd name="connsiteX154" fmla="*/ 3073400 w 5067300"/>
              <a:gd name="connsiteY154" fmla="*/ 1748366 h 2148391"/>
              <a:gd name="connsiteX155" fmla="*/ 3107266 w 5067300"/>
              <a:gd name="connsiteY155" fmla="*/ 1756833 h 2148391"/>
              <a:gd name="connsiteX156" fmla="*/ 3119966 w 5067300"/>
              <a:gd name="connsiteY156" fmla="*/ 1761066 h 2148391"/>
              <a:gd name="connsiteX157" fmla="*/ 3145366 w 5067300"/>
              <a:gd name="connsiteY157" fmla="*/ 1765300 h 2148391"/>
              <a:gd name="connsiteX158" fmla="*/ 3170766 w 5067300"/>
              <a:gd name="connsiteY158" fmla="*/ 1773766 h 2148391"/>
              <a:gd name="connsiteX159" fmla="*/ 3208866 w 5067300"/>
              <a:gd name="connsiteY159" fmla="*/ 1799166 h 2148391"/>
              <a:gd name="connsiteX160" fmla="*/ 3238500 w 5067300"/>
              <a:gd name="connsiteY160" fmla="*/ 1811866 h 2148391"/>
              <a:gd name="connsiteX161" fmla="*/ 3403600 w 5067300"/>
              <a:gd name="connsiteY161" fmla="*/ 1816100 h 2148391"/>
              <a:gd name="connsiteX162" fmla="*/ 3416300 w 5067300"/>
              <a:gd name="connsiteY162" fmla="*/ 1828800 h 2148391"/>
              <a:gd name="connsiteX163" fmla="*/ 3429000 w 5067300"/>
              <a:gd name="connsiteY163" fmla="*/ 1833033 h 2148391"/>
              <a:gd name="connsiteX164" fmla="*/ 3450166 w 5067300"/>
              <a:gd name="connsiteY164" fmla="*/ 1854200 h 2148391"/>
              <a:gd name="connsiteX165" fmla="*/ 3479800 w 5067300"/>
              <a:gd name="connsiteY165" fmla="*/ 1862666 h 2148391"/>
              <a:gd name="connsiteX166" fmla="*/ 3505200 w 5067300"/>
              <a:gd name="connsiteY166" fmla="*/ 1871133 h 2148391"/>
              <a:gd name="connsiteX167" fmla="*/ 3517900 w 5067300"/>
              <a:gd name="connsiteY167" fmla="*/ 1875366 h 2148391"/>
              <a:gd name="connsiteX168" fmla="*/ 3551766 w 5067300"/>
              <a:gd name="connsiteY168" fmla="*/ 1888066 h 2148391"/>
              <a:gd name="connsiteX169" fmla="*/ 3564466 w 5067300"/>
              <a:gd name="connsiteY169" fmla="*/ 1896533 h 2148391"/>
              <a:gd name="connsiteX170" fmla="*/ 3577166 w 5067300"/>
              <a:gd name="connsiteY170" fmla="*/ 1909233 h 2148391"/>
              <a:gd name="connsiteX171" fmla="*/ 3606800 w 5067300"/>
              <a:gd name="connsiteY171" fmla="*/ 1917700 h 2148391"/>
              <a:gd name="connsiteX172" fmla="*/ 3653366 w 5067300"/>
              <a:gd name="connsiteY172" fmla="*/ 1943100 h 2148391"/>
              <a:gd name="connsiteX173" fmla="*/ 3683000 w 5067300"/>
              <a:gd name="connsiteY173" fmla="*/ 1947333 h 2148391"/>
              <a:gd name="connsiteX174" fmla="*/ 3708400 w 5067300"/>
              <a:gd name="connsiteY174" fmla="*/ 1955800 h 2148391"/>
              <a:gd name="connsiteX175" fmla="*/ 3725333 w 5067300"/>
              <a:gd name="connsiteY175" fmla="*/ 1960033 h 2148391"/>
              <a:gd name="connsiteX176" fmla="*/ 3750733 w 5067300"/>
              <a:gd name="connsiteY176" fmla="*/ 1968500 h 2148391"/>
              <a:gd name="connsiteX177" fmla="*/ 3763433 w 5067300"/>
              <a:gd name="connsiteY177" fmla="*/ 1972733 h 2148391"/>
              <a:gd name="connsiteX178" fmla="*/ 3788833 w 5067300"/>
              <a:gd name="connsiteY178" fmla="*/ 1976966 h 2148391"/>
              <a:gd name="connsiteX179" fmla="*/ 3894666 w 5067300"/>
              <a:gd name="connsiteY179" fmla="*/ 1985433 h 2148391"/>
              <a:gd name="connsiteX180" fmla="*/ 3928533 w 5067300"/>
              <a:gd name="connsiteY180" fmla="*/ 1993900 h 2148391"/>
              <a:gd name="connsiteX181" fmla="*/ 3949700 w 5067300"/>
              <a:gd name="connsiteY181" fmla="*/ 1998133 h 2148391"/>
              <a:gd name="connsiteX182" fmla="*/ 3966633 w 5067300"/>
              <a:gd name="connsiteY182" fmla="*/ 2002366 h 2148391"/>
              <a:gd name="connsiteX183" fmla="*/ 4008966 w 5067300"/>
              <a:gd name="connsiteY183" fmla="*/ 2010833 h 2148391"/>
              <a:gd name="connsiteX184" fmla="*/ 4064000 w 5067300"/>
              <a:gd name="connsiteY184" fmla="*/ 2019300 h 2148391"/>
              <a:gd name="connsiteX185" fmla="*/ 4080933 w 5067300"/>
              <a:gd name="connsiteY185" fmla="*/ 2023533 h 2148391"/>
              <a:gd name="connsiteX186" fmla="*/ 4102100 w 5067300"/>
              <a:gd name="connsiteY186" fmla="*/ 2027766 h 2148391"/>
              <a:gd name="connsiteX187" fmla="*/ 4127500 w 5067300"/>
              <a:gd name="connsiteY187" fmla="*/ 2044700 h 2148391"/>
              <a:gd name="connsiteX188" fmla="*/ 4152900 w 5067300"/>
              <a:gd name="connsiteY188" fmla="*/ 2061633 h 2148391"/>
              <a:gd name="connsiteX189" fmla="*/ 4186766 w 5067300"/>
              <a:gd name="connsiteY189" fmla="*/ 2070100 h 2148391"/>
              <a:gd name="connsiteX190" fmla="*/ 4356100 w 5067300"/>
              <a:gd name="connsiteY190" fmla="*/ 2061633 h 2148391"/>
              <a:gd name="connsiteX191" fmla="*/ 4368800 w 5067300"/>
              <a:gd name="connsiteY191" fmla="*/ 2057400 h 2148391"/>
              <a:gd name="connsiteX192" fmla="*/ 4470400 w 5067300"/>
              <a:gd name="connsiteY192" fmla="*/ 2061633 h 2148391"/>
              <a:gd name="connsiteX193" fmla="*/ 4495800 w 5067300"/>
              <a:gd name="connsiteY193" fmla="*/ 2070100 h 2148391"/>
              <a:gd name="connsiteX194" fmla="*/ 4516966 w 5067300"/>
              <a:gd name="connsiteY194" fmla="*/ 2074333 h 2148391"/>
              <a:gd name="connsiteX195" fmla="*/ 4529666 w 5067300"/>
              <a:gd name="connsiteY195" fmla="*/ 2078566 h 2148391"/>
              <a:gd name="connsiteX196" fmla="*/ 4622800 w 5067300"/>
              <a:gd name="connsiteY196" fmla="*/ 2087033 h 2148391"/>
              <a:gd name="connsiteX197" fmla="*/ 4686300 w 5067300"/>
              <a:gd name="connsiteY197" fmla="*/ 2099733 h 2148391"/>
              <a:gd name="connsiteX198" fmla="*/ 4838700 w 5067300"/>
              <a:gd name="connsiteY198" fmla="*/ 2108200 h 2148391"/>
              <a:gd name="connsiteX199" fmla="*/ 4872566 w 5067300"/>
              <a:gd name="connsiteY199" fmla="*/ 2112433 h 2148391"/>
              <a:gd name="connsiteX200" fmla="*/ 4893733 w 5067300"/>
              <a:gd name="connsiteY200" fmla="*/ 2116666 h 2148391"/>
              <a:gd name="connsiteX201" fmla="*/ 4919133 w 5067300"/>
              <a:gd name="connsiteY201" fmla="*/ 2120900 h 2148391"/>
              <a:gd name="connsiteX202" fmla="*/ 4948766 w 5067300"/>
              <a:gd name="connsiteY202" fmla="*/ 2133600 h 2148391"/>
              <a:gd name="connsiteX203" fmla="*/ 4965700 w 5067300"/>
              <a:gd name="connsiteY203" fmla="*/ 2142066 h 2148391"/>
              <a:gd name="connsiteX204" fmla="*/ 5067300 w 5067300"/>
              <a:gd name="connsiteY204" fmla="*/ 2146300 h 214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5067300" h="2148391">
                <a:moveTo>
                  <a:pt x="0" y="0"/>
                </a:moveTo>
                <a:cubicBezTo>
                  <a:pt x="9878" y="1411"/>
                  <a:pt x="19911" y="1989"/>
                  <a:pt x="29633" y="4233"/>
                </a:cubicBezTo>
                <a:cubicBezTo>
                  <a:pt x="38329" y="6240"/>
                  <a:pt x="46566" y="9878"/>
                  <a:pt x="55033" y="12700"/>
                </a:cubicBezTo>
                <a:lnTo>
                  <a:pt x="67733" y="16933"/>
                </a:lnTo>
                <a:cubicBezTo>
                  <a:pt x="71966" y="18344"/>
                  <a:pt x="76057" y="20291"/>
                  <a:pt x="80433" y="21166"/>
                </a:cubicBezTo>
                <a:cubicBezTo>
                  <a:pt x="114130" y="27906"/>
                  <a:pt x="94449" y="24605"/>
                  <a:pt x="139700" y="29633"/>
                </a:cubicBezTo>
                <a:cubicBezTo>
                  <a:pt x="143933" y="32455"/>
                  <a:pt x="147751" y="36034"/>
                  <a:pt x="152400" y="38100"/>
                </a:cubicBezTo>
                <a:cubicBezTo>
                  <a:pt x="160555" y="41725"/>
                  <a:pt x="169333" y="43744"/>
                  <a:pt x="177800" y="46566"/>
                </a:cubicBezTo>
                <a:cubicBezTo>
                  <a:pt x="197333" y="53077"/>
                  <a:pt x="186112" y="49922"/>
                  <a:pt x="211666" y="55033"/>
                </a:cubicBezTo>
                <a:cubicBezTo>
                  <a:pt x="220133" y="60677"/>
                  <a:pt x="227965" y="67415"/>
                  <a:pt x="237066" y="71966"/>
                </a:cubicBezTo>
                <a:cubicBezTo>
                  <a:pt x="242711" y="74788"/>
                  <a:pt x="248865" y="76765"/>
                  <a:pt x="254000" y="80433"/>
                </a:cubicBezTo>
                <a:cubicBezTo>
                  <a:pt x="262281" y="86348"/>
                  <a:pt x="268532" y="98636"/>
                  <a:pt x="279400" y="101600"/>
                </a:cubicBezTo>
                <a:cubicBezTo>
                  <a:pt x="290376" y="104593"/>
                  <a:pt x="302004" y="104224"/>
                  <a:pt x="313266" y="105833"/>
                </a:cubicBezTo>
                <a:cubicBezTo>
                  <a:pt x="321763" y="107047"/>
                  <a:pt x="330199" y="108655"/>
                  <a:pt x="338666" y="110066"/>
                </a:cubicBezTo>
                <a:cubicBezTo>
                  <a:pt x="357602" y="138469"/>
                  <a:pt x="335295" y="110641"/>
                  <a:pt x="359833" y="127000"/>
                </a:cubicBezTo>
                <a:cubicBezTo>
                  <a:pt x="364814" y="130321"/>
                  <a:pt x="368700" y="135101"/>
                  <a:pt x="372533" y="139700"/>
                </a:cubicBezTo>
                <a:cubicBezTo>
                  <a:pt x="375790" y="143609"/>
                  <a:pt x="377027" y="149222"/>
                  <a:pt x="381000" y="152400"/>
                </a:cubicBezTo>
                <a:cubicBezTo>
                  <a:pt x="384485" y="155188"/>
                  <a:pt x="389467" y="155222"/>
                  <a:pt x="393700" y="156633"/>
                </a:cubicBezTo>
                <a:cubicBezTo>
                  <a:pt x="404659" y="167592"/>
                  <a:pt x="416608" y="181201"/>
                  <a:pt x="431800" y="186266"/>
                </a:cubicBezTo>
                <a:cubicBezTo>
                  <a:pt x="436033" y="187677"/>
                  <a:pt x="440509" y="188504"/>
                  <a:pt x="444500" y="190500"/>
                </a:cubicBezTo>
                <a:cubicBezTo>
                  <a:pt x="449051" y="192775"/>
                  <a:pt x="452551" y="196900"/>
                  <a:pt x="457200" y="198966"/>
                </a:cubicBezTo>
                <a:cubicBezTo>
                  <a:pt x="465356" y="202591"/>
                  <a:pt x="474133" y="204611"/>
                  <a:pt x="482600" y="207433"/>
                </a:cubicBezTo>
                <a:lnTo>
                  <a:pt x="495300" y="211666"/>
                </a:lnTo>
                <a:cubicBezTo>
                  <a:pt x="499533" y="215899"/>
                  <a:pt x="504324" y="219640"/>
                  <a:pt x="508000" y="224366"/>
                </a:cubicBezTo>
                <a:cubicBezTo>
                  <a:pt x="514247" y="232398"/>
                  <a:pt x="524933" y="249766"/>
                  <a:pt x="524933" y="249766"/>
                </a:cubicBezTo>
                <a:cubicBezTo>
                  <a:pt x="525499" y="252028"/>
                  <a:pt x="530969" y="275753"/>
                  <a:pt x="533400" y="279400"/>
                </a:cubicBezTo>
                <a:cubicBezTo>
                  <a:pt x="536721" y="284381"/>
                  <a:pt x="542267" y="287501"/>
                  <a:pt x="546100" y="292100"/>
                </a:cubicBezTo>
                <a:cubicBezTo>
                  <a:pt x="555508" y="303390"/>
                  <a:pt x="552212" y="307621"/>
                  <a:pt x="567266" y="313266"/>
                </a:cubicBezTo>
                <a:cubicBezTo>
                  <a:pt x="574003" y="315792"/>
                  <a:pt x="581377" y="316089"/>
                  <a:pt x="588433" y="317500"/>
                </a:cubicBezTo>
                <a:cubicBezTo>
                  <a:pt x="591255" y="321733"/>
                  <a:pt x="593071" y="326850"/>
                  <a:pt x="596900" y="330200"/>
                </a:cubicBezTo>
                <a:cubicBezTo>
                  <a:pt x="614816" y="345876"/>
                  <a:pt x="617557" y="345552"/>
                  <a:pt x="635000" y="351366"/>
                </a:cubicBezTo>
                <a:cubicBezTo>
                  <a:pt x="675514" y="391880"/>
                  <a:pt x="623641" y="343793"/>
                  <a:pt x="660400" y="368300"/>
                </a:cubicBezTo>
                <a:cubicBezTo>
                  <a:pt x="665381" y="371621"/>
                  <a:pt x="668501" y="377167"/>
                  <a:pt x="673100" y="381000"/>
                </a:cubicBezTo>
                <a:cubicBezTo>
                  <a:pt x="677009" y="384257"/>
                  <a:pt x="681567" y="386644"/>
                  <a:pt x="685800" y="389466"/>
                </a:cubicBezTo>
                <a:cubicBezTo>
                  <a:pt x="715083" y="433394"/>
                  <a:pt x="668236" y="367669"/>
                  <a:pt x="711200" y="410633"/>
                </a:cubicBezTo>
                <a:cubicBezTo>
                  <a:pt x="714355" y="413788"/>
                  <a:pt x="713437" y="419342"/>
                  <a:pt x="715433" y="423333"/>
                </a:cubicBezTo>
                <a:cubicBezTo>
                  <a:pt x="717708" y="427884"/>
                  <a:pt x="720071" y="432683"/>
                  <a:pt x="723900" y="436033"/>
                </a:cubicBezTo>
                <a:cubicBezTo>
                  <a:pt x="731086" y="442321"/>
                  <a:pt x="749262" y="455502"/>
                  <a:pt x="762000" y="457200"/>
                </a:cubicBezTo>
                <a:cubicBezTo>
                  <a:pt x="778843" y="459446"/>
                  <a:pt x="795867" y="460022"/>
                  <a:pt x="812800" y="461433"/>
                </a:cubicBezTo>
                <a:cubicBezTo>
                  <a:pt x="840509" y="470668"/>
                  <a:pt x="813314" y="457841"/>
                  <a:pt x="829733" y="478366"/>
                </a:cubicBezTo>
                <a:cubicBezTo>
                  <a:pt x="832911" y="482339"/>
                  <a:pt x="838200" y="484011"/>
                  <a:pt x="842433" y="486833"/>
                </a:cubicBezTo>
                <a:cubicBezTo>
                  <a:pt x="844352" y="494508"/>
                  <a:pt x="851696" y="525729"/>
                  <a:pt x="855133" y="529166"/>
                </a:cubicBezTo>
                <a:lnTo>
                  <a:pt x="867833" y="541866"/>
                </a:lnTo>
                <a:cubicBezTo>
                  <a:pt x="871880" y="554007"/>
                  <a:pt x="877353" y="574142"/>
                  <a:pt x="889000" y="579966"/>
                </a:cubicBezTo>
                <a:cubicBezTo>
                  <a:pt x="894644" y="582788"/>
                  <a:pt x="900522" y="585186"/>
                  <a:pt x="905933" y="588433"/>
                </a:cubicBezTo>
                <a:cubicBezTo>
                  <a:pt x="914658" y="593668"/>
                  <a:pt x="921680" y="602148"/>
                  <a:pt x="931333" y="605366"/>
                </a:cubicBezTo>
                <a:cubicBezTo>
                  <a:pt x="940382" y="608383"/>
                  <a:pt x="951659" y="612504"/>
                  <a:pt x="960966" y="613833"/>
                </a:cubicBezTo>
                <a:cubicBezTo>
                  <a:pt x="975005" y="615838"/>
                  <a:pt x="989228" y="616307"/>
                  <a:pt x="1003300" y="618066"/>
                </a:cubicBezTo>
                <a:cubicBezTo>
                  <a:pt x="1024052" y="620660"/>
                  <a:pt x="1027413" y="621978"/>
                  <a:pt x="1045633" y="626533"/>
                </a:cubicBezTo>
                <a:cubicBezTo>
                  <a:pt x="1049866" y="629355"/>
                  <a:pt x="1054735" y="631402"/>
                  <a:pt x="1058333" y="635000"/>
                </a:cubicBezTo>
                <a:cubicBezTo>
                  <a:pt x="1061931" y="638598"/>
                  <a:pt x="1062827" y="644522"/>
                  <a:pt x="1066800" y="647700"/>
                </a:cubicBezTo>
                <a:cubicBezTo>
                  <a:pt x="1070285" y="650488"/>
                  <a:pt x="1075267" y="650522"/>
                  <a:pt x="1079500" y="651933"/>
                </a:cubicBezTo>
                <a:cubicBezTo>
                  <a:pt x="1082322" y="656166"/>
                  <a:pt x="1085691" y="660082"/>
                  <a:pt x="1087966" y="664633"/>
                </a:cubicBezTo>
                <a:cubicBezTo>
                  <a:pt x="1089962" y="668624"/>
                  <a:pt x="1089045" y="674178"/>
                  <a:pt x="1092200" y="677333"/>
                </a:cubicBezTo>
                <a:cubicBezTo>
                  <a:pt x="1095355" y="680488"/>
                  <a:pt x="1100667" y="680155"/>
                  <a:pt x="1104900" y="681566"/>
                </a:cubicBezTo>
                <a:cubicBezTo>
                  <a:pt x="1107722" y="687211"/>
                  <a:pt x="1110880" y="692699"/>
                  <a:pt x="1113366" y="698500"/>
                </a:cubicBezTo>
                <a:cubicBezTo>
                  <a:pt x="1115124" y="702602"/>
                  <a:pt x="1115604" y="707209"/>
                  <a:pt x="1117600" y="711200"/>
                </a:cubicBezTo>
                <a:cubicBezTo>
                  <a:pt x="1119875" y="715751"/>
                  <a:pt x="1123791" y="719349"/>
                  <a:pt x="1126066" y="723900"/>
                </a:cubicBezTo>
                <a:cubicBezTo>
                  <a:pt x="1128062" y="727891"/>
                  <a:pt x="1127825" y="732887"/>
                  <a:pt x="1130300" y="736600"/>
                </a:cubicBezTo>
                <a:cubicBezTo>
                  <a:pt x="1133621" y="741581"/>
                  <a:pt x="1138767" y="745067"/>
                  <a:pt x="1143000" y="749300"/>
                </a:cubicBezTo>
                <a:cubicBezTo>
                  <a:pt x="1144411" y="753533"/>
                  <a:pt x="1145237" y="758009"/>
                  <a:pt x="1147233" y="762000"/>
                </a:cubicBezTo>
                <a:cubicBezTo>
                  <a:pt x="1149508" y="766551"/>
                  <a:pt x="1152443" y="770791"/>
                  <a:pt x="1155700" y="774700"/>
                </a:cubicBezTo>
                <a:cubicBezTo>
                  <a:pt x="1162389" y="782727"/>
                  <a:pt x="1171584" y="791108"/>
                  <a:pt x="1181100" y="795866"/>
                </a:cubicBezTo>
                <a:cubicBezTo>
                  <a:pt x="1185091" y="797862"/>
                  <a:pt x="1189495" y="798926"/>
                  <a:pt x="1193800" y="800100"/>
                </a:cubicBezTo>
                <a:cubicBezTo>
                  <a:pt x="1246319" y="814423"/>
                  <a:pt x="1211134" y="803055"/>
                  <a:pt x="1240366" y="812800"/>
                </a:cubicBezTo>
                <a:cubicBezTo>
                  <a:pt x="1243188" y="817033"/>
                  <a:pt x="1245235" y="821902"/>
                  <a:pt x="1248833" y="825500"/>
                </a:cubicBezTo>
                <a:cubicBezTo>
                  <a:pt x="1252431" y="829097"/>
                  <a:pt x="1258355" y="829993"/>
                  <a:pt x="1261533" y="833966"/>
                </a:cubicBezTo>
                <a:cubicBezTo>
                  <a:pt x="1264321" y="837450"/>
                  <a:pt x="1263291" y="842953"/>
                  <a:pt x="1265766" y="846666"/>
                </a:cubicBezTo>
                <a:cubicBezTo>
                  <a:pt x="1269087" y="851647"/>
                  <a:pt x="1274233" y="855133"/>
                  <a:pt x="1278466" y="859366"/>
                </a:cubicBezTo>
                <a:cubicBezTo>
                  <a:pt x="1279877" y="863599"/>
                  <a:pt x="1279912" y="868581"/>
                  <a:pt x="1282700" y="872066"/>
                </a:cubicBezTo>
                <a:cubicBezTo>
                  <a:pt x="1288669" y="879527"/>
                  <a:pt x="1299733" y="881977"/>
                  <a:pt x="1308100" y="884766"/>
                </a:cubicBezTo>
                <a:cubicBezTo>
                  <a:pt x="1310922" y="888999"/>
                  <a:pt x="1312593" y="894288"/>
                  <a:pt x="1316566" y="897466"/>
                </a:cubicBezTo>
                <a:cubicBezTo>
                  <a:pt x="1320050" y="900254"/>
                  <a:pt x="1325365" y="899533"/>
                  <a:pt x="1329266" y="901700"/>
                </a:cubicBezTo>
                <a:cubicBezTo>
                  <a:pt x="1338161" y="906642"/>
                  <a:pt x="1346199" y="912989"/>
                  <a:pt x="1354666" y="918633"/>
                </a:cubicBezTo>
                <a:lnTo>
                  <a:pt x="1354666" y="918633"/>
                </a:lnTo>
                <a:cubicBezTo>
                  <a:pt x="1370964" y="934931"/>
                  <a:pt x="1362385" y="928012"/>
                  <a:pt x="1380066" y="939800"/>
                </a:cubicBezTo>
                <a:cubicBezTo>
                  <a:pt x="1394178" y="960967"/>
                  <a:pt x="1384299" y="949677"/>
                  <a:pt x="1413933" y="969433"/>
                </a:cubicBezTo>
                <a:cubicBezTo>
                  <a:pt x="1418166" y="972255"/>
                  <a:pt x="1421584" y="977269"/>
                  <a:pt x="1426633" y="977900"/>
                </a:cubicBezTo>
                <a:lnTo>
                  <a:pt x="1460500" y="982133"/>
                </a:lnTo>
                <a:cubicBezTo>
                  <a:pt x="1489531" y="991809"/>
                  <a:pt x="1453499" y="980383"/>
                  <a:pt x="1494366" y="990600"/>
                </a:cubicBezTo>
                <a:cubicBezTo>
                  <a:pt x="1498695" y="991682"/>
                  <a:pt x="1502833" y="993422"/>
                  <a:pt x="1507066" y="994833"/>
                </a:cubicBezTo>
                <a:cubicBezTo>
                  <a:pt x="1511299" y="997655"/>
                  <a:pt x="1515215" y="1001025"/>
                  <a:pt x="1519766" y="1003300"/>
                </a:cubicBezTo>
                <a:cubicBezTo>
                  <a:pt x="1523757" y="1005296"/>
                  <a:pt x="1528981" y="1004745"/>
                  <a:pt x="1532466" y="1007533"/>
                </a:cubicBezTo>
                <a:cubicBezTo>
                  <a:pt x="1536439" y="1010711"/>
                  <a:pt x="1537335" y="1016635"/>
                  <a:pt x="1540933" y="1020233"/>
                </a:cubicBezTo>
                <a:cubicBezTo>
                  <a:pt x="1544531" y="1023831"/>
                  <a:pt x="1549400" y="1025878"/>
                  <a:pt x="1553633" y="1028700"/>
                </a:cubicBezTo>
                <a:cubicBezTo>
                  <a:pt x="1563709" y="1058927"/>
                  <a:pt x="1554674" y="1049150"/>
                  <a:pt x="1574800" y="1062566"/>
                </a:cubicBezTo>
                <a:cubicBezTo>
                  <a:pt x="1577622" y="1066799"/>
                  <a:pt x="1579293" y="1072088"/>
                  <a:pt x="1583266" y="1075266"/>
                </a:cubicBezTo>
                <a:cubicBezTo>
                  <a:pt x="1586750" y="1078054"/>
                  <a:pt x="1591975" y="1077504"/>
                  <a:pt x="1595966" y="1079500"/>
                </a:cubicBezTo>
                <a:cubicBezTo>
                  <a:pt x="1600517" y="1081775"/>
                  <a:pt x="1604757" y="1084709"/>
                  <a:pt x="1608666" y="1087966"/>
                </a:cubicBezTo>
                <a:cubicBezTo>
                  <a:pt x="1613265" y="1091799"/>
                  <a:pt x="1616385" y="1097345"/>
                  <a:pt x="1621366" y="1100666"/>
                </a:cubicBezTo>
                <a:cubicBezTo>
                  <a:pt x="1625079" y="1103141"/>
                  <a:pt x="1630075" y="1102904"/>
                  <a:pt x="1634066" y="1104900"/>
                </a:cubicBezTo>
                <a:cubicBezTo>
                  <a:pt x="1638617" y="1107175"/>
                  <a:pt x="1642215" y="1111091"/>
                  <a:pt x="1646766" y="1113366"/>
                </a:cubicBezTo>
                <a:cubicBezTo>
                  <a:pt x="1650757" y="1115362"/>
                  <a:pt x="1655364" y="1115842"/>
                  <a:pt x="1659466" y="1117600"/>
                </a:cubicBezTo>
                <a:cubicBezTo>
                  <a:pt x="1665267" y="1120086"/>
                  <a:pt x="1670755" y="1123244"/>
                  <a:pt x="1676400" y="1126066"/>
                </a:cubicBezTo>
                <a:cubicBezTo>
                  <a:pt x="1700472" y="1150138"/>
                  <a:pt x="1677296" y="1130748"/>
                  <a:pt x="1701800" y="1143000"/>
                </a:cubicBezTo>
                <a:cubicBezTo>
                  <a:pt x="1706351" y="1145275"/>
                  <a:pt x="1709851" y="1149400"/>
                  <a:pt x="1714500" y="1151466"/>
                </a:cubicBezTo>
                <a:cubicBezTo>
                  <a:pt x="1722656" y="1155091"/>
                  <a:pt x="1739900" y="1159933"/>
                  <a:pt x="1739900" y="1159933"/>
                </a:cubicBezTo>
                <a:lnTo>
                  <a:pt x="1778000" y="1185333"/>
                </a:lnTo>
                <a:cubicBezTo>
                  <a:pt x="1782233" y="1188155"/>
                  <a:pt x="1786149" y="1191525"/>
                  <a:pt x="1790700" y="1193800"/>
                </a:cubicBezTo>
                <a:cubicBezTo>
                  <a:pt x="1816738" y="1206818"/>
                  <a:pt x="1802378" y="1198763"/>
                  <a:pt x="1833033" y="1219200"/>
                </a:cubicBezTo>
                <a:cubicBezTo>
                  <a:pt x="1837266" y="1222022"/>
                  <a:pt x="1842135" y="1224068"/>
                  <a:pt x="1845733" y="1227666"/>
                </a:cubicBezTo>
                <a:cubicBezTo>
                  <a:pt x="1849966" y="1231899"/>
                  <a:pt x="1853452" y="1237045"/>
                  <a:pt x="1858433" y="1240366"/>
                </a:cubicBezTo>
                <a:cubicBezTo>
                  <a:pt x="1862146" y="1242841"/>
                  <a:pt x="1866900" y="1243189"/>
                  <a:pt x="1871133" y="1244600"/>
                </a:cubicBezTo>
                <a:cubicBezTo>
                  <a:pt x="1899318" y="1272785"/>
                  <a:pt x="1868964" y="1246217"/>
                  <a:pt x="1896533" y="1261533"/>
                </a:cubicBezTo>
                <a:cubicBezTo>
                  <a:pt x="1896543" y="1261539"/>
                  <a:pt x="1928278" y="1282696"/>
                  <a:pt x="1934633" y="1286933"/>
                </a:cubicBezTo>
                <a:cubicBezTo>
                  <a:pt x="1938866" y="1289755"/>
                  <a:pt x="1942506" y="1293791"/>
                  <a:pt x="1947333" y="1295400"/>
                </a:cubicBezTo>
                <a:lnTo>
                  <a:pt x="1960033" y="1299633"/>
                </a:lnTo>
                <a:lnTo>
                  <a:pt x="1985433" y="1316566"/>
                </a:lnTo>
                <a:cubicBezTo>
                  <a:pt x="1989666" y="1319388"/>
                  <a:pt x="1993096" y="1324314"/>
                  <a:pt x="1998133" y="1325033"/>
                </a:cubicBezTo>
                <a:lnTo>
                  <a:pt x="2027766" y="1329266"/>
                </a:lnTo>
                <a:cubicBezTo>
                  <a:pt x="2031999" y="1332088"/>
                  <a:pt x="2035702" y="1335947"/>
                  <a:pt x="2040466" y="1337733"/>
                </a:cubicBezTo>
                <a:cubicBezTo>
                  <a:pt x="2059806" y="1344985"/>
                  <a:pt x="2058654" y="1338361"/>
                  <a:pt x="2074333" y="1346200"/>
                </a:cubicBezTo>
                <a:cubicBezTo>
                  <a:pt x="2078884" y="1348475"/>
                  <a:pt x="2082357" y="1352662"/>
                  <a:pt x="2087033" y="1354666"/>
                </a:cubicBezTo>
                <a:cubicBezTo>
                  <a:pt x="2092270" y="1356911"/>
                  <a:pt x="2121358" y="1362378"/>
                  <a:pt x="2125133" y="1363133"/>
                </a:cubicBezTo>
                <a:cubicBezTo>
                  <a:pt x="2161530" y="1387399"/>
                  <a:pt x="2115479" y="1358306"/>
                  <a:pt x="2150533" y="1375833"/>
                </a:cubicBezTo>
                <a:cubicBezTo>
                  <a:pt x="2155084" y="1378108"/>
                  <a:pt x="2158584" y="1382234"/>
                  <a:pt x="2163233" y="1384300"/>
                </a:cubicBezTo>
                <a:cubicBezTo>
                  <a:pt x="2171388" y="1387925"/>
                  <a:pt x="2188633" y="1392766"/>
                  <a:pt x="2188633" y="1392766"/>
                </a:cubicBezTo>
                <a:cubicBezTo>
                  <a:pt x="2192866" y="1396999"/>
                  <a:pt x="2196734" y="1401633"/>
                  <a:pt x="2201333" y="1405466"/>
                </a:cubicBezTo>
                <a:cubicBezTo>
                  <a:pt x="2205242" y="1408723"/>
                  <a:pt x="2210435" y="1410335"/>
                  <a:pt x="2214033" y="1413933"/>
                </a:cubicBezTo>
                <a:cubicBezTo>
                  <a:pt x="2242256" y="1442156"/>
                  <a:pt x="2201333" y="1412521"/>
                  <a:pt x="2235200" y="1435100"/>
                </a:cubicBezTo>
                <a:cubicBezTo>
                  <a:pt x="2238022" y="1439333"/>
                  <a:pt x="2239837" y="1444450"/>
                  <a:pt x="2243666" y="1447800"/>
                </a:cubicBezTo>
                <a:cubicBezTo>
                  <a:pt x="2261581" y="1463476"/>
                  <a:pt x="2264323" y="1463152"/>
                  <a:pt x="2281766" y="1468966"/>
                </a:cubicBezTo>
                <a:cubicBezTo>
                  <a:pt x="2285999" y="1471788"/>
                  <a:pt x="2289789" y="1475429"/>
                  <a:pt x="2294466" y="1477433"/>
                </a:cubicBezTo>
                <a:cubicBezTo>
                  <a:pt x="2301110" y="1480280"/>
                  <a:pt x="2327052" y="1484396"/>
                  <a:pt x="2332566" y="1485900"/>
                </a:cubicBezTo>
                <a:cubicBezTo>
                  <a:pt x="2341176" y="1488248"/>
                  <a:pt x="2349499" y="1491544"/>
                  <a:pt x="2357966" y="1494366"/>
                </a:cubicBezTo>
                <a:lnTo>
                  <a:pt x="2383366" y="1502833"/>
                </a:lnTo>
                <a:cubicBezTo>
                  <a:pt x="2387599" y="1504244"/>
                  <a:pt x="2391690" y="1506191"/>
                  <a:pt x="2396066" y="1507066"/>
                </a:cubicBezTo>
                <a:cubicBezTo>
                  <a:pt x="2403122" y="1508477"/>
                  <a:pt x="2410291" y="1509407"/>
                  <a:pt x="2417233" y="1511300"/>
                </a:cubicBezTo>
                <a:cubicBezTo>
                  <a:pt x="2425843" y="1513648"/>
                  <a:pt x="2434166" y="1516944"/>
                  <a:pt x="2442633" y="1519766"/>
                </a:cubicBezTo>
                <a:lnTo>
                  <a:pt x="2468033" y="1528233"/>
                </a:lnTo>
                <a:cubicBezTo>
                  <a:pt x="2472266" y="1529644"/>
                  <a:pt x="2476404" y="1531384"/>
                  <a:pt x="2480733" y="1532466"/>
                </a:cubicBezTo>
                <a:cubicBezTo>
                  <a:pt x="2486377" y="1533877"/>
                  <a:pt x="2492093" y="1535028"/>
                  <a:pt x="2497666" y="1536700"/>
                </a:cubicBezTo>
                <a:cubicBezTo>
                  <a:pt x="2506214" y="1539264"/>
                  <a:pt x="2514599" y="1542344"/>
                  <a:pt x="2523066" y="1545166"/>
                </a:cubicBezTo>
                <a:lnTo>
                  <a:pt x="2548466" y="1553633"/>
                </a:lnTo>
                <a:lnTo>
                  <a:pt x="2573866" y="1562100"/>
                </a:lnTo>
                <a:lnTo>
                  <a:pt x="2586566" y="1566333"/>
                </a:lnTo>
                <a:cubicBezTo>
                  <a:pt x="2590799" y="1569155"/>
                  <a:pt x="2594617" y="1572734"/>
                  <a:pt x="2599266" y="1574800"/>
                </a:cubicBezTo>
                <a:cubicBezTo>
                  <a:pt x="2607421" y="1578425"/>
                  <a:pt x="2624666" y="1583266"/>
                  <a:pt x="2624666" y="1583266"/>
                </a:cubicBezTo>
                <a:cubicBezTo>
                  <a:pt x="2633133" y="1588911"/>
                  <a:pt x="2640412" y="1596982"/>
                  <a:pt x="2650066" y="1600200"/>
                </a:cubicBezTo>
                <a:lnTo>
                  <a:pt x="2713566" y="1621366"/>
                </a:lnTo>
                <a:lnTo>
                  <a:pt x="2738966" y="1629833"/>
                </a:lnTo>
                <a:cubicBezTo>
                  <a:pt x="2744611" y="1631244"/>
                  <a:pt x="2750195" y="1632925"/>
                  <a:pt x="2755900" y="1634066"/>
                </a:cubicBezTo>
                <a:cubicBezTo>
                  <a:pt x="2764317" y="1635749"/>
                  <a:pt x="2772855" y="1636764"/>
                  <a:pt x="2781300" y="1638300"/>
                </a:cubicBezTo>
                <a:cubicBezTo>
                  <a:pt x="2788379" y="1639587"/>
                  <a:pt x="2795411" y="1641122"/>
                  <a:pt x="2802466" y="1642533"/>
                </a:cubicBezTo>
                <a:cubicBezTo>
                  <a:pt x="2822776" y="1672997"/>
                  <a:pt x="2794016" y="1635489"/>
                  <a:pt x="2836333" y="1663700"/>
                </a:cubicBezTo>
                <a:cubicBezTo>
                  <a:pt x="2844800" y="1669344"/>
                  <a:pt x="2852079" y="1677415"/>
                  <a:pt x="2861733" y="1680633"/>
                </a:cubicBezTo>
                <a:cubicBezTo>
                  <a:pt x="2873831" y="1684666"/>
                  <a:pt x="2878085" y="1686444"/>
                  <a:pt x="2891366" y="1689100"/>
                </a:cubicBezTo>
                <a:cubicBezTo>
                  <a:pt x="2899783" y="1690783"/>
                  <a:pt x="2908387" y="1691471"/>
                  <a:pt x="2916766" y="1693333"/>
                </a:cubicBezTo>
                <a:cubicBezTo>
                  <a:pt x="2921122" y="1694301"/>
                  <a:pt x="2925137" y="1696484"/>
                  <a:pt x="2929466" y="1697566"/>
                </a:cubicBezTo>
                <a:cubicBezTo>
                  <a:pt x="2948867" y="1702416"/>
                  <a:pt x="2963924" y="1703461"/>
                  <a:pt x="2984500" y="1706033"/>
                </a:cubicBezTo>
                <a:cubicBezTo>
                  <a:pt x="2988733" y="1707444"/>
                  <a:pt x="2992871" y="1709184"/>
                  <a:pt x="2997200" y="1710266"/>
                </a:cubicBezTo>
                <a:cubicBezTo>
                  <a:pt x="3004180" y="1712011"/>
                  <a:pt x="3011931" y="1711282"/>
                  <a:pt x="3018366" y="1714500"/>
                </a:cubicBezTo>
                <a:cubicBezTo>
                  <a:pt x="3023721" y="1717178"/>
                  <a:pt x="3026520" y="1723304"/>
                  <a:pt x="3031066" y="1727200"/>
                </a:cubicBezTo>
                <a:cubicBezTo>
                  <a:pt x="3036423" y="1731792"/>
                  <a:pt x="3041689" y="1736745"/>
                  <a:pt x="3048000" y="1739900"/>
                </a:cubicBezTo>
                <a:cubicBezTo>
                  <a:pt x="3055982" y="1743891"/>
                  <a:pt x="3064933" y="1745544"/>
                  <a:pt x="3073400" y="1748366"/>
                </a:cubicBezTo>
                <a:cubicBezTo>
                  <a:pt x="3102440" y="1758046"/>
                  <a:pt x="3066384" y="1746613"/>
                  <a:pt x="3107266" y="1756833"/>
                </a:cubicBezTo>
                <a:cubicBezTo>
                  <a:pt x="3111595" y="1757915"/>
                  <a:pt x="3115610" y="1760098"/>
                  <a:pt x="3119966" y="1761066"/>
                </a:cubicBezTo>
                <a:cubicBezTo>
                  <a:pt x="3128345" y="1762928"/>
                  <a:pt x="3137039" y="1763218"/>
                  <a:pt x="3145366" y="1765300"/>
                </a:cubicBezTo>
                <a:cubicBezTo>
                  <a:pt x="3154024" y="1767465"/>
                  <a:pt x="3170766" y="1773766"/>
                  <a:pt x="3170766" y="1773766"/>
                </a:cubicBezTo>
                <a:lnTo>
                  <a:pt x="3208866" y="1799166"/>
                </a:lnTo>
                <a:cubicBezTo>
                  <a:pt x="3220134" y="1806678"/>
                  <a:pt x="3223804" y="1811182"/>
                  <a:pt x="3238500" y="1811866"/>
                </a:cubicBezTo>
                <a:cubicBezTo>
                  <a:pt x="3293492" y="1814424"/>
                  <a:pt x="3348567" y="1814689"/>
                  <a:pt x="3403600" y="1816100"/>
                </a:cubicBezTo>
                <a:cubicBezTo>
                  <a:pt x="3407833" y="1820333"/>
                  <a:pt x="3411319" y="1825479"/>
                  <a:pt x="3416300" y="1828800"/>
                </a:cubicBezTo>
                <a:cubicBezTo>
                  <a:pt x="3420013" y="1831275"/>
                  <a:pt x="3425516" y="1830245"/>
                  <a:pt x="3429000" y="1833033"/>
                </a:cubicBezTo>
                <a:cubicBezTo>
                  <a:pt x="3457222" y="1855611"/>
                  <a:pt x="3416298" y="1837266"/>
                  <a:pt x="3450166" y="1854200"/>
                </a:cubicBezTo>
                <a:cubicBezTo>
                  <a:pt x="3457279" y="1857757"/>
                  <a:pt x="3473019" y="1860632"/>
                  <a:pt x="3479800" y="1862666"/>
                </a:cubicBezTo>
                <a:cubicBezTo>
                  <a:pt x="3488348" y="1865230"/>
                  <a:pt x="3496733" y="1868311"/>
                  <a:pt x="3505200" y="1871133"/>
                </a:cubicBezTo>
                <a:cubicBezTo>
                  <a:pt x="3509433" y="1872544"/>
                  <a:pt x="3513757" y="1873709"/>
                  <a:pt x="3517900" y="1875366"/>
                </a:cubicBezTo>
                <a:cubicBezTo>
                  <a:pt x="3543209" y="1885490"/>
                  <a:pt x="3531857" y="1881430"/>
                  <a:pt x="3551766" y="1888066"/>
                </a:cubicBezTo>
                <a:cubicBezTo>
                  <a:pt x="3555999" y="1890888"/>
                  <a:pt x="3560557" y="1893276"/>
                  <a:pt x="3564466" y="1896533"/>
                </a:cubicBezTo>
                <a:cubicBezTo>
                  <a:pt x="3569065" y="1900366"/>
                  <a:pt x="3572185" y="1905912"/>
                  <a:pt x="3577166" y="1909233"/>
                </a:cubicBezTo>
                <a:cubicBezTo>
                  <a:pt x="3580808" y="1911661"/>
                  <a:pt x="3604545" y="1917136"/>
                  <a:pt x="3606800" y="1917700"/>
                </a:cubicBezTo>
                <a:cubicBezTo>
                  <a:pt x="3625034" y="1931376"/>
                  <a:pt x="3628362" y="1935956"/>
                  <a:pt x="3653366" y="1943100"/>
                </a:cubicBezTo>
                <a:cubicBezTo>
                  <a:pt x="3662960" y="1945841"/>
                  <a:pt x="3673122" y="1945922"/>
                  <a:pt x="3683000" y="1947333"/>
                </a:cubicBezTo>
                <a:cubicBezTo>
                  <a:pt x="3691467" y="1950155"/>
                  <a:pt x="3699742" y="1953636"/>
                  <a:pt x="3708400" y="1955800"/>
                </a:cubicBezTo>
                <a:cubicBezTo>
                  <a:pt x="3714044" y="1957211"/>
                  <a:pt x="3719760" y="1958361"/>
                  <a:pt x="3725333" y="1960033"/>
                </a:cubicBezTo>
                <a:cubicBezTo>
                  <a:pt x="3733881" y="1962598"/>
                  <a:pt x="3742266" y="1965678"/>
                  <a:pt x="3750733" y="1968500"/>
                </a:cubicBezTo>
                <a:cubicBezTo>
                  <a:pt x="3754966" y="1969911"/>
                  <a:pt x="3759031" y="1971999"/>
                  <a:pt x="3763433" y="1972733"/>
                </a:cubicBezTo>
                <a:lnTo>
                  <a:pt x="3788833" y="1976966"/>
                </a:lnTo>
                <a:cubicBezTo>
                  <a:pt x="3834290" y="1992121"/>
                  <a:pt x="3774265" y="1973393"/>
                  <a:pt x="3894666" y="1985433"/>
                </a:cubicBezTo>
                <a:cubicBezTo>
                  <a:pt x="3906245" y="1986591"/>
                  <a:pt x="3917122" y="1991618"/>
                  <a:pt x="3928533" y="1993900"/>
                </a:cubicBezTo>
                <a:cubicBezTo>
                  <a:pt x="3935589" y="1995311"/>
                  <a:pt x="3942676" y="1996572"/>
                  <a:pt x="3949700" y="1998133"/>
                </a:cubicBezTo>
                <a:cubicBezTo>
                  <a:pt x="3955380" y="1999395"/>
                  <a:pt x="3960944" y="2001147"/>
                  <a:pt x="3966633" y="2002366"/>
                </a:cubicBezTo>
                <a:cubicBezTo>
                  <a:pt x="3980704" y="2005381"/>
                  <a:pt x="3994720" y="2008798"/>
                  <a:pt x="4008966" y="2010833"/>
                </a:cubicBezTo>
                <a:cubicBezTo>
                  <a:pt x="4023221" y="2012869"/>
                  <a:pt x="4049297" y="2016359"/>
                  <a:pt x="4064000" y="2019300"/>
                </a:cubicBezTo>
                <a:cubicBezTo>
                  <a:pt x="4069705" y="2020441"/>
                  <a:pt x="4075253" y="2022271"/>
                  <a:pt x="4080933" y="2023533"/>
                </a:cubicBezTo>
                <a:cubicBezTo>
                  <a:pt x="4087957" y="2025094"/>
                  <a:pt x="4095044" y="2026355"/>
                  <a:pt x="4102100" y="2027766"/>
                </a:cubicBezTo>
                <a:cubicBezTo>
                  <a:pt x="4110567" y="2033411"/>
                  <a:pt x="4120305" y="2037505"/>
                  <a:pt x="4127500" y="2044700"/>
                </a:cubicBezTo>
                <a:cubicBezTo>
                  <a:pt x="4141301" y="2058501"/>
                  <a:pt x="4136051" y="2057038"/>
                  <a:pt x="4152900" y="2061633"/>
                </a:cubicBezTo>
                <a:cubicBezTo>
                  <a:pt x="4164126" y="2064695"/>
                  <a:pt x="4186766" y="2070100"/>
                  <a:pt x="4186766" y="2070100"/>
                </a:cubicBezTo>
                <a:cubicBezTo>
                  <a:pt x="4264866" y="2067930"/>
                  <a:pt x="4299036" y="2077935"/>
                  <a:pt x="4356100" y="2061633"/>
                </a:cubicBezTo>
                <a:cubicBezTo>
                  <a:pt x="4360391" y="2060407"/>
                  <a:pt x="4364567" y="2058811"/>
                  <a:pt x="4368800" y="2057400"/>
                </a:cubicBezTo>
                <a:cubicBezTo>
                  <a:pt x="4402667" y="2058811"/>
                  <a:pt x="4436672" y="2058260"/>
                  <a:pt x="4470400" y="2061633"/>
                </a:cubicBezTo>
                <a:cubicBezTo>
                  <a:pt x="4479280" y="2062521"/>
                  <a:pt x="4487049" y="2068350"/>
                  <a:pt x="4495800" y="2070100"/>
                </a:cubicBezTo>
                <a:cubicBezTo>
                  <a:pt x="4502855" y="2071511"/>
                  <a:pt x="4509986" y="2072588"/>
                  <a:pt x="4516966" y="2074333"/>
                </a:cubicBezTo>
                <a:cubicBezTo>
                  <a:pt x="4521295" y="2075415"/>
                  <a:pt x="4525310" y="2077598"/>
                  <a:pt x="4529666" y="2078566"/>
                </a:cubicBezTo>
                <a:cubicBezTo>
                  <a:pt x="4560791" y="2085483"/>
                  <a:pt x="4590221" y="2084997"/>
                  <a:pt x="4622800" y="2087033"/>
                </a:cubicBezTo>
                <a:cubicBezTo>
                  <a:pt x="4648915" y="2095737"/>
                  <a:pt x="4642143" y="2094214"/>
                  <a:pt x="4686300" y="2099733"/>
                </a:cubicBezTo>
                <a:cubicBezTo>
                  <a:pt x="4759397" y="2108870"/>
                  <a:pt x="4708797" y="2103560"/>
                  <a:pt x="4838700" y="2108200"/>
                </a:cubicBezTo>
                <a:cubicBezTo>
                  <a:pt x="4849989" y="2109611"/>
                  <a:pt x="4861322" y="2110703"/>
                  <a:pt x="4872566" y="2112433"/>
                </a:cubicBezTo>
                <a:cubicBezTo>
                  <a:pt x="4879678" y="2113527"/>
                  <a:pt x="4886654" y="2115379"/>
                  <a:pt x="4893733" y="2116666"/>
                </a:cubicBezTo>
                <a:cubicBezTo>
                  <a:pt x="4902178" y="2118202"/>
                  <a:pt x="4910666" y="2119489"/>
                  <a:pt x="4919133" y="2120900"/>
                </a:cubicBezTo>
                <a:cubicBezTo>
                  <a:pt x="4944868" y="2138055"/>
                  <a:pt x="4917527" y="2121885"/>
                  <a:pt x="4948766" y="2133600"/>
                </a:cubicBezTo>
                <a:cubicBezTo>
                  <a:pt x="4954675" y="2135816"/>
                  <a:pt x="4959791" y="2139850"/>
                  <a:pt x="4965700" y="2142066"/>
                </a:cubicBezTo>
                <a:cubicBezTo>
                  <a:pt x="4995247" y="2153146"/>
                  <a:pt x="5048438" y="2146300"/>
                  <a:pt x="5067300" y="2146300"/>
                </a:cubicBezTo>
              </a:path>
            </a:pathLst>
          </a:custGeom>
          <a:noFill/>
          <a:ln w="28575">
            <a:solidFill>
              <a:srgbClr val="E25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2230967" y="2053167"/>
            <a:ext cx="5041900" cy="2455413"/>
          </a:xfrm>
          <a:custGeom>
            <a:avLst/>
            <a:gdLst>
              <a:gd name="connsiteX0" fmla="*/ 0 w 5041900"/>
              <a:gd name="connsiteY0" fmla="*/ 0 h 2455413"/>
              <a:gd name="connsiteX1" fmla="*/ 25400 w 5041900"/>
              <a:gd name="connsiteY1" fmla="*/ 4233 h 2455413"/>
              <a:gd name="connsiteX2" fmla="*/ 84666 w 5041900"/>
              <a:gd name="connsiteY2" fmla="*/ 16933 h 2455413"/>
              <a:gd name="connsiteX3" fmla="*/ 97366 w 5041900"/>
              <a:gd name="connsiteY3" fmla="*/ 25400 h 2455413"/>
              <a:gd name="connsiteX4" fmla="*/ 122766 w 5041900"/>
              <a:gd name="connsiteY4" fmla="*/ 38100 h 2455413"/>
              <a:gd name="connsiteX5" fmla="*/ 148166 w 5041900"/>
              <a:gd name="connsiteY5" fmla="*/ 63500 h 2455413"/>
              <a:gd name="connsiteX6" fmla="*/ 160866 w 5041900"/>
              <a:gd name="connsiteY6" fmla="*/ 71966 h 2455413"/>
              <a:gd name="connsiteX7" fmla="*/ 198966 w 5041900"/>
              <a:gd name="connsiteY7" fmla="*/ 101600 h 2455413"/>
              <a:gd name="connsiteX8" fmla="*/ 211666 w 5041900"/>
              <a:gd name="connsiteY8" fmla="*/ 105833 h 2455413"/>
              <a:gd name="connsiteX9" fmla="*/ 275166 w 5041900"/>
              <a:gd name="connsiteY9" fmla="*/ 114300 h 2455413"/>
              <a:gd name="connsiteX10" fmla="*/ 304800 w 5041900"/>
              <a:gd name="connsiteY10" fmla="*/ 127000 h 2455413"/>
              <a:gd name="connsiteX11" fmla="*/ 313266 w 5041900"/>
              <a:gd name="connsiteY11" fmla="*/ 139700 h 2455413"/>
              <a:gd name="connsiteX12" fmla="*/ 317500 w 5041900"/>
              <a:gd name="connsiteY12" fmla="*/ 152400 h 2455413"/>
              <a:gd name="connsiteX13" fmla="*/ 330200 w 5041900"/>
              <a:gd name="connsiteY13" fmla="*/ 165100 h 2455413"/>
              <a:gd name="connsiteX14" fmla="*/ 338666 w 5041900"/>
              <a:gd name="connsiteY14" fmla="*/ 177800 h 2455413"/>
              <a:gd name="connsiteX15" fmla="*/ 355600 w 5041900"/>
              <a:gd name="connsiteY15" fmla="*/ 182033 h 2455413"/>
              <a:gd name="connsiteX16" fmla="*/ 359833 w 5041900"/>
              <a:gd name="connsiteY16" fmla="*/ 194733 h 2455413"/>
              <a:gd name="connsiteX17" fmla="*/ 385233 w 5041900"/>
              <a:gd name="connsiteY17" fmla="*/ 211666 h 2455413"/>
              <a:gd name="connsiteX18" fmla="*/ 402166 w 5041900"/>
              <a:gd name="connsiteY18" fmla="*/ 232833 h 2455413"/>
              <a:gd name="connsiteX19" fmla="*/ 423333 w 5041900"/>
              <a:gd name="connsiteY19" fmla="*/ 254000 h 2455413"/>
              <a:gd name="connsiteX20" fmla="*/ 440266 w 5041900"/>
              <a:gd name="connsiteY20" fmla="*/ 279400 h 2455413"/>
              <a:gd name="connsiteX21" fmla="*/ 503766 w 5041900"/>
              <a:gd name="connsiteY21" fmla="*/ 300566 h 2455413"/>
              <a:gd name="connsiteX22" fmla="*/ 529166 w 5041900"/>
              <a:gd name="connsiteY22" fmla="*/ 317500 h 2455413"/>
              <a:gd name="connsiteX23" fmla="*/ 546100 w 5041900"/>
              <a:gd name="connsiteY23" fmla="*/ 342900 h 2455413"/>
              <a:gd name="connsiteX24" fmla="*/ 558800 w 5041900"/>
              <a:gd name="connsiteY24" fmla="*/ 368300 h 2455413"/>
              <a:gd name="connsiteX25" fmla="*/ 571500 w 5041900"/>
              <a:gd name="connsiteY25" fmla="*/ 372533 h 2455413"/>
              <a:gd name="connsiteX26" fmla="*/ 584200 w 5041900"/>
              <a:gd name="connsiteY26" fmla="*/ 381000 h 2455413"/>
              <a:gd name="connsiteX27" fmla="*/ 601133 w 5041900"/>
              <a:gd name="connsiteY27" fmla="*/ 385233 h 2455413"/>
              <a:gd name="connsiteX28" fmla="*/ 626533 w 5041900"/>
              <a:gd name="connsiteY28" fmla="*/ 393700 h 2455413"/>
              <a:gd name="connsiteX29" fmla="*/ 660400 w 5041900"/>
              <a:gd name="connsiteY29" fmla="*/ 402166 h 2455413"/>
              <a:gd name="connsiteX30" fmla="*/ 673100 w 5041900"/>
              <a:gd name="connsiteY30" fmla="*/ 410633 h 2455413"/>
              <a:gd name="connsiteX31" fmla="*/ 681566 w 5041900"/>
              <a:gd name="connsiteY31" fmla="*/ 423333 h 2455413"/>
              <a:gd name="connsiteX32" fmla="*/ 694266 w 5041900"/>
              <a:gd name="connsiteY32" fmla="*/ 427566 h 2455413"/>
              <a:gd name="connsiteX33" fmla="*/ 723900 w 5041900"/>
              <a:gd name="connsiteY33" fmla="*/ 461433 h 2455413"/>
              <a:gd name="connsiteX34" fmla="*/ 732366 w 5041900"/>
              <a:gd name="connsiteY34" fmla="*/ 474133 h 2455413"/>
              <a:gd name="connsiteX35" fmla="*/ 736600 w 5041900"/>
              <a:gd name="connsiteY35" fmla="*/ 486833 h 2455413"/>
              <a:gd name="connsiteX36" fmla="*/ 749300 w 5041900"/>
              <a:gd name="connsiteY36" fmla="*/ 495300 h 2455413"/>
              <a:gd name="connsiteX37" fmla="*/ 766233 w 5041900"/>
              <a:gd name="connsiteY37" fmla="*/ 520700 h 2455413"/>
              <a:gd name="connsiteX38" fmla="*/ 774700 w 5041900"/>
              <a:gd name="connsiteY38" fmla="*/ 533400 h 2455413"/>
              <a:gd name="connsiteX39" fmla="*/ 787400 w 5041900"/>
              <a:gd name="connsiteY39" fmla="*/ 537633 h 2455413"/>
              <a:gd name="connsiteX40" fmla="*/ 812800 w 5041900"/>
              <a:gd name="connsiteY40" fmla="*/ 563033 h 2455413"/>
              <a:gd name="connsiteX41" fmla="*/ 821266 w 5041900"/>
              <a:gd name="connsiteY41" fmla="*/ 575733 h 2455413"/>
              <a:gd name="connsiteX42" fmla="*/ 846666 w 5041900"/>
              <a:gd name="connsiteY42" fmla="*/ 592666 h 2455413"/>
              <a:gd name="connsiteX43" fmla="*/ 863600 w 5041900"/>
              <a:gd name="connsiteY43" fmla="*/ 618066 h 2455413"/>
              <a:gd name="connsiteX44" fmla="*/ 872066 w 5041900"/>
              <a:gd name="connsiteY44" fmla="*/ 630766 h 2455413"/>
              <a:gd name="connsiteX45" fmla="*/ 884766 w 5041900"/>
              <a:gd name="connsiteY45" fmla="*/ 639233 h 2455413"/>
              <a:gd name="connsiteX46" fmla="*/ 893233 w 5041900"/>
              <a:gd name="connsiteY46" fmla="*/ 651933 h 2455413"/>
              <a:gd name="connsiteX47" fmla="*/ 905933 w 5041900"/>
              <a:gd name="connsiteY47" fmla="*/ 660400 h 2455413"/>
              <a:gd name="connsiteX48" fmla="*/ 910166 w 5041900"/>
              <a:gd name="connsiteY48" fmla="*/ 673100 h 2455413"/>
              <a:gd name="connsiteX49" fmla="*/ 939800 w 5041900"/>
              <a:gd name="connsiteY49" fmla="*/ 685800 h 2455413"/>
              <a:gd name="connsiteX50" fmla="*/ 952500 w 5041900"/>
              <a:gd name="connsiteY50" fmla="*/ 690033 h 2455413"/>
              <a:gd name="connsiteX51" fmla="*/ 982133 w 5041900"/>
              <a:gd name="connsiteY51" fmla="*/ 698500 h 2455413"/>
              <a:gd name="connsiteX52" fmla="*/ 1003300 w 5041900"/>
              <a:gd name="connsiteY52" fmla="*/ 728133 h 2455413"/>
              <a:gd name="connsiteX53" fmla="*/ 1007533 w 5041900"/>
              <a:gd name="connsiteY53" fmla="*/ 740833 h 2455413"/>
              <a:gd name="connsiteX54" fmla="*/ 1020233 w 5041900"/>
              <a:gd name="connsiteY54" fmla="*/ 749300 h 2455413"/>
              <a:gd name="connsiteX55" fmla="*/ 1041400 w 5041900"/>
              <a:gd name="connsiteY55" fmla="*/ 774700 h 2455413"/>
              <a:gd name="connsiteX56" fmla="*/ 1049866 w 5041900"/>
              <a:gd name="connsiteY56" fmla="*/ 787400 h 2455413"/>
              <a:gd name="connsiteX57" fmla="*/ 1075266 w 5041900"/>
              <a:gd name="connsiteY57" fmla="*/ 804333 h 2455413"/>
              <a:gd name="connsiteX58" fmla="*/ 1087966 w 5041900"/>
              <a:gd name="connsiteY58" fmla="*/ 812800 h 2455413"/>
              <a:gd name="connsiteX59" fmla="*/ 1100666 w 5041900"/>
              <a:gd name="connsiteY59" fmla="*/ 821266 h 2455413"/>
              <a:gd name="connsiteX60" fmla="*/ 1130300 w 5041900"/>
              <a:gd name="connsiteY60" fmla="*/ 850900 h 2455413"/>
              <a:gd name="connsiteX61" fmla="*/ 1159933 w 5041900"/>
              <a:gd name="connsiteY61" fmla="*/ 880533 h 2455413"/>
              <a:gd name="connsiteX62" fmla="*/ 1172633 w 5041900"/>
              <a:gd name="connsiteY62" fmla="*/ 889000 h 2455413"/>
              <a:gd name="connsiteX63" fmla="*/ 1181100 w 5041900"/>
              <a:gd name="connsiteY63" fmla="*/ 901700 h 2455413"/>
              <a:gd name="connsiteX64" fmla="*/ 1189566 w 5041900"/>
              <a:gd name="connsiteY64" fmla="*/ 918633 h 2455413"/>
              <a:gd name="connsiteX65" fmla="*/ 1202266 w 5041900"/>
              <a:gd name="connsiteY65" fmla="*/ 927100 h 2455413"/>
              <a:gd name="connsiteX66" fmla="*/ 1210733 w 5041900"/>
              <a:gd name="connsiteY66" fmla="*/ 939800 h 2455413"/>
              <a:gd name="connsiteX67" fmla="*/ 1214966 w 5041900"/>
              <a:gd name="connsiteY67" fmla="*/ 952500 h 2455413"/>
              <a:gd name="connsiteX68" fmla="*/ 1231900 w 5041900"/>
              <a:gd name="connsiteY68" fmla="*/ 977900 h 2455413"/>
              <a:gd name="connsiteX69" fmla="*/ 1240366 w 5041900"/>
              <a:gd name="connsiteY69" fmla="*/ 990600 h 2455413"/>
              <a:gd name="connsiteX70" fmla="*/ 1248833 w 5041900"/>
              <a:gd name="connsiteY70" fmla="*/ 1003300 h 2455413"/>
              <a:gd name="connsiteX71" fmla="*/ 1286933 w 5041900"/>
              <a:gd name="connsiteY71" fmla="*/ 1024466 h 2455413"/>
              <a:gd name="connsiteX72" fmla="*/ 1299633 w 5041900"/>
              <a:gd name="connsiteY72" fmla="*/ 1032933 h 2455413"/>
              <a:gd name="connsiteX73" fmla="*/ 1312333 w 5041900"/>
              <a:gd name="connsiteY73" fmla="*/ 1045633 h 2455413"/>
              <a:gd name="connsiteX74" fmla="*/ 1341966 w 5041900"/>
              <a:gd name="connsiteY74" fmla="*/ 1054100 h 2455413"/>
              <a:gd name="connsiteX75" fmla="*/ 1384300 w 5041900"/>
              <a:gd name="connsiteY75" fmla="*/ 1066800 h 2455413"/>
              <a:gd name="connsiteX76" fmla="*/ 1397000 w 5041900"/>
              <a:gd name="connsiteY76" fmla="*/ 1075266 h 2455413"/>
              <a:gd name="connsiteX77" fmla="*/ 1413933 w 5041900"/>
              <a:gd name="connsiteY77" fmla="*/ 1079500 h 2455413"/>
              <a:gd name="connsiteX78" fmla="*/ 1418166 w 5041900"/>
              <a:gd name="connsiteY78" fmla="*/ 1092200 h 2455413"/>
              <a:gd name="connsiteX79" fmla="*/ 1430866 w 5041900"/>
              <a:gd name="connsiteY79" fmla="*/ 1104900 h 2455413"/>
              <a:gd name="connsiteX80" fmla="*/ 1443566 w 5041900"/>
              <a:gd name="connsiteY80" fmla="*/ 1130300 h 2455413"/>
              <a:gd name="connsiteX81" fmla="*/ 1452033 w 5041900"/>
              <a:gd name="connsiteY81" fmla="*/ 1143000 h 2455413"/>
              <a:gd name="connsiteX82" fmla="*/ 1468966 w 5041900"/>
              <a:gd name="connsiteY82" fmla="*/ 1159933 h 2455413"/>
              <a:gd name="connsiteX83" fmla="*/ 1477433 w 5041900"/>
              <a:gd name="connsiteY83" fmla="*/ 1172633 h 2455413"/>
              <a:gd name="connsiteX84" fmla="*/ 1502833 w 5041900"/>
              <a:gd name="connsiteY84" fmla="*/ 1181100 h 2455413"/>
              <a:gd name="connsiteX85" fmla="*/ 1515533 w 5041900"/>
              <a:gd name="connsiteY85" fmla="*/ 1185333 h 2455413"/>
              <a:gd name="connsiteX86" fmla="*/ 1528233 w 5041900"/>
              <a:gd name="connsiteY86" fmla="*/ 1189566 h 2455413"/>
              <a:gd name="connsiteX87" fmla="*/ 1553633 w 5041900"/>
              <a:gd name="connsiteY87" fmla="*/ 1193800 h 2455413"/>
              <a:gd name="connsiteX88" fmla="*/ 1557866 w 5041900"/>
              <a:gd name="connsiteY88" fmla="*/ 1210733 h 2455413"/>
              <a:gd name="connsiteX89" fmla="*/ 1562100 w 5041900"/>
              <a:gd name="connsiteY89" fmla="*/ 1244600 h 2455413"/>
              <a:gd name="connsiteX90" fmla="*/ 1574800 w 5041900"/>
              <a:gd name="connsiteY90" fmla="*/ 1248833 h 2455413"/>
              <a:gd name="connsiteX91" fmla="*/ 1587500 w 5041900"/>
              <a:gd name="connsiteY91" fmla="*/ 1240366 h 2455413"/>
              <a:gd name="connsiteX92" fmla="*/ 1591733 w 5041900"/>
              <a:gd name="connsiteY92" fmla="*/ 1257300 h 2455413"/>
              <a:gd name="connsiteX93" fmla="*/ 1604433 w 5041900"/>
              <a:gd name="connsiteY93" fmla="*/ 1274233 h 2455413"/>
              <a:gd name="connsiteX94" fmla="*/ 1617133 w 5041900"/>
              <a:gd name="connsiteY94" fmla="*/ 1282700 h 2455413"/>
              <a:gd name="connsiteX95" fmla="*/ 1629833 w 5041900"/>
              <a:gd name="connsiteY95" fmla="*/ 1299633 h 2455413"/>
              <a:gd name="connsiteX96" fmla="*/ 1642533 w 5041900"/>
              <a:gd name="connsiteY96" fmla="*/ 1303866 h 2455413"/>
              <a:gd name="connsiteX97" fmla="*/ 1672166 w 5041900"/>
              <a:gd name="connsiteY97" fmla="*/ 1308100 h 2455413"/>
              <a:gd name="connsiteX98" fmla="*/ 1697566 w 5041900"/>
              <a:gd name="connsiteY98" fmla="*/ 1320800 h 2455413"/>
              <a:gd name="connsiteX99" fmla="*/ 1710266 w 5041900"/>
              <a:gd name="connsiteY99" fmla="*/ 1325033 h 2455413"/>
              <a:gd name="connsiteX100" fmla="*/ 1744133 w 5041900"/>
              <a:gd name="connsiteY100" fmla="*/ 1354666 h 2455413"/>
              <a:gd name="connsiteX101" fmla="*/ 1769533 w 5041900"/>
              <a:gd name="connsiteY101" fmla="*/ 1375833 h 2455413"/>
              <a:gd name="connsiteX102" fmla="*/ 1790700 w 5041900"/>
              <a:gd name="connsiteY102" fmla="*/ 1401233 h 2455413"/>
              <a:gd name="connsiteX103" fmla="*/ 1799166 w 5041900"/>
              <a:gd name="connsiteY103" fmla="*/ 1413933 h 2455413"/>
              <a:gd name="connsiteX104" fmla="*/ 1824566 w 5041900"/>
              <a:gd name="connsiteY104" fmla="*/ 1430866 h 2455413"/>
              <a:gd name="connsiteX105" fmla="*/ 1866900 w 5041900"/>
              <a:gd name="connsiteY105" fmla="*/ 1443566 h 2455413"/>
              <a:gd name="connsiteX106" fmla="*/ 1896533 w 5041900"/>
              <a:gd name="connsiteY106" fmla="*/ 1447800 h 2455413"/>
              <a:gd name="connsiteX107" fmla="*/ 1921933 w 5041900"/>
              <a:gd name="connsiteY107" fmla="*/ 1460500 h 2455413"/>
              <a:gd name="connsiteX108" fmla="*/ 1934633 w 5041900"/>
              <a:gd name="connsiteY108" fmla="*/ 1477433 h 2455413"/>
              <a:gd name="connsiteX109" fmla="*/ 1951566 w 5041900"/>
              <a:gd name="connsiteY109" fmla="*/ 1490133 h 2455413"/>
              <a:gd name="connsiteX110" fmla="*/ 1972733 w 5041900"/>
              <a:gd name="connsiteY110" fmla="*/ 1515533 h 2455413"/>
              <a:gd name="connsiteX111" fmla="*/ 1985433 w 5041900"/>
              <a:gd name="connsiteY111" fmla="*/ 1524000 h 2455413"/>
              <a:gd name="connsiteX112" fmla="*/ 2023533 w 5041900"/>
              <a:gd name="connsiteY112" fmla="*/ 1553633 h 2455413"/>
              <a:gd name="connsiteX113" fmla="*/ 2040466 w 5041900"/>
              <a:gd name="connsiteY113" fmla="*/ 1557866 h 2455413"/>
              <a:gd name="connsiteX114" fmla="*/ 2053166 w 5041900"/>
              <a:gd name="connsiteY114" fmla="*/ 1562100 h 2455413"/>
              <a:gd name="connsiteX115" fmla="*/ 2116666 w 5041900"/>
              <a:gd name="connsiteY115" fmla="*/ 1566333 h 2455413"/>
              <a:gd name="connsiteX116" fmla="*/ 2146300 w 5041900"/>
              <a:gd name="connsiteY116" fmla="*/ 1574800 h 2455413"/>
              <a:gd name="connsiteX117" fmla="*/ 2159000 w 5041900"/>
              <a:gd name="connsiteY117" fmla="*/ 1587500 h 2455413"/>
              <a:gd name="connsiteX118" fmla="*/ 2184400 w 5041900"/>
              <a:gd name="connsiteY118" fmla="*/ 1604433 h 2455413"/>
              <a:gd name="connsiteX119" fmla="*/ 2192866 w 5041900"/>
              <a:gd name="connsiteY119" fmla="*/ 1617133 h 2455413"/>
              <a:gd name="connsiteX120" fmla="*/ 2281766 w 5041900"/>
              <a:gd name="connsiteY120" fmla="*/ 1629833 h 2455413"/>
              <a:gd name="connsiteX121" fmla="*/ 2311400 w 5041900"/>
              <a:gd name="connsiteY121" fmla="*/ 1646766 h 2455413"/>
              <a:gd name="connsiteX122" fmla="*/ 2324100 w 5041900"/>
              <a:gd name="connsiteY122" fmla="*/ 1651000 h 2455413"/>
              <a:gd name="connsiteX123" fmla="*/ 2336800 w 5041900"/>
              <a:gd name="connsiteY123" fmla="*/ 1659466 h 2455413"/>
              <a:gd name="connsiteX124" fmla="*/ 2349500 w 5041900"/>
              <a:gd name="connsiteY124" fmla="*/ 1663700 h 2455413"/>
              <a:gd name="connsiteX125" fmla="*/ 2362200 w 5041900"/>
              <a:gd name="connsiteY125" fmla="*/ 1672166 h 2455413"/>
              <a:gd name="connsiteX126" fmla="*/ 2400300 w 5041900"/>
              <a:gd name="connsiteY126" fmla="*/ 1684866 h 2455413"/>
              <a:gd name="connsiteX127" fmla="*/ 2413000 w 5041900"/>
              <a:gd name="connsiteY127" fmla="*/ 1689100 h 2455413"/>
              <a:gd name="connsiteX128" fmla="*/ 2425700 w 5041900"/>
              <a:gd name="connsiteY128" fmla="*/ 1697566 h 2455413"/>
              <a:gd name="connsiteX129" fmla="*/ 2442633 w 5041900"/>
              <a:gd name="connsiteY129" fmla="*/ 1701800 h 2455413"/>
              <a:gd name="connsiteX130" fmla="*/ 2455333 w 5041900"/>
              <a:gd name="connsiteY130" fmla="*/ 1706033 h 2455413"/>
              <a:gd name="connsiteX131" fmla="*/ 2468033 w 5041900"/>
              <a:gd name="connsiteY131" fmla="*/ 1714500 h 2455413"/>
              <a:gd name="connsiteX132" fmla="*/ 2484966 w 5041900"/>
              <a:gd name="connsiteY132" fmla="*/ 1718733 h 2455413"/>
              <a:gd name="connsiteX133" fmla="*/ 2590800 w 5041900"/>
              <a:gd name="connsiteY133" fmla="*/ 1727200 h 2455413"/>
              <a:gd name="connsiteX134" fmla="*/ 2620433 w 5041900"/>
              <a:gd name="connsiteY134" fmla="*/ 1735666 h 2455413"/>
              <a:gd name="connsiteX135" fmla="*/ 2645833 w 5041900"/>
              <a:gd name="connsiteY135" fmla="*/ 1748366 h 2455413"/>
              <a:gd name="connsiteX136" fmla="*/ 2675466 w 5041900"/>
              <a:gd name="connsiteY136" fmla="*/ 1773766 h 2455413"/>
              <a:gd name="connsiteX137" fmla="*/ 2692400 w 5041900"/>
              <a:gd name="connsiteY137" fmla="*/ 1782233 h 2455413"/>
              <a:gd name="connsiteX138" fmla="*/ 2717800 w 5041900"/>
              <a:gd name="connsiteY138" fmla="*/ 1799166 h 2455413"/>
              <a:gd name="connsiteX139" fmla="*/ 2785533 w 5041900"/>
              <a:gd name="connsiteY139" fmla="*/ 1803400 h 2455413"/>
              <a:gd name="connsiteX140" fmla="*/ 2810933 w 5041900"/>
              <a:gd name="connsiteY140" fmla="*/ 1811866 h 2455413"/>
              <a:gd name="connsiteX141" fmla="*/ 2823633 w 5041900"/>
              <a:gd name="connsiteY141" fmla="*/ 1816100 h 2455413"/>
              <a:gd name="connsiteX142" fmla="*/ 2836333 w 5041900"/>
              <a:gd name="connsiteY142" fmla="*/ 1824566 h 2455413"/>
              <a:gd name="connsiteX143" fmla="*/ 2849033 w 5041900"/>
              <a:gd name="connsiteY143" fmla="*/ 1828800 h 2455413"/>
              <a:gd name="connsiteX144" fmla="*/ 2887133 w 5041900"/>
              <a:gd name="connsiteY144" fmla="*/ 1845733 h 2455413"/>
              <a:gd name="connsiteX145" fmla="*/ 3043766 w 5041900"/>
              <a:gd name="connsiteY145" fmla="*/ 1854200 h 2455413"/>
              <a:gd name="connsiteX146" fmla="*/ 3073400 w 5041900"/>
              <a:gd name="connsiteY146" fmla="*/ 1871133 h 2455413"/>
              <a:gd name="connsiteX147" fmla="*/ 3098800 w 5041900"/>
              <a:gd name="connsiteY147" fmla="*/ 1888066 h 2455413"/>
              <a:gd name="connsiteX148" fmla="*/ 3103033 w 5041900"/>
              <a:gd name="connsiteY148" fmla="*/ 1900766 h 2455413"/>
              <a:gd name="connsiteX149" fmla="*/ 3128433 w 5041900"/>
              <a:gd name="connsiteY149" fmla="*/ 1926166 h 2455413"/>
              <a:gd name="connsiteX150" fmla="*/ 3170766 w 5041900"/>
              <a:gd name="connsiteY150" fmla="*/ 1938866 h 2455413"/>
              <a:gd name="connsiteX151" fmla="*/ 3183466 w 5041900"/>
              <a:gd name="connsiteY151" fmla="*/ 1947333 h 2455413"/>
              <a:gd name="connsiteX152" fmla="*/ 3208866 w 5041900"/>
              <a:gd name="connsiteY152" fmla="*/ 1955800 h 2455413"/>
              <a:gd name="connsiteX153" fmla="*/ 3302000 w 5041900"/>
              <a:gd name="connsiteY153" fmla="*/ 1964266 h 2455413"/>
              <a:gd name="connsiteX154" fmla="*/ 3314700 w 5041900"/>
              <a:gd name="connsiteY154" fmla="*/ 1968500 h 2455413"/>
              <a:gd name="connsiteX155" fmla="*/ 3331633 w 5041900"/>
              <a:gd name="connsiteY155" fmla="*/ 1993900 h 2455413"/>
              <a:gd name="connsiteX156" fmla="*/ 3340100 w 5041900"/>
              <a:gd name="connsiteY156" fmla="*/ 2006600 h 2455413"/>
              <a:gd name="connsiteX157" fmla="*/ 3361266 w 5041900"/>
              <a:gd name="connsiteY157" fmla="*/ 2040466 h 2455413"/>
              <a:gd name="connsiteX158" fmla="*/ 3420533 w 5041900"/>
              <a:gd name="connsiteY158" fmla="*/ 2044700 h 2455413"/>
              <a:gd name="connsiteX159" fmla="*/ 3433233 w 5041900"/>
              <a:gd name="connsiteY159" fmla="*/ 2048933 h 2455413"/>
              <a:gd name="connsiteX160" fmla="*/ 3458633 w 5041900"/>
              <a:gd name="connsiteY160" fmla="*/ 2065866 h 2455413"/>
              <a:gd name="connsiteX161" fmla="*/ 3484033 w 5041900"/>
              <a:gd name="connsiteY161" fmla="*/ 2108200 h 2455413"/>
              <a:gd name="connsiteX162" fmla="*/ 3496733 w 5041900"/>
              <a:gd name="connsiteY162" fmla="*/ 2116666 h 2455413"/>
              <a:gd name="connsiteX163" fmla="*/ 3526366 w 5041900"/>
              <a:gd name="connsiteY163" fmla="*/ 2154766 h 2455413"/>
              <a:gd name="connsiteX164" fmla="*/ 3534833 w 5041900"/>
              <a:gd name="connsiteY164" fmla="*/ 2167466 h 2455413"/>
              <a:gd name="connsiteX165" fmla="*/ 3623733 w 5041900"/>
              <a:gd name="connsiteY165" fmla="*/ 2171700 h 2455413"/>
              <a:gd name="connsiteX166" fmla="*/ 3687233 w 5041900"/>
              <a:gd name="connsiteY166" fmla="*/ 2192866 h 2455413"/>
              <a:gd name="connsiteX167" fmla="*/ 3733800 w 5041900"/>
              <a:gd name="connsiteY167" fmla="*/ 2205566 h 2455413"/>
              <a:gd name="connsiteX168" fmla="*/ 3776133 w 5041900"/>
              <a:gd name="connsiteY168" fmla="*/ 2209800 h 2455413"/>
              <a:gd name="connsiteX169" fmla="*/ 3801533 w 5041900"/>
              <a:gd name="connsiteY169" fmla="*/ 2218266 h 2455413"/>
              <a:gd name="connsiteX170" fmla="*/ 3814233 w 5041900"/>
              <a:gd name="connsiteY170" fmla="*/ 2222500 h 2455413"/>
              <a:gd name="connsiteX171" fmla="*/ 3826933 w 5041900"/>
              <a:gd name="connsiteY171" fmla="*/ 2235200 h 2455413"/>
              <a:gd name="connsiteX172" fmla="*/ 3835400 w 5041900"/>
              <a:gd name="connsiteY172" fmla="*/ 2247900 h 2455413"/>
              <a:gd name="connsiteX173" fmla="*/ 3852333 w 5041900"/>
              <a:gd name="connsiteY173" fmla="*/ 2256366 h 2455413"/>
              <a:gd name="connsiteX174" fmla="*/ 3860800 w 5041900"/>
              <a:gd name="connsiteY174" fmla="*/ 2269066 h 2455413"/>
              <a:gd name="connsiteX175" fmla="*/ 3873500 w 5041900"/>
              <a:gd name="connsiteY175" fmla="*/ 2273300 h 2455413"/>
              <a:gd name="connsiteX176" fmla="*/ 3966633 w 5041900"/>
              <a:gd name="connsiteY176" fmla="*/ 2277533 h 2455413"/>
              <a:gd name="connsiteX177" fmla="*/ 3983566 w 5041900"/>
              <a:gd name="connsiteY177" fmla="*/ 2281766 h 2455413"/>
              <a:gd name="connsiteX178" fmla="*/ 4008966 w 5041900"/>
              <a:gd name="connsiteY178" fmla="*/ 2290233 h 2455413"/>
              <a:gd name="connsiteX179" fmla="*/ 4025900 w 5041900"/>
              <a:gd name="connsiteY179" fmla="*/ 2294466 h 2455413"/>
              <a:gd name="connsiteX180" fmla="*/ 4051300 w 5041900"/>
              <a:gd name="connsiteY180" fmla="*/ 2298700 h 2455413"/>
              <a:gd name="connsiteX181" fmla="*/ 4064000 w 5041900"/>
              <a:gd name="connsiteY181" fmla="*/ 2302933 h 2455413"/>
              <a:gd name="connsiteX182" fmla="*/ 4165600 w 5041900"/>
              <a:gd name="connsiteY182" fmla="*/ 2307166 h 2455413"/>
              <a:gd name="connsiteX183" fmla="*/ 4199466 w 5041900"/>
              <a:gd name="connsiteY183" fmla="*/ 2311400 h 2455413"/>
              <a:gd name="connsiteX184" fmla="*/ 4212166 w 5041900"/>
              <a:gd name="connsiteY184" fmla="*/ 2315633 h 2455413"/>
              <a:gd name="connsiteX185" fmla="*/ 4229100 w 5041900"/>
              <a:gd name="connsiteY185" fmla="*/ 2319866 h 2455413"/>
              <a:gd name="connsiteX186" fmla="*/ 4254500 w 5041900"/>
              <a:gd name="connsiteY186" fmla="*/ 2328333 h 2455413"/>
              <a:gd name="connsiteX187" fmla="*/ 4279900 w 5041900"/>
              <a:gd name="connsiteY187" fmla="*/ 2336800 h 2455413"/>
              <a:gd name="connsiteX188" fmla="*/ 4292600 w 5041900"/>
              <a:gd name="connsiteY188" fmla="*/ 2341033 h 2455413"/>
              <a:gd name="connsiteX189" fmla="*/ 4334933 w 5041900"/>
              <a:gd name="connsiteY189" fmla="*/ 2345266 h 2455413"/>
              <a:gd name="connsiteX190" fmla="*/ 4377266 w 5041900"/>
              <a:gd name="connsiteY190" fmla="*/ 2357966 h 2455413"/>
              <a:gd name="connsiteX191" fmla="*/ 4402666 w 5041900"/>
              <a:gd name="connsiteY191" fmla="*/ 2366433 h 2455413"/>
              <a:gd name="connsiteX192" fmla="*/ 4445000 w 5041900"/>
              <a:gd name="connsiteY192" fmla="*/ 2374900 h 2455413"/>
              <a:gd name="connsiteX193" fmla="*/ 4461933 w 5041900"/>
              <a:gd name="connsiteY193" fmla="*/ 2383366 h 2455413"/>
              <a:gd name="connsiteX194" fmla="*/ 4483100 w 5041900"/>
              <a:gd name="connsiteY194" fmla="*/ 2387600 h 2455413"/>
              <a:gd name="connsiteX195" fmla="*/ 4576233 w 5041900"/>
              <a:gd name="connsiteY195" fmla="*/ 2391833 h 2455413"/>
              <a:gd name="connsiteX196" fmla="*/ 4648200 w 5041900"/>
              <a:gd name="connsiteY196" fmla="*/ 2396066 h 2455413"/>
              <a:gd name="connsiteX197" fmla="*/ 4690533 w 5041900"/>
              <a:gd name="connsiteY197" fmla="*/ 2408766 h 2455413"/>
              <a:gd name="connsiteX198" fmla="*/ 4707466 w 5041900"/>
              <a:gd name="connsiteY198" fmla="*/ 2417233 h 2455413"/>
              <a:gd name="connsiteX199" fmla="*/ 4762500 w 5041900"/>
              <a:gd name="connsiteY199" fmla="*/ 2421466 h 2455413"/>
              <a:gd name="connsiteX200" fmla="*/ 4787900 w 5041900"/>
              <a:gd name="connsiteY200" fmla="*/ 2425700 h 2455413"/>
              <a:gd name="connsiteX201" fmla="*/ 4830233 w 5041900"/>
              <a:gd name="connsiteY201" fmla="*/ 2438400 h 2455413"/>
              <a:gd name="connsiteX202" fmla="*/ 4847166 w 5041900"/>
              <a:gd name="connsiteY202" fmla="*/ 2442633 h 2455413"/>
              <a:gd name="connsiteX203" fmla="*/ 5012266 w 5041900"/>
              <a:gd name="connsiteY203" fmla="*/ 2451100 h 2455413"/>
              <a:gd name="connsiteX204" fmla="*/ 5041900 w 5041900"/>
              <a:gd name="connsiteY204" fmla="*/ 2455333 h 2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5041900" h="2455413">
                <a:moveTo>
                  <a:pt x="0" y="0"/>
                </a:moveTo>
                <a:cubicBezTo>
                  <a:pt x="8467" y="1411"/>
                  <a:pt x="17007" y="2435"/>
                  <a:pt x="25400" y="4233"/>
                </a:cubicBezTo>
                <a:cubicBezTo>
                  <a:pt x="99239" y="20056"/>
                  <a:pt x="24445" y="6897"/>
                  <a:pt x="84666" y="16933"/>
                </a:cubicBezTo>
                <a:cubicBezTo>
                  <a:pt x="88899" y="19755"/>
                  <a:pt x="92815" y="23125"/>
                  <a:pt x="97366" y="25400"/>
                </a:cubicBezTo>
                <a:cubicBezTo>
                  <a:pt x="114181" y="33807"/>
                  <a:pt x="107165" y="24233"/>
                  <a:pt x="122766" y="38100"/>
                </a:cubicBezTo>
                <a:cubicBezTo>
                  <a:pt x="131715" y="46055"/>
                  <a:pt x="138203" y="56859"/>
                  <a:pt x="148166" y="63500"/>
                </a:cubicBezTo>
                <a:cubicBezTo>
                  <a:pt x="152399" y="66322"/>
                  <a:pt x="156957" y="68709"/>
                  <a:pt x="160866" y="71966"/>
                </a:cubicBezTo>
                <a:cubicBezTo>
                  <a:pt x="175476" y="84141"/>
                  <a:pt x="177568" y="94468"/>
                  <a:pt x="198966" y="101600"/>
                </a:cubicBezTo>
                <a:cubicBezTo>
                  <a:pt x="203199" y="103011"/>
                  <a:pt x="207264" y="105099"/>
                  <a:pt x="211666" y="105833"/>
                </a:cubicBezTo>
                <a:cubicBezTo>
                  <a:pt x="248370" y="111950"/>
                  <a:pt x="243830" y="107336"/>
                  <a:pt x="275166" y="114300"/>
                </a:cubicBezTo>
                <a:cubicBezTo>
                  <a:pt x="286380" y="116792"/>
                  <a:pt x="294443" y="121822"/>
                  <a:pt x="304800" y="127000"/>
                </a:cubicBezTo>
                <a:cubicBezTo>
                  <a:pt x="307622" y="131233"/>
                  <a:pt x="310991" y="135149"/>
                  <a:pt x="313266" y="139700"/>
                </a:cubicBezTo>
                <a:cubicBezTo>
                  <a:pt x="315262" y="143691"/>
                  <a:pt x="315025" y="148687"/>
                  <a:pt x="317500" y="152400"/>
                </a:cubicBezTo>
                <a:cubicBezTo>
                  <a:pt x="320821" y="157381"/>
                  <a:pt x="326367" y="160501"/>
                  <a:pt x="330200" y="165100"/>
                </a:cubicBezTo>
                <a:cubicBezTo>
                  <a:pt x="333457" y="169009"/>
                  <a:pt x="334433" y="174978"/>
                  <a:pt x="338666" y="177800"/>
                </a:cubicBezTo>
                <a:cubicBezTo>
                  <a:pt x="343507" y="181027"/>
                  <a:pt x="349955" y="180622"/>
                  <a:pt x="355600" y="182033"/>
                </a:cubicBezTo>
                <a:cubicBezTo>
                  <a:pt x="357011" y="186266"/>
                  <a:pt x="356678" y="191578"/>
                  <a:pt x="359833" y="194733"/>
                </a:cubicBezTo>
                <a:cubicBezTo>
                  <a:pt x="367028" y="201928"/>
                  <a:pt x="385233" y="211666"/>
                  <a:pt x="385233" y="211666"/>
                </a:cubicBezTo>
                <a:cubicBezTo>
                  <a:pt x="393473" y="236389"/>
                  <a:pt x="383018" y="213685"/>
                  <a:pt x="402166" y="232833"/>
                </a:cubicBezTo>
                <a:cubicBezTo>
                  <a:pt x="430389" y="261056"/>
                  <a:pt x="389466" y="231421"/>
                  <a:pt x="423333" y="254000"/>
                </a:cubicBezTo>
                <a:cubicBezTo>
                  <a:pt x="428977" y="262467"/>
                  <a:pt x="431165" y="274849"/>
                  <a:pt x="440266" y="279400"/>
                </a:cubicBezTo>
                <a:cubicBezTo>
                  <a:pt x="483058" y="300795"/>
                  <a:pt x="461638" y="294548"/>
                  <a:pt x="503766" y="300566"/>
                </a:cubicBezTo>
                <a:cubicBezTo>
                  <a:pt x="518600" y="305511"/>
                  <a:pt x="518067" y="303230"/>
                  <a:pt x="529166" y="317500"/>
                </a:cubicBezTo>
                <a:cubicBezTo>
                  <a:pt x="535413" y="325532"/>
                  <a:pt x="546100" y="342900"/>
                  <a:pt x="546100" y="342900"/>
                </a:cubicBezTo>
                <a:cubicBezTo>
                  <a:pt x="548889" y="351267"/>
                  <a:pt x="551339" y="362331"/>
                  <a:pt x="558800" y="368300"/>
                </a:cubicBezTo>
                <a:cubicBezTo>
                  <a:pt x="562285" y="371088"/>
                  <a:pt x="567267" y="371122"/>
                  <a:pt x="571500" y="372533"/>
                </a:cubicBezTo>
                <a:cubicBezTo>
                  <a:pt x="575733" y="375355"/>
                  <a:pt x="579523" y="378996"/>
                  <a:pt x="584200" y="381000"/>
                </a:cubicBezTo>
                <a:cubicBezTo>
                  <a:pt x="589548" y="383292"/>
                  <a:pt x="595560" y="383561"/>
                  <a:pt x="601133" y="385233"/>
                </a:cubicBezTo>
                <a:cubicBezTo>
                  <a:pt x="609681" y="387798"/>
                  <a:pt x="617782" y="391950"/>
                  <a:pt x="626533" y="393700"/>
                </a:cubicBezTo>
                <a:cubicBezTo>
                  <a:pt x="652076" y="398808"/>
                  <a:pt x="640874" y="395658"/>
                  <a:pt x="660400" y="402166"/>
                </a:cubicBezTo>
                <a:cubicBezTo>
                  <a:pt x="664633" y="404988"/>
                  <a:pt x="669502" y="407035"/>
                  <a:pt x="673100" y="410633"/>
                </a:cubicBezTo>
                <a:cubicBezTo>
                  <a:pt x="676697" y="414231"/>
                  <a:pt x="677593" y="420155"/>
                  <a:pt x="681566" y="423333"/>
                </a:cubicBezTo>
                <a:cubicBezTo>
                  <a:pt x="685050" y="426121"/>
                  <a:pt x="690033" y="426155"/>
                  <a:pt x="694266" y="427566"/>
                </a:cubicBezTo>
                <a:cubicBezTo>
                  <a:pt x="715432" y="441677"/>
                  <a:pt x="704145" y="431801"/>
                  <a:pt x="723900" y="461433"/>
                </a:cubicBezTo>
                <a:cubicBezTo>
                  <a:pt x="726722" y="465666"/>
                  <a:pt x="730757" y="469306"/>
                  <a:pt x="732366" y="474133"/>
                </a:cubicBezTo>
                <a:cubicBezTo>
                  <a:pt x="733777" y="478366"/>
                  <a:pt x="733812" y="483348"/>
                  <a:pt x="736600" y="486833"/>
                </a:cubicBezTo>
                <a:cubicBezTo>
                  <a:pt x="739778" y="490806"/>
                  <a:pt x="745067" y="492478"/>
                  <a:pt x="749300" y="495300"/>
                </a:cubicBezTo>
                <a:cubicBezTo>
                  <a:pt x="756739" y="517618"/>
                  <a:pt x="748616" y="499560"/>
                  <a:pt x="766233" y="520700"/>
                </a:cubicBezTo>
                <a:cubicBezTo>
                  <a:pt x="769490" y="524609"/>
                  <a:pt x="770727" y="530222"/>
                  <a:pt x="774700" y="533400"/>
                </a:cubicBezTo>
                <a:cubicBezTo>
                  <a:pt x="778185" y="536188"/>
                  <a:pt x="783167" y="536222"/>
                  <a:pt x="787400" y="537633"/>
                </a:cubicBezTo>
                <a:cubicBezTo>
                  <a:pt x="795867" y="546100"/>
                  <a:pt x="806159" y="553070"/>
                  <a:pt x="812800" y="563033"/>
                </a:cubicBezTo>
                <a:cubicBezTo>
                  <a:pt x="815622" y="567266"/>
                  <a:pt x="817437" y="572383"/>
                  <a:pt x="821266" y="575733"/>
                </a:cubicBezTo>
                <a:cubicBezTo>
                  <a:pt x="828924" y="582434"/>
                  <a:pt x="846666" y="592666"/>
                  <a:pt x="846666" y="592666"/>
                </a:cubicBezTo>
                <a:lnTo>
                  <a:pt x="863600" y="618066"/>
                </a:lnTo>
                <a:cubicBezTo>
                  <a:pt x="866422" y="622299"/>
                  <a:pt x="867833" y="627944"/>
                  <a:pt x="872066" y="630766"/>
                </a:cubicBezTo>
                <a:lnTo>
                  <a:pt x="884766" y="639233"/>
                </a:lnTo>
                <a:cubicBezTo>
                  <a:pt x="887588" y="643466"/>
                  <a:pt x="889635" y="648335"/>
                  <a:pt x="893233" y="651933"/>
                </a:cubicBezTo>
                <a:cubicBezTo>
                  <a:pt x="896831" y="655531"/>
                  <a:pt x="902755" y="656427"/>
                  <a:pt x="905933" y="660400"/>
                </a:cubicBezTo>
                <a:cubicBezTo>
                  <a:pt x="908721" y="663885"/>
                  <a:pt x="907378" y="669616"/>
                  <a:pt x="910166" y="673100"/>
                </a:cubicBezTo>
                <a:cubicBezTo>
                  <a:pt x="917803" y="682646"/>
                  <a:pt x="929257" y="682788"/>
                  <a:pt x="939800" y="685800"/>
                </a:cubicBezTo>
                <a:cubicBezTo>
                  <a:pt x="944091" y="687026"/>
                  <a:pt x="948209" y="688807"/>
                  <a:pt x="952500" y="690033"/>
                </a:cubicBezTo>
                <a:cubicBezTo>
                  <a:pt x="989683" y="700656"/>
                  <a:pt x="951703" y="688355"/>
                  <a:pt x="982133" y="698500"/>
                </a:cubicBezTo>
                <a:cubicBezTo>
                  <a:pt x="996651" y="713018"/>
                  <a:pt x="994942" y="708632"/>
                  <a:pt x="1003300" y="728133"/>
                </a:cubicBezTo>
                <a:cubicBezTo>
                  <a:pt x="1005058" y="732234"/>
                  <a:pt x="1004745" y="737348"/>
                  <a:pt x="1007533" y="740833"/>
                </a:cubicBezTo>
                <a:cubicBezTo>
                  <a:pt x="1010711" y="744806"/>
                  <a:pt x="1016000" y="746478"/>
                  <a:pt x="1020233" y="749300"/>
                </a:cubicBezTo>
                <a:cubicBezTo>
                  <a:pt x="1041259" y="780838"/>
                  <a:pt x="1014232" y="742097"/>
                  <a:pt x="1041400" y="774700"/>
                </a:cubicBezTo>
                <a:cubicBezTo>
                  <a:pt x="1044657" y="778609"/>
                  <a:pt x="1046037" y="784050"/>
                  <a:pt x="1049866" y="787400"/>
                </a:cubicBezTo>
                <a:cubicBezTo>
                  <a:pt x="1057524" y="794101"/>
                  <a:pt x="1066799" y="798689"/>
                  <a:pt x="1075266" y="804333"/>
                </a:cubicBezTo>
                <a:lnTo>
                  <a:pt x="1087966" y="812800"/>
                </a:lnTo>
                <a:lnTo>
                  <a:pt x="1100666" y="821266"/>
                </a:lnTo>
                <a:cubicBezTo>
                  <a:pt x="1120075" y="850379"/>
                  <a:pt x="1107947" y="843448"/>
                  <a:pt x="1130300" y="850900"/>
                </a:cubicBezTo>
                <a:cubicBezTo>
                  <a:pt x="1137751" y="873254"/>
                  <a:pt x="1130820" y="861124"/>
                  <a:pt x="1159933" y="880533"/>
                </a:cubicBezTo>
                <a:lnTo>
                  <a:pt x="1172633" y="889000"/>
                </a:lnTo>
                <a:cubicBezTo>
                  <a:pt x="1175455" y="893233"/>
                  <a:pt x="1178576" y="897282"/>
                  <a:pt x="1181100" y="901700"/>
                </a:cubicBezTo>
                <a:cubicBezTo>
                  <a:pt x="1184231" y="907179"/>
                  <a:pt x="1185526" y="913785"/>
                  <a:pt x="1189566" y="918633"/>
                </a:cubicBezTo>
                <a:cubicBezTo>
                  <a:pt x="1192823" y="922542"/>
                  <a:pt x="1198033" y="924278"/>
                  <a:pt x="1202266" y="927100"/>
                </a:cubicBezTo>
                <a:cubicBezTo>
                  <a:pt x="1205088" y="931333"/>
                  <a:pt x="1208458" y="935249"/>
                  <a:pt x="1210733" y="939800"/>
                </a:cubicBezTo>
                <a:cubicBezTo>
                  <a:pt x="1212729" y="943791"/>
                  <a:pt x="1212799" y="948599"/>
                  <a:pt x="1214966" y="952500"/>
                </a:cubicBezTo>
                <a:cubicBezTo>
                  <a:pt x="1219908" y="961395"/>
                  <a:pt x="1226255" y="969433"/>
                  <a:pt x="1231900" y="977900"/>
                </a:cubicBezTo>
                <a:lnTo>
                  <a:pt x="1240366" y="990600"/>
                </a:lnTo>
                <a:cubicBezTo>
                  <a:pt x="1243188" y="994833"/>
                  <a:pt x="1244600" y="1000478"/>
                  <a:pt x="1248833" y="1003300"/>
                </a:cubicBezTo>
                <a:cubicBezTo>
                  <a:pt x="1277946" y="1022708"/>
                  <a:pt x="1264579" y="1017015"/>
                  <a:pt x="1286933" y="1024466"/>
                </a:cubicBezTo>
                <a:cubicBezTo>
                  <a:pt x="1291166" y="1027288"/>
                  <a:pt x="1295724" y="1029676"/>
                  <a:pt x="1299633" y="1032933"/>
                </a:cubicBezTo>
                <a:cubicBezTo>
                  <a:pt x="1304232" y="1036766"/>
                  <a:pt x="1307352" y="1042312"/>
                  <a:pt x="1312333" y="1045633"/>
                </a:cubicBezTo>
                <a:cubicBezTo>
                  <a:pt x="1316210" y="1048218"/>
                  <a:pt x="1339405" y="1053332"/>
                  <a:pt x="1341966" y="1054100"/>
                </a:cubicBezTo>
                <a:cubicBezTo>
                  <a:pt x="1393493" y="1069558"/>
                  <a:pt x="1345273" y="1057042"/>
                  <a:pt x="1384300" y="1066800"/>
                </a:cubicBezTo>
                <a:cubicBezTo>
                  <a:pt x="1388533" y="1069622"/>
                  <a:pt x="1392324" y="1073262"/>
                  <a:pt x="1397000" y="1075266"/>
                </a:cubicBezTo>
                <a:cubicBezTo>
                  <a:pt x="1402348" y="1077558"/>
                  <a:pt x="1409390" y="1075865"/>
                  <a:pt x="1413933" y="1079500"/>
                </a:cubicBezTo>
                <a:cubicBezTo>
                  <a:pt x="1417417" y="1082288"/>
                  <a:pt x="1415691" y="1088487"/>
                  <a:pt x="1418166" y="1092200"/>
                </a:cubicBezTo>
                <a:cubicBezTo>
                  <a:pt x="1421487" y="1097181"/>
                  <a:pt x="1427545" y="1099919"/>
                  <a:pt x="1430866" y="1104900"/>
                </a:cubicBezTo>
                <a:cubicBezTo>
                  <a:pt x="1436117" y="1112776"/>
                  <a:pt x="1438969" y="1122025"/>
                  <a:pt x="1443566" y="1130300"/>
                </a:cubicBezTo>
                <a:cubicBezTo>
                  <a:pt x="1446037" y="1134748"/>
                  <a:pt x="1449211" y="1138767"/>
                  <a:pt x="1452033" y="1143000"/>
                </a:cubicBezTo>
                <a:cubicBezTo>
                  <a:pt x="1461268" y="1170709"/>
                  <a:pt x="1448441" y="1143514"/>
                  <a:pt x="1468966" y="1159933"/>
                </a:cubicBezTo>
                <a:cubicBezTo>
                  <a:pt x="1472939" y="1163111"/>
                  <a:pt x="1473118" y="1169936"/>
                  <a:pt x="1477433" y="1172633"/>
                </a:cubicBezTo>
                <a:cubicBezTo>
                  <a:pt x="1485001" y="1177363"/>
                  <a:pt x="1494366" y="1178278"/>
                  <a:pt x="1502833" y="1181100"/>
                </a:cubicBezTo>
                <a:lnTo>
                  <a:pt x="1515533" y="1185333"/>
                </a:lnTo>
                <a:cubicBezTo>
                  <a:pt x="1519766" y="1186744"/>
                  <a:pt x="1523831" y="1188832"/>
                  <a:pt x="1528233" y="1189566"/>
                </a:cubicBezTo>
                <a:lnTo>
                  <a:pt x="1553633" y="1193800"/>
                </a:lnTo>
                <a:cubicBezTo>
                  <a:pt x="1555044" y="1199444"/>
                  <a:pt x="1556909" y="1204994"/>
                  <a:pt x="1557866" y="1210733"/>
                </a:cubicBezTo>
                <a:cubicBezTo>
                  <a:pt x="1559736" y="1221955"/>
                  <a:pt x="1557479" y="1234204"/>
                  <a:pt x="1562100" y="1244600"/>
                </a:cubicBezTo>
                <a:cubicBezTo>
                  <a:pt x="1563912" y="1248678"/>
                  <a:pt x="1570567" y="1247422"/>
                  <a:pt x="1574800" y="1248833"/>
                </a:cubicBezTo>
                <a:cubicBezTo>
                  <a:pt x="1579033" y="1246011"/>
                  <a:pt x="1582949" y="1238091"/>
                  <a:pt x="1587500" y="1240366"/>
                </a:cubicBezTo>
                <a:cubicBezTo>
                  <a:pt x="1592704" y="1242968"/>
                  <a:pt x="1589131" y="1252096"/>
                  <a:pt x="1591733" y="1257300"/>
                </a:cubicBezTo>
                <a:cubicBezTo>
                  <a:pt x="1594888" y="1263611"/>
                  <a:pt x="1599444" y="1269244"/>
                  <a:pt x="1604433" y="1274233"/>
                </a:cubicBezTo>
                <a:cubicBezTo>
                  <a:pt x="1608031" y="1277831"/>
                  <a:pt x="1613535" y="1279102"/>
                  <a:pt x="1617133" y="1282700"/>
                </a:cubicBezTo>
                <a:cubicBezTo>
                  <a:pt x="1622122" y="1287689"/>
                  <a:pt x="1624413" y="1295116"/>
                  <a:pt x="1629833" y="1299633"/>
                </a:cubicBezTo>
                <a:cubicBezTo>
                  <a:pt x="1633261" y="1302490"/>
                  <a:pt x="1638157" y="1302991"/>
                  <a:pt x="1642533" y="1303866"/>
                </a:cubicBezTo>
                <a:cubicBezTo>
                  <a:pt x="1652317" y="1305823"/>
                  <a:pt x="1662288" y="1306689"/>
                  <a:pt x="1672166" y="1308100"/>
                </a:cubicBezTo>
                <a:cubicBezTo>
                  <a:pt x="1704088" y="1318740"/>
                  <a:pt x="1664740" y="1304387"/>
                  <a:pt x="1697566" y="1320800"/>
                </a:cubicBezTo>
                <a:cubicBezTo>
                  <a:pt x="1701557" y="1322796"/>
                  <a:pt x="1706033" y="1323622"/>
                  <a:pt x="1710266" y="1325033"/>
                </a:cubicBezTo>
                <a:cubicBezTo>
                  <a:pt x="1734257" y="1361018"/>
                  <a:pt x="1694741" y="1305274"/>
                  <a:pt x="1744133" y="1354666"/>
                </a:cubicBezTo>
                <a:cubicBezTo>
                  <a:pt x="1760431" y="1370964"/>
                  <a:pt x="1751852" y="1364045"/>
                  <a:pt x="1769533" y="1375833"/>
                </a:cubicBezTo>
                <a:cubicBezTo>
                  <a:pt x="1787699" y="1412162"/>
                  <a:pt x="1766764" y="1377296"/>
                  <a:pt x="1790700" y="1401233"/>
                </a:cubicBezTo>
                <a:cubicBezTo>
                  <a:pt x="1794297" y="1404831"/>
                  <a:pt x="1795337" y="1410583"/>
                  <a:pt x="1799166" y="1413933"/>
                </a:cubicBezTo>
                <a:cubicBezTo>
                  <a:pt x="1806824" y="1420634"/>
                  <a:pt x="1814913" y="1427648"/>
                  <a:pt x="1824566" y="1430866"/>
                </a:cubicBezTo>
                <a:cubicBezTo>
                  <a:pt x="1837831" y="1435288"/>
                  <a:pt x="1852818" y="1441006"/>
                  <a:pt x="1866900" y="1443566"/>
                </a:cubicBezTo>
                <a:cubicBezTo>
                  <a:pt x="1876717" y="1445351"/>
                  <a:pt x="1886655" y="1446389"/>
                  <a:pt x="1896533" y="1447800"/>
                </a:cubicBezTo>
                <a:cubicBezTo>
                  <a:pt x="1906863" y="1451243"/>
                  <a:pt x="1913726" y="1452293"/>
                  <a:pt x="1921933" y="1460500"/>
                </a:cubicBezTo>
                <a:cubicBezTo>
                  <a:pt x="1926922" y="1465489"/>
                  <a:pt x="1929644" y="1472444"/>
                  <a:pt x="1934633" y="1477433"/>
                </a:cubicBezTo>
                <a:cubicBezTo>
                  <a:pt x="1939622" y="1482422"/>
                  <a:pt x="1946209" y="1485541"/>
                  <a:pt x="1951566" y="1490133"/>
                </a:cubicBezTo>
                <a:cubicBezTo>
                  <a:pt x="2000111" y="1531744"/>
                  <a:pt x="1933540" y="1476340"/>
                  <a:pt x="1972733" y="1515533"/>
                </a:cubicBezTo>
                <a:cubicBezTo>
                  <a:pt x="1976331" y="1519131"/>
                  <a:pt x="1981524" y="1520743"/>
                  <a:pt x="1985433" y="1524000"/>
                </a:cubicBezTo>
                <a:cubicBezTo>
                  <a:pt x="1998245" y="1534677"/>
                  <a:pt x="2005191" y="1549048"/>
                  <a:pt x="2023533" y="1553633"/>
                </a:cubicBezTo>
                <a:cubicBezTo>
                  <a:pt x="2029177" y="1555044"/>
                  <a:pt x="2034872" y="1556268"/>
                  <a:pt x="2040466" y="1557866"/>
                </a:cubicBezTo>
                <a:cubicBezTo>
                  <a:pt x="2044757" y="1559092"/>
                  <a:pt x="2048731" y="1561607"/>
                  <a:pt x="2053166" y="1562100"/>
                </a:cubicBezTo>
                <a:cubicBezTo>
                  <a:pt x="2074250" y="1564443"/>
                  <a:pt x="2095499" y="1564922"/>
                  <a:pt x="2116666" y="1566333"/>
                </a:cubicBezTo>
                <a:cubicBezTo>
                  <a:pt x="2118928" y="1566899"/>
                  <a:pt x="2142653" y="1572369"/>
                  <a:pt x="2146300" y="1574800"/>
                </a:cubicBezTo>
                <a:cubicBezTo>
                  <a:pt x="2151281" y="1578121"/>
                  <a:pt x="2154274" y="1583824"/>
                  <a:pt x="2159000" y="1587500"/>
                </a:cubicBezTo>
                <a:cubicBezTo>
                  <a:pt x="2167032" y="1593747"/>
                  <a:pt x="2184400" y="1604433"/>
                  <a:pt x="2184400" y="1604433"/>
                </a:cubicBezTo>
                <a:cubicBezTo>
                  <a:pt x="2187222" y="1608666"/>
                  <a:pt x="2188552" y="1614436"/>
                  <a:pt x="2192866" y="1617133"/>
                </a:cubicBezTo>
                <a:cubicBezTo>
                  <a:pt x="2214610" y="1630723"/>
                  <a:pt x="2265888" y="1628775"/>
                  <a:pt x="2281766" y="1629833"/>
                </a:cubicBezTo>
                <a:cubicBezTo>
                  <a:pt x="2317578" y="1638785"/>
                  <a:pt x="2281137" y="1626590"/>
                  <a:pt x="2311400" y="1646766"/>
                </a:cubicBezTo>
                <a:cubicBezTo>
                  <a:pt x="2315113" y="1649241"/>
                  <a:pt x="2320109" y="1649004"/>
                  <a:pt x="2324100" y="1651000"/>
                </a:cubicBezTo>
                <a:cubicBezTo>
                  <a:pt x="2328651" y="1653275"/>
                  <a:pt x="2332249" y="1657191"/>
                  <a:pt x="2336800" y="1659466"/>
                </a:cubicBezTo>
                <a:cubicBezTo>
                  <a:pt x="2340791" y="1661462"/>
                  <a:pt x="2345509" y="1661704"/>
                  <a:pt x="2349500" y="1663700"/>
                </a:cubicBezTo>
                <a:cubicBezTo>
                  <a:pt x="2354051" y="1665975"/>
                  <a:pt x="2357551" y="1670100"/>
                  <a:pt x="2362200" y="1672166"/>
                </a:cubicBezTo>
                <a:cubicBezTo>
                  <a:pt x="2362215" y="1672173"/>
                  <a:pt x="2393942" y="1682747"/>
                  <a:pt x="2400300" y="1684866"/>
                </a:cubicBezTo>
                <a:cubicBezTo>
                  <a:pt x="2404533" y="1686277"/>
                  <a:pt x="2409287" y="1686625"/>
                  <a:pt x="2413000" y="1689100"/>
                </a:cubicBezTo>
                <a:cubicBezTo>
                  <a:pt x="2417233" y="1691922"/>
                  <a:pt x="2421024" y="1695562"/>
                  <a:pt x="2425700" y="1697566"/>
                </a:cubicBezTo>
                <a:cubicBezTo>
                  <a:pt x="2431048" y="1699858"/>
                  <a:pt x="2437039" y="1700202"/>
                  <a:pt x="2442633" y="1701800"/>
                </a:cubicBezTo>
                <a:cubicBezTo>
                  <a:pt x="2446924" y="1703026"/>
                  <a:pt x="2451100" y="1704622"/>
                  <a:pt x="2455333" y="1706033"/>
                </a:cubicBezTo>
                <a:cubicBezTo>
                  <a:pt x="2459566" y="1708855"/>
                  <a:pt x="2463356" y="1712496"/>
                  <a:pt x="2468033" y="1714500"/>
                </a:cubicBezTo>
                <a:cubicBezTo>
                  <a:pt x="2473381" y="1716792"/>
                  <a:pt x="2479372" y="1717135"/>
                  <a:pt x="2484966" y="1718733"/>
                </a:cubicBezTo>
                <a:cubicBezTo>
                  <a:pt x="2535508" y="1733173"/>
                  <a:pt x="2434986" y="1720116"/>
                  <a:pt x="2590800" y="1727200"/>
                </a:cubicBezTo>
                <a:cubicBezTo>
                  <a:pt x="2596224" y="1728556"/>
                  <a:pt x="2614361" y="1732630"/>
                  <a:pt x="2620433" y="1735666"/>
                </a:cubicBezTo>
                <a:cubicBezTo>
                  <a:pt x="2653259" y="1752079"/>
                  <a:pt x="2613911" y="1737726"/>
                  <a:pt x="2645833" y="1748366"/>
                </a:cubicBezTo>
                <a:cubicBezTo>
                  <a:pt x="2657377" y="1759910"/>
                  <a:pt x="2660985" y="1764715"/>
                  <a:pt x="2675466" y="1773766"/>
                </a:cubicBezTo>
                <a:cubicBezTo>
                  <a:pt x="2680818" y="1777111"/>
                  <a:pt x="2687265" y="1778565"/>
                  <a:pt x="2692400" y="1782233"/>
                </a:cubicBezTo>
                <a:cubicBezTo>
                  <a:pt x="2706460" y="1792276"/>
                  <a:pt x="2700758" y="1797372"/>
                  <a:pt x="2717800" y="1799166"/>
                </a:cubicBezTo>
                <a:cubicBezTo>
                  <a:pt x="2740297" y="1801534"/>
                  <a:pt x="2762955" y="1801989"/>
                  <a:pt x="2785533" y="1803400"/>
                </a:cubicBezTo>
                <a:lnTo>
                  <a:pt x="2810933" y="1811866"/>
                </a:lnTo>
                <a:cubicBezTo>
                  <a:pt x="2815166" y="1813277"/>
                  <a:pt x="2819920" y="1813625"/>
                  <a:pt x="2823633" y="1816100"/>
                </a:cubicBezTo>
                <a:cubicBezTo>
                  <a:pt x="2827866" y="1818922"/>
                  <a:pt x="2831782" y="1822291"/>
                  <a:pt x="2836333" y="1824566"/>
                </a:cubicBezTo>
                <a:cubicBezTo>
                  <a:pt x="2840324" y="1826562"/>
                  <a:pt x="2845042" y="1826804"/>
                  <a:pt x="2849033" y="1828800"/>
                </a:cubicBezTo>
                <a:cubicBezTo>
                  <a:pt x="2865509" y="1837038"/>
                  <a:pt x="2863309" y="1844740"/>
                  <a:pt x="2887133" y="1845733"/>
                </a:cubicBezTo>
                <a:cubicBezTo>
                  <a:pt x="3007116" y="1850732"/>
                  <a:pt x="2954937" y="1847366"/>
                  <a:pt x="3043766" y="1854200"/>
                </a:cubicBezTo>
                <a:cubicBezTo>
                  <a:pt x="3064928" y="1861253"/>
                  <a:pt x="3050101" y="1854824"/>
                  <a:pt x="3073400" y="1871133"/>
                </a:cubicBezTo>
                <a:cubicBezTo>
                  <a:pt x="3081736" y="1876968"/>
                  <a:pt x="3098800" y="1888066"/>
                  <a:pt x="3098800" y="1888066"/>
                </a:cubicBezTo>
                <a:cubicBezTo>
                  <a:pt x="3100211" y="1892299"/>
                  <a:pt x="3100293" y="1897244"/>
                  <a:pt x="3103033" y="1900766"/>
                </a:cubicBezTo>
                <a:cubicBezTo>
                  <a:pt x="3110384" y="1910217"/>
                  <a:pt x="3117074" y="1922379"/>
                  <a:pt x="3128433" y="1926166"/>
                </a:cubicBezTo>
                <a:cubicBezTo>
                  <a:pt x="3159352" y="1936473"/>
                  <a:pt x="3145175" y="1932469"/>
                  <a:pt x="3170766" y="1938866"/>
                </a:cubicBezTo>
                <a:cubicBezTo>
                  <a:pt x="3174999" y="1941688"/>
                  <a:pt x="3178817" y="1945267"/>
                  <a:pt x="3183466" y="1947333"/>
                </a:cubicBezTo>
                <a:cubicBezTo>
                  <a:pt x="3191621" y="1950958"/>
                  <a:pt x="3200399" y="1952978"/>
                  <a:pt x="3208866" y="1955800"/>
                </a:cubicBezTo>
                <a:cubicBezTo>
                  <a:pt x="3247033" y="1968522"/>
                  <a:pt x="3217131" y="1959800"/>
                  <a:pt x="3302000" y="1964266"/>
                </a:cubicBezTo>
                <a:cubicBezTo>
                  <a:pt x="3306233" y="1965677"/>
                  <a:pt x="3310987" y="1966025"/>
                  <a:pt x="3314700" y="1968500"/>
                </a:cubicBezTo>
                <a:cubicBezTo>
                  <a:pt x="3332758" y="1980539"/>
                  <a:pt x="3323865" y="1978365"/>
                  <a:pt x="3331633" y="1993900"/>
                </a:cubicBezTo>
                <a:cubicBezTo>
                  <a:pt x="3333908" y="1998451"/>
                  <a:pt x="3337278" y="2002367"/>
                  <a:pt x="3340100" y="2006600"/>
                </a:cubicBezTo>
                <a:cubicBezTo>
                  <a:pt x="3344047" y="2018441"/>
                  <a:pt x="3344634" y="2037531"/>
                  <a:pt x="3361266" y="2040466"/>
                </a:cubicBezTo>
                <a:cubicBezTo>
                  <a:pt x="3380771" y="2043908"/>
                  <a:pt x="3400777" y="2043289"/>
                  <a:pt x="3420533" y="2044700"/>
                </a:cubicBezTo>
                <a:cubicBezTo>
                  <a:pt x="3424766" y="2046111"/>
                  <a:pt x="3429520" y="2046458"/>
                  <a:pt x="3433233" y="2048933"/>
                </a:cubicBezTo>
                <a:cubicBezTo>
                  <a:pt x="3464944" y="2070073"/>
                  <a:pt x="3428436" y="2055801"/>
                  <a:pt x="3458633" y="2065866"/>
                </a:cubicBezTo>
                <a:cubicBezTo>
                  <a:pt x="3463730" y="2076059"/>
                  <a:pt x="3476371" y="2103092"/>
                  <a:pt x="3484033" y="2108200"/>
                </a:cubicBezTo>
                <a:lnTo>
                  <a:pt x="3496733" y="2116666"/>
                </a:lnTo>
                <a:cubicBezTo>
                  <a:pt x="3508298" y="2151365"/>
                  <a:pt x="3488295" y="2097662"/>
                  <a:pt x="3526366" y="2154766"/>
                </a:cubicBezTo>
                <a:cubicBezTo>
                  <a:pt x="3529188" y="2158999"/>
                  <a:pt x="3529820" y="2166594"/>
                  <a:pt x="3534833" y="2167466"/>
                </a:cubicBezTo>
                <a:cubicBezTo>
                  <a:pt x="3564061" y="2172549"/>
                  <a:pt x="3594100" y="2170289"/>
                  <a:pt x="3623733" y="2171700"/>
                </a:cubicBezTo>
                <a:lnTo>
                  <a:pt x="3687233" y="2192866"/>
                </a:lnTo>
                <a:cubicBezTo>
                  <a:pt x="3701562" y="2197643"/>
                  <a:pt x="3720142" y="2204200"/>
                  <a:pt x="3733800" y="2205566"/>
                </a:cubicBezTo>
                <a:lnTo>
                  <a:pt x="3776133" y="2209800"/>
                </a:lnTo>
                <a:lnTo>
                  <a:pt x="3801533" y="2218266"/>
                </a:lnTo>
                <a:lnTo>
                  <a:pt x="3814233" y="2222500"/>
                </a:lnTo>
                <a:cubicBezTo>
                  <a:pt x="3818466" y="2226733"/>
                  <a:pt x="3823100" y="2230601"/>
                  <a:pt x="3826933" y="2235200"/>
                </a:cubicBezTo>
                <a:cubicBezTo>
                  <a:pt x="3830190" y="2239109"/>
                  <a:pt x="3831491" y="2244643"/>
                  <a:pt x="3835400" y="2247900"/>
                </a:cubicBezTo>
                <a:cubicBezTo>
                  <a:pt x="3840248" y="2251940"/>
                  <a:pt x="3846689" y="2253544"/>
                  <a:pt x="3852333" y="2256366"/>
                </a:cubicBezTo>
                <a:cubicBezTo>
                  <a:pt x="3855155" y="2260599"/>
                  <a:pt x="3856827" y="2265888"/>
                  <a:pt x="3860800" y="2269066"/>
                </a:cubicBezTo>
                <a:cubicBezTo>
                  <a:pt x="3864285" y="2271854"/>
                  <a:pt x="3869052" y="2272944"/>
                  <a:pt x="3873500" y="2273300"/>
                </a:cubicBezTo>
                <a:cubicBezTo>
                  <a:pt x="3904477" y="2275778"/>
                  <a:pt x="3935589" y="2276122"/>
                  <a:pt x="3966633" y="2277533"/>
                </a:cubicBezTo>
                <a:cubicBezTo>
                  <a:pt x="3972277" y="2278944"/>
                  <a:pt x="3977993" y="2280094"/>
                  <a:pt x="3983566" y="2281766"/>
                </a:cubicBezTo>
                <a:cubicBezTo>
                  <a:pt x="3992114" y="2284331"/>
                  <a:pt x="4000308" y="2288069"/>
                  <a:pt x="4008966" y="2290233"/>
                </a:cubicBezTo>
                <a:cubicBezTo>
                  <a:pt x="4014611" y="2291644"/>
                  <a:pt x="4020195" y="2293325"/>
                  <a:pt x="4025900" y="2294466"/>
                </a:cubicBezTo>
                <a:cubicBezTo>
                  <a:pt x="4034317" y="2296149"/>
                  <a:pt x="4042921" y="2296838"/>
                  <a:pt x="4051300" y="2298700"/>
                </a:cubicBezTo>
                <a:cubicBezTo>
                  <a:pt x="4055656" y="2299668"/>
                  <a:pt x="4059550" y="2302603"/>
                  <a:pt x="4064000" y="2302933"/>
                </a:cubicBezTo>
                <a:cubicBezTo>
                  <a:pt x="4097803" y="2305437"/>
                  <a:pt x="4131733" y="2305755"/>
                  <a:pt x="4165600" y="2307166"/>
                </a:cubicBezTo>
                <a:cubicBezTo>
                  <a:pt x="4176889" y="2308577"/>
                  <a:pt x="4188273" y="2309365"/>
                  <a:pt x="4199466" y="2311400"/>
                </a:cubicBezTo>
                <a:cubicBezTo>
                  <a:pt x="4203856" y="2312198"/>
                  <a:pt x="4207875" y="2314407"/>
                  <a:pt x="4212166" y="2315633"/>
                </a:cubicBezTo>
                <a:cubicBezTo>
                  <a:pt x="4217761" y="2317231"/>
                  <a:pt x="4223527" y="2318194"/>
                  <a:pt x="4229100" y="2319866"/>
                </a:cubicBezTo>
                <a:cubicBezTo>
                  <a:pt x="4237648" y="2322430"/>
                  <a:pt x="4246033" y="2325511"/>
                  <a:pt x="4254500" y="2328333"/>
                </a:cubicBezTo>
                <a:lnTo>
                  <a:pt x="4279900" y="2336800"/>
                </a:lnTo>
                <a:cubicBezTo>
                  <a:pt x="4284133" y="2338211"/>
                  <a:pt x="4288160" y="2340589"/>
                  <a:pt x="4292600" y="2341033"/>
                </a:cubicBezTo>
                <a:lnTo>
                  <a:pt x="4334933" y="2345266"/>
                </a:lnTo>
                <a:cubicBezTo>
                  <a:pt x="4359501" y="2361645"/>
                  <a:pt x="4335604" y="2348352"/>
                  <a:pt x="4377266" y="2357966"/>
                </a:cubicBezTo>
                <a:cubicBezTo>
                  <a:pt x="4385962" y="2359973"/>
                  <a:pt x="4394008" y="2364268"/>
                  <a:pt x="4402666" y="2366433"/>
                </a:cubicBezTo>
                <a:cubicBezTo>
                  <a:pt x="4416627" y="2369923"/>
                  <a:pt x="4445000" y="2374900"/>
                  <a:pt x="4445000" y="2374900"/>
                </a:cubicBezTo>
                <a:cubicBezTo>
                  <a:pt x="4450644" y="2377722"/>
                  <a:pt x="4455946" y="2381370"/>
                  <a:pt x="4461933" y="2383366"/>
                </a:cubicBezTo>
                <a:cubicBezTo>
                  <a:pt x="4468759" y="2385641"/>
                  <a:pt x="4475924" y="2387068"/>
                  <a:pt x="4483100" y="2387600"/>
                </a:cubicBezTo>
                <a:cubicBezTo>
                  <a:pt x="4514091" y="2389896"/>
                  <a:pt x="4545197" y="2390242"/>
                  <a:pt x="4576233" y="2391833"/>
                </a:cubicBezTo>
                <a:lnTo>
                  <a:pt x="4648200" y="2396066"/>
                </a:lnTo>
                <a:cubicBezTo>
                  <a:pt x="4679119" y="2406373"/>
                  <a:pt x="4664942" y="2402369"/>
                  <a:pt x="4690533" y="2408766"/>
                </a:cubicBezTo>
                <a:cubicBezTo>
                  <a:pt x="4696177" y="2411588"/>
                  <a:pt x="4701251" y="2416136"/>
                  <a:pt x="4707466" y="2417233"/>
                </a:cubicBezTo>
                <a:cubicBezTo>
                  <a:pt x="4725585" y="2420430"/>
                  <a:pt x="4744202" y="2419540"/>
                  <a:pt x="4762500" y="2421466"/>
                </a:cubicBezTo>
                <a:cubicBezTo>
                  <a:pt x="4771036" y="2422365"/>
                  <a:pt x="4779483" y="2424017"/>
                  <a:pt x="4787900" y="2425700"/>
                </a:cubicBezTo>
                <a:cubicBezTo>
                  <a:pt x="4821522" y="2432425"/>
                  <a:pt x="4786995" y="2427591"/>
                  <a:pt x="4830233" y="2438400"/>
                </a:cubicBezTo>
                <a:cubicBezTo>
                  <a:pt x="4835877" y="2439811"/>
                  <a:pt x="4841380" y="2442024"/>
                  <a:pt x="4847166" y="2442633"/>
                </a:cubicBezTo>
                <a:cubicBezTo>
                  <a:pt x="4885414" y="2446659"/>
                  <a:pt x="4983860" y="2449916"/>
                  <a:pt x="5012266" y="2451100"/>
                </a:cubicBezTo>
                <a:cubicBezTo>
                  <a:pt x="5033307" y="2456360"/>
                  <a:pt x="5023382" y="2455333"/>
                  <a:pt x="5041900" y="2455333"/>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5" name="直接连接符 74"/>
          <p:cNvCxnSpPr/>
          <p:nvPr/>
        </p:nvCxnSpPr>
        <p:spPr>
          <a:xfrm>
            <a:off x="2164603" y="3474102"/>
            <a:ext cx="2222665" cy="0"/>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4113880" y="3474102"/>
            <a:ext cx="0" cy="1415246"/>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8" name="箭头: 右 70"/>
          <p:cNvSpPr/>
          <p:nvPr/>
        </p:nvSpPr>
        <p:spPr>
          <a:xfrm>
            <a:off x="4112212" y="4090575"/>
            <a:ext cx="288975" cy="423379"/>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79" name="矩形 78"/>
          <p:cNvSpPr/>
          <p:nvPr/>
        </p:nvSpPr>
        <p:spPr>
          <a:xfrm>
            <a:off x="4427233" y="4138222"/>
            <a:ext cx="1088760" cy="400110"/>
          </a:xfrm>
          <a:prstGeom prst="rect">
            <a:avLst/>
          </a:prstGeom>
        </p:spPr>
        <p:txBody>
          <a:bodyPr wrap="none">
            <a:spAutoFit/>
          </a:bodyPr>
          <a:lstStyle/>
          <a:p>
            <a:r>
              <a:rPr lang="en-US" altLang="zh-CN" sz="2000"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1.2</a:t>
            </a:r>
            <a:r>
              <a:rPr lang="zh-CN" altLang="en-US" sz="2000" b="1"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个月</a:t>
            </a:r>
            <a:endParaRPr lang="zh-CN" altLang="en-US" sz="20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cxnSp>
        <p:nvCxnSpPr>
          <p:cNvPr id="80" name="直接连接符 79"/>
          <p:cNvCxnSpPr/>
          <p:nvPr/>
        </p:nvCxnSpPr>
        <p:spPr>
          <a:xfrm>
            <a:off x="4401188" y="3483046"/>
            <a:ext cx="0" cy="1383796"/>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23699" y="290508"/>
            <a:ext cx="10423039" cy="663894"/>
          </a:xfrm>
        </p:spPr>
        <p:txBody>
          <a:bodyPr>
            <a:normAutofit/>
          </a:bodyPr>
          <a:lstStyle/>
          <a:p>
            <a:pPr algn="ctr"/>
            <a:r>
              <a:rPr lang="zh-CN" altLang="en-US" sz="2800" dirty="0"/>
              <a:t>骨改良药物差异：</a:t>
            </a:r>
            <a:r>
              <a:rPr lang="en-US" altLang="zh-CN" sz="2800" dirty="0"/>
              <a:t>OS</a:t>
            </a:r>
            <a:r>
              <a:rPr lang="zh-CN" altLang="en-US" sz="2800" dirty="0"/>
              <a:t>和</a:t>
            </a:r>
            <a:r>
              <a:rPr lang="en-US" altLang="zh-CN" sz="2800" dirty="0"/>
              <a:t>PFS</a:t>
            </a:r>
          </a:p>
        </p:txBody>
      </p:sp>
      <p:sp>
        <p:nvSpPr>
          <p:cNvPr id="3" name="文本占位符 2"/>
          <p:cNvSpPr>
            <a:spLocks noGrp="1"/>
          </p:cNvSpPr>
          <p:nvPr>
            <p:ph type="body" idx="1"/>
          </p:nvPr>
        </p:nvSpPr>
        <p:spPr>
          <a:xfrm>
            <a:off x="7461250" y="6400800"/>
            <a:ext cx="4415790" cy="186690"/>
          </a:xfrm>
        </p:spPr>
        <p:txBody>
          <a:bodyPr/>
          <a:lstStyle/>
          <a:p>
            <a:r>
              <a:rPr lang="en-US" altLang="zh-CN" dirty="0" err="1"/>
              <a:t>Menshawy</a:t>
            </a:r>
            <a:r>
              <a:rPr lang="en-US" altLang="zh-CN" dirty="0"/>
              <a:t> A, et al. Supportive Care in Cancer, 2018, 26(4):1029-1038.</a:t>
            </a:r>
          </a:p>
        </p:txBody>
      </p:sp>
      <p:pic>
        <p:nvPicPr>
          <p:cNvPr id="19"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0" y="1543685"/>
            <a:ext cx="9130665" cy="39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p:cNvSpPr txBox="1">
            <a:spLocks noChangeArrowheads="1"/>
          </p:cNvSpPr>
          <p:nvPr/>
        </p:nvSpPr>
        <p:spPr bwMode="auto">
          <a:xfrm>
            <a:off x="1875790" y="5711825"/>
            <a:ext cx="8214995" cy="398780"/>
          </a:xfrm>
          <a:prstGeom prst="rect">
            <a:avLst/>
          </a:prstGeom>
          <a:solidFill>
            <a:schemeClr val="accent1">
              <a:lumMod val="75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2000" b="1" dirty="0">
                <a:solidFill>
                  <a:schemeClr val="bg1"/>
                </a:solidFill>
                <a:latin typeface="+mn-ea"/>
                <a:ea typeface="+mn-ea"/>
              </a:rPr>
              <a:t>注射类双膦酸盐药物与地舒单抗总生存率和疾病进展时间二者没有差异</a:t>
            </a:r>
          </a:p>
        </p:txBody>
      </p:sp>
      <p:sp>
        <p:nvSpPr>
          <p:cNvPr id="21" name="文本框 20"/>
          <p:cNvSpPr txBox="1"/>
          <p:nvPr/>
        </p:nvSpPr>
        <p:spPr>
          <a:xfrm>
            <a:off x="1059180" y="1064895"/>
            <a:ext cx="10751185" cy="368300"/>
          </a:xfrm>
          <a:prstGeom prst="rect">
            <a:avLst/>
          </a:prstGeom>
          <a:noFill/>
        </p:spPr>
        <p:txBody>
          <a:bodyPr wrap="square">
            <a:spAutoFit/>
          </a:bodyPr>
          <a:lstStyle/>
          <a:p>
            <a:r>
              <a:rPr lang="zh-CN" altLang="en-US" dirty="0">
                <a:solidFill>
                  <a:schemeClr val="tx1"/>
                </a:solidFill>
              </a:rPr>
              <a:t>纳入</a:t>
            </a:r>
            <a:r>
              <a:rPr lang="en-US" altLang="zh-CN" dirty="0">
                <a:solidFill>
                  <a:schemeClr val="tx1"/>
                </a:solidFill>
              </a:rPr>
              <a:t>6</a:t>
            </a:r>
            <a:r>
              <a:rPr lang="zh-CN" altLang="en-US" dirty="0">
                <a:solidFill>
                  <a:schemeClr val="tx1"/>
                </a:solidFill>
              </a:rPr>
              <a:t>项临床随机对照试验，共</a:t>
            </a:r>
            <a:r>
              <a:rPr lang="en-US" altLang="zh-CN" dirty="0">
                <a:solidFill>
                  <a:schemeClr val="tx1"/>
                </a:solidFill>
              </a:rPr>
              <a:t>7722</a:t>
            </a:r>
            <a:r>
              <a:rPr lang="zh-CN" altLang="en-US" dirty="0">
                <a:solidFill>
                  <a:schemeClr val="tx1"/>
                </a:solidFill>
              </a:rPr>
              <a:t>例患者，评价注射类双膦酸盐药物与地舒单抗的临床疗效对比</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84609" y="307653"/>
            <a:ext cx="10423039" cy="663894"/>
          </a:xfrm>
        </p:spPr>
        <p:txBody>
          <a:bodyPr>
            <a:normAutofit/>
          </a:bodyPr>
          <a:lstStyle/>
          <a:p>
            <a:pPr algn="ctr"/>
            <a:r>
              <a:rPr lang="zh-CN" altLang="en-US" sz="2800">
                <a:sym typeface="+mn-ea"/>
              </a:rPr>
              <a:t>骨改良药物差异：持续抗骨吸收作用</a:t>
            </a:r>
            <a:endParaRPr lang="zh-CN" altLang="en-US" sz="2800" b="1" dirty="0">
              <a:solidFill>
                <a:srgbClr val="C00000"/>
              </a:solidFill>
              <a:latin typeface="微软雅黑" panose="020B0503020204020204" charset="-122"/>
              <a:ea typeface="微软雅黑" panose="020B0503020204020204" charset="-122"/>
              <a:sym typeface="+mn-ea"/>
            </a:endParaRPr>
          </a:p>
        </p:txBody>
      </p:sp>
      <p:pic>
        <p:nvPicPr>
          <p:cNvPr id="12" name="图片 11"/>
          <p:cNvPicPr>
            <a:picLocks noChangeAspect="1"/>
          </p:cNvPicPr>
          <p:nvPr/>
        </p:nvPicPr>
        <p:blipFill>
          <a:blip r:embed="rId3"/>
          <a:stretch>
            <a:fillRect/>
          </a:stretch>
        </p:blipFill>
        <p:spPr>
          <a:xfrm>
            <a:off x="0" y="1313815"/>
            <a:ext cx="4171315" cy="2914015"/>
          </a:xfrm>
          <a:prstGeom prst="rect">
            <a:avLst/>
          </a:prstGeom>
        </p:spPr>
      </p:pic>
      <p:pic>
        <p:nvPicPr>
          <p:cNvPr id="13" name="图片 12"/>
          <p:cNvPicPr>
            <a:picLocks noChangeAspect="1"/>
          </p:cNvPicPr>
          <p:nvPr/>
        </p:nvPicPr>
        <p:blipFill>
          <a:blip r:embed="rId4"/>
          <a:stretch>
            <a:fillRect/>
          </a:stretch>
        </p:blipFill>
        <p:spPr>
          <a:xfrm>
            <a:off x="4130040" y="1303655"/>
            <a:ext cx="4497705" cy="3042920"/>
          </a:xfrm>
          <a:prstGeom prst="rect">
            <a:avLst/>
          </a:prstGeom>
        </p:spPr>
      </p:pic>
      <p:sp>
        <p:nvSpPr>
          <p:cNvPr id="16" name="文本框 15"/>
          <p:cNvSpPr txBox="1"/>
          <p:nvPr/>
        </p:nvSpPr>
        <p:spPr>
          <a:xfrm>
            <a:off x="8624570" y="3625215"/>
            <a:ext cx="3498850" cy="1476375"/>
          </a:xfrm>
          <a:prstGeom prst="rect">
            <a:avLst/>
          </a:prstGeom>
          <a:noFill/>
          <a:ln>
            <a:solidFill>
              <a:schemeClr val="tx1"/>
            </a:solidFill>
            <a:prstDash val="sysDot"/>
          </a:ln>
        </p:spPr>
        <p:txBody>
          <a:bodyPr wrap="square" rtlCol="0" anchor="t">
            <a:spAutoFit/>
          </a:bodyPr>
          <a:lstStyle/>
          <a:p>
            <a:pPr marL="285750" indent="-285750">
              <a:buFont typeface="Wingdings" panose="05000000000000000000" charset="0"/>
              <a:buChar char="Ø"/>
            </a:pPr>
            <a:r>
              <a:rPr lang="zh-CN" altLang="en-US" b="1" dirty="0">
                <a:solidFill>
                  <a:srgbClr val="FF0000"/>
                </a:solidFill>
              </a:rPr>
              <a:t>双膦酸盐由于对羟磷灰石的高亲和力，对骨密度和骨周转具有持久的影响。</a:t>
            </a:r>
          </a:p>
          <a:p>
            <a:pPr marL="285750" indent="-285750">
              <a:buFont typeface="Wingdings" panose="05000000000000000000" charset="0"/>
              <a:buChar char="Ø"/>
            </a:pPr>
            <a:r>
              <a:rPr lang="zh-CN" altLang="en-US" b="1" dirty="0">
                <a:solidFill>
                  <a:srgbClr val="FF0000"/>
                </a:solidFill>
              </a:rPr>
              <a:t>相反，停止地舒单抗导致骨吸收迅速反弹，BMD下降。</a:t>
            </a:r>
          </a:p>
        </p:txBody>
      </p:sp>
      <p:pic>
        <p:nvPicPr>
          <p:cNvPr id="17" name="图片 16"/>
          <p:cNvPicPr>
            <a:picLocks noChangeAspect="1"/>
          </p:cNvPicPr>
          <p:nvPr/>
        </p:nvPicPr>
        <p:blipFill>
          <a:blip r:embed="rId5"/>
          <a:srcRect t="5523" r="869"/>
          <a:stretch>
            <a:fillRect/>
          </a:stretch>
        </p:blipFill>
        <p:spPr>
          <a:xfrm>
            <a:off x="8519795" y="1395730"/>
            <a:ext cx="3715385" cy="2109470"/>
          </a:xfrm>
          <a:prstGeom prst="rect">
            <a:avLst/>
          </a:prstGeom>
        </p:spPr>
      </p:pic>
      <p:sp>
        <p:nvSpPr>
          <p:cNvPr id="18" name="文本框 17"/>
          <p:cNvSpPr txBox="1"/>
          <p:nvPr/>
        </p:nvSpPr>
        <p:spPr>
          <a:xfrm>
            <a:off x="8507095" y="6309360"/>
            <a:ext cx="3616325" cy="275590"/>
          </a:xfrm>
          <a:prstGeom prst="rect">
            <a:avLst/>
          </a:prstGeom>
          <a:noFill/>
        </p:spPr>
        <p:txBody>
          <a:bodyPr wrap="square" rtlCol="0" anchor="t">
            <a:spAutoFit/>
          </a:bodyPr>
          <a:lstStyle/>
          <a:p>
            <a:r>
              <a:rPr lang="zh-CN" altLang="en-US" sz="1200">
                <a:solidFill>
                  <a:schemeClr val="bg1"/>
                </a:solidFill>
              </a:rPr>
              <a:t>Br J Clin Pharmacol. 2019 Jun;85(6):1125-1135. </a:t>
            </a:r>
          </a:p>
        </p:txBody>
      </p:sp>
      <p:sp>
        <p:nvSpPr>
          <p:cNvPr id="2" name="文本框 1"/>
          <p:cNvSpPr txBox="1"/>
          <p:nvPr/>
        </p:nvSpPr>
        <p:spPr>
          <a:xfrm>
            <a:off x="367665" y="1489075"/>
            <a:ext cx="3616325" cy="306705"/>
          </a:xfrm>
          <a:prstGeom prst="rect">
            <a:avLst/>
          </a:prstGeom>
          <a:noFill/>
        </p:spPr>
        <p:txBody>
          <a:bodyPr wrap="square" rtlCol="0" anchor="t">
            <a:spAutoFit/>
          </a:bodyPr>
          <a:lstStyle/>
          <a:p>
            <a:r>
              <a:rPr lang="zh-CN" altLang="en-US" sz="1400" b="1" dirty="0">
                <a:solidFill>
                  <a:schemeClr val="accent1">
                    <a:lumMod val="75000"/>
                  </a:schemeClr>
                </a:solidFill>
                <a:sym typeface="+mn-ea"/>
              </a:rPr>
              <a:t>双膦酸盐在治疗三年后的持续抗骨吸收作用</a:t>
            </a:r>
          </a:p>
        </p:txBody>
      </p:sp>
      <p:sp>
        <p:nvSpPr>
          <p:cNvPr id="4" name="文本框 3"/>
          <p:cNvSpPr txBox="1"/>
          <p:nvPr/>
        </p:nvSpPr>
        <p:spPr>
          <a:xfrm>
            <a:off x="4271645" y="1489075"/>
            <a:ext cx="4114800" cy="306705"/>
          </a:xfrm>
          <a:prstGeom prst="rect">
            <a:avLst/>
          </a:prstGeom>
          <a:noFill/>
        </p:spPr>
        <p:txBody>
          <a:bodyPr wrap="none" rtlCol="0" anchor="t">
            <a:spAutoFit/>
          </a:bodyPr>
          <a:lstStyle/>
          <a:p>
            <a:r>
              <a:rPr lang="zh-CN" altLang="en-US" sz="1400" b="1">
                <a:solidFill>
                  <a:schemeClr val="accent1">
                    <a:lumMod val="75000"/>
                  </a:schemeClr>
                </a:solidFill>
                <a:sym typeface="+mn-ea"/>
              </a:rPr>
              <a:t>地舒单抗治疗24个月后停止用药对髋骨密度的影响</a:t>
            </a:r>
          </a:p>
        </p:txBody>
      </p:sp>
      <p:sp>
        <p:nvSpPr>
          <p:cNvPr id="19" name="文本框 18"/>
          <p:cNvSpPr txBox="1"/>
          <p:nvPr/>
        </p:nvSpPr>
        <p:spPr>
          <a:xfrm>
            <a:off x="160655" y="4346575"/>
            <a:ext cx="3850005" cy="1480855"/>
          </a:xfrm>
          <a:prstGeom prst="rect">
            <a:avLst/>
          </a:prstGeom>
          <a:noFill/>
          <a:ln>
            <a:solidFill>
              <a:schemeClr val="tx1"/>
            </a:solidFill>
            <a:prstDash val="sysDot"/>
          </a:ln>
        </p:spPr>
        <p:txBody>
          <a:bodyPr wrap="square" rtlCol="0" anchor="t">
            <a:spAutoFit/>
          </a:bodyPr>
          <a:lstStyle/>
          <a:p>
            <a:pPr marL="285750" indent="-285750" fontAlgn="auto">
              <a:lnSpc>
                <a:spcPts val="2200"/>
              </a:lnSpc>
              <a:buFont typeface="Wingdings" panose="05000000000000000000" charset="0"/>
              <a:buChar char="Ø"/>
            </a:pPr>
            <a:r>
              <a:rPr lang="zh-CN" altLang="en-US" sz="1600" dirty="0"/>
              <a:t>骨质疏松患者：Z3是</a:t>
            </a:r>
            <a:r>
              <a:rPr lang="en-US" altLang="zh-CN" sz="1600" dirty="0"/>
              <a:t>3</a:t>
            </a:r>
            <a:r>
              <a:rPr lang="zh-CN" altLang="en-US" sz="1600" dirty="0"/>
              <a:t>年每年使用</a:t>
            </a:r>
            <a:r>
              <a:rPr lang="en-US" altLang="zh-CN" sz="1600" dirty="0"/>
              <a:t>1</a:t>
            </a:r>
            <a:r>
              <a:rPr lang="zh-CN" altLang="en-US" sz="1600" dirty="0"/>
              <a:t>次双膦酸盐，随后在未来三年没有进一步的治疗。Z6是</a:t>
            </a:r>
            <a:r>
              <a:rPr lang="en-US" altLang="zh-CN" sz="1600" dirty="0"/>
              <a:t>6</a:t>
            </a:r>
            <a:r>
              <a:rPr lang="zh-CN" altLang="en-US" sz="1600" dirty="0"/>
              <a:t>年每年使用一次双膦酸盐。停药</a:t>
            </a:r>
            <a:r>
              <a:rPr lang="en-US" altLang="zh-CN" sz="1600" dirty="0"/>
              <a:t>2</a:t>
            </a:r>
            <a:r>
              <a:rPr lang="zh-CN" altLang="en-US" sz="1600" dirty="0"/>
              <a:t>年后，</a:t>
            </a:r>
            <a:r>
              <a:rPr lang="en-US" altLang="zh-CN" sz="1600" dirty="0"/>
              <a:t>BMD</a:t>
            </a:r>
            <a:r>
              <a:rPr lang="zh-CN" altLang="en-US" sz="1600" dirty="0"/>
              <a:t>保持稳定，仅在6年时才开始略有下降。</a:t>
            </a:r>
          </a:p>
        </p:txBody>
      </p:sp>
      <p:sp>
        <p:nvSpPr>
          <p:cNvPr id="20" name="文本框 19"/>
          <p:cNvSpPr txBox="1"/>
          <p:nvPr/>
        </p:nvSpPr>
        <p:spPr>
          <a:xfrm>
            <a:off x="4155440" y="4363401"/>
            <a:ext cx="4231006" cy="917046"/>
          </a:xfrm>
          <a:prstGeom prst="rect">
            <a:avLst/>
          </a:prstGeom>
          <a:noFill/>
          <a:ln>
            <a:solidFill>
              <a:schemeClr val="tx1"/>
            </a:solidFill>
            <a:prstDash val="sysDot"/>
          </a:ln>
        </p:spPr>
        <p:txBody>
          <a:bodyPr wrap="square" rtlCol="0" anchor="t">
            <a:spAutoFit/>
          </a:bodyPr>
          <a:lstStyle/>
          <a:p>
            <a:pPr marL="285750" indent="-285750" fontAlgn="auto">
              <a:lnSpc>
                <a:spcPts val="2200"/>
              </a:lnSpc>
              <a:buFont typeface="Wingdings" panose="05000000000000000000" charset="0"/>
              <a:buChar char="Ø"/>
            </a:pPr>
            <a:r>
              <a:rPr lang="zh-CN" altLang="en-US" sz="1600" dirty="0">
                <a:latin typeface="微软雅黑" panose="020B0503020204020204" charset="-122"/>
                <a:ea typeface="微软雅黑" panose="020B0503020204020204" charset="-122"/>
                <a:cs typeface="微软雅黑" panose="020B0503020204020204" charset="-122"/>
                <a:sym typeface="+mn-ea"/>
              </a:rPr>
              <a:t>骨质疏松患者：地舒</a:t>
            </a:r>
            <a:r>
              <a:rPr lang="zh-CN" altLang="en-US" sz="1600" dirty="0">
                <a:latin typeface="微软雅黑" panose="020B0503020204020204" charset="-122"/>
                <a:ea typeface="微软雅黑" panose="020B0503020204020204" charset="-122"/>
                <a:cs typeface="微软雅黑" panose="020B0503020204020204" charset="-122"/>
              </a:rPr>
              <a:t>单抗</a:t>
            </a:r>
            <a:r>
              <a:rPr lang="en-US" altLang="zh-CN" sz="1600" dirty="0">
                <a:latin typeface="微软雅黑" panose="020B0503020204020204" charset="-122"/>
                <a:ea typeface="微软雅黑" panose="020B0503020204020204" charset="-122"/>
                <a:cs typeface="微软雅黑" panose="020B0503020204020204" charset="-122"/>
              </a:rPr>
              <a:t>60mg </a:t>
            </a:r>
            <a:r>
              <a:rPr lang="zh-CN" altLang="en-US" sz="1600" dirty="0">
                <a:latin typeface="微软雅黑" panose="020B0503020204020204" charset="-122"/>
                <a:ea typeface="微软雅黑" panose="020B0503020204020204" charset="-122"/>
                <a:cs typeface="微软雅黑" panose="020B0503020204020204" charset="-122"/>
              </a:rPr>
              <a:t>，</a:t>
            </a:r>
            <a:r>
              <a:rPr lang="en-US" altLang="zh-CN" sz="1600" dirty="0">
                <a:latin typeface="微软雅黑" panose="020B0503020204020204" charset="-122"/>
                <a:ea typeface="微软雅黑" panose="020B0503020204020204" charset="-122"/>
                <a:cs typeface="微软雅黑" panose="020B0503020204020204" charset="-122"/>
              </a:rPr>
              <a:t>6</a:t>
            </a:r>
            <a:r>
              <a:rPr lang="zh-CN" altLang="en-US" sz="1600" dirty="0">
                <a:latin typeface="微软雅黑" panose="020B0503020204020204" charset="-122"/>
                <a:ea typeface="微软雅黑" panose="020B0503020204020204" charset="-122"/>
                <a:cs typeface="微软雅黑" panose="020B0503020204020204" charset="-122"/>
              </a:rPr>
              <a:t>个月</a:t>
            </a:r>
            <a:r>
              <a:rPr lang="en-US" altLang="zh-CN" sz="1600" dirty="0">
                <a:latin typeface="微软雅黑" panose="020B0503020204020204" charset="-122"/>
                <a:ea typeface="微软雅黑" panose="020B0503020204020204" charset="-122"/>
                <a:cs typeface="微软雅黑" panose="020B0503020204020204" charset="-122"/>
              </a:rPr>
              <a:t>/</a:t>
            </a:r>
            <a:r>
              <a:rPr lang="zh-CN" altLang="en-US" sz="1600" dirty="0">
                <a:latin typeface="微软雅黑" panose="020B0503020204020204" charset="-122"/>
                <a:ea typeface="微软雅黑" panose="020B0503020204020204" charset="-122"/>
                <a:cs typeface="微软雅黑" panose="020B0503020204020204" charset="-122"/>
              </a:rPr>
              <a:t>次，停止24个月后，重要部位骨质迅速流失，髋关节</a:t>
            </a:r>
            <a:r>
              <a:rPr lang="en-US" altLang="zh-CN" sz="1600" dirty="0">
                <a:latin typeface="微软雅黑" panose="020B0503020204020204" charset="-122"/>
                <a:ea typeface="微软雅黑" panose="020B0503020204020204" charset="-122"/>
                <a:cs typeface="微软雅黑" panose="020B0503020204020204" charset="-122"/>
              </a:rPr>
              <a:t>BMD</a:t>
            </a:r>
            <a:r>
              <a:rPr lang="zh-CN" altLang="en-US" sz="1600" dirty="0">
                <a:latin typeface="微软雅黑" panose="020B0503020204020204" charset="-122"/>
                <a:ea typeface="微软雅黑" panose="020B0503020204020204" charset="-122"/>
                <a:cs typeface="微软雅黑" panose="020B0503020204020204" charset="-122"/>
              </a:rPr>
              <a:t>低于基线</a:t>
            </a:r>
            <a:r>
              <a:rPr lang="en-US" altLang="zh-CN" sz="1600" dirty="0">
                <a:latin typeface="微软雅黑" panose="020B0503020204020204" charset="-122"/>
                <a:ea typeface="微软雅黑" panose="020B0503020204020204" charset="-122"/>
                <a:cs typeface="微软雅黑" panose="020B0503020204020204" charset="-122"/>
              </a:rPr>
              <a:t>(</a:t>
            </a:r>
            <a:r>
              <a:rPr lang="zh-CN" altLang="en-US" sz="1600" dirty="0">
                <a:latin typeface="微软雅黑" panose="020B0503020204020204" charset="-122"/>
                <a:ea typeface="微软雅黑" panose="020B0503020204020204" charset="-122"/>
                <a:cs typeface="微软雅黑" panose="020B0503020204020204" charset="-122"/>
              </a:rPr>
              <a:t>治疗前</a:t>
            </a:r>
            <a:r>
              <a:rPr lang="en-US" altLang="zh-CN" sz="1600" dirty="0">
                <a:latin typeface="微软雅黑" panose="020B0503020204020204" charset="-122"/>
                <a:ea typeface="微软雅黑" panose="020B0503020204020204" charset="-122"/>
                <a:cs typeface="微软雅黑" panose="020B0503020204020204" charset="-122"/>
              </a:rPr>
              <a:t>)</a:t>
            </a:r>
            <a:r>
              <a:rPr lang="zh-CN" altLang="en-US" sz="1600" dirty="0">
                <a:latin typeface="微软雅黑" panose="020B0503020204020204" charset="-122"/>
                <a:ea typeface="微软雅黑" panose="020B0503020204020204" charset="-122"/>
                <a:cs typeface="微软雅黑" panose="020B0503020204020204" charset="-122"/>
              </a:rPr>
              <a:t>水平。</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4609" y="211133"/>
            <a:ext cx="10423039" cy="663894"/>
          </a:xfrm>
        </p:spPr>
        <p:txBody>
          <a:bodyPr/>
          <a:lstStyle/>
          <a:p>
            <a:pPr algn="ctr"/>
            <a:r>
              <a:rPr lang="zh-CN" altLang="en-US" sz="2800" dirty="0"/>
              <a:t>骨改良药物差异：安全性</a:t>
            </a:r>
          </a:p>
        </p:txBody>
      </p:sp>
      <p:sp>
        <p:nvSpPr>
          <p:cNvPr id="13" name="文本框 12"/>
          <p:cNvSpPr txBox="1"/>
          <p:nvPr/>
        </p:nvSpPr>
        <p:spPr>
          <a:xfrm>
            <a:off x="8928100" y="6383655"/>
            <a:ext cx="3065145" cy="275590"/>
          </a:xfrm>
          <a:prstGeom prst="rect">
            <a:avLst/>
          </a:prstGeom>
          <a:noFill/>
        </p:spPr>
        <p:txBody>
          <a:bodyPr wrap="square" rtlCol="0" anchor="t">
            <a:spAutoFit/>
          </a:bodyPr>
          <a:lstStyle/>
          <a:p>
            <a:r>
              <a:rPr lang="zh-CN" altLang="en-US" sz="1200">
                <a:solidFill>
                  <a:schemeClr val="bg1"/>
                </a:solidFill>
                <a:latin typeface="微软雅黑" panose="020B0503020204020204" charset="-122"/>
                <a:ea typeface="微软雅黑" panose="020B0503020204020204" charset="-122"/>
                <a:cs typeface="微软雅黑" panose="020B0503020204020204" charset="-122"/>
              </a:rPr>
              <a:t>骨改良药物安全性管理专家共识</a:t>
            </a:r>
            <a:r>
              <a:rPr lang="en-US" altLang="zh-CN" sz="1200">
                <a:solidFill>
                  <a:schemeClr val="bg1"/>
                </a:solidFill>
                <a:latin typeface="微软雅黑" panose="020B0503020204020204" charset="-122"/>
                <a:ea typeface="微软雅黑" panose="020B0503020204020204" charset="-122"/>
                <a:cs typeface="微软雅黑" panose="020B0503020204020204" charset="-122"/>
              </a:rPr>
              <a:t>2021</a:t>
            </a:r>
            <a:r>
              <a:rPr lang="zh-CN" altLang="en-US" sz="1200">
                <a:solidFill>
                  <a:schemeClr val="bg1"/>
                </a:solidFill>
                <a:latin typeface="微软雅黑" panose="020B0503020204020204" charset="-122"/>
                <a:ea typeface="微软雅黑" panose="020B0503020204020204" charset="-122"/>
                <a:cs typeface="微软雅黑" panose="020B0503020204020204" charset="-122"/>
              </a:rPr>
              <a:t>版</a:t>
            </a:r>
            <a:r>
              <a:rPr lang="en-US" altLang="zh-CN" sz="1200">
                <a:solidFill>
                  <a:schemeClr val="bg1"/>
                </a:solidFill>
                <a:latin typeface="微软雅黑" panose="020B0503020204020204" charset="-122"/>
                <a:ea typeface="微软雅黑" panose="020B0503020204020204" charset="-122"/>
                <a:cs typeface="微软雅黑" panose="020B0503020204020204" charset="-122"/>
              </a:rPr>
              <a:t>       </a:t>
            </a:r>
          </a:p>
        </p:txBody>
      </p:sp>
      <p:pic>
        <p:nvPicPr>
          <p:cNvPr id="3" name="图片 2"/>
          <p:cNvPicPr>
            <a:picLocks noChangeAspect="1"/>
          </p:cNvPicPr>
          <p:nvPr/>
        </p:nvPicPr>
        <p:blipFill>
          <a:blip r:embed="rId2"/>
          <a:stretch>
            <a:fillRect/>
          </a:stretch>
        </p:blipFill>
        <p:spPr>
          <a:xfrm>
            <a:off x="1203960" y="1123315"/>
            <a:ext cx="6553835" cy="3228340"/>
          </a:xfrm>
          <a:prstGeom prst="rect">
            <a:avLst/>
          </a:prstGeom>
        </p:spPr>
      </p:pic>
      <p:pic>
        <p:nvPicPr>
          <p:cNvPr id="4" name="图片 3"/>
          <p:cNvPicPr>
            <a:picLocks noChangeAspect="1"/>
          </p:cNvPicPr>
          <p:nvPr/>
        </p:nvPicPr>
        <p:blipFill>
          <a:blip r:embed="rId3"/>
          <a:stretch>
            <a:fillRect/>
          </a:stretch>
        </p:blipFill>
        <p:spPr>
          <a:xfrm>
            <a:off x="1156970" y="4351655"/>
            <a:ext cx="6880225" cy="1861820"/>
          </a:xfrm>
          <a:prstGeom prst="rect">
            <a:avLst/>
          </a:prstGeom>
        </p:spPr>
      </p:pic>
      <p:sp>
        <p:nvSpPr>
          <p:cNvPr id="6" name="文本框 5"/>
          <p:cNvSpPr txBox="1"/>
          <p:nvPr/>
        </p:nvSpPr>
        <p:spPr>
          <a:xfrm>
            <a:off x="7451090" y="1903095"/>
            <a:ext cx="4213225" cy="2245360"/>
          </a:xfrm>
          <a:prstGeom prst="rect">
            <a:avLst/>
          </a:prstGeom>
          <a:noFill/>
          <a:ln>
            <a:solidFill>
              <a:schemeClr val="tx1"/>
            </a:solidFill>
            <a:prstDash val="dash"/>
          </a:ln>
        </p:spPr>
        <p:txBody>
          <a:bodyPr wrap="square" rtlCol="0" anchor="t">
            <a:spAutoFit/>
          </a:bodyPr>
          <a:lstStyle/>
          <a:p>
            <a:pPr fontAlgn="auto">
              <a:lnSpc>
                <a:spcPts val="2800"/>
              </a:lnSpc>
            </a:pPr>
            <a:r>
              <a:rPr lang="zh-CN" altLang="en-US">
                <a:latin typeface="微软雅黑" panose="020B0503020204020204" charset="-122"/>
                <a:ea typeface="微软雅黑" panose="020B0503020204020204" charset="-122"/>
                <a:cs typeface="微软雅黑" panose="020B0503020204020204" charset="-122"/>
                <a:sym typeface="+mn-ea"/>
              </a:rPr>
              <a:t>骨改良药不良反应主要表现为</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颌骨坏死、低钙血症、肾不良反应</a:t>
            </a:r>
            <a:r>
              <a:rPr lang="zh-CN" altLang="en-US">
                <a:latin typeface="微软雅黑" panose="020B0503020204020204" charset="-122"/>
                <a:ea typeface="微软雅黑" panose="020B0503020204020204" charset="-122"/>
                <a:cs typeface="微软雅黑" panose="020B0503020204020204" charset="-122"/>
                <a:sym typeface="+mn-ea"/>
              </a:rPr>
              <a:t>，多数骨改良药物相关不良反应是可防可控的。 通过规范化管理，可使骨改良药物相关不良反应对患者的影响降至最小化，从而获得更好的治疗效果及提高生活质量。</a:t>
            </a:r>
          </a:p>
        </p:txBody>
      </p:sp>
      <p:sp>
        <p:nvSpPr>
          <p:cNvPr id="5" name="矩形 4"/>
          <p:cNvSpPr/>
          <p:nvPr/>
        </p:nvSpPr>
        <p:spPr>
          <a:xfrm>
            <a:off x="1198245" y="4917440"/>
            <a:ext cx="1278255" cy="960755"/>
          </a:xfrm>
          <a:prstGeom prst="rect">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16915" y="108585"/>
            <a:ext cx="10758170" cy="852170"/>
          </a:xfrm>
        </p:spPr>
        <p:txBody>
          <a:bodyPr>
            <a:normAutofit/>
          </a:bodyPr>
          <a:lstStyle/>
          <a:p>
            <a:pPr algn="ctr"/>
            <a:r>
              <a:rPr lang="zh-CN" altLang="en-US" sz="2800" dirty="0">
                <a:sym typeface="+mn-ea"/>
              </a:rPr>
              <a:t>多学科诊疗在骨转移管理过程中至关重要</a:t>
            </a:r>
          </a:p>
        </p:txBody>
      </p:sp>
      <p:pic>
        <p:nvPicPr>
          <p:cNvPr id="2" name="图片 1"/>
          <p:cNvPicPr>
            <a:picLocks noChangeAspect="1"/>
          </p:cNvPicPr>
          <p:nvPr/>
        </p:nvPicPr>
        <p:blipFill>
          <a:blip r:embed="rId3"/>
          <a:stretch>
            <a:fillRect/>
          </a:stretch>
        </p:blipFill>
        <p:spPr>
          <a:xfrm>
            <a:off x="4976495" y="766445"/>
            <a:ext cx="6434455" cy="532511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rotWithShape="1">
          <a:blip r:embed="rId4"/>
          <a:srcRect l="4393"/>
          <a:stretch>
            <a:fillRect/>
          </a:stretch>
        </p:blipFill>
        <p:spPr>
          <a:xfrm>
            <a:off x="838200" y="960440"/>
            <a:ext cx="4138448" cy="1324542"/>
          </a:xfrm>
          <a:prstGeom prst="rect">
            <a:avLst/>
          </a:prstGeom>
          <a:ln>
            <a:solidFill>
              <a:srgbClr val="6BA13C"/>
            </a:solidFill>
          </a:ln>
        </p:spPr>
      </p:pic>
      <p:sp>
        <p:nvSpPr>
          <p:cNvPr id="9" name="文本框 8"/>
          <p:cNvSpPr txBox="1"/>
          <p:nvPr/>
        </p:nvSpPr>
        <p:spPr>
          <a:xfrm>
            <a:off x="838200" y="2598234"/>
            <a:ext cx="4138448" cy="2999740"/>
          </a:xfrm>
          <a:prstGeom prst="rect">
            <a:avLst/>
          </a:prstGeom>
          <a:noFill/>
          <a:ln>
            <a:solidFill>
              <a:schemeClr val="tx1"/>
            </a:solidFill>
            <a:prstDash val="dash"/>
          </a:ln>
        </p:spPr>
        <p:txBody>
          <a:bodyPr wrap="square" rtlCol="0">
            <a:spAutoFit/>
          </a:bodyPr>
          <a:lstStyle/>
          <a:p>
            <a:pPr marL="285750" indent="-285750" fontAlgn="auto">
              <a:lnSpc>
                <a:spcPct val="150000"/>
              </a:lnSpc>
              <a:buFont typeface="Arial" panose="020B0604020202020204" pitchFamily="34" charset="0"/>
              <a:buChar char="•"/>
            </a:pPr>
            <a:r>
              <a:rPr lang="zh-CN" altLang="en-US" dirty="0">
                <a:latin typeface="微软雅黑" panose="020B0503020204020204" charset="-122"/>
                <a:ea typeface="微软雅黑" panose="020B0503020204020204" charset="-122"/>
              </a:rPr>
              <a:t>影像学</a:t>
            </a:r>
          </a:p>
          <a:p>
            <a:pPr marL="285750" indent="-285750" fontAlgn="auto">
              <a:lnSpc>
                <a:spcPct val="150000"/>
              </a:lnSpc>
              <a:buFont typeface="Arial" panose="020B0604020202020204" pitchFamily="34" charset="0"/>
              <a:buChar char="•"/>
            </a:pPr>
            <a:r>
              <a:rPr lang="zh-CN" altLang="en-US" dirty="0">
                <a:latin typeface="微软雅黑" panose="020B0503020204020204" charset="-122"/>
                <a:ea typeface="微软雅黑" panose="020B0503020204020204" charset="-122"/>
              </a:rPr>
              <a:t>病理学</a:t>
            </a:r>
          </a:p>
          <a:p>
            <a:pPr marL="285750" indent="-285750" fontAlgn="auto">
              <a:lnSpc>
                <a:spcPct val="150000"/>
              </a:lnSpc>
              <a:buFont typeface="Arial" panose="020B0604020202020204" pitchFamily="34" charset="0"/>
              <a:buChar char="•"/>
            </a:pPr>
            <a:r>
              <a:rPr lang="zh-CN" altLang="en-US" dirty="0">
                <a:latin typeface="微软雅黑" panose="020B0503020204020204" charset="-122"/>
                <a:ea typeface="微软雅黑" panose="020B0503020204020204" charset="-122"/>
              </a:rPr>
              <a:t>核医学</a:t>
            </a:r>
          </a:p>
          <a:p>
            <a:pPr marL="285750" indent="-285750" fontAlgn="auto">
              <a:lnSpc>
                <a:spcPct val="150000"/>
              </a:lnSpc>
              <a:buFont typeface="Arial" panose="020B0604020202020204" pitchFamily="34" charset="0"/>
              <a:buChar char="•"/>
            </a:pPr>
            <a:r>
              <a:rPr lang="zh-CN" altLang="en-US" dirty="0">
                <a:latin typeface="微软雅黑" panose="020B0503020204020204" charset="-122"/>
                <a:ea typeface="微软雅黑" panose="020B0503020204020204" charset="-122"/>
              </a:rPr>
              <a:t>内科学</a:t>
            </a:r>
          </a:p>
          <a:p>
            <a:pPr marL="285750" indent="-285750" fontAlgn="auto">
              <a:lnSpc>
                <a:spcPct val="150000"/>
              </a:lnSpc>
              <a:buFont typeface="Arial" panose="020B0604020202020204" pitchFamily="34" charset="0"/>
              <a:buChar char="•"/>
            </a:pPr>
            <a:r>
              <a:rPr lang="zh-CN" altLang="en-US" dirty="0">
                <a:latin typeface="微软雅黑" panose="020B0503020204020204" charset="-122"/>
                <a:ea typeface="微软雅黑" panose="020B0503020204020204" charset="-122"/>
              </a:rPr>
              <a:t>外科学</a:t>
            </a:r>
          </a:p>
          <a:p>
            <a:pPr marL="285750" indent="-285750" fontAlgn="auto">
              <a:lnSpc>
                <a:spcPct val="150000"/>
              </a:lnSpc>
              <a:buFont typeface="Arial" panose="020B0604020202020204" pitchFamily="34" charset="0"/>
              <a:buChar char="•"/>
            </a:pPr>
            <a:r>
              <a:rPr lang="zh-CN" altLang="en-US" dirty="0">
                <a:latin typeface="微软雅黑" panose="020B0503020204020204" charset="-122"/>
                <a:ea typeface="微软雅黑" panose="020B0503020204020204" charset="-122"/>
              </a:rPr>
              <a:t>放疗科学</a:t>
            </a:r>
          </a:p>
          <a:p>
            <a:pPr marL="285750" indent="-285750" fontAlgn="auto">
              <a:lnSpc>
                <a:spcPct val="150000"/>
              </a:lnSpc>
              <a:buFont typeface="Arial" panose="020B0604020202020204" pitchFamily="34" charset="0"/>
              <a:buChar char="•"/>
            </a:pPr>
            <a:r>
              <a:rPr lang="zh-CN" altLang="en-US" dirty="0">
                <a:latin typeface="微软雅黑" panose="020B0503020204020204" charset="-122"/>
                <a:ea typeface="微软雅黑" panose="020B0503020204020204" charset="-122"/>
              </a:rPr>
              <a:t>心理学</a:t>
            </a:r>
          </a:p>
        </p:txBody>
      </p:sp>
      <p:sp>
        <p:nvSpPr>
          <p:cNvPr id="12" name="文本框 11"/>
          <p:cNvSpPr txBox="1"/>
          <p:nvPr/>
        </p:nvSpPr>
        <p:spPr>
          <a:xfrm>
            <a:off x="9351645" y="6369685"/>
            <a:ext cx="2635885" cy="245110"/>
          </a:xfrm>
          <a:prstGeom prst="rect">
            <a:avLst/>
          </a:prstGeom>
          <a:noFill/>
        </p:spPr>
        <p:txBody>
          <a:bodyPr wrap="square">
            <a:spAutoFit/>
          </a:bodyPr>
          <a:lstStyle/>
          <a:p>
            <a:r>
              <a:rPr lang="en-US" sz="1000" dirty="0">
                <a:solidFill>
                  <a:schemeClr val="bg1"/>
                </a:solidFill>
              </a:rPr>
              <a:t>Nat Rev Dis Primers. 2020 Oct 15;6(1):83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4609" y="211768"/>
            <a:ext cx="10423039" cy="663894"/>
          </a:xfrm>
        </p:spPr>
        <p:txBody>
          <a:bodyPr>
            <a:noAutofit/>
          </a:bodyPr>
          <a:lstStyle/>
          <a:p>
            <a:pPr algn="ctr"/>
            <a:br>
              <a:rPr lang="zh-CN" altLang="en-US" sz="3200" dirty="0">
                <a:sym typeface="+mn-ea"/>
              </a:rPr>
            </a:br>
            <a:r>
              <a:rPr lang="zh-CN" altLang="en-US" sz="2800" dirty="0">
                <a:sym typeface="+mn-ea"/>
              </a:rPr>
              <a:t>全球晚期</a:t>
            </a:r>
            <a:r>
              <a:rPr lang="en-US" altLang="zh-CN" sz="2800" dirty="0">
                <a:sym typeface="+mn-ea"/>
              </a:rPr>
              <a:t>NSCLC 2</a:t>
            </a:r>
            <a:r>
              <a:rPr lang="zh-CN" altLang="en-US" sz="2800" dirty="0">
                <a:sym typeface="+mn-ea"/>
              </a:rPr>
              <a:t>年存活率由</a:t>
            </a:r>
            <a:r>
              <a:rPr lang="en-US" altLang="zh-CN" sz="2800" dirty="0">
                <a:sym typeface="+mn-ea"/>
              </a:rPr>
              <a:t>10%</a:t>
            </a:r>
            <a:r>
              <a:rPr lang="zh-CN" altLang="en-US" sz="2800" dirty="0">
                <a:sym typeface="+mn-ea"/>
              </a:rPr>
              <a:t>提高到</a:t>
            </a:r>
            <a:r>
              <a:rPr lang="en-US" altLang="zh-CN" sz="2800" dirty="0">
                <a:sym typeface="+mn-ea"/>
              </a:rPr>
              <a:t>20%</a:t>
            </a:r>
            <a:br>
              <a:rPr lang="en-US" sz="2800" dirty="0"/>
            </a:br>
            <a:endParaRPr lang="en-US" altLang="en-US" sz="2800" dirty="0"/>
          </a:p>
        </p:txBody>
      </p:sp>
      <p:pic>
        <p:nvPicPr>
          <p:cNvPr id="6" name="图片 5"/>
          <p:cNvPicPr>
            <a:picLocks noChangeAspect="1"/>
          </p:cNvPicPr>
          <p:nvPr/>
        </p:nvPicPr>
        <p:blipFill rotWithShape="1">
          <a:blip r:embed="rId3"/>
          <a:srcRect t="3258" b="7026"/>
          <a:stretch>
            <a:fillRect/>
          </a:stretch>
        </p:blipFill>
        <p:spPr>
          <a:xfrm>
            <a:off x="6677660" y="1464945"/>
            <a:ext cx="4801870" cy="4688840"/>
          </a:xfrm>
          <a:prstGeom prst="rect">
            <a:avLst/>
          </a:prstGeom>
        </p:spPr>
      </p:pic>
      <p:sp>
        <p:nvSpPr>
          <p:cNvPr id="10" name="箭头: 右 9"/>
          <p:cNvSpPr/>
          <p:nvPr/>
        </p:nvSpPr>
        <p:spPr>
          <a:xfrm flipH="1">
            <a:off x="10890768" y="4732433"/>
            <a:ext cx="463031" cy="369332"/>
          </a:xfrm>
          <a:prstGeom prst="rightArrow">
            <a:avLst/>
          </a:prstGeom>
          <a:solidFill>
            <a:srgbClr val="FF8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本框 23"/>
          <p:cNvSpPr txBox="1"/>
          <p:nvPr/>
        </p:nvSpPr>
        <p:spPr>
          <a:xfrm>
            <a:off x="3390657" y="2910311"/>
            <a:ext cx="2305534" cy="430887"/>
          </a:xfrm>
          <a:prstGeom prst="rect">
            <a:avLst/>
          </a:prstGeom>
          <a:noFill/>
        </p:spPr>
        <p:txBody>
          <a:bodyPr wrap="square">
            <a:spAutoFit/>
          </a:bodyPr>
          <a:lstStyle/>
          <a:p>
            <a:pPr algn="r" eaLnBrk="1" hangingPunct="1"/>
            <a:r>
              <a:rPr lang="en-US" altLang="zh-CN" sz="1100" b="1" dirty="0" err="1">
                <a:solidFill>
                  <a:srgbClr val="006B99"/>
                </a:solidFill>
                <a:latin typeface="微软雅黑" panose="020B0503020204020204" charset="-122"/>
                <a:ea typeface="微软雅黑" panose="020B0503020204020204" charset="-122"/>
              </a:rPr>
              <a:t>CheckMate</a:t>
            </a:r>
            <a:r>
              <a:rPr lang="en-US" altLang="zh-CN" sz="1100" b="1" dirty="0">
                <a:solidFill>
                  <a:srgbClr val="006B99"/>
                </a:solidFill>
                <a:latin typeface="微软雅黑" panose="020B0503020204020204" charset="-122"/>
                <a:ea typeface="微软雅黑" panose="020B0503020204020204" charset="-122"/>
              </a:rPr>
              <a:t> 017/057 </a:t>
            </a:r>
          </a:p>
          <a:p>
            <a:pPr algn="r" eaLnBrk="1" hangingPunct="1"/>
            <a:r>
              <a:rPr lang="zh-CN" altLang="en-US" sz="1100" b="1" dirty="0">
                <a:solidFill>
                  <a:srgbClr val="006B99"/>
                </a:solidFill>
                <a:latin typeface="微软雅黑" panose="020B0503020204020204" charset="-122"/>
                <a:ea typeface="微软雅黑" panose="020B0503020204020204" charset="-122"/>
              </a:rPr>
              <a:t>汇总分析</a:t>
            </a:r>
            <a:endParaRPr lang="en-US" altLang="zh-CN" sz="1100" b="1" dirty="0">
              <a:solidFill>
                <a:srgbClr val="006B99"/>
              </a:solidFill>
              <a:latin typeface="微软雅黑" panose="020B0503020204020204" charset="-122"/>
              <a:ea typeface="微软雅黑" panose="020B0503020204020204" charset="-122"/>
            </a:endParaRPr>
          </a:p>
        </p:txBody>
      </p:sp>
      <p:pic>
        <p:nvPicPr>
          <p:cNvPr id="16" name="图片 15"/>
          <p:cNvPicPr>
            <a:picLocks noChangeAspect="1"/>
          </p:cNvPicPr>
          <p:nvPr/>
        </p:nvPicPr>
        <p:blipFill>
          <a:blip r:embed="rId4"/>
          <a:stretch>
            <a:fillRect/>
          </a:stretch>
        </p:blipFill>
        <p:spPr>
          <a:xfrm>
            <a:off x="3658977" y="1456569"/>
            <a:ext cx="3015664" cy="1421926"/>
          </a:xfrm>
          <a:prstGeom prst="rect">
            <a:avLst/>
          </a:prstGeom>
        </p:spPr>
      </p:pic>
      <p:sp>
        <p:nvSpPr>
          <p:cNvPr id="17" name="文本框 16"/>
          <p:cNvSpPr txBox="1"/>
          <p:nvPr/>
        </p:nvSpPr>
        <p:spPr>
          <a:xfrm>
            <a:off x="3658977" y="967010"/>
            <a:ext cx="2359295" cy="234000"/>
          </a:xfrm>
          <a:prstGeom prst="rect">
            <a:avLst/>
          </a:prstGeom>
          <a:solidFill>
            <a:schemeClr val="bg1"/>
          </a:solidFill>
        </p:spPr>
        <p:txBody>
          <a:bodyPr vert="horz" wrap="square" lIns="0" tIns="45720" rIns="0" bIns="45720" rtlCol="0">
            <a:noAutofit/>
          </a:bodyPr>
          <a:lstStyle/>
          <a:p>
            <a:pPr algn="l">
              <a:lnSpc>
                <a:spcPct val="90000"/>
              </a:lnSpc>
              <a:spcBef>
                <a:spcPts val="600"/>
              </a:spcBef>
              <a:spcAft>
                <a:spcPts val="600"/>
              </a:spcAft>
            </a:pPr>
            <a:r>
              <a:rPr lang="en-US" sz="1400" b="1" dirty="0">
                <a:solidFill>
                  <a:srgbClr val="006B99"/>
                </a:solidFill>
                <a:latin typeface="+mn-lt"/>
                <a:ea typeface="+mn-ea"/>
                <a:cs typeface="+mn-ea"/>
                <a:sym typeface="+mn-lt"/>
              </a:rPr>
              <a:t>ALK TKI</a:t>
            </a:r>
          </a:p>
        </p:txBody>
      </p:sp>
      <p:sp>
        <p:nvSpPr>
          <p:cNvPr id="18" name="文本框 17"/>
          <p:cNvSpPr txBox="1"/>
          <p:nvPr/>
        </p:nvSpPr>
        <p:spPr>
          <a:xfrm>
            <a:off x="566179" y="936450"/>
            <a:ext cx="2359295" cy="234000"/>
          </a:xfrm>
          <a:prstGeom prst="rect">
            <a:avLst/>
          </a:prstGeom>
          <a:solidFill>
            <a:schemeClr val="bg1"/>
          </a:solidFill>
        </p:spPr>
        <p:txBody>
          <a:bodyPr vert="horz" wrap="square" lIns="0" tIns="45720" rIns="0" bIns="45720" rtlCol="0">
            <a:noAutofit/>
          </a:bodyPr>
          <a:lstStyle/>
          <a:p>
            <a:pPr algn="l">
              <a:lnSpc>
                <a:spcPct val="90000"/>
              </a:lnSpc>
              <a:spcBef>
                <a:spcPts val="600"/>
              </a:spcBef>
              <a:spcAft>
                <a:spcPts val="600"/>
              </a:spcAft>
            </a:pPr>
            <a:r>
              <a:rPr lang="en-US" sz="1400" b="1" dirty="0">
                <a:solidFill>
                  <a:srgbClr val="006B99"/>
                </a:solidFill>
                <a:latin typeface="+mn-lt"/>
                <a:ea typeface="+mn-ea"/>
                <a:cs typeface="+mn-ea"/>
                <a:sym typeface="+mn-lt"/>
              </a:rPr>
              <a:t>EGFR TKI</a:t>
            </a:r>
          </a:p>
        </p:txBody>
      </p:sp>
      <p:pic>
        <p:nvPicPr>
          <p:cNvPr id="19" name="图片 18"/>
          <p:cNvPicPr>
            <a:picLocks noChangeAspect="1"/>
          </p:cNvPicPr>
          <p:nvPr/>
        </p:nvPicPr>
        <p:blipFill>
          <a:blip r:embed="rId5"/>
          <a:stretch>
            <a:fillRect/>
          </a:stretch>
        </p:blipFill>
        <p:spPr>
          <a:xfrm>
            <a:off x="539126" y="1231570"/>
            <a:ext cx="3119851" cy="1646925"/>
          </a:xfrm>
          <a:prstGeom prst="rect">
            <a:avLst/>
          </a:prstGeom>
        </p:spPr>
      </p:pic>
      <p:pic>
        <p:nvPicPr>
          <p:cNvPr id="20" name="Picture 3"/>
          <p:cNvPicPr>
            <a:picLocks noChangeAspect="1"/>
          </p:cNvPicPr>
          <p:nvPr/>
        </p:nvPicPr>
        <p:blipFill rotWithShape="1">
          <a:blip r:embed="rId6"/>
          <a:srcRect b="11615"/>
          <a:stretch>
            <a:fillRect/>
          </a:stretch>
        </p:blipFill>
        <p:spPr bwMode="auto">
          <a:xfrm>
            <a:off x="307325" y="2878495"/>
            <a:ext cx="4306229" cy="1729874"/>
          </a:xfrm>
          <a:prstGeom prst="rect">
            <a:avLst/>
          </a:prstGeom>
          <a:noFill/>
          <a:ln w="9525">
            <a:noFill/>
            <a:miter lim="800000"/>
            <a:headEnd/>
            <a:tailEnd/>
          </a:ln>
        </p:spPr>
      </p:pic>
      <p:pic>
        <p:nvPicPr>
          <p:cNvPr id="22" name="图片 21"/>
          <p:cNvPicPr>
            <a:picLocks noChangeAspect="1"/>
          </p:cNvPicPr>
          <p:nvPr/>
        </p:nvPicPr>
        <p:blipFill>
          <a:blip r:embed="rId7"/>
          <a:stretch>
            <a:fillRect/>
          </a:stretch>
        </p:blipFill>
        <p:spPr>
          <a:xfrm>
            <a:off x="469676" y="4542831"/>
            <a:ext cx="4154747" cy="1597001"/>
          </a:xfrm>
          <a:prstGeom prst="rect">
            <a:avLst/>
          </a:prstGeom>
        </p:spPr>
      </p:pic>
      <p:sp>
        <p:nvSpPr>
          <p:cNvPr id="25" name="文本框 24"/>
          <p:cNvSpPr txBox="1"/>
          <p:nvPr/>
        </p:nvSpPr>
        <p:spPr>
          <a:xfrm>
            <a:off x="3081107" y="4617245"/>
            <a:ext cx="2305534" cy="261610"/>
          </a:xfrm>
          <a:prstGeom prst="rect">
            <a:avLst/>
          </a:prstGeom>
          <a:noFill/>
        </p:spPr>
        <p:txBody>
          <a:bodyPr wrap="square">
            <a:spAutoFit/>
          </a:bodyPr>
          <a:lstStyle/>
          <a:p>
            <a:pPr algn="r" eaLnBrk="1" hangingPunct="1"/>
            <a:r>
              <a:rPr lang="en-US" altLang="zh-CN" sz="1100" b="1" dirty="0">
                <a:solidFill>
                  <a:srgbClr val="006B99"/>
                </a:solidFill>
                <a:latin typeface="微软雅黑" panose="020B0503020204020204" charset="-122"/>
                <a:ea typeface="微软雅黑" panose="020B0503020204020204" charset="-122"/>
              </a:rPr>
              <a:t>KEYNOTE 407 </a:t>
            </a:r>
          </a:p>
        </p:txBody>
      </p:sp>
      <p:sp>
        <p:nvSpPr>
          <p:cNvPr id="27" name="右大括号 26"/>
          <p:cNvSpPr/>
          <p:nvPr/>
        </p:nvSpPr>
        <p:spPr>
          <a:xfrm>
            <a:off x="6516918" y="1101953"/>
            <a:ext cx="322081" cy="5046073"/>
          </a:xfrm>
          <a:prstGeom prst="rightBrace">
            <a:avLst/>
          </a:prstGeom>
          <a:ln w="19050">
            <a:solidFill>
              <a:srgbClr val="006B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文本框 27"/>
          <p:cNvSpPr txBox="1"/>
          <p:nvPr/>
        </p:nvSpPr>
        <p:spPr>
          <a:xfrm>
            <a:off x="9485784" y="1108545"/>
            <a:ext cx="2570054" cy="369332"/>
          </a:xfrm>
          <a:prstGeom prst="rect">
            <a:avLst/>
          </a:prstGeom>
          <a:noFill/>
        </p:spPr>
        <p:txBody>
          <a:bodyPr wrap="square" rtlCol="0">
            <a:spAutoFit/>
          </a:bodyPr>
          <a:lstStyle/>
          <a:p>
            <a:r>
              <a:rPr lang="zh-CN" altLang="en-US" b="1" dirty="0">
                <a:solidFill>
                  <a:srgbClr val="006B99"/>
                </a:solidFill>
                <a:latin typeface="微软雅黑" panose="020B0503020204020204" charset="-122"/>
                <a:ea typeface="微软雅黑" panose="020B0503020204020204" charset="-122"/>
              </a:rPr>
              <a:t>→→ </a:t>
            </a:r>
            <a:r>
              <a:rPr lang="en-US" altLang="zh-CN" b="1" dirty="0">
                <a:solidFill>
                  <a:srgbClr val="006B99"/>
                </a:solidFill>
                <a:latin typeface="微软雅黑" panose="020B0503020204020204" charset="-122"/>
                <a:ea typeface="微软雅黑" panose="020B0503020204020204" charset="-122"/>
              </a:rPr>
              <a:t>2</a:t>
            </a:r>
            <a:r>
              <a:rPr lang="zh-CN" altLang="en-US" b="1" dirty="0">
                <a:solidFill>
                  <a:srgbClr val="006B99"/>
                </a:solidFill>
                <a:latin typeface="微软雅黑" panose="020B0503020204020204" charset="-122"/>
                <a:ea typeface="微软雅黑" panose="020B0503020204020204" charset="-122"/>
              </a:rPr>
              <a:t>年生存率提高</a:t>
            </a:r>
            <a:endParaRPr lang="en-US" b="1" dirty="0">
              <a:solidFill>
                <a:srgbClr val="006B99"/>
              </a:solidFill>
              <a:latin typeface="微软雅黑" panose="020B0503020204020204" charset="-122"/>
              <a:ea typeface="微软雅黑" panose="020B0503020204020204" charset="-122"/>
            </a:endParaRPr>
          </a:p>
        </p:txBody>
      </p:sp>
      <p:sp>
        <p:nvSpPr>
          <p:cNvPr id="7" name="文本框 6"/>
          <p:cNvSpPr txBox="1"/>
          <p:nvPr/>
        </p:nvSpPr>
        <p:spPr>
          <a:xfrm>
            <a:off x="6791960" y="916940"/>
            <a:ext cx="3362960" cy="583565"/>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sz="1600" b="1" dirty="0">
                <a:latin typeface="微软雅黑" panose="020B0503020204020204" charset="-122"/>
                <a:ea typeface="微软雅黑" panose="020B0503020204020204" charset="-122"/>
                <a:sym typeface="+mn-ea"/>
              </a:rPr>
              <a:t>针对基因突变人群的靶向治疗</a:t>
            </a:r>
            <a:endParaRPr lang="en-US" altLang="zh-CN" sz="1600" b="1" dirty="0">
              <a:latin typeface="微软雅黑" panose="020B0503020204020204" charset="-122"/>
              <a:ea typeface="微软雅黑" panose="020B0503020204020204" charset="-122"/>
            </a:endParaRPr>
          </a:p>
          <a:p>
            <a:pPr marL="285750" indent="-285750">
              <a:buFont typeface="Arial" panose="020B0604020202020204" pitchFamily="34" charset="0"/>
              <a:buChar char="•"/>
            </a:pPr>
            <a:r>
              <a:rPr lang="zh-CN" altLang="en-US" sz="1600" b="1" dirty="0">
                <a:latin typeface="微软雅黑" panose="020B0503020204020204" charset="-122"/>
                <a:ea typeface="微软雅黑" panose="020B0503020204020204" charset="-122"/>
                <a:sym typeface="+mn-ea"/>
              </a:rPr>
              <a:t>针对野生人群的免疫治疗</a:t>
            </a:r>
            <a:endParaRPr lang="zh-CN" altLang="en-US" sz="1600">
              <a:latin typeface="微软雅黑" panose="020B0503020204020204" charset="-122"/>
              <a:ea typeface="微软雅黑" panose="020B0503020204020204" charset="-122"/>
            </a:endParaRPr>
          </a:p>
        </p:txBody>
      </p:sp>
      <p:sp>
        <p:nvSpPr>
          <p:cNvPr id="29" name="Rectangle 1"/>
          <p:cNvSpPr/>
          <p:nvPr/>
        </p:nvSpPr>
        <p:spPr>
          <a:xfrm>
            <a:off x="6018530" y="6276975"/>
            <a:ext cx="6137275" cy="398780"/>
          </a:xfrm>
          <a:prstGeom prst="rect">
            <a:avLst/>
          </a:prstGeom>
        </p:spPr>
        <p:txBody>
          <a:bodyPr wrap="square">
            <a:spAutoFit/>
          </a:bodyPr>
          <a:lstStyle/>
          <a:p>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1.</a:t>
            </a:r>
            <a:r>
              <a:rPr lang="en-US" sz="1000" dirty="0">
                <a:solidFill>
                  <a:schemeClr val="bg1"/>
                </a:solidFill>
                <a:latin typeface="微软雅黑" panose="020B0503020204020204" charset="-122"/>
                <a:ea typeface="微软雅黑" panose="020B0503020204020204" charset="-122"/>
                <a:cs typeface="微软雅黑" panose="020B0503020204020204" charset="-122"/>
                <a:sym typeface="+mn-lt"/>
              </a:rPr>
              <a:t> Nat Rev Clin Oncol. 2018 Nov;15(11):694-708     </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2.</a:t>
            </a:r>
            <a:r>
              <a:rPr lang="en-US" sz="1000" dirty="0">
                <a:solidFill>
                  <a:schemeClr val="bg1"/>
                </a:solidFill>
                <a:latin typeface="微软雅黑" panose="020B0503020204020204" charset="-122"/>
                <a:ea typeface="微软雅黑" panose="020B0503020204020204" charset="-122"/>
                <a:cs typeface="微软雅黑" panose="020B0503020204020204" charset="-122"/>
              </a:rPr>
              <a:t>Abstract Number 7128</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2019 WCLC</a:t>
            </a:r>
          </a:p>
          <a:p>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3. Andrew G. Robinson</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2021 ELCC                        4.</a:t>
            </a:r>
            <a:r>
              <a:rPr lang="pt-BR" altLang="zh-CN" sz="1000" dirty="0">
                <a:solidFill>
                  <a:schemeClr val="bg1"/>
                </a:solidFill>
                <a:latin typeface="微软雅黑" panose="020B0503020204020204" charset="-122"/>
                <a:ea typeface="微软雅黑" panose="020B0503020204020204" charset="-122"/>
                <a:cs typeface="微软雅黑" panose="020B0503020204020204" charset="-122"/>
              </a:rPr>
              <a:t> CA CANCER J CLIN 2021;71:7–33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4609" y="395283"/>
            <a:ext cx="10423039" cy="663894"/>
          </a:xfrm>
        </p:spPr>
        <p:txBody>
          <a:bodyPr/>
          <a:lstStyle/>
          <a:p>
            <a:pPr algn="ctr"/>
            <a:r>
              <a:rPr lang="zh-CN" altLang="en-US" sz="2800" dirty="0"/>
              <a:t>小结</a:t>
            </a:r>
          </a:p>
        </p:txBody>
      </p:sp>
      <p:sp>
        <p:nvSpPr>
          <p:cNvPr id="4" name="Freeform 68"/>
          <p:cNvSpPr>
            <a:spLocks noChangeAspect="1"/>
          </p:cNvSpPr>
          <p:nvPr/>
        </p:nvSpPr>
        <p:spPr>
          <a:xfrm>
            <a:off x="2130652" y="1356624"/>
            <a:ext cx="8002892" cy="93004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2" rIns="69962" bIns="69964" numCol="1" spcCol="903" anchor="ctr" anchorCtr="0">
            <a:noAutofit/>
          </a:bodyPr>
          <a:lstStyle/>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5" name="Freeform 70"/>
          <p:cNvSpPr>
            <a:spLocks noChangeAspect="1"/>
          </p:cNvSpPr>
          <p:nvPr/>
        </p:nvSpPr>
        <p:spPr>
          <a:xfrm>
            <a:off x="2131708" y="2782273"/>
            <a:ext cx="8002892" cy="93004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4" rIns="69962" bIns="69962" numCol="1" spcCol="903" anchor="ctr" anchorCtr="0">
            <a:noAutofit/>
          </a:bodyPr>
          <a:lstStyle/>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 name="Freeform 72"/>
          <p:cNvSpPr>
            <a:spLocks noChangeAspect="1"/>
          </p:cNvSpPr>
          <p:nvPr/>
        </p:nvSpPr>
        <p:spPr>
          <a:xfrm>
            <a:off x="2130652" y="4217890"/>
            <a:ext cx="8002892" cy="93004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4" rIns="69962" bIns="69962" numCol="1" spcCol="903" anchor="ctr" anchorCtr="0">
            <a:noAutofit/>
          </a:bodyPr>
          <a:lstStyle/>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a:p>
            <a:pPr marL="304800" lvl="1" indent="-304800" defTabSz="1303020">
              <a:lnSpc>
                <a:spcPct val="120000"/>
              </a:lnSpc>
              <a:spcAft>
                <a:spcPct val="15000"/>
              </a:spcAft>
              <a:buChar char="•"/>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7" name="Freeform 45"/>
          <p:cNvSpPr>
            <a:spLocks noChangeAspect="1" noEditPoints="1"/>
          </p:cNvSpPr>
          <p:nvPr/>
        </p:nvSpPr>
        <p:spPr bwMode="auto">
          <a:xfrm>
            <a:off x="2418379" y="1641612"/>
            <a:ext cx="360000" cy="3600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0C0"/>
          </a:solidFill>
          <a:ln w="9525">
            <a:noFill/>
            <a:round/>
          </a:ln>
        </p:spPr>
        <p:txBody>
          <a:bodyPr vert="horz" wrap="square" lIns="121869" tIns="60935" rIns="121869" bIns="60935"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8" name="Freeform 45"/>
          <p:cNvSpPr>
            <a:spLocks noChangeAspect="1" noEditPoints="1"/>
          </p:cNvSpPr>
          <p:nvPr/>
        </p:nvSpPr>
        <p:spPr bwMode="auto">
          <a:xfrm>
            <a:off x="2418379" y="3066046"/>
            <a:ext cx="360000" cy="3600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8FC7FF"/>
          </a:solidFill>
          <a:ln w="9525">
            <a:noFill/>
            <a:round/>
          </a:ln>
        </p:spPr>
        <p:txBody>
          <a:bodyPr vert="horz" wrap="square" lIns="121869" tIns="60935" rIns="121869" bIns="60935"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9" name="Freeform 45"/>
          <p:cNvSpPr>
            <a:spLocks noChangeAspect="1" noEditPoints="1"/>
          </p:cNvSpPr>
          <p:nvPr/>
        </p:nvSpPr>
        <p:spPr bwMode="auto">
          <a:xfrm>
            <a:off x="2418378" y="4502878"/>
            <a:ext cx="360000" cy="3600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60C0"/>
          </a:solidFill>
          <a:ln w="9525">
            <a:noFill/>
            <a:round/>
          </a:ln>
        </p:spPr>
        <p:txBody>
          <a:bodyPr vert="horz" wrap="square" lIns="121869" tIns="60935" rIns="121869" bIns="60935"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0" name="Rounded Rectangle 67"/>
          <p:cNvSpPr>
            <a:spLocks noChangeAspect="1"/>
          </p:cNvSpPr>
          <p:nvPr/>
        </p:nvSpPr>
        <p:spPr>
          <a:xfrm>
            <a:off x="1127126" y="1332972"/>
            <a:ext cx="1095659" cy="977349"/>
          </a:xfrm>
          <a:prstGeom prst="roundRect">
            <a:avLst/>
          </a:prstGeom>
          <a:solidFill>
            <a:srgbClr val="0060C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algn="ctr" defTabSz="1362710">
              <a:lnSpc>
                <a:spcPct val="120000"/>
              </a:lnSpc>
              <a:spcAft>
                <a:spcPct val="35000"/>
              </a:spcAft>
            </a:pPr>
            <a:r>
              <a:rPr lang="en-US" sz="2800" dirty="0">
                <a:latin typeface="Arial" panose="020B0604020202020204" pitchFamily="34" charset="0"/>
                <a:ea typeface="微软雅黑" panose="020B0503020204020204" charset="-122"/>
                <a:cs typeface="+mn-ea"/>
                <a:sym typeface="Arial" panose="020B0604020202020204" pitchFamily="34" charset="0"/>
              </a:rPr>
              <a:t>01</a:t>
            </a:r>
          </a:p>
        </p:txBody>
      </p:sp>
      <p:sp>
        <p:nvSpPr>
          <p:cNvPr id="11" name="Rounded Rectangle 69"/>
          <p:cNvSpPr>
            <a:spLocks noChangeAspect="1"/>
          </p:cNvSpPr>
          <p:nvPr/>
        </p:nvSpPr>
        <p:spPr>
          <a:xfrm>
            <a:off x="1128182" y="2744939"/>
            <a:ext cx="1095658" cy="977346"/>
          </a:xfrm>
          <a:prstGeom prst="roundRect">
            <a:avLst/>
          </a:prstGeom>
          <a:solidFill>
            <a:srgbClr val="8FC7FF"/>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algn="ctr" defTabSz="1362710">
              <a:lnSpc>
                <a:spcPct val="120000"/>
              </a:lnSpc>
              <a:spcAft>
                <a:spcPct val="35000"/>
              </a:spcAft>
            </a:pPr>
            <a:r>
              <a:rPr lang="en-US" sz="2800" dirty="0">
                <a:latin typeface="Arial" panose="020B0604020202020204" pitchFamily="34" charset="0"/>
                <a:ea typeface="微软雅黑" panose="020B0503020204020204" charset="-122"/>
                <a:cs typeface="+mn-ea"/>
                <a:sym typeface="Arial" panose="020B0604020202020204" pitchFamily="34" charset="0"/>
              </a:rPr>
              <a:t>02</a:t>
            </a:r>
          </a:p>
        </p:txBody>
      </p:sp>
      <p:sp>
        <p:nvSpPr>
          <p:cNvPr id="12" name="Rounded Rectangle 71"/>
          <p:cNvSpPr>
            <a:spLocks noChangeAspect="1"/>
          </p:cNvSpPr>
          <p:nvPr/>
        </p:nvSpPr>
        <p:spPr>
          <a:xfrm>
            <a:off x="1127126" y="4194239"/>
            <a:ext cx="1095658" cy="977346"/>
          </a:xfrm>
          <a:prstGeom prst="roundRect">
            <a:avLst/>
          </a:prstGeom>
          <a:solidFill>
            <a:srgbClr val="0060C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algn="ctr" defTabSz="1362710">
              <a:lnSpc>
                <a:spcPct val="120000"/>
              </a:lnSpc>
              <a:spcAft>
                <a:spcPct val="35000"/>
              </a:spcAft>
            </a:pPr>
            <a:r>
              <a:rPr lang="en-US" sz="2800" dirty="0">
                <a:latin typeface="Arial" panose="020B0604020202020204" pitchFamily="34" charset="0"/>
                <a:ea typeface="微软雅黑" panose="020B0503020204020204" charset="-122"/>
                <a:cs typeface="+mn-ea"/>
                <a:sym typeface="Arial" panose="020B0604020202020204" pitchFamily="34" charset="0"/>
              </a:rPr>
              <a:t>03</a:t>
            </a:r>
          </a:p>
        </p:txBody>
      </p:sp>
      <p:sp>
        <p:nvSpPr>
          <p:cNvPr id="13" name="文本框 12"/>
          <p:cNvSpPr txBox="1"/>
          <p:nvPr/>
        </p:nvSpPr>
        <p:spPr>
          <a:xfrm>
            <a:off x="2934202" y="1572988"/>
            <a:ext cx="6667500" cy="534035"/>
          </a:xfrm>
          <a:prstGeom prst="rect">
            <a:avLst/>
          </a:prstGeom>
          <a:noFill/>
        </p:spPr>
        <p:txBody>
          <a:bodyPr wrap="square" rtlCol="0">
            <a:spAutoFit/>
          </a:bodyPr>
          <a:lstStyle/>
          <a:p>
            <a:pPr>
              <a:lnSpc>
                <a:spcPct val="120000"/>
              </a:lnSpc>
            </a:pPr>
            <a:r>
              <a:rPr lang="zh-CN" altLang="en-US" sz="2400" dirty="0">
                <a:latin typeface="微软雅黑" panose="020B0503020204020204" charset="-122"/>
                <a:ea typeface="微软雅黑" panose="020B0503020204020204" charset="-122"/>
                <a:sym typeface="+mn-ea"/>
              </a:rPr>
              <a:t>加强骨转移筛查，做到早诊早治</a:t>
            </a:r>
            <a:r>
              <a:rPr lang="zh-CN" altLang="en-US" sz="2400" dirty="0"/>
              <a:t>；</a:t>
            </a:r>
          </a:p>
        </p:txBody>
      </p:sp>
      <p:sp>
        <p:nvSpPr>
          <p:cNvPr id="14" name="文本框 13"/>
          <p:cNvSpPr txBox="1"/>
          <p:nvPr/>
        </p:nvSpPr>
        <p:spPr>
          <a:xfrm>
            <a:off x="2934335" y="2783840"/>
            <a:ext cx="7073265" cy="977265"/>
          </a:xfrm>
          <a:prstGeom prst="rect">
            <a:avLst/>
          </a:prstGeom>
          <a:noFill/>
        </p:spPr>
        <p:txBody>
          <a:bodyPr wrap="square" rtlCol="0">
            <a:spAutoFit/>
          </a:bodyPr>
          <a:lstStyle/>
          <a:p>
            <a:pPr>
              <a:lnSpc>
                <a:spcPct val="120000"/>
              </a:lnSpc>
            </a:pPr>
            <a:r>
              <a:rPr lang="zh-CN" altLang="en-US" sz="2400" dirty="0">
                <a:latin typeface="微软雅黑" panose="020B0503020204020204" charset="-122"/>
                <a:ea typeface="微软雅黑" panose="020B0503020204020204" charset="-122"/>
                <a:sym typeface="+mn-ea"/>
              </a:rPr>
              <a:t>根据</a:t>
            </a:r>
            <a:r>
              <a:rPr lang="en-US" altLang="zh-CN" sz="2400" dirty="0">
                <a:latin typeface="微软雅黑" panose="020B0503020204020204" charset="-122"/>
                <a:ea typeface="微软雅黑" panose="020B0503020204020204" charset="-122"/>
                <a:sym typeface="+mn-ea"/>
              </a:rPr>
              <a:t>SRE</a:t>
            </a:r>
            <a:r>
              <a:rPr lang="zh-CN" altLang="en-US" sz="2400" dirty="0">
                <a:latin typeface="微软雅黑" panose="020B0503020204020204" charset="-122"/>
                <a:ea typeface="微软雅黑" panose="020B0503020204020204" charset="-122"/>
                <a:sym typeface="+mn-ea"/>
              </a:rPr>
              <a:t>发生的机制，双膦酸盐和地舒单抗作用在不同的环节预防</a:t>
            </a:r>
            <a:r>
              <a:rPr lang="en-US" altLang="zh-CN" sz="2400" dirty="0">
                <a:latin typeface="微软雅黑" panose="020B0503020204020204" charset="-122"/>
                <a:ea typeface="微软雅黑" panose="020B0503020204020204" charset="-122"/>
                <a:sym typeface="+mn-ea"/>
              </a:rPr>
              <a:t>SRE</a:t>
            </a:r>
            <a:r>
              <a:rPr lang="zh-CN" altLang="en-US" sz="2400" dirty="0">
                <a:sym typeface="+mn-ea"/>
              </a:rPr>
              <a:t>；</a:t>
            </a:r>
            <a:endParaRPr lang="zh-CN" altLang="en-US" sz="2400" dirty="0"/>
          </a:p>
        </p:txBody>
      </p:sp>
      <p:sp>
        <p:nvSpPr>
          <p:cNvPr id="15" name="文本框 14"/>
          <p:cNvSpPr txBox="1"/>
          <p:nvPr/>
        </p:nvSpPr>
        <p:spPr>
          <a:xfrm>
            <a:off x="2934335" y="4387850"/>
            <a:ext cx="6992620" cy="534035"/>
          </a:xfrm>
          <a:prstGeom prst="rect">
            <a:avLst/>
          </a:prstGeom>
          <a:noFill/>
        </p:spPr>
        <p:txBody>
          <a:bodyPr wrap="square" rtlCol="0">
            <a:spAutoFit/>
          </a:bodyPr>
          <a:lstStyle/>
          <a:p>
            <a:pPr>
              <a:lnSpc>
                <a:spcPct val="120000"/>
              </a:lnSpc>
            </a:pPr>
            <a:r>
              <a:rPr lang="zh-CN" altLang="en-US" sz="2400" dirty="0">
                <a:latin typeface="微软雅黑" panose="020B0503020204020204" charset="-122"/>
                <a:ea typeface="微软雅黑" panose="020B0503020204020204" charset="-122"/>
                <a:sym typeface="+mn-ea"/>
              </a:rPr>
              <a:t>多学科诊疗在肿瘤骨转移治疗中起着重要作用</a:t>
            </a:r>
            <a:r>
              <a:rPr lang="zh-CN" altLang="en-US" sz="2400" dirty="0"/>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6"/>
          <p:cNvSpPr txBox="1"/>
          <p:nvPr/>
        </p:nvSpPr>
        <p:spPr>
          <a:xfrm>
            <a:off x="3326117" y="3237865"/>
            <a:ext cx="5795028" cy="645160"/>
          </a:xfrm>
          <a:prstGeom prst="rect">
            <a:avLst/>
          </a:prstGeom>
          <a:noFill/>
        </p:spPr>
        <p:txBody>
          <a:bodyPr wrap="square" rtlCol="0">
            <a:spAutoFit/>
          </a:bodyPr>
          <a:lstStyle/>
          <a:p>
            <a:pPr marL="0" lvl="1" algn="ctr"/>
            <a:r>
              <a:rPr lang="zh-CN" altLang="en-US" sz="3600" dirty="0">
                <a:solidFill>
                  <a:schemeClr val="tx1">
                    <a:lumMod val="75000"/>
                    <a:lumOff val="25000"/>
                  </a:schemeClr>
                </a:solidFill>
                <a:latin typeface="微软雅黑" panose="020B0503020204020204" charset="-122"/>
                <a:ea typeface="微软雅黑" panose="020B0503020204020204" charset="-122"/>
                <a:sym typeface="+mn-ea"/>
              </a:rPr>
              <a:t>肺癌骨转移亟待解决的问题</a:t>
            </a:r>
            <a:endParaRPr lang="zh-CN" altLang="en-US" sz="3600" dirty="0">
              <a:solidFill>
                <a:schemeClr val="tx1">
                  <a:lumMod val="75000"/>
                  <a:lumOff val="25000"/>
                </a:schemeClr>
              </a:solidFill>
              <a:latin typeface="微软雅黑" panose="020B0503020204020204" charset="-122"/>
              <a:ea typeface="微软雅黑" panose="020B0503020204020204" charset="-122"/>
            </a:endParaRPr>
          </a:p>
        </p:txBody>
      </p:sp>
      <p:sp>
        <p:nvSpPr>
          <p:cNvPr id="9" name="TextBox 76"/>
          <p:cNvSpPr txBox="1"/>
          <p:nvPr/>
        </p:nvSpPr>
        <p:spPr>
          <a:xfrm>
            <a:off x="4867910" y="2252980"/>
            <a:ext cx="2831465" cy="922020"/>
          </a:xfrm>
          <a:prstGeom prst="rect">
            <a:avLst/>
          </a:prstGeom>
          <a:noFill/>
        </p:spPr>
        <p:txBody>
          <a:bodyPr wrap="square" rtlCol="0">
            <a:spAutoFit/>
          </a:bodyPr>
          <a:lstStyle/>
          <a:p>
            <a:pPr algn="ctr"/>
            <a:r>
              <a:rPr lang="en-US" altLang="zh-CN" sz="5400" dirty="0">
                <a:solidFill>
                  <a:srgbClr val="0053A6"/>
                </a:solidFill>
                <a:latin typeface="微软雅黑" panose="020B0503020204020204" charset="-122"/>
                <a:ea typeface="微软雅黑" panose="020B0503020204020204" charset="-122"/>
                <a:sym typeface="+mn-ea"/>
              </a:rPr>
              <a:t>THREE</a:t>
            </a:r>
            <a:endParaRPr lang="en-US" altLang="zh-CN" sz="5400" dirty="0">
              <a:solidFill>
                <a:srgbClr val="0053A6"/>
              </a:solidFill>
              <a:latin typeface="微软雅黑" panose="020B0503020204020204" charset="-122"/>
              <a:ea typeface="微软雅黑" panose="020B0503020204020204" charset="-122"/>
            </a:endParaRPr>
          </a:p>
        </p:txBody>
      </p:sp>
      <p:cxnSp>
        <p:nvCxnSpPr>
          <p:cNvPr id="10" name="直接连接符 9"/>
          <p:cNvCxnSpPr/>
          <p:nvPr/>
        </p:nvCxnSpPr>
        <p:spPr>
          <a:xfrm>
            <a:off x="5968738" y="3175229"/>
            <a:ext cx="254524" cy="0"/>
          </a:xfrm>
          <a:prstGeom prst="line">
            <a:avLst/>
          </a:prstGeom>
          <a:ln w="22225" cap="rnd">
            <a:solidFill>
              <a:srgbClr val="0053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2790" y="1536700"/>
            <a:ext cx="10971530" cy="3784600"/>
          </a:xfrm>
          <a:prstGeom prst="rect">
            <a:avLst/>
          </a:prstGeom>
          <a:noFill/>
          <a:ln>
            <a:solidFill>
              <a:schemeClr val="tx1"/>
            </a:solidFill>
            <a:prstDash val="dash"/>
          </a:ln>
        </p:spPr>
        <p:txBody>
          <a:bodyPr wrap="square" rtlCol="0">
            <a:spAutoFit/>
          </a:bodyPr>
          <a:lstStyle/>
          <a:p>
            <a:pPr>
              <a:lnSpc>
                <a:spcPct val="200000"/>
              </a:lnSpc>
            </a:pPr>
            <a:r>
              <a:rPr lang="en-US" altLang="zh-CN" sz="2000" dirty="0">
                <a:latin typeface="微软雅黑" panose="020B0503020204020204" charset="-122"/>
                <a:ea typeface="微软雅黑" panose="020B0503020204020204" charset="-122"/>
              </a:rPr>
              <a:t>1.</a:t>
            </a:r>
            <a:r>
              <a:rPr lang="zh-CN" altLang="en-US" sz="2000" dirty="0">
                <a:latin typeface="微软雅黑" panose="020B0503020204020204" charset="-122"/>
                <a:ea typeface="微软雅黑" panose="020B0503020204020204" charset="-122"/>
              </a:rPr>
              <a:t>骨转移是否可以预防？</a:t>
            </a:r>
            <a:endParaRPr lang="en-US" altLang="zh-CN" sz="2000" dirty="0">
              <a:latin typeface="微软雅黑" panose="020B0503020204020204" charset="-122"/>
              <a:ea typeface="微软雅黑" panose="020B0503020204020204" charset="-122"/>
            </a:endParaRPr>
          </a:p>
          <a:p>
            <a:pPr>
              <a:lnSpc>
                <a:spcPct val="200000"/>
              </a:lnSpc>
            </a:pPr>
            <a:r>
              <a:rPr lang="en-US" altLang="zh-CN" sz="2000" dirty="0">
                <a:latin typeface="微软雅黑" panose="020B0503020204020204" charset="-122"/>
                <a:ea typeface="微软雅黑" panose="020B0503020204020204" charset="-122"/>
              </a:rPr>
              <a:t>2.</a:t>
            </a:r>
            <a:r>
              <a:rPr lang="zh-CN" altLang="en-US" sz="2000" dirty="0">
                <a:latin typeface="微软雅黑" panose="020B0503020204020204" charset="-122"/>
                <a:ea typeface="微软雅黑" panose="020B0503020204020204" charset="-122"/>
              </a:rPr>
              <a:t>骨转移治疗疗效评估指标？</a:t>
            </a:r>
            <a:endParaRPr lang="en-US" altLang="zh-CN" sz="2000" dirty="0">
              <a:latin typeface="微软雅黑" panose="020B0503020204020204" charset="-122"/>
              <a:ea typeface="微软雅黑" panose="020B0503020204020204" charset="-122"/>
            </a:endParaRPr>
          </a:p>
          <a:p>
            <a:pPr>
              <a:lnSpc>
                <a:spcPct val="200000"/>
              </a:lnSpc>
            </a:pPr>
            <a:r>
              <a:rPr lang="en-US" altLang="zh-CN" sz="2000" dirty="0">
                <a:latin typeface="微软雅黑" panose="020B0503020204020204" charset="-122"/>
                <a:ea typeface="微软雅黑" panose="020B0503020204020204" charset="-122"/>
              </a:rPr>
              <a:t>3.</a:t>
            </a:r>
            <a:r>
              <a:rPr lang="zh-CN" altLang="en-US" sz="2000" dirty="0">
                <a:latin typeface="微软雅黑" panose="020B0503020204020204" charset="-122"/>
                <a:ea typeface="微软雅黑" panose="020B0503020204020204" charset="-122"/>
              </a:rPr>
              <a:t>骨转移药物治疗的</a:t>
            </a:r>
            <a:r>
              <a:rPr lang="en-US" altLang="zh-CN" sz="2000" dirty="0">
                <a:latin typeface="微软雅黑" panose="020B0503020204020204" charset="-122"/>
                <a:ea typeface="微软雅黑" panose="020B0503020204020204" charset="-122"/>
              </a:rPr>
              <a:t>biomarker</a:t>
            </a:r>
            <a:r>
              <a:rPr lang="zh-CN" altLang="en-US" sz="2000" dirty="0">
                <a:latin typeface="微软雅黑" panose="020B0503020204020204" charset="-122"/>
                <a:ea typeface="微软雅黑" panose="020B0503020204020204" charset="-122"/>
              </a:rPr>
              <a:t>？</a:t>
            </a:r>
            <a:endParaRPr lang="en-US" altLang="zh-CN" sz="2000" dirty="0">
              <a:latin typeface="微软雅黑" panose="020B0503020204020204" charset="-122"/>
              <a:ea typeface="微软雅黑" panose="020B0503020204020204" charset="-122"/>
            </a:endParaRPr>
          </a:p>
          <a:p>
            <a:pPr>
              <a:lnSpc>
                <a:spcPct val="200000"/>
              </a:lnSpc>
            </a:pPr>
            <a:r>
              <a:rPr lang="en-US" altLang="zh-CN" sz="2000" dirty="0">
                <a:latin typeface="微软雅黑" panose="020B0503020204020204" charset="-122"/>
                <a:ea typeface="微软雅黑" panose="020B0503020204020204" charset="-122"/>
              </a:rPr>
              <a:t>4.</a:t>
            </a:r>
            <a:r>
              <a:rPr lang="zh-CN" altLang="en-US" sz="2000" dirty="0">
                <a:latin typeface="微软雅黑" panose="020B0503020204020204" charset="-122"/>
                <a:ea typeface="微软雅黑" panose="020B0503020204020204" charset="-122"/>
              </a:rPr>
              <a:t>骨改良药物的换药与使用时长？</a:t>
            </a:r>
          </a:p>
          <a:p>
            <a:pPr>
              <a:lnSpc>
                <a:spcPct val="200000"/>
              </a:lnSpc>
            </a:pPr>
            <a:r>
              <a:rPr lang="en-US" altLang="zh-CN" sz="2000" dirty="0">
                <a:latin typeface="微软雅黑" panose="020B0503020204020204" charset="-122"/>
                <a:ea typeface="微软雅黑" panose="020B0503020204020204" charset="-122"/>
              </a:rPr>
              <a:t>5</a:t>
            </a:r>
            <a:r>
              <a:rPr lang="en-US" altLang="zh-CN" sz="2000" dirty="0">
                <a:latin typeface="微软雅黑" panose="020B0503020204020204" charset="-122"/>
                <a:ea typeface="微软雅黑" panose="020B0503020204020204" charset="-122"/>
                <a:sym typeface="+mn-ea"/>
              </a:rPr>
              <a:t>.</a:t>
            </a:r>
            <a:r>
              <a:rPr lang="zh-CN" altLang="en-US" sz="2000" dirty="0">
                <a:latin typeface="微软雅黑" panose="020B0503020204020204" charset="-122"/>
                <a:ea typeface="微软雅黑" panose="020B0503020204020204" charset="-122"/>
                <a:sym typeface="+mn-ea"/>
              </a:rPr>
              <a:t>双膦酸盐对于骨转移灶局部肿瘤微环境的作用？与靶向治疗、免疫治疗等的协同增效作用？</a:t>
            </a:r>
            <a:endParaRPr lang="en-US" altLang="zh-CN" sz="2000" dirty="0">
              <a:latin typeface="微软雅黑" panose="020B0503020204020204" charset="-122"/>
              <a:ea typeface="微软雅黑" panose="020B0503020204020204" charset="-122"/>
            </a:endParaRPr>
          </a:p>
          <a:p>
            <a:pPr>
              <a:lnSpc>
                <a:spcPct val="200000"/>
              </a:lnSpc>
            </a:pPr>
            <a:r>
              <a:rPr lang="en-US" altLang="zh-CN" sz="2000" dirty="0">
                <a:latin typeface="微软雅黑" panose="020B0503020204020204" charset="-122"/>
                <a:ea typeface="微软雅黑" panose="020B0503020204020204" charset="-122"/>
              </a:rPr>
              <a:t>6.</a:t>
            </a:r>
            <a:r>
              <a:rPr lang="zh-CN" altLang="en-US" sz="2000" dirty="0">
                <a:latin typeface="微软雅黑" panose="020B0503020204020204" charset="-122"/>
                <a:ea typeface="微软雅黑" panose="020B0503020204020204" charset="-122"/>
              </a:rPr>
              <a:t>免疫细胞表达</a:t>
            </a:r>
            <a:r>
              <a:rPr lang="en-US" altLang="zh-CN" sz="2000" dirty="0">
                <a:latin typeface="微软雅黑" panose="020B0503020204020204" charset="-122"/>
                <a:ea typeface="微软雅黑" panose="020B0503020204020204" charset="-122"/>
              </a:rPr>
              <a:t>RANK/RANKL</a:t>
            </a:r>
            <a:r>
              <a:rPr lang="zh-CN" altLang="en-US" sz="2000" dirty="0">
                <a:latin typeface="微软雅黑" panose="020B0503020204020204" charset="-122"/>
                <a:ea typeface="微软雅黑" panose="020B0503020204020204" charset="-122"/>
              </a:rPr>
              <a:t>，地舒单抗与免疫治疗是否存在相互作用？</a:t>
            </a:r>
            <a:endParaRPr lang="en-US" sz="2000" dirty="0">
              <a:latin typeface="微软雅黑" panose="020B0503020204020204" charset="-122"/>
              <a:ea typeface="微软雅黑" panose="020B0503020204020204" charset="-122"/>
            </a:endParaRPr>
          </a:p>
        </p:txBody>
      </p:sp>
      <p:pic>
        <p:nvPicPr>
          <p:cNvPr id="5" name="图片 4"/>
          <p:cNvPicPr>
            <a:picLocks noChangeAspect="1"/>
          </p:cNvPicPr>
          <p:nvPr>
            <p:custDataLst>
              <p:tags r:id="rId1"/>
            </p:custDataLst>
          </p:nvPr>
        </p:nvPicPr>
        <p:blipFill>
          <a:blip r:embed="rId4"/>
          <a:srcRect t="4239" r="463"/>
          <a:stretch>
            <a:fillRect/>
          </a:stretch>
        </p:blipFill>
        <p:spPr>
          <a:xfrm>
            <a:off x="5762625" y="1589405"/>
            <a:ext cx="1818005" cy="2572385"/>
          </a:xfrm>
          <a:prstGeom prst="rect">
            <a:avLst/>
          </a:prstGeom>
        </p:spPr>
      </p:pic>
      <p:sp>
        <p:nvSpPr>
          <p:cNvPr id="6" name="标题 5"/>
          <p:cNvSpPr>
            <a:spLocks noGrp="1"/>
          </p:cNvSpPr>
          <p:nvPr>
            <p:ph type="title"/>
          </p:nvPr>
        </p:nvSpPr>
        <p:spPr>
          <a:xfrm>
            <a:off x="593725" y="419735"/>
            <a:ext cx="10570845" cy="848360"/>
          </a:xfrm>
        </p:spPr>
        <p:txBody>
          <a:bodyPr>
            <a:normAutofit/>
          </a:bodyPr>
          <a:lstStyle/>
          <a:p>
            <a:r>
              <a:rPr lang="zh-CN" altLang="en-US" sz="3555" dirty="0">
                <a:sym typeface="+mn-ea"/>
              </a:rPr>
              <a:t>肺癌骨转移诊治亟待解决的问题</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05840" y="1504950"/>
            <a:ext cx="10699750" cy="2130425"/>
          </a:xfrm>
        </p:spPr>
        <p:txBody>
          <a:bodyPr>
            <a:normAutofit/>
          </a:bodyPr>
          <a:lstStyle/>
          <a:p>
            <a:pPr>
              <a:lnSpc>
                <a:spcPct val="150000"/>
              </a:lnSpc>
            </a:pPr>
            <a:r>
              <a:rPr lang="zh-CN" altLang="en-US" dirty="0">
                <a:ln w="0"/>
                <a:solidFill>
                  <a:schemeClr val="tx1"/>
                </a:solidFill>
                <a:latin typeface="Arial" panose="020B0604020202020204" pitchFamily="34" charset="0"/>
                <a:cs typeface="方正黑体_GBK" panose="03000509000000000000" charset="-122"/>
                <a:sym typeface="Arial" panose="020B0604020202020204" pitchFamily="34" charset="0"/>
              </a:rPr>
              <a:t>感谢</a:t>
            </a:r>
            <a:r>
              <a:rPr lang="zh-CN" altLang="en-US" sz="6000" dirty="0">
                <a:ln w="0"/>
                <a:solidFill>
                  <a:schemeClr val="tx1"/>
                </a:solidFill>
                <a:latin typeface="Arial" panose="020B0604020202020204" pitchFamily="34" charset="0"/>
                <a:ea typeface="微软雅黑" panose="020B0503020204020204" charset="-122"/>
                <a:cs typeface="方正黑体_GBK" panose="03000509000000000000" charset="-122"/>
                <a:sym typeface="Arial" panose="020B0604020202020204" pitchFamily="34" charset="0"/>
              </a:rPr>
              <a:t>聆听！</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a:xfrm>
            <a:off x="884609" y="260663"/>
            <a:ext cx="10423039" cy="663894"/>
          </a:xfrm>
        </p:spPr>
        <p:txBody>
          <a:bodyPr>
            <a:normAutofit/>
          </a:bodyPr>
          <a:lstStyle/>
          <a:p>
            <a:pPr algn="ctr"/>
            <a:r>
              <a:rPr lang="zh-CN" altLang="en-US" sz="2800" dirty="0">
                <a:sym typeface="+mn-ea"/>
              </a:rPr>
              <a:t>中国人群肺癌高发，超过一半患者初诊即骨转移</a:t>
            </a:r>
          </a:p>
        </p:txBody>
      </p:sp>
      <p:pic>
        <p:nvPicPr>
          <p:cNvPr id="4" name="Object 1" descr="preencoded.png"/>
          <p:cNvPicPr>
            <a:picLocks noChangeAspect="1"/>
          </p:cNvPicPr>
          <p:nvPr/>
        </p:nvPicPr>
        <p:blipFill rotWithShape="1">
          <a:blip r:embed="rId2"/>
          <a:srcRect l="19150" t="8526" r="19320" b="15759"/>
          <a:stretch>
            <a:fillRect/>
          </a:stretch>
        </p:blipFill>
        <p:spPr>
          <a:xfrm>
            <a:off x="659578" y="1505079"/>
            <a:ext cx="5501049" cy="3807673"/>
          </a:xfrm>
          <a:prstGeom prst="rect">
            <a:avLst/>
          </a:prstGeom>
        </p:spPr>
      </p:pic>
      <p:sp>
        <p:nvSpPr>
          <p:cNvPr id="7" name="标题 22"/>
          <p:cNvSpPr txBox="1"/>
          <p:nvPr/>
        </p:nvSpPr>
        <p:spPr bwMode="gray">
          <a:xfrm>
            <a:off x="1693448" y="5281738"/>
            <a:ext cx="3828399" cy="92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spAutoFit/>
          </a:bodyPr>
          <a:lstStyle>
            <a:lvl1pPr algn="l" defTabSz="1217930" rtl="0" eaLnBrk="1" fontAlgn="base" hangingPunct="1">
              <a:spcBef>
                <a:spcPct val="0"/>
              </a:spcBef>
              <a:spcAft>
                <a:spcPct val="0"/>
              </a:spcAft>
              <a:tabLst>
                <a:tab pos="367030" algn="l"/>
              </a:tabLst>
              <a:defRPr sz="3600" b="1" baseline="0">
                <a:solidFill>
                  <a:schemeClr val="tx1"/>
                </a:solidFill>
                <a:latin typeface="Calibri" panose="020F0502020204030204" pitchFamily="34" charset="0"/>
                <a:ea typeface="+mj-ea"/>
                <a:cs typeface="Calibri" panose="020F0502020204030204" pitchFamily="34" charset="0"/>
              </a:defRPr>
            </a:lvl1pPr>
            <a:lvl2pPr algn="l" defTabSz="1217930" rtl="0" eaLnBrk="1" fontAlgn="base" hangingPunct="1">
              <a:spcBef>
                <a:spcPct val="0"/>
              </a:spcBef>
              <a:spcAft>
                <a:spcPct val="0"/>
              </a:spcAft>
              <a:defRPr sz="2585" b="1">
                <a:solidFill>
                  <a:schemeClr val="tx2"/>
                </a:solidFill>
                <a:latin typeface="Arial" panose="020B0604020202020204" pitchFamily="34" charset="0"/>
              </a:defRPr>
            </a:lvl2pPr>
            <a:lvl3pPr algn="l" defTabSz="1217930" rtl="0" eaLnBrk="1" fontAlgn="base" hangingPunct="1">
              <a:spcBef>
                <a:spcPct val="0"/>
              </a:spcBef>
              <a:spcAft>
                <a:spcPct val="0"/>
              </a:spcAft>
              <a:defRPr sz="2585" b="1">
                <a:solidFill>
                  <a:schemeClr val="tx2"/>
                </a:solidFill>
                <a:latin typeface="Arial" panose="020B0604020202020204" pitchFamily="34" charset="0"/>
              </a:defRPr>
            </a:lvl3pPr>
            <a:lvl4pPr algn="l" defTabSz="1217930" rtl="0" eaLnBrk="1" fontAlgn="base" hangingPunct="1">
              <a:spcBef>
                <a:spcPct val="0"/>
              </a:spcBef>
              <a:spcAft>
                <a:spcPct val="0"/>
              </a:spcAft>
              <a:defRPr sz="2585" b="1">
                <a:solidFill>
                  <a:schemeClr val="tx2"/>
                </a:solidFill>
                <a:latin typeface="Arial" panose="020B0604020202020204" pitchFamily="34" charset="0"/>
              </a:defRPr>
            </a:lvl4pPr>
            <a:lvl5pPr algn="l" defTabSz="1217930" rtl="0" eaLnBrk="1" fontAlgn="base" hangingPunct="1">
              <a:spcBef>
                <a:spcPct val="0"/>
              </a:spcBef>
              <a:spcAft>
                <a:spcPct val="0"/>
              </a:spcAft>
              <a:defRPr sz="2585" b="1">
                <a:solidFill>
                  <a:schemeClr val="tx2"/>
                </a:solidFill>
                <a:latin typeface="Arial" panose="020B0604020202020204" pitchFamily="34" charset="0"/>
              </a:defRPr>
            </a:lvl5pPr>
            <a:lvl6pPr marL="622300" algn="l" defTabSz="1217930" rtl="0" eaLnBrk="1" fontAlgn="base" hangingPunct="1">
              <a:spcBef>
                <a:spcPct val="0"/>
              </a:spcBef>
              <a:spcAft>
                <a:spcPct val="0"/>
              </a:spcAft>
              <a:defRPr sz="2585" b="1">
                <a:solidFill>
                  <a:schemeClr val="tx2"/>
                </a:solidFill>
                <a:latin typeface="Arial" panose="020B0604020202020204" pitchFamily="34" charset="0"/>
              </a:defRPr>
            </a:lvl6pPr>
            <a:lvl7pPr marL="1243965" algn="l" defTabSz="1217930" rtl="0" eaLnBrk="1" fontAlgn="base" hangingPunct="1">
              <a:spcBef>
                <a:spcPct val="0"/>
              </a:spcBef>
              <a:spcAft>
                <a:spcPct val="0"/>
              </a:spcAft>
              <a:defRPr sz="2585" b="1">
                <a:solidFill>
                  <a:schemeClr val="tx2"/>
                </a:solidFill>
                <a:latin typeface="Arial" panose="020B0604020202020204" pitchFamily="34" charset="0"/>
              </a:defRPr>
            </a:lvl7pPr>
            <a:lvl8pPr marL="1866265" algn="l" defTabSz="1217930" rtl="0" eaLnBrk="1" fontAlgn="base" hangingPunct="1">
              <a:spcBef>
                <a:spcPct val="0"/>
              </a:spcBef>
              <a:spcAft>
                <a:spcPct val="0"/>
              </a:spcAft>
              <a:defRPr sz="2585" b="1">
                <a:solidFill>
                  <a:schemeClr val="tx2"/>
                </a:solidFill>
                <a:latin typeface="Arial" panose="020B0604020202020204" pitchFamily="34" charset="0"/>
              </a:defRPr>
            </a:lvl8pPr>
            <a:lvl9pPr marL="2487930" algn="l" defTabSz="1217930" rtl="0" eaLnBrk="1" fontAlgn="base" hangingPunct="1">
              <a:spcBef>
                <a:spcPct val="0"/>
              </a:spcBef>
              <a:spcAft>
                <a:spcPct val="0"/>
              </a:spcAft>
              <a:defRPr sz="2585" b="1">
                <a:solidFill>
                  <a:schemeClr val="tx2"/>
                </a:solidFill>
                <a:latin typeface="Arial" panose="020B0604020202020204" pitchFamily="34" charset="0"/>
              </a:defRPr>
            </a:lvl9pPr>
          </a:lstStyle>
          <a:p>
            <a:pPr algn="ctr">
              <a:lnSpc>
                <a:spcPct val="150000"/>
              </a:lnSpc>
            </a:pPr>
            <a:r>
              <a:rPr lang="zh-CN" altLang="en-US" sz="2000" kern="0" dirty="0">
                <a:latin typeface="微软雅黑" panose="020B0503020204020204" charset="-122"/>
                <a:ea typeface="微软雅黑" panose="020B0503020204020204" charset="-122"/>
              </a:rPr>
              <a:t>国内</a:t>
            </a:r>
            <a:r>
              <a:rPr lang="en-US" altLang="zh-CN" sz="2000" kern="0" dirty="0">
                <a:latin typeface="微软雅黑" panose="020B0503020204020204" charset="-122"/>
                <a:ea typeface="微软雅黑" panose="020B0503020204020204" charset="-122"/>
              </a:rPr>
              <a:t>2020</a:t>
            </a:r>
            <a:r>
              <a:rPr lang="zh-CN" altLang="en-US" sz="2000" kern="0" dirty="0">
                <a:latin typeface="微软雅黑" panose="020B0503020204020204" charset="-122"/>
                <a:ea typeface="微软雅黑" panose="020B0503020204020204" charset="-122"/>
              </a:rPr>
              <a:t>年肺癌发病人数</a:t>
            </a:r>
            <a:r>
              <a:rPr lang="en-US" altLang="zh-CN" sz="2000" kern="0" dirty="0">
                <a:solidFill>
                  <a:srgbClr val="3A7E46"/>
                </a:solidFill>
                <a:latin typeface="微软雅黑" panose="020B0503020204020204" charset="-122"/>
                <a:ea typeface="微软雅黑" panose="020B0503020204020204" charset="-122"/>
              </a:rPr>
              <a:t>4,568,754</a:t>
            </a:r>
            <a:r>
              <a:rPr lang="zh-CN" altLang="en-US" sz="2000" kern="0" dirty="0">
                <a:solidFill>
                  <a:srgbClr val="3A7E46"/>
                </a:solidFill>
                <a:latin typeface="微软雅黑" panose="020B0503020204020204" charset="-122"/>
                <a:ea typeface="微软雅黑" panose="020B0503020204020204" charset="-122"/>
              </a:rPr>
              <a:t>，占17.9</a:t>
            </a:r>
            <a:r>
              <a:rPr lang="en-US" altLang="zh-CN" sz="2000" kern="0" dirty="0">
                <a:solidFill>
                  <a:srgbClr val="3A7E46"/>
                </a:solidFill>
                <a:latin typeface="微软雅黑" panose="020B0503020204020204" charset="-122"/>
                <a:ea typeface="微软雅黑" panose="020B0503020204020204" charset="-122"/>
              </a:rPr>
              <a:t>%</a:t>
            </a:r>
            <a:r>
              <a:rPr lang="zh-CN" altLang="en-US" sz="2000" kern="0" dirty="0">
                <a:solidFill>
                  <a:srgbClr val="3A7E46"/>
                </a:solidFill>
                <a:latin typeface="微软雅黑" panose="020B0503020204020204" charset="-122"/>
                <a:ea typeface="微软雅黑" panose="020B0503020204020204" charset="-122"/>
              </a:rPr>
              <a:t>，位居第一</a:t>
            </a:r>
            <a:endParaRPr lang="en-US" sz="2000" kern="0" dirty="0">
              <a:solidFill>
                <a:srgbClr val="3A7E46"/>
              </a:solidFill>
              <a:latin typeface="微软雅黑" panose="020B0503020204020204" charset="-122"/>
              <a:ea typeface="微软雅黑" panose="020B0503020204020204" charset="-122"/>
            </a:endParaRPr>
          </a:p>
        </p:txBody>
      </p:sp>
      <p:sp>
        <p:nvSpPr>
          <p:cNvPr id="10" name="文本框 9"/>
          <p:cNvSpPr txBox="1"/>
          <p:nvPr/>
        </p:nvSpPr>
        <p:spPr>
          <a:xfrm>
            <a:off x="6097905" y="6389732"/>
            <a:ext cx="6094140" cy="245110"/>
          </a:xfrm>
          <a:prstGeom prst="rect">
            <a:avLst/>
          </a:prstGeom>
          <a:noFill/>
        </p:spPr>
        <p:txBody>
          <a:bodyPr wrap="square">
            <a:spAutoFit/>
          </a:bodyPr>
          <a:lstStyle/>
          <a:p>
            <a:r>
              <a:rPr lang="en-US" altLang="zh-CN" sz="1000">
                <a:solidFill>
                  <a:schemeClr val="bg1"/>
                </a:solidFill>
                <a:latin typeface="微软雅黑" panose="020B0503020204020204" charset="-122"/>
                <a:ea typeface="微软雅黑" panose="020B0503020204020204" charset="-122"/>
                <a:sym typeface="+mn-ea"/>
              </a:rPr>
              <a:t>1.2020 global cancer data</a:t>
            </a:r>
            <a:endParaRPr lang="en-US" altLang="zh-CN" sz="1000" dirty="0">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15" name="文本框 14"/>
          <p:cNvSpPr txBox="1"/>
          <p:nvPr/>
        </p:nvSpPr>
        <p:spPr>
          <a:xfrm>
            <a:off x="363638" y="924294"/>
            <a:ext cx="5667737" cy="9220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b="1" dirty="0">
                <a:latin typeface="微软雅黑" panose="020B0503020204020204" charset="-122"/>
                <a:ea typeface="微软雅黑" panose="020B0503020204020204" charset="-122"/>
              </a:rPr>
              <a:t>2020</a:t>
            </a:r>
            <a:r>
              <a:rPr lang="zh-CN" altLang="en-US" b="1" dirty="0">
                <a:latin typeface="微软雅黑" panose="020B0503020204020204" charset="-122"/>
                <a:ea typeface="微软雅黑" panose="020B0503020204020204" charset="-122"/>
              </a:rPr>
              <a:t>年最新的数据显示，肺癌仍然是中国人群发病率最高的瘤种</a:t>
            </a:r>
            <a:endParaRPr lang="en-US" b="1" dirty="0">
              <a:latin typeface="微软雅黑" panose="020B0503020204020204" charset="-122"/>
              <a:ea typeface="微软雅黑" panose="020B0503020204020204" charset="-122"/>
            </a:endParaRPr>
          </a:p>
        </p:txBody>
      </p:sp>
      <p:sp>
        <p:nvSpPr>
          <p:cNvPr id="11" name="文本框 10"/>
          <p:cNvSpPr txBox="1"/>
          <p:nvPr/>
        </p:nvSpPr>
        <p:spPr>
          <a:xfrm>
            <a:off x="6388100" y="924550"/>
            <a:ext cx="5667737" cy="5067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b="1" dirty="0">
                <a:latin typeface="微软雅黑" panose="020B0503020204020204" charset="-122"/>
                <a:ea typeface="微软雅黑" panose="020B0503020204020204" charset="-122"/>
              </a:rPr>
              <a:t>肺癌因病情隐匿，患者初诊时已经晚期并伴骨转移</a:t>
            </a:r>
            <a:endParaRPr lang="en-US" b="1" dirty="0">
              <a:latin typeface="微软雅黑" panose="020B0503020204020204" charset="-122"/>
              <a:ea typeface="微软雅黑" panose="020B0503020204020204" charset="-122"/>
            </a:endParaRPr>
          </a:p>
        </p:txBody>
      </p:sp>
      <p:sp>
        <p:nvSpPr>
          <p:cNvPr id="18" name="文本框 17"/>
          <p:cNvSpPr txBox="1"/>
          <p:nvPr/>
        </p:nvSpPr>
        <p:spPr>
          <a:xfrm>
            <a:off x="7776845" y="6390005"/>
            <a:ext cx="3833495" cy="245110"/>
          </a:xfrm>
          <a:prstGeom prst="rect">
            <a:avLst/>
          </a:prstGeom>
          <a:noFill/>
        </p:spPr>
        <p:txBody>
          <a:bodyPr wrap="square">
            <a:spAutoFit/>
          </a:bodyPr>
          <a:lstStyle/>
          <a:p>
            <a:r>
              <a:rPr lang="en-US" sz="1000" dirty="0">
                <a:solidFill>
                  <a:schemeClr val="bg1"/>
                </a:solidFill>
              </a:rPr>
              <a:t>2.Daniele Santini</a:t>
            </a:r>
            <a:r>
              <a:rPr lang="zh-CN" altLang="en-US" sz="1000" dirty="0">
                <a:solidFill>
                  <a:schemeClr val="bg1"/>
                </a:solidFill>
              </a:rPr>
              <a:t>，</a:t>
            </a:r>
            <a:r>
              <a:rPr lang="en-US" altLang="zh-CN" sz="1000" dirty="0">
                <a:solidFill>
                  <a:schemeClr val="bg1"/>
                </a:solidFill>
              </a:rPr>
              <a:t>et al.</a:t>
            </a:r>
            <a:r>
              <a:rPr lang="zh-CN" altLang="en-US" sz="1000" dirty="0">
                <a:solidFill>
                  <a:schemeClr val="bg1"/>
                </a:solidFill>
              </a:rPr>
              <a:t> </a:t>
            </a:r>
            <a:r>
              <a:rPr lang="en-US" sz="1000" dirty="0">
                <a:solidFill>
                  <a:schemeClr val="bg1"/>
                </a:solidFill>
              </a:rPr>
              <a:t>Sci Rep. 2015 Dec 22;5:18670</a:t>
            </a:r>
          </a:p>
        </p:txBody>
      </p:sp>
      <p:sp>
        <p:nvSpPr>
          <p:cNvPr id="20" name="文本框 19"/>
          <p:cNvSpPr txBox="1"/>
          <p:nvPr/>
        </p:nvSpPr>
        <p:spPr>
          <a:xfrm>
            <a:off x="6689090" y="5451475"/>
            <a:ext cx="5321935" cy="583565"/>
          </a:xfrm>
          <a:prstGeom prst="rect">
            <a:avLst/>
          </a:prstGeom>
          <a:noFill/>
        </p:spPr>
        <p:txBody>
          <a:bodyPr wrap="square">
            <a:spAutoFit/>
          </a:bodyPr>
          <a:lstStyle/>
          <a:p>
            <a:r>
              <a:rPr lang="zh-CN" altLang="en-US" sz="1600" dirty="0">
                <a:latin typeface="微软雅黑" panose="020B0503020204020204" charset="-122"/>
                <a:ea typeface="微软雅黑" panose="020B0503020204020204" charset="-122"/>
              </a:rPr>
              <a:t>本研究收集了意大利</a:t>
            </a:r>
            <a:r>
              <a:rPr lang="en-US" altLang="zh-CN" sz="1600" dirty="0">
                <a:latin typeface="微软雅黑" panose="020B0503020204020204" charset="-122"/>
                <a:ea typeface="微软雅黑" panose="020B0503020204020204" charset="-122"/>
              </a:rPr>
              <a:t>18</a:t>
            </a:r>
            <a:r>
              <a:rPr lang="zh-CN" altLang="en-US" sz="1600" dirty="0">
                <a:latin typeface="微软雅黑" panose="020B0503020204020204" charset="-122"/>
                <a:ea typeface="微软雅黑" panose="020B0503020204020204" charset="-122"/>
              </a:rPr>
              <a:t>个中心，</a:t>
            </a:r>
            <a:r>
              <a:rPr lang="en-US" altLang="zh-CN" sz="1600" dirty="0">
                <a:latin typeface="微软雅黑" panose="020B0503020204020204" charset="-122"/>
                <a:ea typeface="微软雅黑" panose="020B0503020204020204" charset="-122"/>
              </a:rPr>
              <a:t>1999-2012</a:t>
            </a:r>
            <a:r>
              <a:rPr lang="zh-CN" altLang="en-US" sz="1600" dirty="0">
                <a:latin typeface="微软雅黑" panose="020B0503020204020204" charset="-122"/>
                <a:ea typeface="微软雅黑" panose="020B0503020204020204" charset="-122"/>
              </a:rPr>
              <a:t>年共计</a:t>
            </a:r>
            <a:r>
              <a:rPr lang="en-US" altLang="zh-CN" sz="1600" dirty="0">
                <a:latin typeface="微软雅黑" panose="020B0503020204020204" charset="-122"/>
                <a:ea typeface="微软雅黑" panose="020B0503020204020204" charset="-122"/>
              </a:rPr>
              <a:t>661</a:t>
            </a:r>
            <a:r>
              <a:rPr lang="zh-CN" altLang="en-US" sz="1600" dirty="0">
                <a:latin typeface="微软雅黑" panose="020B0503020204020204" charset="-122"/>
                <a:ea typeface="微软雅黑" panose="020B0503020204020204" charset="-122"/>
              </a:rPr>
              <a:t>例肺癌骨转移患者数据</a:t>
            </a:r>
            <a:endParaRPr lang="en-US" sz="1600" dirty="0">
              <a:latin typeface="微软雅黑" panose="020B0503020204020204" charset="-122"/>
              <a:ea typeface="微软雅黑" panose="020B0503020204020204" charset="-122"/>
            </a:endParaRPr>
          </a:p>
        </p:txBody>
      </p:sp>
      <p:graphicFrame>
        <p:nvGraphicFramePr>
          <p:cNvPr id="17" name="图表 16"/>
          <p:cNvGraphicFramePr>
            <a:graphicFrameLocks noGrp="1"/>
          </p:cNvGraphicFramePr>
          <p:nvPr/>
        </p:nvGraphicFramePr>
        <p:xfrm>
          <a:off x="4205834" y="1493323"/>
          <a:ext cx="9318882" cy="404227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7919" y="140648"/>
            <a:ext cx="10423039" cy="663894"/>
          </a:xfrm>
        </p:spPr>
        <p:txBody>
          <a:bodyPr>
            <a:normAutofit fontScale="90000"/>
          </a:bodyPr>
          <a:lstStyle/>
          <a:p>
            <a:pPr algn="ctr"/>
            <a:br>
              <a:rPr lang="zh-CN" altLang="en-US" dirty="0">
                <a:sym typeface="+mn-ea"/>
              </a:rPr>
            </a:br>
            <a:r>
              <a:rPr lang="zh-CN" altLang="en-US" sz="3110" dirty="0">
                <a:sym typeface="+mn-ea"/>
              </a:rPr>
              <a:t>肺癌患者骨转移特征：溶骨，多发，骨痛并累及承重骨</a:t>
            </a:r>
            <a:br>
              <a:rPr lang="en-US" sz="3110" dirty="0"/>
            </a:br>
            <a:endParaRPr lang="zh-CN" altLang="en-US" sz="3110" dirty="0"/>
          </a:p>
        </p:txBody>
      </p:sp>
      <p:sp>
        <p:nvSpPr>
          <p:cNvPr id="9" name="内容占位符 2"/>
          <p:cNvSpPr>
            <a:spLocks noGrp="1"/>
          </p:cNvSpPr>
          <p:nvPr/>
        </p:nvSpPr>
        <p:spPr>
          <a:xfrm>
            <a:off x="698039" y="680880"/>
            <a:ext cx="5436701" cy="344046"/>
          </a:xfrm>
          <a:prstGeom prst="rect">
            <a:avLst/>
          </a:prstGeom>
        </p:spPr>
        <p:txBody>
          <a:bodyPr vert="horz" lIns="91440" tIns="45720" rIns="91440" bIns="45720" rtlCol="0">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000000"/>
                </a:solidFill>
                <a:latin typeface="微软雅黑" panose="020B0503020204020204" charset="-122"/>
                <a:ea typeface="微软雅黑" panose="020B0503020204020204"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微软雅黑" panose="020B0503020204020204" charset="-122"/>
                <a:ea typeface="微软雅黑" panose="020B0503020204020204"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0000"/>
                </a:solidFill>
                <a:latin typeface="微软雅黑" panose="020B0503020204020204" charset="-122"/>
                <a:ea typeface="微软雅黑" panose="020B0503020204020204"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0000"/>
                </a:solidFill>
                <a:latin typeface="微软雅黑" panose="020B0503020204020204" charset="-122"/>
                <a:ea typeface="微软雅黑" panose="020B050302020402020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9pPr>
          </a:lstStyle>
          <a:p>
            <a:r>
              <a:rPr lang="zh-CN" altLang="en-US" sz="1800" b="1" dirty="0"/>
              <a:t>肺癌骨转移患者，多为溶骨型骨转移占比 </a:t>
            </a:r>
            <a:r>
              <a:rPr lang="en-US" altLang="zh-CN" sz="1800" b="1" dirty="0"/>
              <a:t>74.3%</a:t>
            </a:r>
            <a:endParaRPr lang="en-US" sz="1800" b="1" dirty="0"/>
          </a:p>
        </p:txBody>
      </p:sp>
      <p:sp>
        <p:nvSpPr>
          <p:cNvPr id="10" name="内容占位符 2"/>
          <p:cNvSpPr txBox="1"/>
          <p:nvPr/>
        </p:nvSpPr>
        <p:spPr>
          <a:xfrm>
            <a:off x="6353001" y="680880"/>
            <a:ext cx="5257800" cy="5277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000000"/>
                </a:solidFill>
                <a:latin typeface="微软雅黑" panose="020B0503020204020204" charset="-122"/>
                <a:ea typeface="微软雅黑" panose="020B0503020204020204"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微软雅黑" panose="020B0503020204020204" charset="-122"/>
                <a:ea typeface="微软雅黑" panose="020B0503020204020204"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0000"/>
                </a:solidFill>
                <a:latin typeface="微软雅黑" panose="020B0503020204020204" charset="-122"/>
                <a:ea typeface="微软雅黑" panose="020B0503020204020204"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0000"/>
                </a:solidFill>
                <a:latin typeface="微软雅黑" panose="020B0503020204020204" charset="-122"/>
                <a:ea typeface="微软雅黑" panose="020B050302020402020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9pPr>
          </a:lstStyle>
          <a:p>
            <a:r>
              <a:rPr lang="en-US" altLang="zh-CN" sz="1800" b="1" dirty="0"/>
              <a:t>75%</a:t>
            </a:r>
            <a:r>
              <a:rPr lang="zh-CN" altLang="en-US" sz="1800" b="1" dirty="0"/>
              <a:t>的肺癌骨转移患者都伴有中轴骨转移</a:t>
            </a:r>
            <a:endParaRPr lang="en-US" sz="1800" b="1" dirty="0"/>
          </a:p>
        </p:txBody>
      </p:sp>
      <p:graphicFrame>
        <p:nvGraphicFramePr>
          <p:cNvPr id="11" name="图表 10"/>
          <p:cNvGraphicFramePr/>
          <p:nvPr/>
        </p:nvGraphicFramePr>
        <p:xfrm>
          <a:off x="380733" y="680992"/>
          <a:ext cx="5439320" cy="30204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图表 12"/>
          <p:cNvGraphicFramePr/>
          <p:nvPr/>
        </p:nvGraphicFramePr>
        <p:xfrm>
          <a:off x="7213600" y="1243365"/>
          <a:ext cx="4310743" cy="5018190"/>
        </p:xfrm>
        <a:graphic>
          <a:graphicData uri="http://schemas.openxmlformats.org/drawingml/2006/chart">
            <c:chart xmlns:c="http://schemas.openxmlformats.org/drawingml/2006/chart" xmlns:r="http://schemas.openxmlformats.org/officeDocument/2006/relationships" r:id="rId4"/>
          </a:graphicData>
        </a:graphic>
      </p:graphicFrame>
      <p:sp>
        <p:nvSpPr>
          <p:cNvPr id="23" name="文本框 22"/>
          <p:cNvSpPr txBox="1"/>
          <p:nvPr/>
        </p:nvSpPr>
        <p:spPr>
          <a:xfrm>
            <a:off x="381000" y="5893435"/>
            <a:ext cx="8409940" cy="368300"/>
          </a:xfrm>
          <a:prstGeom prst="rect">
            <a:avLst/>
          </a:prstGeom>
          <a:noFill/>
        </p:spPr>
        <p:txBody>
          <a:bodyPr wrap="square">
            <a:spAutoFit/>
          </a:bodyPr>
          <a:lstStyle/>
          <a:p>
            <a:r>
              <a:rPr lang="zh-CN" altLang="en-US" b="1" dirty="0">
                <a:latin typeface="微软雅黑" panose="020B0503020204020204" charset="-122"/>
                <a:ea typeface="微软雅黑" panose="020B0503020204020204" charset="-122"/>
              </a:rPr>
              <a:t>本研究收集了意大利</a:t>
            </a:r>
            <a:r>
              <a:rPr lang="en-US" altLang="zh-CN" b="1" dirty="0">
                <a:latin typeface="微软雅黑" panose="020B0503020204020204" charset="-122"/>
                <a:ea typeface="微软雅黑" panose="020B0503020204020204" charset="-122"/>
              </a:rPr>
              <a:t>18</a:t>
            </a:r>
            <a:r>
              <a:rPr lang="zh-CN" altLang="en-US" b="1" dirty="0">
                <a:latin typeface="微软雅黑" panose="020B0503020204020204" charset="-122"/>
                <a:ea typeface="微软雅黑" panose="020B0503020204020204" charset="-122"/>
              </a:rPr>
              <a:t>个中心，</a:t>
            </a:r>
            <a:r>
              <a:rPr lang="en-US" altLang="zh-CN" b="1" dirty="0">
                <a:latin typeface="微软雅黑" panose="020B0503020204020204" charset="-122"/>
                <a:ea typeface="微软雅黑" panose="020B0503020204020204" charset="-122"/>
              </a:rPr>
              <a:t>1999-2012</a:t>
            </a:r>
            <a:r>
              <a:rPr lang="zh-CN" altLang="en-US" b="1" dirty="0">
                <a:latin typeface="微软雅黑" panose="020B0503020204020204" charset="-122"/>
                <a:ea typeface="微软雅黑" panose="020B0503020204020204" charset="-122"/>
              </a:rPr>
              <a:t>年共计</a:t>
            </a:r>
            <a:r>
              <a:rPr lang="en-US" altLang="zh-CN" b="1" dirty="0">
                <a:latin typeface="微软雅黑" panose="020B0503020204020204" charset="-122"/>
                <a:ea typeface="微软雅黑" panose="020B0503020204020204" charset="-122"/>
              </a:rPr>
              <a:t>661</a:t>
            </a:r>
            <a:r>
              <a:rPr lang="zh-CN" altLang="en-US" b="1" dirty="0">
                <a:latin typeface="微软雅黑" panose="020B0503020204020204" charset="-122"/>
                <a:ea typeface="微软雅黑" panose="020B0503020204020204" charset="-122"/>
              </a:rPr>
              <a:t>例肺癌骨转移患者数据</a:t>
            </a:r>
          </a:p>
        </p:txBody>
      </p:sp>
      <p:sp>
        <p:nvSpPr>
          <p:cNvPr id="14" name="内容占位符 2"/>
          <p:cNvSpPr txBox="1"/>
          <p:nvPr/>
        </p:nvSpPr>
        <p:spPr>
          <a:xfrm>
            <a:off x="621204" y="3007805"/>
            <a:ext cx="5590910" cy="6237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000000"/>
                </a:solidFill>
                <a:latin typeface="微软雅黑" panose="020B0503020204020204" charset="-122"/>
                <a:ea typeface="微软雅黑" panose="020B0503020204020204"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微软雅黑" panose="020B0503020204020204" charset="-122"/>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微软雅黑" panose="020B0503020204020204" charset="-122"/>
                <a:ea typeface="微软雅黑" panose="020B0503020204020204"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0000"/>
                </a:solidFill>
                <a:latin typeface="微软雅黑" panose="020B0503020204020204" charset="-122"/>
                <a:ea typeface="微软雅黑" panose="020B0503020204020204"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0000"/>
                </a:solidFill>
                <a:latin typeface="微软雅黑" panose="020B0503020204020204" charset="-122"/>
                <a:ea typeface="微软雅黑" panose="020B050302020402020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等线" panose="02010600030101010101" charset="-122"/>
                <a:ea typeface="+mn-ea"/>
                <a:cs typeface="+mn-ea"/>
              </a:defRPr>
            </a:lvl9pPr>
          </a:lstStyle>
          <a:p>
            <a:r>
              <a:rPr lang="zh-CN" altLang="en-US" sz="1800" b="1" dirty="0"/>
              <a:t>肺癌骨转移，</a:t>
            </a:r>
            <a:r>
              <a:rPr lang="en-US" altLang="zh-CN" sz="1800" b="1" dirty="0"/>
              <a:t>78.3%</a:t>
            </a:r>
            <a:r>
              <a:rPr lang="zh-CN" altLang="en-US" sz="1800" b="1" dirty="0"/>
              <a:t>为多发性骨转移，</a:t>
            </a:r>
            <a:r>
              <a:rPr lang="en-US" altLang="zh-CN" sz="1800" b="1" dirty="0"/>
              <a:t>44.3%</a:t>
            </a:r>
            <a:r>
              <a:rPr lang="zh-CN" altLang="en-US" sz="1800" b="1" dirty="0"/>
              <a:t>患者痛疼</a:t>
            </a:r>
            <a:r>
              <a:rPr lang="en-US" altLang="zh-CN" sz="1800" b="1" dirty="0"/>
              <a:t>(VNRS)</a:t>
            </a:r>
            <a:r>
              <a:rPr lang="zh-CN" altLang="en-US" sz="1800" b="1" dirty="0"/>
              <a:t>≥</a:t>
            </a:r>
            <a:r>
              <a:rPr lang="en-US" altLang="zh-CN" sz="1800" b="1" dirty="0"/>
              <a:t>4</a:t>
            </a:r>
            <a:r>
              <a:rPr lang="zh-CN" altLang="en-US" sz="1800" b="1" dirty="0"/>
              <a:t>，最大疼痛值均值≥</a:t>
            </a:r>
            <a:r>
              <a:rPr lang="en-US" altLang="zh-CN" sz="1800" b="1" dirty="0"/>
              <a:t>7</a:t>
            </a:r>
            <a:endParaRPr lang="en-US" sz="1800" b="1" dirty="0"/>
          </a:p>
        </p:txBody>
      </p:sp>
      <p:graphicFrame>
        <p:nvGraphicFramePr>
          <p:cNvPr id="26" name="图表 25"/>
          <p:cNvGraphicFramePr/>
          <p:nvPr/>
        </p:nvGraphicFramePr>
        <p:xfrm>
          <a:off x="1523097" y="3318179"/>
          <a:ext cx="5439320" cy="30204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图表 16"/>
          <p:cNvGraphicFramePr/>
          <p:nvPr/>
        </p:nvGraphicFramePr>
        <p:xfrm>
          <a:off x="-1195691" y="3318179"/>
          <a:ext cx="5439320" cy="3020476"/>
        </p:xfrm>
        <a:graphic>
          <a:graphicData uri="http://schemas.openxmlformats.org/drawingml/2006/chart">
            <c:chart xmlns:c="http://schemas.openxmlformats.org/drawingml/2006/chart" xmlns:r="http://schemas.openxmlformats.org/officeDocument/2006/relationships" r:id="rId6"/>
          </a:graphicData>
        </a:graphic>
      </p:graphicFrame>
      <p:sp>
        <p:nvSpPr>
          <p:cNvPr id="24" name="文本框 23"/>
          <p:cNvSpPr txBox="1"/>
          <p:nvPr/>
        </p:nvSpPr>
        <p:spPr>
          <a:xfrm>
            <a:off x="7622540" y="6338570"/>
            <a:ext cx="3493135" cy="245110"/>
          </a:xfrm>
          <a:prstGeom prst="rect">
            <a:avLst/>
          </a:prstGeom>
          <a:noFill/>
        </p:spPr>
        <p:txBody>
          <a:bodyPr wrap="square">
            <a:spAutoFit/>
          </a:bodyPr>
          <a:lstStyle/>
          <a:p>
            <a:r>
              <a:rPr lang="en-US" sz="1000" dirty="0">
                <a:solidFill>
                  <a:schemeClr val="bg1"/>
                </a:solidFill>
              </a:rPr>
              <a:t>Daniele Santini</a:t>
            </a:r>
            <a:r>
              <a:rPr lang="zh-CN" altLang="en-US" sz="1000" dirty="0">
                <a:solidFill>
                  <a:schemeClr val="bg1"/>
                </a:solidFill>
              </a:rPr>
              <a:t>，</a:t>
            </a:r>
            <a:r>
              <a:rPr lang="en-US" altLang="zh-CN" sz="1000" dirty="0">
                <a:solidFill>
                  <a:schemeClr val="bg1"/>
                </a:solidFill>
              </a:rPr>
              <a:t>et al.</a:t>
            </a:r>
            <a:r>
              <a:rPr lang="zh-CN" altLang="en-US" sz="1000" dirty="0">
                <a:solidFill>
                  <a:schemeClr val="bg1"/>
                </a:solidFill>
              </a:rPr>
              <a:t> </a:t>
            </a:r>
            <a:r>
              <a:rPr lang="en-US" sz="1000" dirty="0">
                <a:solidFill>
                  <a:schemeClr val="bg1"/>
                </a:solidFill>
              </a:rPr>
              <a:t>Sci Rep. 2015 Dec 22;5:18670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a:xfrm>
            <a:off x="0" y="203200"/>
            <a:ext cx="11182350" cy="664210"/>
          </a:xfrm>
        </p:spPr>
        <p:txBody>
          <a:bodyPr>
            <a:normAutofit/>
          </a:bodyPr>
          <a:lstStyle/>
          <a:p>
            <a:pPr algn="ctr"/>
            <a:r>
              <a:rPr lang="zh-CN" altLang="en-US" sz="3110" dirty="0">
                <a:sym typeface="+mn-ea"/>
              </a:rPr>
              <a:t>EGFR突变更易发生骨转移，TKI与骨靶向药联用OS更多获益</a:t>
            </a:r>
          </a:p>
        </p:txBody>
      </p:sp>
      <p:sp>
        <p:nvSpPr>
          <p:cNvPr id="19458" name="矩形 12"/>
          <p:cNvSpPr/>
          <p:nvPr/>
        </p:nvSpPr>
        <p:spPr>
          <a:xfrm>
            <a:off x="7557770" y="6296025"/>
            <a:ext cx="4624070" cy="245110"/>
          </a:xfrm>
          <a:prstGeom prst="rect">
            <a:avLst/>
          </a:prstGeom>
          <a:noFill/>
          <a:ln w="9525">
            <a:noFill/>
          </a:ln>
        </p:spPr>
        <p:txBody>
          <a:bodyPr wrap="square" anchor="t">
            <a:spAutoFit/>
          </a:bodyPr>
          <a:lstStyle/>
          <a:p>
            <a:r>
              <a:rPr lang="en-US" altLang="zh-CN" sz="1000" dirty="0">
                <a:solidFill>
                  <a:schemeClr val="bg1"/>
                </a:solidFill>
                <a:latin typeface="微软雅黑" panose="020B0503020204020204" charset="-122"/>
                <a:ea typeface="微软雅黑" panose="020B0503020204020204" charset="-122"/>
              </a:rPr>
              <a:t>1. </a:t>
            </a:r>
            <a:r>
              <a:rPr lang="en-US" altLang="zh-CN" sz="1000">
                <a:solidFill>
                  <a:schemeClr val="bg1"/>
                </a:solidFill>
                <a:latin typeface="微软雅黑" panose="020B0503020204020204" charset="-122"/>
                <a:ea typeface="微软雅黑" panose="020B0503020204020204" charset="-122"/>
              </a:rPr>
              <a:t>Med Oncol. 2016 Jan;33(1):1</a:t>
            </a:r>
            <a:r>
              <a:rPr lang="en-US" altLang="zh-CN" sz="1000" dirty="0">
                <a:solidFill>
                  <a:schemeClr val="bg1"/>
                </a:solidFill>
                <a:latin typeface="微软雅黑" panose="020B0503020204020204" charset="-122"/>
                <a:ea typeface="微软雅黑" panose="020B0503020204020204" charset="-122"/>
              </a:rPr>
              <a:t>.   </a:t>
            </a:r>
            <a:r>
              <a:rPr lang="en-US" altLang="zh-CN" sz="1000">
                <a:solidFill>
                  <a:schemeClr val="bg1"/>
                </a:solidFill>
                <a:latin typeface="微软雅黑" panose="020B0503020204020204" charset="-122"/>
                <a:ea typeface="微软雅黑" panose="020B0503020204020204" charset="-122"/>
              </a:rPr>
              <a:t> 2</a:t>
            </a:r>
            <a:r>
              <a:rPr lang="en-US" altLang="zh-CN" sz="1000">
                <a:solidFill>
                  <a:schemeClr val="bg1"/>
                </a:solidFill>
                <a:latin typeface="微软雅黑" panose="020B0503020204020204" charset="-122"/>
                <a:ea typeface="微软雅黑" panose="020B0503020204020204" charset="-122"/>
                <a:sym typeface="+mn-ea"/>
              </a:rPr>
              <a:t>.Front Oncol. 2020 Nov 12;10:588862.</a:t>
            </a:r>
          </a:p>
        </p:txBody>
      </p:sp>
      <p:pic>
        <p:nvPicPr>
          <p:cNvPr id="2" name="图片 1"/>
          <p:cNvPicPr>
            <a:picLocks noChangeAspect="1"/>
          </p:cNvPicPr>
          <p:nvPr/>
        </p:nvPicPr>
        <p:blipFill>
          <a:blip r:embed="rId3"/>
          <a:stretch>
            <a:fillRect/>
          </a:stretch>
        </p:blipFill>
        <p:spPr>
          <a:xfrm>
            <a:off x="742950" y="1794510"/>
            <a:ext cx="5627370" cy="4501515"/>
          </a:xfrm>
          <a:prstGeom prst="rect">
            <a:avLst/>
          </a:prstGeom>
        </p:spPr>
      </p:pic>
      <p:sp>
        <p:nvSpPr>
          <p:cNvPr id="22" name="文本框 21"/>
          <p:cNvSpPr txBox="1"/>
          <p:nvPr/>
        </p:nvSpPr>
        <p:spPr>
          <a:xfrm>
            <a:off x="856615" y="770890"/>
            <a:ext cx="5821680" cy="132207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sz="1600">
                <a:solidFill>
                  <a:schemeClr val="tx1"/>
                </a:solidFill>
                <a:latin typeface="微软雅黑" panose="020B0503020204020204" charset="-122"/>
                <a:ea typeface="微软雅黑" panose="020B0503020204020204" charset="-122"/>
                <a:cs typeface="微软雅黑" panose="020B0503020204020204" charset="-122"/>
              </a:rPr>
              <a:t>一项回顾性研究分析了</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401</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例肺癌患者，其中</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115</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例初诊时发生骨转移，结果发现</a:t>
            </a:r>
            <a:r>
              <a:rPr lang="en-US" altLang="zh-CN" sz="1600" b="1">
                <a:solidFill>
                  <a:schemeClr val="tx1"/>
                </a:solidFill>
                <a:latin typeface="微软雅黑" panose="020B0503020204020204" charset="-122"/>
                <a:ea typeface="微软雅黑" panose="020B0503020204020204" charset="-122"/>
                <a:cs typeface="微软雅黑" panose="020B0503020204020204" charset="-122"/>
              </a:rPr>
              <a:t>EGFR</a:t>
            </a:r>
            <a:r>
              <a:rPr lang="zh-CN" altLang="en-US" sz="1600" b="1">
                <a:solidFill>
                  <a:schemeClr val="tx1"/>
                </a:solidFill>
                <a:latin typeface="微软雅黑" panose="020B0503020204020204" charset="-122"/>
                <a:ea typeface="微软雅黑" panose="020B0503020204020204" charset="-122"/>
                <a:cs typeface="微软雅黑" panose="020B0503020204020204" charset="-122"/>
              </a:rPr>
              <a:t>突变</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患者骨转移发生率高于野生型（</a:t>
            </a:r>
            <a:r>
              <a:rPr lang="en-US" altLang="zh-CN" sz="1600" b="1">
                <a:solidFill>
                  <a:srgbClr val="FF0000"/>
                </a:solidFill>
                <a:latin typeface="微软雅黑" panose="020B0503020204020204" charset="-122"/>
                <a:ea typeface="微软雅黑" panose="020B0503020204020204" charset="-122"/>
                <a:cs typeface="微软雅黑" panose="020B0503020204020204" charset="-122"/>
              </a:rPr>
              <a:t>32.2% VS 22.8</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p>
          <a:p>
            <a:pPr marL="285750" indent="-285750">
              <a:buFont typeface="Arial" panose="020B0604020202020204" pitchFamily="34" charset="0"/>
              <a:buChar char="•"/>
            </a:pPr>
            <a:r>
              <a:rPr lang="zh-CN" altLang="en-US" sz="1600">
                <a:solidFill>
                  <a:schemeClr val="tx1"/>
                </a:solidFill>
                <a:latin typeface="微软雅黑" panose="020B0503020204020204" charset="-122"/>
                <a:ea typeface="微软雅黑" panose="020B0503020204020204" charset="-122"/>
                <a:cs typeface="微软雅黑" panose="020B0503020204020204" charset="-122"/>
              </a:rPr>
              <a:t>大量研究也表明</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EGFR</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基因通路与骨微环境相互作用影响肺癌骨转移</a:t>
            </a:r>
          </a:p>
        </p:txBody>
      </p:sp>
      <p:pic>
        <p:nvPicPr>
          <p:cNvPr id="7" name="图片 6"/>
          <p:cNvPicPr>
            <a:picLocks noChangeAspect="1"/>
          </p:cNvPicPr>
          <p:nvPr/>
        </p:nvPicPr>
        <p:blipFill>
          <a:blip r:embed="rId4"/>
          <a:stretch>
            <a:fillRect/>
          </a:stretch>
        </p:blipFill>
        <p:spPr>
          <a:xfrm>
            <a:off x="6678295" y="1012825"/>
            <a:ext cx="4100830" cy="2583180"/>
          </a:xfrm>
          <a:prstGeom prst="rect">
            <a:avLst/>
          </a:prstGeom>
        </p:spPr>
      </p:pic>
      <p:pic>
        <p:nvPicPr>
          <p:cNvPr id="8" name="图片 7"/>
          <p:cNvPicPr>
            <a:picLocks noChangeAspect="1"/>
          </p:cNvPicPr>
          <p:nvPr/>
        </p:nvPicPr>
        <p:blipFill>
          <a:blip r:embed="rId5"/>
          <a:stretch>
            <a:fillRect/>
          </a:stretch>
        </p:blipFill>
        <p:spPr>
          <a:xfrm>
            <a:off x="6904355" y="3545205"/>
            <a:ext cx="4021455" cy="2512060"/>
          </a:xfrm>
          <a:prstGeom prst="rect">
            <a:avLst/>
          </a:prstGeom>
        </p:spPr>
      </p:pic>
      <p:sp>
        <p:nvSpPr>
          <p:cNvPr id="9" name="文本框 8"/>
          <p:cNvSpPr txBox="1"/>
          <p:nvPr/>
        </p:nvSpPr>
        <p:spPr>
          <a:xfrm>
            <a:off x="7557770" y="1134110"/>
            <a:ext cx="4150360" cy="337185"/>
          </a:xfrm>
          <a:prstGeom prst="rect">
            <a:avLst/>
          </a:prstGeom>
          <a:noFill/>
        </p:spPr>
        <p:txBody>
          <a:bodyPr wrap="square" rtlCol="0" anchor="t">
            <a:spAutoFit/>
          </a:bodyPr>
          <a:lstStyle/>
          <a:p>
            <a:r>
              <a:rPr lang="zh-CN" altLang="en-US" sz="1600"/>
              <a:t>接受</a:t>
            </a:r>
            <a:r>
              <a:rPr lang="en-US" altLang="zh-CN" sz="1600"/>
              <a:t>TKI</a:t>
            </a:r>
            <a:r>
              <a:rPr lang="zh-CN" altLang="en-US" sz="1600"/>
              <a:t>联合骨靶向药物患者的</a:t>
            </a:r>
            <a:r>
              <a:rPr lang="en-US" altLang="zh-CN" sz="1600"/>
              <a:t>OS</a:t>
            </a:r>
            <a:r>
              <a:rPr lang="zh-CN" altLang="en-US" sz="1600"/>
              <a:t>达</a:t>
            </a:r>
            <a:r>
              <a:rPr lang="en-US" altLang="zh-CN" sz="1600"/>
              <a:t>28</a:t>
            </a:r>
            <a:r>
              <a:rPr lang="zh-CN" altLang="en-US" sz="1600"/>
              <a:t>月</a:t>
            </a:r>
          </a:p>
        </p:txBody>
      </p:sp>
      <p:sp>
        <p:nvSpPr>
          <p:cNvPr id="10" name="文本框 9"/>
          <p:cNvSpPr txBox="1"/>
          <p:nvPr/>
        </p:nvSpPr>
        <p:spPr>
          <a:xfrm>
            <a:off x="7743190" y="3677285"/>
            <a:ext cx="4150360" cy="337185"/>
          </a:xfrm>
          <a:prstGeom prst="rect">
            <a:avLst/>
          </a:prstGeom>
          <a:noFill/>
        </p:spPr>
        <p:txBody>
          <a:bodyPr wrap="square" rtlCol="0" anchor="t">
            <a:spAutoFit/>
          </a:bodyPr>
          <a:lstStyle/>
          <a:p>
            <a:r>
              <a:rPr lang="zh-CN" altLang="en-US" sz="1600"/>
              <a:t>接受骨靶向药物患者有更多生存获益趋势</a:t>
            </a:r>
          </a:p>
        </p:txBody>
      </p:sp>
      <p:sp>
        <p:nvSpPr>
          <p:cNvPr id="11" name="文本框 10"/>
          <p:cNvSpPr txBox="1"/>
          <p:nvPr/>
        </p:nvSpPr>
        <p:spPr>
          <a:xfrm>
            <a:off x="7249795" y="763905"/>
            <a:ext cx="3455670" cy="368300"/>
          </a:xfrm>
          <a:prstGeom prst="rect">
            <a:avLst/>
          </a:prstGeom>
          <a:noFill/>
        </p:spPr>
        <p:txBody>
          <a:bodyPr wrap="square" rtlCol="0" anchor="t">
            <a:spAutoFit/>
          </a:bodyPr>
          <a:lstStyle/>
          <a:p>
            <a:r>
              <a:rPr lang="zh-CN" altLang="en-US" b="1">
                <a:solidFill>
                  <a:schemeClr val="tx1"/>
                </a:solidFill>
              </a:rPr>
              <a:t>意大利多中心回顾性分析：</a:t>
            </a:r>
          </a:p>
        </p:txBody>
      </p:sp>
      <p:sp>
        <p:nvSpPr>
          <p:cNvPr id="3" name="文本框 2"/>
          <p:cNvSpPr txBox="1"/>
          <p:nvPr/>
        </p:nvSpPr>
        <p:spPr>
          <a:xfrm>
            <a:off x="6802120" y="5897245"/>
            <a:ext cx="5214620" cy="398780"/>
          </a:xfrm>
          <a:prstGeom prst="rect">
            <a:avLst/>
          </a:prstGeom>
          <a:noFill/>
          <a:ln>
            <a:noFill/>
          </a:ln>
        </p:spPr>
        <p:txBody>
          <a:bodyPr wrap="square" rtlCol="0" anchor="t">
            <a:spAutoFit/>
          </a:bodyPr>
          <a:lstStyle/>
          <a:p>
            <a:r>
              <a:rPr lang="zh-CN" altLang="en-US" sz="1000">
                <a:latin typeface="微软雅黑" panose="020B0503020204020204" charset="-122"/>
                <a:ea typeface="微软雅黑" panose="020B0503020204020204" charset="-122"/>
                <a:cs typeface="微软雅黑" panose="020B0503020204020204" charset="-122"/>
              </a:rPr>
              <a:t>骨靶向药物包括双膦酸盐或地舒单抗</a:t>
            </a:r>
          </a:p>
          <a:p>
            <a:r>
              <a:rPr lang="zh-CN" altLang="en-US" sz="1000">
                <a:latin typeface="微软雅黑" panose="020B0503020204020204" charset="-122"/>
                <a:ea typeface="微软雅黑" panose="020B0503020204020204" charset="-122"/>
                <a:cs typeface="微软雅黑" panose="020B0503020204020204" charset="-122"/>
              </a:rPr>
              <a:t>口服</a:t>
            </a:r>
            <a:r>
              <a:rPr lang="en-US" altLang="zh-CN" sz="1000">
                <a:latin typeface="微软雅黑" panose="020B0503020204020204" charset="-122"/>
                <a:ea typeface="微软雅黑" panose="020B0503020204020204" charset="-122"/>
                <a:cs typeface="微软雅黑" panose="020B0503020204020204" charset="-122"/>
              </a:rPr>
              <a:t>TKI</a:t>
            </a:r>
            <a:r>
              <a:rPr lang="zh-CN" altLang="en-US" sz="1000">
                <a:latin typeface="微软雅黑" panose="020B0503020204020204" charset="-122"/>
                <a:ea typeface="微软雅黑" panose="020B0503020204020204" charset="-122"/>
                <a:cs typeface="微软雅黑" panose="020B0503020204020204" charset="-122"/>
              </a:rPr>
              <a:t>包括：吉非替尼、阿法替尼、厄洛替尼、奥希替尼口服</a:t>
            </a:r>
            <a:r>
              <a:rPr lang="en-US" altLang="zh-CN" sz="1000">
                <a:latin typeface="微软雅黑" panose="020B0503020204020204" charset="-122"/>
                <a:ea typeface="微软雅黑" panose="020B0503020204020204" charset="-122"/>
                <a:cs typeface="微软雅黑" panose="020B0503020204020204" charset="-122"/>
              </a:rPr>
              <a:t>TKI</a:t>
            </a:r>
            <a:r>
              <a:rPr lang="zh-CN" altLang="en-US" sz="1000">
                <a:latin typeface="微软雅黑" panose="020B0503020204020204" charset="-122"/>
                <a:ea typeface="微软雅黑" panose="020B0503020204020204" charset="-122"/>
                <a:cs typeface="微软雅黑" panose="020B0503020204020204" charset="-122"/>
              </a:rPr>
              <a:t>中位治疗时间为</a:t>
            </a:r>
            <a:r>
              <a:rPr lang="en-US" altLang="zh-CN" sz="1000">
                <a:latin typeface="微软雅黑" panose="020B0503020204020204" charset="-122"/>
                <a:ea typeface="微软雅黑" panose="020B0503020204020204" charset="-122"/>
                <a:cs typeface="微软雅黑" panose="020B0503020204020204" charset="-122"/>
              </a:rPr>
              <a:t>11</a:t>
            </a:r>
            <a:r>
              <a:rPr lang="zh-CN" altLang="en-US" sz="1000">
                <a:latin typeface="微软雅黑" panose="020B0503020204020204" charset="-122"/>
                <a:ea typeface="微软雅黑" panose="020B0503020204020204" charset="-122"/>
                <a:cs typeface="微软雅黑" panose="020B0503020204020204" charset="-122"/>
              </a:rPr>
              <a:t>个月</a:t>
            </a:r>
          </a:p>
        </p:txBody>
      </p:sp>
      <p:sp>
        <p:nvSpPr>
          <p:cNvPr id="14" name="文本框 13"/>
          <p:cNvSpPr txBox="1"/>
          <p:nvPr/>
        </p:nvSpPr>
        <p:spPr>
          <a:xfrm>
            <a:off x="9736455" y="4849495"/>
            <a:ext cx="1475740" cy="337185"/>
          </a:xfrm>
          <a:prstGeom prst="rect">
            <a:avLst/>
          </a:prstGeom>
          <a:noFill/>
        </p:spPr>
        <p:txBody>
          <a:bodyPr wrap="none" rtlCol="0" anchor="t">
            <a:spAutoFit/>
          </a:bodyPr>
          <a:lstStyle/>
          <a:p>
            <a:r>
              <a:rPr lang="en-US" altLang="zh-CN" sz="1600" b="1">
                <a:solidFill>
                  <a:srgbClr val="FF0000"/>
                </a:solidFill>
                <a:latin typeface="微软雅黑" panose="020B0503020204020204" charset="-122"/>
                <a:ea typeface="微软雅黑" panose="020B0503020204020204" charset="-122"/>
                <a:cs typeface="微软雅黑" panose="020B0503020204020204" charset="-122"/>
              </a:rPr>
              <a:t>24</a:t>
            </a: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月</a:t>
            </a:r>
            <a:r>
              <a:rPr lang="en-US" altLang="zh-CN" sz="1600" b="1">
                <a:solidFill>
                  <a:srgbClr val="FF0000"/>
                </a:solidFill>
                <a:latin typeface="微软雅黑" panose="020B0503020204020204" charset="-122"/>
                <a:ea typeface="微软雅黑" panose="020B0503020204020204" charset="-122"/>
                <a:cs typeface="微软雅黑" panose="020B0503020204020204" charset="-122"/>
              </a:rPr>
              <a:t> VS 31</a:t>
            </a: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月</a:t>
            </a:r>
          </a:p>
        </p:txBody>
      </p:sp>
      <p:sp>
        <p:nvSpPr>
          <p:cNvPr id="4" name="矩形 3"/>
          <p:cNvSpPr/>
          <p:nvPr/>
        </p:nvSpPr>
        <p:spPr>
          <a:xfrm>
            <a:off x="2334260" y="3533140"/>
            <a:ext cx="695960" cy="206121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65480" y="260985"/>
            <a:ext cx="9841865" cy="664210"/>
          </a:xfrm>
        </p:spPr>
        <p:txBody>
          <a:bodyPr>
            <a:normAutofit/>
          </a:bodyPr>
          <a:lstStyle/>
          <a:p>
            <a:pPr algn="ctr"/>
            <a:r>
              <a:rPr lang="en-US" altLang="zh-CN" sz="3110" dirty="0">
                <a:sym typeface="+mn-ea"/>
              </a:rPr>
              <a:t>KRAS</a:t>
            </a:r>
            <a:r>
              <a:rPr lang="zh-CN" altLang="en-US" sz="3110" dirty="0">
                <a:sym typeface="+mn-ea"/>
              </a:rPr>
              <a:t>突变增加骨转移风险并影响骨转移肺腺癌预后</a:t>
            </a:r>
            <a:endParaRPr lang="en-US" altLang="zh-CN" sz="3110" dirty="0">
              <a:solidFill>
                <a:srgbClr val="FF0000"/>
              </a:solidFill>
              <a:sym typeface="+mn-ea"/>
            </a:endParaRPr>
          </a:p>
        </p:txBody>
      </p:sp>
      <p:pic>
        <p:nvPicPr>
          <p:cNvPr id="2" name="图片 1"/>
          <p:cNvPicPr>
            <a:picLocks noChangeAspect="1"/>
          </p:cNvPicPr>
          <p:nvPr/>
        </p:nvPicPr>
        <p:blipFill>
          <a:blip r:embed="rId3"/>
          <a:srcRect l="8550" t="1199"/>
          <a:stretch>
            <a:fillRect/>
          </a:stretch>
        </p:blipFill>
        <p:spPr>
          <a:xfrm>
            <a:off x="7939405" y="3168015"/>
            <a:ext cx="3795395" cy="2845435"/>
          </a:xfrm>
          <a:prstGeom prst="rect">
            <a:avLst/>
          </a:prstGeom>
        </p:spPr>
      </p:pic>
      <p:sp>
        <p:nvSpPr>
          <p:cNvPr id="22" name="文本框 21"/>
          <p:cNvSpPr txBox="1"/>
          <p:nvPr/>
        </p:nvSpPr>
        <p:spPr>
          <a:xfrm>
            <a:off x="7814945" y="1266825"/>
            <a:ext cx="4190365" cy="1753235"/>
          </a:xfrm>
          <a:prstGeom prst="rect">
            <a:avLst/>
          </a:prstGeom>
          <a:noFill/>
          <a:ln>
            <a:solidFill>
              <a:schemeClr val="tx1"/>
            </a:solidFill>
            <a:prstDash val="dash"/>
          </a:ln>
        </p:spPr>
        <p:txBody>
          <a:bodyPr wrap="square" rtlCol="0" anchor="t">
            <a:spAutoFit/>
          </a:bodyPr>
          <a:lstStyle/>
          <a:p>
            <a:pPr fontAlgn="auto">
              <a:lnSpc>
                <a:spcPct val="150000"/>
              </a:lnSpc>
            </a:pPr>
            <a:r>
              <a:rPr lang="zh-CN" altLang="en-US" b="1">
                <a:solidFill>
                  <a:schemeClr val="tx1"/>
                </a:solidFill>
              </a:rPr>
              <a:t>匈牙利回顾性分析：</a:t>
            </a:r>
            <a:r>
              <a:rPr lang="zh-CN" altLang="en-US">
                <a:solidFill>
                  <a:schemeClr val="tx1"/>
                </a:solidFill>
              </a:rPr>
              <a:t>通过观察</a:t>
            </a:r>
            <a:r>
              <a:rPr lang="en-US" altLang="zh-CN">
                <a:solidFill>
                  <a:schemeClr val="tx1"/>
                </a:solidFill>
              </a:rPr>
              <a:t>1</a:t>
            </a:r>
            <a:r>
              <a:rPr lang="zh-CN" altLang="en-US">
                <a:sym typeface="+mn-ea"/>
              </a:rPr>
              <a:t>34例确诊为骨转移且已知KRAS状态的肺腺癌患者的临床病理变量，研究KRAS突变对O</a:t>
            </a:r>
            <a:r>
              <a:rPr lang="en-US" altLang="zh-CN">
                <a:sym typeface="+mn-ea"/>
              </a:rPr>
              <a:t>S</a:t>
            </a:r>
            <a:r>
              <a:rPr lang="zh-CN" altLang="en-US">
                <a:sym typeface="+mn-ea"/>
              </a:rPr>
              <a:t>的影响。</a:t>
            </a:r>
            <a:endParaRPr lang="zh-CN" altLang="en-US" b="1">
              <a:solidFill>
                <a:schemeClr val="tx1"/>
              </a:solidFill>
            </a:endParaRPr>
          </a:p>
        </p:txBody>
      </p:sp>
      <p:sp>
        <p:nvSpPr>
          <p:cNvPr id="24" name="文本框 23"/>
          <p:cNvSpPr txBox="1"/>
          <p:nvPr/>
        </p:nvSpPr>
        <p:spPr>
          <a:xfrm>
            <a:off x="9537065" y="4467225"/>
            <a:ext cx="1909445" cy="368300"/>
          </a:xfrm>
          <a:prstGeom prst="rect">
            <a:avLst/>
          </a:prstGeom>
          <a:noFill/>
        </p:spPr>
        <p:txBody>
          <a:bodyPr wrap="none" rtlCol="0" anchor="t">
            <a:spAutoFit/>
          </a:bodyPr>
          <a:lstStyle/>
          <a:p>
            <a:r>
              <a:rPr lang="en-US" altLang="zh-CN" b="1">
                <a:solidFill>
                  <a:srgbClr val="FF0000"/>
                </a:solidFill>
                <a:latin typeface="微软雅黑" panose="020B0503020204020204" charset="-122"/>
                <a:ea typeface="微软雅黑" panose="020B0503020204020204" charset="-122"/>
                <a:cs typeface="微软雅黑" panose="020B0503020204020204" charset="-122"/>
                <a:sym typeface="+mn-ea"/>
              </a:rPr>
              <a:t>5.1</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月</a:t>
            </a:r>
            <a:r>
              <a:rPr lang="en-US" altLang="zh-CN" b="1">
                <a:solidFill>
                  <a:srgbClr val="FF0000"/>
                </a:solidFill>
                <a:latin typeface="微软雅黑" panose="020B0503020204020204" charset="-122"/>
                <a:ea typeface="微软雅黑" panose="020B0503020204020204" charset="-122"/>
                <a:cs typeface="微软雅黑" panose="020B0503020204020204" charset="-122"/>
                <a:sym typeface="+mn-ea"/>
              </a:rPr>
              <a:t> VS 10.2</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月</a:t>
            </a:r>
          </a:p>
        </p:txBody>
      </p:sp>
      <p:sp>
        <p:nvSpPr>
          <p:cNvPr id="26" name="文本框 25"/>
          <p:cNvSpPr txBox="1"/>
          <p:nvPr/>
        </p:nvSpPr>
        <p:spPr>
          <a:xfrm>
            <a:off x="5747385" y="6388100"/>
            <a:ext cx="6444615" cy="245110"/>
          </a:xfrm>
          <a:prstGeom prst="rect">
            <a:avLst/>
          </a:prstGeom>
          <a:noFill/>
        </p:spPr>
        <p:txBody>
          <a:bodyPr wrap="square" rtlCol="0" anchor="t">
            <a:spAutoFit/>
          </a:bodyPr>
          <a:lstStyle/>
          <a:p>
            <a:r>
              <a:rPr lang="en-US" altLang="zh-CN" sz="1000">
                <a:solidFill>
                  <a:schemeClr val="bg1"/>
                </a:solidFill>
                <a:latin typeface="微软雅黑" panose="020B0503020204020204" charset="-122"/>
                <a:ea typeface="微软雅黑" panose="020B0503020204020204" charset="-122"/>
              </a:rPr>
              <a:t>1.</a:t>
            </a:r>
            <a:r>
              <a:rPr lang="zh-CN" altLang="en-US" sz="1000">
                <a:solidFill>
                  <a:schemeClr val="bg1"/>
                </a:solidFill>
                <a:latin typeface="微软雅黑" panose="020B0503020204020204" charset="-122"/>
                <a:ea typeface="微软雅黑" panose="020B0503020204020204" charset="-122"/>
              </a:rPr>
              <a:t>Br J Cancer. 2016 Jul 26;115(3):346-53. </a:t>
            </a:r>
            <a:r>
              <a:rPr lang="en-US" altLang="zh-CN" sz="1000">
                <a:solidFill>
                  <a:schemeClr val="bg1"/>
                </a:solidFill>
                <a:latin typeface="微软雅黑" panose="020B0503020204020204" charset="-122"/>
                <a:ea typeface="微软雅黑" panose="020B0503020204020204" charset="-122"/>
              </a:rPr>
              <a:t>                2.</a:t>
            </a:r>
            <a:r>
              <a:rPr lang="zh-CN" altLang="en-US" sz="1000">
                <a:solidFill>
                  <a:schemeClr val="bg1"/>
                </a:solidFill>
                <a:latin typeface="微软雅黑" panose="020B0503020204020204" charset="-122"/>
                <a:ea typeface="微软雅黑" panose="020B0503020204020204" charset="-122"/>
              </a:rPr>
              <a:t>Transl Lung Cancer Res. 2021 Feb;10(2):675-684.</a:t>
            </a:r>
          </a:p>
        </p:txBody>
      </p:sp>
      <p:pic>
        <p:nvPicPr>
          <p:cNvPr id="4" name="图片 3"/>
          <p:cNvPicPr>
            <a:picLocks noChangeAspect="1"/>
          </p:cNvPicPr>
          <p:nvPr/>
        </p:nvPicPr>
        <p:blipFill>
          <a:blip r:embed="rId4"/>
          <a:stretch>
            <a:fillRect/>
          </a:stretch>
        </p:blipFill>
        <p:spPr>
          <a:xfrm>
            <a:off x="-36830" y="3361690"/>
            <a:ext cx="7369175" cy="1877695"/>
          </a:xfrm>
          <a:prstGeom prst="rect">
            <a:avLst/>
          </a:prstGeom>
        </p:spPr>
      </p:pic>
      <p:sp>
        <p:nvSpPr>
          <p:cNvPr id="6" name="文本框 5"/>
          <p:cNvSpPr txBox="1"/>
          <p:nvPr/>
        </p:nvSpPr>
        <p:spPr>
          <a:xfrm>
            <a:off x="1082040" y="1266825"/>
            <a:ext cx="5675630" cy="1753235"/>
          </a:xfrm>
          <a:prstGeom prst="rect">
            <a:avLst/>
          </a:prstGeom>
          <a:noFill/>
          <a:ln>
            <a:solidFill>
              <a:schemeClr val="tx1"/>
            </a:solidFill>
            <a:prstDash val="dash"/>
          </a:ln>
        </p:spPr>
        <p:txBody>
          <a:bodyPr wrap="square" rtlCol="0" anchor="t">
            <a:spAutoFit/>
          </a:bodyPr>
          <a:lstStyle/>
          <a:p>
            <a:pPr fontAlgn="auto">
              <a:lnSpc>
                <a:spcPct val="150000"/>
              </a:lnSpc>
            </a:pPr>
            <a:r>
              <a:rPr lang="zh-CN" altLang="en-US" b="1">
                <a:solidFill>
                  <a:schemeClr val="tx1"/>
                </a:solidFill>
                <a:latin typeface="微软雅黑" panose="020B0503020204020204" charset="-122"/>
                <a:ea typeface="微软雅黑" panose="020B0503020204020204" charset="-122"/>
                <a:cs typeface="微软雅黑" panose="020B0503020204020204" charset="-122"/>
              </a:rPr>
              <a:t>法国回顾性分析：</a:t>
            </a:r>
            <a:r>
              <a:rPr lang="zh-CN" altLang="en-US">
                <a:solidFill>
                  <a:schemeClr val="tx1"/>
                </a:solidFill>
                <a:latin typeface="微软雅黑" panose="020B0503020204020204" charset="-122"/>
                <a:ea typeface="微软雅黑" panose="020B0503020204020204" charset="-122"/>
                <a:cs typeface="微软雅黑" panose="020B0503020204020204" charset="-122"/>
              </a:rPr>
              <a:t>通过分析</a:t>
            </a:r>
            <a:r>
              <a:rPr lang="en-US" altLang="zh-CN">
                <a:solidFill>
                  <a:schemeClr val="tx1"/>
                </a:solidFill>
                <a:latin typeface="微软雅黑" panose="020B0503020204020204" charset="-122"/>
                <a:ea typeface="微软雅黑" panose="020B0503020204020204" charset="-122"/>
                <a:cs typeface="微软雅黑" panose="020B0503020204020204" charset="-122"/>
              </a:rPr>
              <a:t>481</a:t>
            </a:r>
            <a:r>
              <a:rPr lang="zh-CN" altLang="en-US">
                <a:solidFill>
                  <a:schemeClr val="tx1"/>
                </a:solidFill>
                <a:latin typeface="微软雅黑" panose="020B0503020204020204" charset="-122"/>
                <a:ea typeface="微软雅黑" panose="020B0503020204020204" charset="-122"/>
                <a:cs typeface="微软雅黑" panose="020B0503020204020204" charset="-122"/>
              </a:rPr>
              <a:t>例肺癌术后患者，发现</a:t>
            </a:r>
            <a:r>
              <a:rPr lang="en-US" altLang="zh-CN">
                <a:solidFill>
                  <a:schemeClr val="tx1"/>
                </a:solidFill>
                <a:latin typeface="微软雅黑" panose="020B0503020204020204" charset="-122"/>
                <a:ea typeface="微软雅黑" panose="020B0503020204020204" charset="-122"/>
                <a:cs typeface="微软雅黑" panose="020B0503020204020204" charset="-122"/>
              </a:rPr>
              <a:t>91</a:t>
            </a:r>
            <a:r>
              <a:rPr lang="zh-CN" altLang="en-US">
                <a:solidFill>
                  <a:schemeClr val="tx1"/>
                </a:solidFill>
                <a:latin typeface="微软雅黑" panose="020B0503020204020204" charset="-122"/>
                <a:ea typeface="微软雅黑" panose="020B0503020204020204" charset="-122"/>
                <a:cs typeface="微软雅黑" panose="020B0503020204020204" charset="-122"/>
              </a:rPr>
              <a:t>例</a:t>
            </a:r>
            <a:r>
              <a:rPr lang="en-US" altLang="zh-CN">
                <a:solidFill>
                  <a:schemeClr val="tx1"/>
                </a:solidFill>
                <a:latin typeface="微软雅黑" panose="020B0503020204020204" charset="-122"/>
                <a:ea typeface="微软雅黑" panose="020B0503020204020204" charset="-122"/>
                <a:cs typeface="微软雅黑" panose="020B0503020204020204" charset="-122"/>
              </a:rPr>
              <a:t>KRAS G12C</a:t>
            </a:r>
            <a:r>
              <a:rPr lang="zh-CN" altLang="en-US">
                <a:solidFill>
                  <a:schemeClr val="tx1"/>
                </a:solidFill>
                <a:latin typeface="微软雅黑" panose="020B0503020204020204" charset="-122"/>
                <a:ea typeface="微软雅黑" panose="020B0503020204020204" charset="-122"/>
                <a:cs typeface="微软雅黑" panose="020B0503020204020204" charset="-122"/>
              </a:rPr>
              <a:t>突变患者中</a:t>
            </a:r>
            <a:r>
              <a:rPr lang="en-US" altLang="zh-CN">
                <a:solidFill>
                  <a:schemeClr val="tx1"/>
                </a:solidFill>
                <a:latin typeface="微软雅黑" panose="020B0503020204020204" charset="-122"/>
                <a:ea typeface="微软雅黑" panose="020B0503020204020204" charset="-122"/>
                <a:cs typeface="微软雅黑" panose="020B0503020204020204" charset="-122"/>
              </a:rPr>
              <a:t>54</a:t>
            </a:r>
            <a:r>
              <a:rPr lang="zh-CN" altLang="en-US">
                <a:solidFill>
                  <a:schemeClr val="tx1"/>
                </a:solidFill>
                <a:latin typeface="微软雅黑" panose="020B0503020204020204" charset="-122"/>
                <a:ea typeface="微软雅黑" panose="020B0503020204020204" charset="-122"/>
                <a:cs typeface="微软雅黑" panose="020B0503020204020204" charset="-122"/>
              </a:rPr>
              <a:t>例进展为骨转移。</a:t>
            </a:r>
            <a:r>
              <a:rPr lang="en-US" altLang="zh-CN" b="1">
                <a:solidFill>
                  <a:srgbClr val="FF0000"/>
                </a:solidFill>
                <a:latin typeface="微软雅黑" panose="020B0503020204020204" charset="-122"/>
                <a:ea typeface="微软雅黑" panose="020B0503020204020204" charset="-122"/>
                <a:cs typeface="微软雅黑" panose="020B0503020204020204" charset="-122"/>
                <a:sym typeface="+mn-ea"/>
              </a:rPr>
              <a:t>KRAS G12C</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突变</a:t>
            </a:r>
            <a:r>
              <a:rPr lang="zh-CN" altLang="en-US">
                <a:latin typeface="微软雅黑" panose="020B0503020204020204" charset="-122"/>
                <a:ea typeface="微软雅黑" panose="020B0503020204020204" charset="-122"/>
                <a:cs typeface="微软雅黑" panose="020B0503020204020204" charset="-122"/>
                <a:sym typeface="+mn-ea"/>
              </a:rPr>
              <a:t>患者与野生型患者相比，骨转移率显著增加（</a:t>
            </a:r>
            <a:r>
              <a:rPr lang="en-US" altLang="zh-CN" b="1">
                <a:solidFill>
                  <a:srgbClr val="FF0000"/>
                </a:solidFill>
                <a:latin typeface="微软雅黑" panose="020B0503020204020204" charset="-122"/>
                <a:ea typeface="微软雅黑" panose="020B0503020204020204" charset="-122"/>
                <a:cs typeface="微软雅黑" panose="020B0503020204020204" charset="-122"/>
                <a:sym typeface="+mn-ea"/>
              </a:rPr>
              <a:t>59% VS 16%</a:t>
            </a:r>
            <a:r>
              <a:rPr lang="zh-CN" altLang="en-US">
                <a:latin typeface="微软雅黑" panose="020B0503020204020204" charset="-122"/>
                <a:ea typeface="微软雅黑" panose="020B0503020204020204" charset="-122"/>
                <a:cs typeface="微软雅黑" panose="020B0503020204020204" charset="-122"/>
                <a:sym typeface="+mn-ea"/>
              </a:rPr>
              <a:t>）。</a:t>
            </a:r>
          </a:p>
        </p:txBody>
      </p:sp>
      <p:sp>
        <p:nvSpPr>
          <p:cNvPr id="7" name="矩形 6"/>
          <p:cNvSpPr/>
          <p:nvPr/>
        </p:nvSpPr>
        <p:spPr>
          <a:xfrm>
            <a:off x="60960" y="4175125"/>
            <a:ext cx="2033905" cy="25019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1276330" y="3361690"/>
            <a:ext cx="633095" cy="306705"/>
          </a:xfrm>
          <a:prstGeom prst="rect">
            <a:avLst/>
          </a:prstGeom>
          <a:noFill/>
        </p:spPr>
        <p:txBody>
          <a:bodyPr wrap="none" rtlCol="0">
            <a:spAutoFit/>
          </a:bodyPr>
          <a:lstStyle/>
          <a:p>
            <a:r>
              <a:rPr lang="en-US" altLang="zh-CN" sz="1400">
                <a:latin typeface="微软雅黑" panose="020B0503020204020204" charset="-122"/>
                <a:ea typeface="微软雅黑" panose="020B0503020204020204" charset="-122"/>
              </a:rPr>
              <a:t>n=93</a:t>
            </a:r>
          </a:p>
        </p:txBody>
      </p:sp>
      <p:sp>
        <p:nvSpPr>
          <p:cNvPr id="9" name="文本框 8"/>
          <p:cNvSpPr txBox="1"/>
          <p:nvPr/>
        </p:nvSpPr>
        <p:spPr>
          <a:xfrm>
            <a:off x="11276330" y="3611245"/>
            <a:ext cx="633095" cy="306705"/>
          </a:xfrm>
          <a:prstGeom prst="rect">
            <a:avLst/>
          </a:prstGeom>
          <a:noFill/>
        </p:spPr>
        <p:txBody>
          <a:bodyPr wrap="square" rtlCol="0">
            <a:spAutoFit/>
          </a:bodyPr>
          <a:lstStyle/>
          <a:p>
            <a:r>
              <a:rPr lang="en-US" altLang="zh-CN" sz="1400">
                <a:latin typeface="微软雅黑" panose="020B0503020204020204" charset="-122"/>
                <a:ea typeface="微软雅黑" panose="020B0503020204020204" charset="-122"/>
              </a:rPr>
              <a:t>n=41</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f7fb7b7c-eb27-4f47-a021-fe7bf09f9b73}"/>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257.351181102362,&quot;width&quot;:9020.43622047244}"/>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011.697637795275,&quot;width&quot;:6950.814173228347}"/>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KSO_WM_UNIT_TABLE_BEAUTIFY" val="smartTable{534c627b-1b82-42c9-97ea-bc8c66c4196a}"/>
  <p:tag name="TABLE_ENDDRAG_ORIGIN_RECT" val="833*260"/>
  <p:tag name="TABLE_ENDDRAG_RECT" val="88*101*833*260"/>
</p:tagLst>
</file>

<file path=ppt/tags/tag21.xml><?xml version="1.0" encoding="utf-8"?>
<p:tagLst xmlns:a="http://schemas.openxmlformats.org/drawingml/2006/main" xmlns:r="http://schemas.openxmlformats.org/officeDocument/2006/relationships" xmlns:p="http://schemas.openxmlformats.org/presentationml/2006/main">
  <p:tag name="KSO_WM_UNIT_TABLE_BEAUTIFY" val="smartTable{27362e22-68e0-445e-82ad-80c47fc38250}"/>
  <p:tag name="TABLE_ENDDRAG_ORIGIN_RECT" val="685*294"/>
  <p:tag name="TABLE_ENDDRAG_RECT" val="87*97*685*294"/>
</p:tagLst>
</file>

<file path=ppt/tags/tag22.xml><?xml version="1.0" encoding="utf-8"?>
<p:tagLst xmlns:a="http://schemas.openxmlformats.org/drawingml/2006/main" xmlns:r="http://schemas.openxmlformats.org/officeDocument/2006/relationships" xmlns:p="http://schemas.openxmlformats.org/presentationml/2006/main">
  <p:tag name="KSO_WM_UNIT_TABLE_BEAUTIFY" val="smartTable{d4c0279b-f95d-4977-848a-6557ea9f894b}"/>
  <p:tag name="TABLE_ENDDRAG_ORIGIN_RECT" val="657*290"/>
  <p:tag name="TABLE_ENDDRAG_RECT" val="96*88*657*290"/>
</p:tagLst>
</file>

<file path=ppt/tags/tag23.xml><?xml version="1.0" encoding="utf-8"?>
<p:tagLst xmlns:a="http://schemas.openxmlformats.org/drawingml/2006/main" xmlns:r="http://schemas.openxmlformats.org/officeDocument/2006/relationships" xmlns:p="http://schemas.openxmlformats.org/presentationml/2006/main">
  <p:tag name="KSO_WM_UNIT_TABLE_BEAUTIFY" val="smartTable{1969144a-ae61-4af6-a2be-45895920202f}"/>
</p:tagLst>
</file>

<file path=ppt/tags/tag24.xml><?xml version="1.0" encoding="utf-8"?>
<p:tagLst xmlns:a="http://schemas.openxmlformats.org/drawingml/2006/main" xmlns:r="http://schemas.openxmlformats.org/officeDocument/2006/relationships" xmlns:p="http://schemas.openxmlformats.org/presentationml/2006/main">
  <p:tag name="KSO_WM_UNIT_TABLE_BEAUTIFY" val="smartTable{a97c8552-0112-4ec4-bbf3-9259063323d6}"/>
</p:tagLst>
</file>

<file path=ppt/tags/tag25.xml><?xml version="1.0" encoding="utf-8"?>
<p:tagLst xmlns:a="http://schemas.openxmlformats.org/drawingml/2006/main" xmlns:r="http://schemas.openxmlformats.org/officeDocument/2006/relationships" xmlns:p="http://schemas.openxmlformats.org/presentationml/2006/main">
  <p:tag name="KSO_WM_UNIT_TABLE_BEAUTIFY" val="smartTable{707c4b37-fc0a-42d5-ad56-18f1e8c219a7}"/>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73,&quot;width&quot;:3657}"/>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因卡主题">
  <a:themeElements>
    <a:clrScheme name="自定义 6">
      <a:dk1>
        <a:sysClr val="windowText" lastClr="000000"/>
      </a:dk1>
      <a:lt1>
        <a:sysClr val="window" lastClr="FFFFFF"/>
      </a:lt1>
      <a:dk2>
        <a:srgbClr val="44546A"/>
      </a:dk2>
      <a:lt2>
        <a:srgbClr val="E7E6E6"/>
      </a:lt2>
      <a:accent1>
        <a:srgbClr val="006FDE"/>
      </a:accent1>
      <a:accent2>
        <a:srgbClr val="AB47BC"/>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因卡主题">
  <a:themeElements>
    <a:clrScheme name="自定义 6">
      <a:dk1>
        <a:sysClr val="windowText" lastClr="000000"/>
      </a:dk1>
      <a:lt1>
        <a:sysClr val="window" lastClr="FFFFFF"/>
      </a:lt1>
      <a:dk2>
        <a:srgbClr val="44546A"/>
      </a:dk2>
      <a:lt2>
        <a:srgbClr val="E7E6E6"/>
      </a:lt2>
      <a:accent1>
        <a:srgbClr val="006FDE"/>
      </a:accent1>
      <a:accent2>
        <a:srgbClr val="AB47BC"/>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因卡主题</Template>
  <TotalTime>0</TotalTime>
  <Words>7384</Words>
  <Application>Microsoft Office PowerPoint</Application>
  <PresentationFormat>宽屏</PresentationFormat>
  <Paragraphs>695</Paragraphs>
  <Slides>53</Slides>
  <Notes>43</Notes>
  <HiddenSlides>0</HiddenSlides>
  <MMClips>0</MMClips>
  <ScaleCrop>false</ScaleCrop>
  <HeadingPairs>
    <vt:vector size="8" baseType="variant">
      <vt:variant>
        <vt:lpstr>已用的字体</vt:lpstr>
      </vt:variant>
      <vt:variant>
        <vt:i4>7</vt:i4>
      </vt:variant>
      <vt:variant>
        <vt:lpstr>主题</vt:lpstr>
      </vt:variant>
      <vt:variant>
        <vt:i4>2</vt:i4>
      </vt:variant>
      <vt:variant>
        <vt:lpstr>嵌入 OLE 服务器</vt:lpstr>
      </vt:variant>
      <vt:variant>
        <vt:i4>1</vt:i4>
      </vt:variant>
      <vt:variant>
        <vt:lpstr>幻灯片标题</vt:lpstr>
      </vt:variant>
      <vt:variant>
        <vt:i4>53</vt:i4>
      </vt:variant>
    </vt:vector>
  </HeadingPairs>
  <TitlesOfParts>
    <vt:vector size="63" baseType="lpstr">
      <vt:lpstr>等线</vt:lpstr>
      <vt:lpstr>黑体</vt:lpstr>
      <vt:lpstr>微软雅黑</vt:lpstr>
      <vt:lpstr>Arial</vt:lpstr>
      <vt:lpstr>Calibri</vt:lpstr>
      <vt:lpstr>Times New Roman</vt:lpstr>
      <vt:lpstr>Wingdings</vt:lpstr>
      <vt:lpstr>因卡主题</vt:lpstr>
      <vt:lpstr>1_因卡主题</vt:lpstr>
      <vt:lpstr>Microsoft Excel 97-2003 Worksheet</vt:lpstr>
      <vt:lpstr>PowerPoint 演示文稿</vt:lpstr>
      <vt:lpstr> 肺癌骨转移诊治进展</vt:lpstr>
      <vt:lpstr>PowerPoint 演示文稿</vt:lpstr>
      <vt:lpstr>PowerPoint 演示文稿</vt:lpstr>
      <vt:lpstr> 全球晚期NSCLC 2年存活率由10%提高到20% </vt:lpstr>
      <vt:lpstr>中国人群肺癌高发，超过一半患者初诊即骨转移</vt:lpstr>
      <vt:lpstr> 肺癌患者骨转移特征：溶骨，多发，骨痛并累及承重骨 </vt:lpstr>
      <vt:lpstr>EGFR突变更易发生骨转移，TKI与骨靶向药联用OS更多获益</vt:lpstr>
      <vt:lpstr>KRAS突变增加骨转移风险并影响骨转移肺腺癌预后</vt:lpstr>
      <vt:lpstr>放疗与双膦酸盐增加KRAS野生性骨转移肺腺癌的OS</vt:lpstr>
      <vt:lpstr>免疫检查点抑制剂 + 骨靶向疗法或具有协同作用</vt:lpstr>
      <vt:lpstr>免疫检查点抑制剂 + 骨靶向疗法或具有协同作用</vt:lpstr>
      <vt:lpstr>骨转移患者发生骨相关事件（SRE）</vt:lpstr>
      <vt:lpstr>肺癌骨转移诊断后1-2个月就有35%以上患者出现SRE</vt:lpstr>
      <vt:lpstr>未使用骨改良药物，SRE的发生率和发生时间</vt:lpstr>
      <vt:lpstr> 肺癌骨转移患者发生SRE后带来的影响  </vt:lpstr>
      <vt:lpstr>肺癌骨转移的治疗目标和治疗原则</vt:lpstr>
      <vt:lpstr>小结</vt:lpstr>
      <vt:lpstr>PowerPoint 演示文稿</vt:lpstr>
      <vt:lpstr>肺癌患者加强骨转移筛查，早诊断预防SRE</vt:lpstr>
      <vt:lpstr> 诊断骨转移各种方法及其价值 </vt:lpstr>
      <vt:lpstr> 诊断骨转移各种方法及其价值 </vt:lpstr>
      <vt:lpstr> 肺癌骨转移诊断流程 </vt:lpstr>
      <vt:lpstr> 恶性肿瘤骨转移诊断标准 </vt:lpstr>
      <vt:lpstr>肺癌骨转移的治疗策略</vt:lpstr>
      <vt:lpstr>正常骨微环境—破骨/成骨动态平衡</vt:lpstr>
      <vt:lpstr>肺癌细胞进入骨微环境与成骨/破骨细胞相互作用</vt:lpstr>
      <vt:lpstr>不同的药物作用在不同的环节保证骨健康</vt:lpstr>
      <vt:lpstr>骨改良药物的作用</vt:lpstr>
      <vt:lpstr>骨改良药物需早期、长期、规律使用</vt:lpstr>
      <vt:lpstr>双膦酸盐作用机制</vt:lpstr>
      <vt:lpstr>双膦酸盐药物更新迭代</vt:lpstr>
      <vt:lpstr>双膦酸盐类药物更新迭代</vt:lpstr>
      <vt:lpstr>双膦酸盐有效预防SRE及减轻疼痛</vt:lpstr>
      <vt:lpstr>不同双膦酸盐疗效无差异，安全性是否有差异？</vt:lpstr>
      <vt:lpstr>主要双膦酸盐的区别</vt:lpstr>
      <vt:lpstr>主要双膦酸盐的区别</vt:lpstr>
      <vt:lpstr>主要双膦酸盐的区别</vt:lpstr>
      <vt:lpstr>因卡膦酸结构创新</vt:lpstr>
      <vt:lpstr>因卡膦酸结构创新带来更优的安全性</vt:lpstr>
      <vt:lpstr>地舒单抗与双膦酸盐作用机制上的差异</vt:lpstr>
      <vt:lpstr>244 研究设计： ——多中心，随机，双盲双模拟，阳性对照，III期临床试验</vt:lpstr>
      <vt:lpstr>首次出现SRE的时间（实体瘤亚组） —— 与唑来膦酸相比，地舒单抗显著延迟骨并发症出现时间达6个月</vt:lpstr>
      <vt:lpstr>首次及随后出现SRE的时间（实体瘤亚组） —— 与唑来膦酸相比，地舒单抗显著降低首次及随后骨并发症风险15%</vt:lpstr>
      <vt:lpstr>总生存（肺癌亚组） —— 对于所有肺癌骨转移患者，地舒单抗较唑来膦酸延长生存期1.2个月</vt:lpstr>
      <vt:lpstr>骨改良药物差异：OS和PFS</vt:lpstr>
      <vt:lpstr>骨改良药物差异：持续抗骨吸收作用</vt:lpstr>
      <vt:lpstr>骨改良药物差异：安全性</vt:lpstr>
      <vt:lpstr>多学科诊疗在骨转移管理过程中至关重要</vt:lpstr>
      <vt:lpstr>小结</vt:lpstr>
      <vt:lpstr>PowerPoint 演示文稿</vt:lpstr>
      <vt:lpstr>肺癌骨转移诊治亟待解决的问题</vt:lpstr>
      <vt:lpstr>感谢聆听！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顾 思勰</cp:lastModifiedBy>
  <cp:revision>510</cp:revision>
  <dcterms:created xsi:type="dcterms:W3CDTF">2020-09-15T05:26:00Z</dcterms:created>
  <dcterms:modified xsi:type="dcterms:W3CDTF">2021-12-30T11:27:20Z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KSOTemplateUUID">
    <vt:lpwstr>v1.0_mb_RtP89jH6edl61sPGidFmEA==</vt:lpwstr>
  </property>
  <property fmtid="{D5CDD505-2E9C-101B-9397-08002B2CF9AE}" pid="4" name="ICV">
    <vt:lpwstr>DA22A79251314E93A7244A5BA1F333D1</vt:lpwstr>
  </property>
</Properties>
</file>