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8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88.xml" ContentType="application/vnd.openxmlformats-officedocument.presentationml.tags+xml"/>
  <Override PartName="/ppt/notesSlides/notesSlide17.xml" ContentType="application/vnd.openxmlformats-officedocument.presentationml.notesSlide+xml"/>
  <Override PartName="/ppt/tags/tag8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9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40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59"/>
  </p:notesMasterIdLst>
  <p:sldIdLst>
    <p:sldId id="256" r:id="rId3"/>
    <p:sldId id="258" r:id="rId4"/>
    <p:sldId id="2426374" r:id="rId5"/>
    <p:sldId id="2426273" r:id="rId6"/>
    <p:sldId id="2426246" r:id="rId7"/>
    <p:sldId id="2426250" r:id="rId8"/>
    <p:sldId id="2426251" r:id="rId9"/>
    <p:sldId id="2426252" r:id="rId10"/>
    <p:sldId id="2426325" r:id="rId11"/>
    <p:sldId id="2426254" r:id="rId12"/>
    <p:sldId id="2426253" r:id="rId13"/>
    <p:sldId id="2426322" r:id="rId14"/>
    <p:sldId id="2426323" r:id="rId15"/>
    <p:sldId id="2426255" r:id="rId16"/>
    <p:sldId id="2426272" r:id="rId17"/>
    <p:sldId id="2426266" r:id="rId18"/>
    <p:sldId id="2426268" r:id="rId19"/>
    <p:sldId id="2426270" r:id="rId20"/>
    <p:sldId id="2426257" r:id="rId21"/>
    <p:sldId id="2426258" r:id="rId22"/>
    <p:sldId id="2426259" r:id="rId23"/>
    <p:sldId id="2426261" r:id="rId24"/>
    <p:sldId id="2426262" r:id="rId25"/>
    <p:sldId id="2426263" r:id="rId26"/>
    <p:sldId id="2426264" r:id="rId27"/>
    <p:sldId id="2426274" r:id="rId28"/>
    <p:sldId id="934" r:id="rId29"/>
    <p:sldId id="524" r:id="rId30"/>
    <p:sldId id="528" r:id="rId31"/>
    <p:sldId id="2426164" r:id="rId32"/>
    <p:sldId id="532" r:id="rId33"/>
    <p:sldId id="2426165" r:id="rId34"/>
    <p:sldId id="2426166" r:id="rId35"/>
    <p:sldId id="2426167" r:id="rId36"/>
    <p:sldId id="2426168" r:id="rId37"/>
    <p:sldId id="2426170" r:id="rId38"/>
    <p:sldId id="2426169" r:id="rId39"/>
    <p:sldId id="2426171" r:id="rId40"/>
    <p:sldId id="2426183" r:id="rId41"/>
    <p:sldId id="889" r:id="rId42"/>
    <p:sldId id="2426370" r:id="rId43"/>
    <p:sldId id="2426185" r:id="rId44"/>
    <p:sldId id="534" r:id="rId45"/>
    <p:sldId id="902" r:id="rId46"/>
    <p:sldId id="2426371" r:id="rId47"/>
    <p:sldId id="2426172" r:id="rId48"/>
    <p:sldId id="2426173" r:id="rId49"/>
    <p:sldId id="2426177" r:id="rId50"/>
    <p:sldId id="2426372" r:id="rId51"/>
    <p:sldId id="2426180" r:id="rId52"/>
    <p:sldId id="2426181" r:id="rId53"/>
    <p:sldId id="2426182" r:id="rId54"/>
    <p:sldId id="2426178" r:id="rId55"/>
    <p:sldId id="910" r:id="rId56"/>
    <p:sldId id="2426189" r:id="rId57"/>
    <p:sldId id="2426373" r:id="rId5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orient="horz" pos="2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e.mei@liangyihui.net" initials="j" lastIdx="2" clrIdx="0"/>
  <p:cmAuthor id="2" name="作者" initials="A" lastIdx="0" clrIdx="1"/>
  <p:cmAuthor id="3" name="admin" initials="a" lastIdx="1" clrIdx="2"/>
  <p:cmAuthor id="4" name="123" initials="1" lastIdx="23" clrIdx="3"/>
  <p:cmAuthor id="5" name="Ziyu DENG" initials="ZD" lastIdx="8" clrIdx="4"/>
  <p:cmAuthor id="6" name="mcalloway" initials="mc" lastIdx="1" clrIdx="4"/>
  <p:cmAuthor id="7" name="agoldman" initials="a" lastIdx="4" clrIdx="9"/>
  <p:cmAuthor id="8" name="Devin Overbey" initials="DO" lastIdx="6" clrIdx="7"/>
  <p:cmAuthor id="9" name="Erik Brady" initials="EB" lastIdx="2" clrIdx="5"/>
  <p:cmAuthor id="10" name=" " initials="MAC" lastIdx="21" clrIdx="1"/>
  <p:cmAuthor id="11" name="Kiran D. Mir-Hudgeons" initials="KDM" lastIdx="13" clrIdx="10"/>
  <p:cmAuthor id="12" name="Timothy Quill" initials="TQ" lastIdx="7" clrIdx="11"/>
  <p:cmAuthor id="13" name="Jill Sakai" initials="JS" lastIdx="22" clrIdx="12"/>
  <p:cmAuthor id="14" name="spantry@clinicaloptions.com" initials="s" lastIdx="1" clrIdx="13"/>
  <p:cmAuthor id="15" name="CLINICALOPTIONS\tquill" initials="C" lastIdx="2" clrIdx="14"/>
  <p:cmAuthor id="16" name="aboecler@clinicaloptions.com" initials="a" lastIdx="1" clrIdx="15"/>
  <p:cmAuthor id="18" name="Dussadee Royal" initials="DR" lastIdx="2" clrIdx="1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3F4F5"/>
    <a:srgbClr val="CDCDCF"/>
    <a:srgbClr val="CEB3C1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78" autoAdjust="0"/>
    <p:restoredTop sz="95244" autoAdjust="0"/>
  </p:normalViewPr>
  <p:slideViewPr>
    <p:cSldViewPr snapToGrid="0">
      <p:cViewPr varScale="1">
        <p:scale>
          <a:sx n="86" d="100"/>
          <a:sy n="86" d="100"/>
        </p:scale>
        <p:origin x="259" y="62"/>
      </p:cViewPr>
      <p:guideLst>
        <p:guide orient="horz" pos="482"/>
        <p:guide pos="211"/>
        <p:guide orient="horz" pos="278"/>
      </p:guideLst>
    </p:cSldViewPr>
  </p:slideViewPr>
  <p:outlineViewPr>
    <p:cViewPr>
      <p:scale>
        <a:sx n="33" d="100"/>
        <a:sy n="33" d="100"/>
      </p:scale>
      <p:origin x="0" y="-20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IST%20&#35786;&#26029;&#24187;&#28783;\&#29983;&#29289;&#26631;&#35760;&#29289;\&#20013;&#22269;&#32954;&#33146;&#30284;&#24739;&#32773;&#22522;&#22240;&#31361;&#21464;&#25968;&#25454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2466220472441003"/>
          <c:w val="0.56483669918519908"/>
          <c:h val="0.5767556430446201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171C0"/>
              </a:solidFill>
            </c:spPr>
            <c:extLst>
              <c:ext xmlns:c16="http://schemas.microsoft.com/office/drawing/2014/chart" uri="{C3380CC4-5D6E-409C-BE32-E72D297353CC}">
                <c16:uniqueId val="{00000001-7F41-4582-9C38-85944665F40F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F41-4582-9C38-85944665F40F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7F41-4582-9C38-85944665F40F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7F41-4582-9C38-85944665F4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7F41-4582-9C38-85944665F40F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7F41-4582-9C38-85944665F40F}"/>
              </c:ext>
            </c:extLst>
          </c:dPt>
          <c:dPt>
            <c:idx val="6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7F41-4582-9C38-85944665F40F}"/>
              </c:ext>
            </c:extLst>
          </c:dPt>
          <c:dPt>
            <c:idx val="7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7F41-4582-9C38-85944665F40F}"/>
              </c:ext>
            </c:extLst>
          </c:dPt>
          <c:dPt>
            <c:idx val="8"/>
            <c:bubble3D val="0"/>
            <c:spPr>
              <a:solidFill>
                <a:srgbClr val="EF4732"/>
              </a:solidFill>
            </c:spPr>
            <c:extLst>
              <c:ext xmlns:c16="http://schemas.microsoft.com/office/drawing/2014/chart" uri="{C3380CC4-5D6E-409C-BE32-E72D297353CC}">
                <c16:uniqueId val="{00000011-7F41-4582-9C38-85944665F40F}"/>
              </c:ext>
            </c:extLst>
          </c:dPt>
          <c:dPt>
            <c:idx val="9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13-7F41-4582-9C38-85944665F40F}"/>
              </c:ext>
            </c:extLst>
          </c:dPt>
          <c:dPt>
            <c:idx val="10"/>
            <c:bubble3D val="0"/>
            <c:spPr>
              <a:solidFill>
                <a:srgbClr val="00A6A2"/>
              </a:solidFill>
            </c:spPr>
            <c:extLst>
              <c:ext xmlns:c16="http://schemas.microsoft.com/office/drawing/2014/chart" uri="{C3380CC4-5D6E-409C-BE32-E72D297353CC}">
                <c16:uniqueId val="{00000015-7F41-4582-9C38-85944665F40F}"/>
              </c:ext>
            </c:extLst>
          </c:dPt>
          <c:dPt>
            <c:idx val="11"/>
            <c:bubble3D val="0"/>
            <c:spPr>
              <a:solidFill>
                <a:srgbClr val="FECA5B"/>
              </a:solidFill>
            </c:spPr>
            <c:extLst>
              <c:ext xmlns:c16="http://schemas.microsoft.com/office/drawing/2014/chart" uri="{C3380CC4-5D6E-409C-BE32-E72D297353CC}">
                <c16:uniqueId val="{00000017-7F41-4582-9C38-85944665F40F}"/>
              </c:ext>
            </c:extLst>
          </c:dPt>
          <c:dPt>
            <c:idx val="12"/>
            <c:bubble3D val="0"/>
            <c:spPr>
              <a:solidFill>
                <a:srgbClr val="102F40"/>
              </a:solidFill>
            </c:spPr>
            <c:extLst>
              <c:ext xmlns:c16="http://schemas.microsoft.com/office/drawing/2014/chart" uri="{C3380CC4-5D6E-409C-BE32-E72D297353CC}">
                <c16:uniqueId val="{00000019-7F41-4582-9C38-85944665F40F}"/>
              </c:ext>
            </c:extLst>
          </c:dPt>
          <c:dPt>
            <c:idx val="13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B-7F41-4582-9C38-85944665F40F}"/>
              </c:ext>
            </c:extLst>
          </c:dPt>
          <c:cat>
            <c:strRef>
              <c:f>Sheet1!$A$2:$A$15</c:f>
              <c:strCache>
                <c:ptCount val="14"/>
                <c:pt idx="0">
                  <c:v>EGFR-sensitizing (17%)</c:v>
                </c:pt>
                <c:pt idx="1">
                  <c:v>ALK (7%)</c:v>
                </c:pt>
                <c:pt idx="2">
                  <c:v>EGFR other (4%)</c:v>
                </c:pt>
                <c:pt idx="3">
                  <c:v>MET (3%)</c:v>
                </c:pt>
                <c:pt idx="4">
                  <c:v>&gt;1 mutation (3%)</c:v>
                </c:pt>
                <c:pt idx="5">
                  <c:v>HER2 (2%)</c:v>
                </c:pt>
                <c:pt idx="6">
                  <c:v>ROS1 (2%)</c:v>
                </c:pt>
                <c:pt idx="7">
                  <c:v>BRAF (2%)</c:v>
                </c:pt>
                <c:pt idx="8">
                  <c:v>RET (2%)</c:v>
                </c:pt>
                <c:pt idx="9">
                  <c:v>NTRK1 (1%)</c:v>
                </c:pt>
                <c:pt idx="10">
                  <c:v>PIK3CA (1%)</c:v>
                </c:pt>
                <c:pt idx="11">
                  <c:v>MEK1 (1%)</c:v>
                </c:pt>
                <c:pt idx="12">
                  <c:v>Unknown oncogenic driver detected (31%)</c:v>
                </c:pt>
                <c:pt idx="13">
                  <c:v>KRAS (25%)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17</c:v>
                </c:pt>
                <c:pt idx="1">
                  <c:v>7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31</c:v>
                </c:pt>
                <c:pt idx="1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7F41-4582-9C38-85944665F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8"/>
        <c:txPr>
          <a:bodyPr rot="0" spcFirstLastPara="0" vertOverflow="ellipsis" vert="horz" wrap="square" anchor="ctr" anchorCtr="1"/>
          <a:lstStyle/>
          <a:p>
            <a:pPr>
              <a:defRPr lang="zh-CN"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9"/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0"/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1"/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2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55486704598519798"/>
          <c:y val="6.2240666973863807E-3"/>
          <c:w val="0.43913649136508603"/>
          <c:h val="0.834024896265560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 sz="600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50021872265999"/>
          <c:y val="0.19891221930592004"/>
          <c:w val="0.39766622922134703"/>
          <c:h val="0.6627770487022459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97-44CE-8D2F-4C960A306D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97-44CE-8D2F-4C960A306D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97-44CE-8D2F-4C960A306D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97-44CE-8D2F-4C960A306D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197-44CE-8D2F-4C960A306D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197-44CE-8D2F-4C960A306D6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197-44CE-8D2F-4C960A306D6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197-44CE-8D2F-4C960A306D6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197-44CE-8D2F-4C960A306D6A}"/>
              </c:ext>
            </c:extLst>
          </c:dPt>
          <c:cat>
            <c:strRef>
              <c:f>Sheet1!$B$2:$J$2</c:f>
              <c:strCache>
                <c:ptCount val="9"/>
                <c:pt idx="0">
                  <c:v>EGFR</c:v>
                </c:pt>
                <c:pt idx="1">
                  <c:v>KRAS</c:v>
                </c:pt>
                <c:pt idx="2">
                  <c:v>ALK</c:v>
                </c:pt>
                <c:pt idx="3">
                  <c:v>ROS1</c:v>
                </c:pt>
                <c:pt idx="4">
                  <c:v>PIK3CA</c:v>
                </c:pt>
                <c:pt idx="5">
                  <c:v>BRAF</c:v>
                </c:pt>
                <c:pt idx="6">
                  <c:v>RET</c:v>
                </c:pt>
                <c:pt idx="7">
                  <c:v>HER2</c:v>
                </c:pt>
                <c:pt idx="8">
                  <c:v>UNKOWN</c:v>
                </c:pt>
              </c:strCache>
            </c:strRef>
          </c:cat>
          <c:val>
            <c:numRef>
              <c:f>Sheet1!$B$3:$J$3</c:f>
              <c:numCache>
                <c:formatCode>0.00%</c:formatCode>
                <c:ptCount val="9"/>
                <c:pt idx="0">
                  <c:v>0.4840000000000001</c:v>
                </c:pt>
                <c:pt idx="1">
                  <c:v>0.13500000000000001</c:v>
                </c:pt>
                <c:pt idx="2">
                  <c:v>6.4000000000000015E-2</c:v>
                </c:pt>
                <c:pt idx="3">
                  <c:v>3.1399999999999997E-2</c:v>
                </c:pt>
                <c:pt idx="4">
                  <c:v>3.3000000000000002E-2</c:v>
                </c:pt>
                <c:pt idx="5">
                  <c:v>1.6000000000000004E-2</c:v>
                </c:pt>
                <c:pt idx="6">
                  <c:v>1.6000000000000004E-2</c:v>
                </c:pt>
                <c:pt idx="7">
                  <c:v>5.000000000000001E-3</c:v>
                </c:pt>
                <c:pt idx="8">
                  <c:v>0.21600000000000003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197-44CE-8D2F-4C960A306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611111111111107"/>
          <c:y val="0.27835593467483205"/>
          <c:w val="0.21111111111111103"/>
          <c:h val="0.54571813939924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 sz="1000">
          <a:latin typeface="+mj-lt"/>
          <a:ea typeface="+mj-ea"/>
        </a:defRPr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AF7BC-9730-45B5-8E94-2BADA79CADA1}" type="datetimeFigureOut">
              <a:rPr lang="zh-CN" altLang="en-US" smtClean="0"/>
              <a:pPr/>
              <a:t>2021/12/31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5CAE9-81EB-4BD4-8ACA-04D7B1EF06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5CAE9-81EB-4BD4-8ACA-04D7B1EF06A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i="1" dirty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Teliso-V是一种与微管蛋白抑制剂MMAE偶联的抗c-Met抗体。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GEOMETRY mono-1研究是一项前瞻性、国际、开放标签、多队列的II期临床研究，旨在探索卡马替尼在携带MET第14外显子跳跃突变或扩增的晚期NSCLC患者中的疗效及安全性。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813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813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此次ASCO报道了160例NSCLC患者包括METex14 NSCLC初治患者（队列5b和7）和既往接受过一线或二线治疗的晚期疾病患者（扩展队列6和队列4）。其中初治扩展队列7的ORR为65.6%，中位PFS为10.8个月</a:t>
            </a:r>
            <a:r>
              <a:rPr lang="zh-CN" altLang="en-US" dirty="0"/>
              <a:t>；队列5b组的ORR为67.9%，中位PFS为12.4个月。卡马替尼治疗经治的MET14跳跃突变的患者，</a:t>
            </a:r>
            <a:r>
              <a:rPr lang="en-US" dirty="0">
                <a:sym typeface="+mn-ea"/>
              </a:rPr>
              <a:t>队列4</a:t>
            </a:r>
            <a:r>
              <a:rPr lang="zh-CN" altLang="en-US" dirty="0">
                <a:sym typeface="+mn-ea"/>
              </a:rPr>
              <a:t>的</a:t>
            </a:r>
            <a:r>
              <a:rPr lang="zh-CN" altLang="en-US" dirty="0"/>
              <a:t>ORR为40.6%，</a:t>
            </a:r>
            <a:r>
              <a:rPr lang="zh-CN" altLang="en-US" dirty="0">
                <a:sym typeface="+mn-ea"/>
              </a:rPr>
              <a:t>中位PFS为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.4个月；</a:t>
            </a:r>
            <a:r>
              <a:rPr lang="en-US" dirty="0">
                <a:sym typeface="+mn-ea"/>
              </a:rPr>
              <a:t>队列6</a:t>
            </a:r>
            <a:r>
              <a:rPr lang="zh-CN" altLang="en-US" dirty="0">
                <a:sym typeface="+mn-ea"/>
              </a:rPr>
              <a:t>的ORR为</a:t>
            </a:r>
            <a:r>
              <a:rPr lang="en-US" altLang="zh-CN" dirty="0">
                <a:sym typeface="+mn-ea"/>
              </a:rPr>
              <a:t>51</a:t>
            </a:r>
            <a:r>
              <a:rPr lang="zh-CN" altLang="en-US" dirty="0">
                <a:sym typeface="+mn-ea"/>
              </a:rPr>
              <a:t>.6%，中位PFS为</a:t>
            </a:r>
            <a:r>
              <a:rPr lang="en-US" dirty="0">
                <a:sym typeface="+mn-ea"/>
              </a:rPr>
              <a:t>6.9</a:t>
            </a:r>
            <a:r>
              <a:rPr lang="zh-CN" altLang="en-US" dirty="0">
                <a:sym typeface="+mn-ea"/>
              </a:rPr>
              <a:t>个月</a:t>
            </a:r>
            <a:r>
              <a:rPr lang="en-US" altLang="zh-CN" dirty="0">
                <a:sym typeface="+mn-ea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7FFF08-A286-49EA-8F3D-AAF0AF4085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7FFF08-A286-49EA-8F3D-AAF0AF4085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VISION研究是一项单臂，开放标签，多中心II期试验，队列A纳入了携带MET外显子14跳跃突变的患者，队列B纳入了携带MET扩增（但未携带MET外显子14跳跃突变）的患者，旨在评估特泊替尼的抗肿瘤活性和</a:t>
            </a:r>
            <a:r>
              <a:rPr lang="zh-CN" altLang="en-US" dirty="0"/>
              <a:t>安全性</a:t>
            </a:r>
            <a:r>
              <a:rPr lang="en-US" dirty="0"/>
              <a:t>。2021ASCO公布了特泊替尼治疗MET扩增的NSCLC患者疗效。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8B6C2E-FE82-4A8E-80C6-3FC4046DD3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特泊替尼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治</a:t>
            </a:r>
            <a:r>
              <a:rPr lang="en-US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疗MET扩增NSCLC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/>
              <a:t>整体患者的ORR为42%，其中特泊替尼一线治疗MET扩增，ORR高达71%，二线治疗MET扩增，ORR为30%，三线治疗ORR为29%。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5CAE9-81EB-4BD4-8ACA-04D7B1EF06A6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6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NVALT22</a:t>
            </a:r>
            <a:r>
              <a:rPr lang="zh-CN" altLang="en-US" sz="6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是随机</a:t>
            </a:r>
            <a:r>
              <a:rPr lang="en-US" altLang="zh-CN" sz="6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III</a:t>
            </a:r>
            <a:r>
              <a:rPr lang="zh-CN" altLang="en-US" sz="6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期研究，旨在对比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卡铂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-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紫杉醇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-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贝伐珠单抗 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vs 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顺铂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-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培美曲塞用于晚期未接受化疗的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KRAS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突变阳性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NSCLC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的疗效和安全性，结果显示研究失败，主要终点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PFS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未达到</a:t>
            </a:r>
            <a:endParaRPr lang="zh-CN" altLang="en-US" sz="600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7FAAD-2791-41C1-8BF7-3F7BB95237B7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7FAAD-2791-41C1-8BF7-3F7BB95237B7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CodeBreaK100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是</a:t>
            </a:r>
            <a:r>
              <a:rPr lang="zh-CN" altLang="en-US" sz="1200" dirty="0">
                <a:solidFill>
                  <a:srgbClr val="4545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索托拉西布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用于经治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KRAS p.G12C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突变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NSCLC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II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期研究，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2020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WCLC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公布的初始分析显示双重临床获益：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ORR: 37.1%;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中位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PFS: 6.8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2021 ASCO</a:t>
            </a:r>
            <a:r>
              <a:rPr lang="zh-CN" altLang="en-US" dirty="0"/>
              <a:t>口头报告更新结果，</a:t>
            </a:r>
            <a:r>
              <a:rPr lang="en-US" altLang="zh-CN" dirty="0"/>
              <a:t>OS 12.5</a:t>
            </a:r>
            <a:r>
              <a:rPr lang="zh-CN" altLang="en-US" dirty="0"/>
              <a:t>个月；获益见于各个亚组，包括各临床特征亚组，以及各分子亚组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5CAE9-81EB-4BD4-8ACA-04D7B1EF06A6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5CAE9-81EB-4BD4-8ACA-04D7B1EF06A6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患者自报告结果显示生活质量改善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5CAE9-81EB-4BD4-8ACA-04D7B1EF06A6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2021 WCLC</a:t>
            </a:r>
            <a:r>
              <a:rPr lang="zh-CN" altLang="en-US" dirty="0"/>
              <a:t>针对脑转移患者的事后分析：有脑转移和无脑转移患者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DCR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相近：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77.5% vs 84.1%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中位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PFS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 6.7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个月；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中位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 13.6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5CAE9-81EB-4BD4-8ACA-04D7B1EF06A6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altLang="zh-CN" dirty="0"/>
              <a:t>2021 WCLC</a:t>
            </a:r>
            <a:r>
              <a:rPr lang="zh-CN" altLang="en-US" dirty="0"/>
              <a:t>分析与治疗应答与耐药相关的因素：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126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例入组的患者中，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65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例有基线肿瘤组织标本且完成了至少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个月的随访。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KEAP1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与早进展相关，这些数据与这类患者的预后不良一致；细胞周期和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WNT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通路可能与晚进展有关；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RTK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与早或晚进展均无关，值得进一步探究。但样本量较小，结果的解释需谨慎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RTK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与早或晚进展均无关；值得进一步探究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5CAE9-81EB-4BD4-8ACA-04D7B1EF06A6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在33例既往接受过铂类化疗的患者中，确认的客观缓解率(ORR) 为66.7%；在30例未接受过系统性治疗的患者中，确认的ORR为80%。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DESTINY-Lung01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评估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T-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DXd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用于复发或对标准治疗耐药的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突变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的疗效与安全性。此前的中期分析（截至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日）显示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T-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DXd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具有令人鼓舞的活性。此次展示的是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突变完整入组队列的初步分析结果（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数据截止：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2021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日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），结果显示，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突变亚型都观察到了抗肿瘤活性，包括未检测到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过表达或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扩增患者。总体而言，安全性与已报道的研究一致：大多数判定的药物相关肺炎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间质性肺病为低级别；肺炎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间质性肺病仍然是非常重要的需要识别的风险，早期监测和管理对于阻止其发展为高级别的肺炎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间质性肺病非常关键。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7FAAD-2791-41C1-8BF7-3F7BB95237B7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DESTINY-Lung01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评估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T-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DXd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用于复发或对标准治疗耐药的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突变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的疗效与安全性。此前的中期分析（截至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日）显示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T-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DXd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具有令人鼓舞的活性。此次展示的是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突变完整入组队列的初步分析结果（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数据截止：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2021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日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），结果显示，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突变亚型都观察到了抗肿瘤活性，包括未检测到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过表达或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扩增患者。总体而言，安全性与已报道的研究一致：大多数判定的药物相关肺炎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间质性肺病为低级别；肺炎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间质性肺病仍然是非常重要的需要识别的风险，早期监测和管理对于阻止其发展为高级别的肺炎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间质性肺病非常关键。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7FAAD-2791-41C1-8BF7-3F7BB95237B7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5CAE9-81EB-4BD4-8ACA-04D7B1EF06A6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波奇替尼是口服泛</a:t>
            </a:r>
            <a:r>
              <a:rPr lang="en-US" altLang="zh-CN" sz="12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 TKI</a:t>
            </a:r>
            <a:r>
              <a:rPr lang="zh-CN" altLang="en-US" sz="12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，对</a:t>
            </a:r>
            <a:r>
              <a:rPr lang="en-US" altLang="zh-CN" sz="12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EGFR</a:t>
            </a:r>
            <a:r>
              <a:rPr lang="zh-CN" altLang="en-US" sz="12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2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sz="12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外显子</a:t>
            </a:r>
            <a:r>
              <a:rPr lang="en-US" altLang="zh-CN" sz="12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2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突变</a:t>
            </a:r>
            <a:r>
              <a:rPr lang="en-US" altLang="zh-CN" sz="12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12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有抗肿瘤活性。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ZENITH20-4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是全球多队列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II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期研究，其中队列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入组的是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一线治疗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外显子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插入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患者，给予波奇替尼治疗，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例患者使用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16mg QD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（已结束），后续患者使用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8mg BID(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入组中），本次展示的是队列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QD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治疗的初步数据，疗效有临床意义：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ORR 43.8%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，中位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DOR 5.4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个月，中位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PFS 5.6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个月；安全性可控：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腹泻和皮疹是最常见的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AEs;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，肺炎发生率低（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G3 2%, 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无≥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G4)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7FAAD-2791-41C1-8BF7-3F7BB95237B7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波奇替尼是口服泛</a:t>
            </a:r>
            <a:r>
              <a:rPr lang="en-US" altLang="zh-CN" sz="12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 TKI</a:t>
            </a:r>
            <a:r>
              <a:rPr lang="zh-CN" altLang="en-US" sz="12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，对</a:t>
            </a:r>
            <a:r>
              <a:rPr lang="en-US" altLang="zh-CN" sz="12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EGFR</a:t>
            </a:r>
            <a:r>
              <a:rPr lang="zh-CN" altLang="en-US" sz="12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2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sz="12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外显子</a:t>
            </a:r>
            <a:r>
              <a:rPr lang="en-US" altLang="zh-CN" sz="12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2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突变</a:t>
            </a:r>
            <a:r>
              <a:rPr lang="en-US" altLang="zh-CN" sz="12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12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有抗肿瘤活性。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ZENITH20-4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是全球多队列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II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期研究，其中队列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入组的是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一线治疗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外显子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插入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患者，给予波奇替尼治疗，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例患者使用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16mg QD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（已结束），后续患者使用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8mg BID(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入组中），本次展示的是队列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QD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治疗的初步数据，疗效有临床意义：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ORR 43.8%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，中位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DOR 5.4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个月，中位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PFS 5.6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个月；安全性可控：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腹泻和皮疹是最常见的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AEs;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，肺炎发生率低（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G3 2%, 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无≥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G4)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7FAAD-2791-41C1-8BF7-3F7BB95237B7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5CAE9-81EB-4BD4-8ACA-04D7B1EF06A6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Dato-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DXd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是一种人源化抗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TROP2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单克隆抗体与拓扑异构酶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抑制剂组成的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TROPION-PanTumor01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是第一项在人体中进行的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期剂量爬坡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扩展研究，评估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Dato-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DXd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用于晚期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和其他实体瘤。</a:t>
            </a:r>
            <a:r>
              <a:rPr lang="zh-CN" altLang="en-US" dirty="0"/>
              <a:t>在经治晚期</a:t>
            </a:r>
            <a:r>
              <a:rPr lang="en-US" altLang="zh-CN" dirty="0"/>
              <a:t>NSCLC</a:t>
            </a:r>
            <a:r>
              <a:rPr lang="zh-CN" altLang="en-US" dirty="0"/>
              <a:t>中，安全性可控；各剂量组均观察到疗效且疗效持久，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6mg/kg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剂量组的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PFS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有更长的趋势，为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6.9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7FAAD-2791-41C1-8BF7-3F7BB95237B7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Dato-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DXd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是一种人源化抗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TROP2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单克隆抗体与拓扑异构酶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抑制剂组成的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TROPION-PanTumor01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是第一项在人体中进行的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期剂量爬坡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扩展研究，评估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Dato-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DXd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用于晚期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和其他实体瘤。</a:t>
            </a:r>
            <a:r>
              <a:rPr lang="zh-CN" altLang="en-US" dirty="0"/>
              <a:t>在经治晚期</a:t>
            </a:r>
            <a:r>
              <a:rPr lang="en-US" altLang="zh-CN" dirty="0"/>
              <a:t>NSCLC</a:t>
            </a:r>
            <a:r>
              <a:rPr lang="zh-CN" altLang="en-US" dirty="0"/>
              <a:t>中，安全性可控；各剂量组均观察到疗效且疗效持久，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6mg/kg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剂量组的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PFS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有更长的趋势，为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6.9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7FAAD-2791-41C1-8BF7-3F7BB95237B7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7FAAD-2791-41C1-8BF7-3F7BB95237B7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7FAAD-2791-41C1-8BF7-3F7BB95237B7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在68名患者中，只有7名（10.3%）患者由于治疗相关不良反应停药。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TROPION-PanTumor01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 WCLC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进一步更新了结果：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6mg/kg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组较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8mg/kg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组因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TEAE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导致的治疗终止率更低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6mg/kg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ORR 28%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，中位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DOR 10.5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7FAAD-2791-41C1-8BF7-3F7BB95237B7}" type="slidenum">
              <a:rPr lang="zh-CN" altLang="en-US" smtClean="0"/>
              <a:pPr/>
              <a:t>52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TROPION-PanTumor01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针对有可靶向基因组变异的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亚组分析显示：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ORR 35%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，中位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DOR 9.5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个月，疗效与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总人群一致；安全性也与总人群一致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7FAAD-2791-41C1-8BF7-3F7BB95237B7}" type="slidenum">
              <a:rPr lang="zh-CN" altLang="en-US" smtClean="0"/>
              <a:pPr/>
              <a:t>53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7FAAD-2791-41C1-8BF7-3F7BB95237B7}" type="slidenum">
              <a:rPr lang="zh-CN" altLang="en-US" smtClean="0"/>
              <a:pPr/>
              <a:t>54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3D564-27BE-4ABC-A5EB-7A48B8AABFC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在主要分析组中（PAS），经过中位9.7个月随访后，经独立评审委员会（IRC）评估的ORR为69.2%，初治患者ORR为87.5%，之前接受过治疗患者的ORR为61.1%；</a:t>
            </a:r>
          </a:p>
          <a:p>
            <a:r>
              <a:rPr lang="zh-CN" altLang="en-US"/>
              <a:t>在所有可评估反应的NSCLC患者中，IRC评估的ORR为66.</a:t>
            </a:r>
            <a:r>
              <a:rPr lang="en-US" altLang="zh-CN"/>
              <a:t>0</a:t>
            </a:r>
            <a:r>
              <a:rPr lang="zh-CN" altLang="en-US"/>
              <a:t>%，</a:t>
            </a:r>
            <a:r>
              <a:rPr lang="zh-CN" altLang="en-US">
                <a:sym typeface="+mn-ea"/>
              </a:rPr>
              <a:t>初治患者ORR为</a:t>
            </a:r>
            <a:r>
              <a:rPr lang="en-US" altLang="zh-CN">
                <a:sym typeface="+mn-ea"/>
              </a:rPr>
              <a:t>90.9</a:t>
            </a:r>
            <a:r>
              <a:rPr lang="zh-CN" altLang="en-US">
                <a:sym typeface="+mn-ea"/>
              </a:rPr>
              <a:t>%，之前接受过治疗患者的ORR为</a:t>
            </a:r>
            <a:r>
              <a:rPr lang="en-US" altLang="zh-CN">
                <a:sym typeface="+mn-ea"/>
              </a:rPr>
              <a:t>58.3</a:t>
            </a:r>
            <a:r>
              <a:rPr lang="zh-CN" altLang="en-US">
                <a:sym typeface="+mn-ea"/>
              </a:rPr>
              <a:t>%。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66.xml"/><Relationship Id="rId7" Type="http://schemas.openxmlformats.org/officeDocument/2006/relationships/image" Target="../media/image7.jpe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7.jpe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D9D05AD-63EF-4729-B2D6-F0650249485E}" type="datetimeFigureOut">
              <a:rPr lang="zh-CN" altLang="en-US" smtClean="0"/>
              <a:pPr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77AEAE8-E28E-474D-A61D-FE882E89BD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D9D05AD-63EF-4729-B2D6-F0650249485E}" type="datetimeFigureOut">
              <a:rPr lang="zh-CN" altLang="en-US" smtClean="0"/>
              <a:pPr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77AEAE8-E28E-474D-A61D-FE882E89BD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05AD-63EF-4729-B2D6-F0650249485E}" type="datetimeFigureOut">
              <a:rPr lang="zh-CN" altLang="en-US" smtClean="0"/>
              <a:pPr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EAE8-E28E-474D-A61D-FE882E89BD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03406" y="654368"/>
            <a:ext cx="11386457" cy="107879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 b="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单击此处编辑母版</a:t>
            </a:r>
            <a:br>
              <a:rPr lang="en-US" altLang="zh-CN" dirty="0"/>
            </a:br>
            <a:r>
              <a:rPr lang="zh-CN" altLang="en-US" dirty="0"/>
              <a:t>标题样式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709" y="5815011"/>
            <a:ext cx="1021519" cy="831850"/>
          </a:xfrm>
          <a:prstGeom prst="rect">
            <a:avLst/>
          </a:prstGeom>
        </p:spPr>
      </p:pic>
      <p:sp>
        <p:nvSpPr>
          <p:cNvPr id="14" name="内容占位符 13"/>
          <p:cNvSpPr>
            <a:spLocks noGrp="1"/>
          </p:cNvSpPr>
          <p:nvPr>
            <p:ph sz="quarter" idx="14"/>
          </p:nvPr>
        </p:nvSpPr>
        <p:spPr>
          <a:xfrm>
            <a:off x="402772" y="1733164"/>
            <a:ext cx="11386457" cy="1117826"/>
          </a:xfrm>
        </p:spPr>
        <p:txBody>
          <a:bodyPr>
            <a:noAutofit/>
          </a:bodyPr>
          <a:lstStyle>
            <a:lvl1pPr marL="571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6" name="内容占位符 15"/>
          <p:cNvSpPr>
            <a:spLocks noGrp="1"/>
          </p:cNvSpPr>
          <p:nvPr>
            <p:ph sz="quarter" idx="15"/>
          </p:nvPr>
        </p:nvSpPr>
        <p:spPr>
          <a:xfrm>
            <a:off x="402772" y="6406583"/>
            <a:ext cx="9943303" cy="29051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4" name="图片 3" descr="csco logo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2420" y="168275"/>
            <a:ext cx="934085" cy="346710"/>
          </a:xfrm>
          <a:prstGeom prst="rect">
            <a:avLst/>
          </a:prstGeom>
        </p:spPr>
      </p:pic>
      <p:pic>
        <p:nvPicPr>
          <p:cNvPr id="10" name="图形 9"/>
          <p:cNvPicPr/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9270" y="188595"/>
            <a:ext cx="1216025" cy="3263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3F98C5E-7373-4A93-B5C8-0D8AD66B61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F45FCCE-5925-4E4C-BE93-1A081011F3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01767" y="5056758"/>
            <a:ext cx="2871697" cy="17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25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>
            <p:custDataLst>
              <p:tags r:id="rId1"/>
            </p:custDataLst>
          </p:nvPr>
        </p:nvSpPr>
        <p:spPr>
          <a:xfrm>
            <a:off x="1" y="-16330"/>
            <a:ext cx="12192000" cy="4629151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55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invGray">
          <a:xfrm>
            <a:off x="725677" y="409576"/>
            <a:ext cx="11032823" cy="2882265"/>
          </a:xfrm>
        </p:spPr>
        <p:txBody>
          <a:bodyPr/>
          <a:lstStyle>
            <a:lvl1pPr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>
            <p:custDataLst>
              <p:tags r:id="rId4"/>
            </p:custDataLst>
          </p:nvPr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3" name="Picture 5" descr="CCO_ONC_RGB.jpg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>
            <p:custDataLst>
              <p:tags r:id="rId2"/>
            </p:custDataLst>
          </p:nvPr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>
            <p:custDataLst>
              <p:tags r:id="rId4"/>
            </p:custDataLst>
          </p:nvPr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  <p:custDataLst>
              <p:tags r:id="rId1"/>
            </p:custDataLst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D9D05AD-63EF-4729-B2D6-F0650249485E}" type="datetimeFigureOut">
              <a:rPr lang="zh-CN" altLang="en-US" smtClean="0"/>
              <a:pPr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77AEAE8-E28E-474D-A61D-FE882E89BD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8B3D9A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D9D05AD-63EF-4729-B2D6-F0650249485E}" type="datetimeFigureOut">
              <a:rPr lang="zh-CN" altLang="en-US" smtClean="0"/>
              <a:pPr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77AEAE8-E28E-474D-A61D-FE882E89BD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D9D05AD-63EF-4729-B2D6-F0650249485E}" type="datetimeFigureOut">
              <a:rPr lang="zh-CN" altLang="en-US" smtClean="0"/>
              <a:pPr/>
              <a:t>2021/12/31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77AEAE8-E28E-474D-A61D-FE882E89BD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BD9D05AD-63EF-4729-B2D6-F0650249485E}" type="datetimeFigureOut">
              <a:rPr lang="zh-CN" altLang="en-US" smtClean="0"/>
              <a:pPr/>
              <a:t>2021/12/31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E77AEAE8-E28E-474D-A61D-FE882E89BD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BD9D05AD-63EF-4729-B2D6-F0650249485E}" type="datetimeFigureOut">
              <a:rPr lang="zh-CN" altLang="en-US" smtClean="0"/>
              <a:pPr/>
              <a:t>2021/12/31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77AEAE8-E28E-474D-A61D-FE882E89BD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BD9D05AD-63EF-4729-B2D6-F0650249485E}" type="datetimeFigureOut">
              <a:rPr lang="zh-CN" altLang="en-US" smtClean="0"/>
              <a:pPr/>
              <a:t>2021/12/31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77AEAE8-E28E-474D-A61D-FE882E89BD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D9D05AD-63EF-4729-B2D6-F0650249485E}" type="datetimeFigureOut">
              <a:rPr lang="zh-CN" altLang="en-US" smtClean="0"/>
              <a:pPr/>
              <a:t>2021/12/31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77AEAE8-E28E-474D-A61D-FE882E89BD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D9D05AD-63EF-4729-B2D6-F0650249485E}" type="datetimeFigureOut">
              <a:rPr lang="zh-CN" altLang="en-US" smtClean="0"/>
              <a:pPr/>
              <a:t>2021/12/31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77AEAE8-E28E-474D-A61D-FE882E89BD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6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ags" Target="../tags/tag61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ags" Target="../tags/tag60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tags" Target="../tags/tag59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Relationship Id="rId14" Type="http://schemas.openxmlformats.org/officeDocument/2006/relationships/tags" Target="../tags/tag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D05AD-63EF-4729-B2D6-F0650249485E}" type="datetimeFigureOut">
              <a:rPr lang="zh-CN" altLang="en-US" smtClean="0"/>
              <a:pPr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AEAE8-E28E-474D-A61D-FE882E89BD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/>
          <p:cNvSpPr/>
          <p:nvPr>
            <p:custDataLst>
              <p:tags r:id="rId12"/>
            </p:custDataLst>
          </p:nvPr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>
            <p:custDataLst>
              <p:tags r:id="rId13"/>
            </p:custDataLst>
          </p:nvPr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>
            <p:custDataLst>
              <p:tags r:id="rId14"/>
            </p:custDataLst>
          </p:nvPr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inicaloptions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5.xml"/><Relationship Id="rId5" Type="http://schemas.openxmlformats.org/officeDocument/2006/relationships/hyperlink" Target="http://www.clinicaloptions.com/" TargetMode="Externa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inicaloption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5" Type="http://schemas.openxmlformats.org/officeDocument/2006/relationships/hyperlink" Target="http://www.clinicaloptions.com/" TargetMode="Externa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inicaloptions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inicaloptions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5" Type="http://schemas.openxmlformats.org/officeDocument/2006/relationships/hyperlink" Target="http://www.clinicaloptions.com/" TargetMode="Externa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5" Type="http://schemas.openxmlformats.org/officeDocument/2006/relationships/hyperlink" Target="http://www.clinicaloptions.com/" TargetMode="Externa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inicaloptions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5" Type="http://schemas.openxmlformats.org/officeDocument/2006/relationships/hyperlink" Target="http://www.clinicaloptions.com/" TargetMode="Externa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notesSlide" Target="../notesSlides/notesSlide4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notesSlide" Target="../notesSlides/notesSlide4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/>
        </p:nvSpPr>
        <p:spPr>
          <a:xfrm>
            <a:off x="-1250315" y="371437"/>
            <a:ext cx="12192000" cy="612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cs"/>
              </a:defRPr>
            </a:lvl1pPr>
          </a:lstStyle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2021版NCCN指南和CSCO指南对RET融合阳性NSCLC治疗的推荐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1575" y="887730"/>
            <a:ext cx="2726690" cy="158559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450010" y="887730"/>
            <a:ext cx="4068871" cy="4991100"/>
            <a:chOff x="5935065" y="1171316"/>
            <a:chExt cx="4144355" cy="508369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8"/>
            <a:stretch>
              <a:fillRect/>
            </a:stretch>
          </p:blipFill>
          <p:spPr>
            <a:xfrm>
              <a:off x="5935065" y="1171316"/>
              <a:ext cx="4144355" cy="5083692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5935065" y="4666593"/>
              <a:ext cx="4144355" cy="68317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圆角矩形标注 7"/>
          <p:cNvSpPr/>
          <p:nvPr/>
        </p:nvSpPr>
        <p:spPr>
          <a:xfrm>
            <a:off x="9287157" y="3303564"/>
            <a:ext cx="2615918" cy="902741"/>
          </a:xfrm>
          <a:prstGeom prst="wedgeRoundRectCallout">
            <a:avLst>
              <a:gd name="adj1" fmla="val -54797"/>
              <a:gd name="adj2" fmla="val 963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IV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RET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融合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NSCLC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后线治疗推荐普拉替尼</a:t>
            </a:r>
          </a:p>
        </p:txBody>
      </p:sp>
      <p:sp>
        <p:nvSpPr>
          <p:cNvPr id="2" name="内容占位符 1"/>
          <p:cNvSpPr>
            <a:spLocks noGrp="1"/>
          </p:cNvSpPr>
          <p:nvPr/>
        </p:nvSpPr>
        <p:spPr>
          <a:xfrm>
            <a:off x="6886575" y="5878830"/>
            <a:ext cx="3195955" cy="290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 CSCO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非小细胞肺癌诊疗指南</a:t>
            </a:r>
          </a:p>
        </p:txBody>
      </p:sp>
      <p:sp>
        <p:nvSpPr>
          <p:cNvPr id="3" name="内容占位符 1"/>
          <p:cNvSpPr>
            <a:spLocks noGrp="1"/>
          </p:cNvSpPr>
          <p:nvPr/>
        </p:nvSpPr>
        <p:spPr>
          <a:xfrm>
            <a:off x="2169795" y="5420995"/>
            <a:ext cx="3077210" cy="290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 NCCN v7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非小细胞肺癌指南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1580" y="2635250"/>
            <a:ext cx="5070475" cy="24936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9905" y="887095"/>
            <a:ext cx="3190240" cy="158623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2245995" y="3416935"/>
            <a:ext cx="921385" cy="1873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444365" y="4191000"/>
            <a:ext cx="802640" cy="1873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348865" y="5006975"/>
            <a:ext cx="947420" cy="1873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标注 7"/>
          <p:cNvSpPr/>
          <p:nvPr/>
        </p:nvSpPr>
        <p:spPr>
          <a:xfrm>
            <a:off x="829310" y="2281555"/>
            <a:ext cx="1933575" cy="1021715"/>
          </a:xfrm>
          <a:prstGeom prst="wedgeRoundRectCallout">
            <a:avLst>
              <a:gd name="adj1" fmla="val 63662"/>
              <a:gd name="adj2" fmla="val 388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针对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RET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阳性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NSCLC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患者的一线治疗，推荐</a:t>
            </a: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普拉替尼</a:t>
            </a:r>
          </a:p>
        </p:txBody>
      </p:sp>
      <p:sp>
        <p:nvSpPr>
          <p:cNvPr id="19" name="圆角矩形标注 7"/>
          <p:cNvSpPr/>
          <p:nvPr/>
        </p:nvSpPr>
        <p:spPr>
          <a:xfrm>
            <a:off x="5581650" y="2699385"/>
            <a:ext cx="1691005" cy="1021715"/>
          </a:xfrm>
          <a:prstGeom prst="wedgeRoundRectCallout">
            <a:avLst>
              <a:gd name="adj1" fmla="val -60934"/>
              <a:gd name="adj2" fmla="val 735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针对经治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RET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阳性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NSCLC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患者，推荐普拉替尼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/>
          <p:cNvSpPr/>
          <p:nvPr/>
        </p:nvSpPr>
        <p:spPr>
          <a:xfrm>
            <a:off x="402772" y="2159916"/>
            <a:ext cx="11386457" cy="3914210"/>
          </a:xfrm>
          <a:prstGeom prst="roundRect">
            <a:avLst>
              <a:gd name="adj" fmla="val 1881"/>
            </a:avLst>
          </a:prstGeom>
          <a:solidFill>
            <a:schemeClr val="bg1">
              <a:alpha val="60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214563" y="238729"/>
            <a:ext cx="12192000" cy="763905"/>
          </a:xfrm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2021版指南将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RET融合检测从II级推荐上升到I级推荐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6298622" y="1546016"/>
            <a:ext cx="5202381" cy="361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2021</a:t>
            </a:r>
            <a:r>
              <a:rPr lang="zh-CN" altLang="en-US" b="1"/>
              <a:t>版 </a:t>
            </a:r>
            <a:r>
              <a:rPr lang="en-US" altLang="zh-CN" b="1"/>
              <a:t>CSCO NSCLC</a:t>
            </a:r>
            <a:r>
              <a:rPr lang="zh-CN" altLang="en-US" b="1"/>
              <a:t>诊疗指南</a:t>
            </a:r>
            <a:endParaRPr lang="zh-CN" altLang="en-US" b="1" dirty="0"/>
          </a:p>
        </p:txBody>
      </p:sp>
      <p:sp>
        <p:nvSpPr>
          <p:cNvPr id="9" name="矩形: 圆角 8"/>
          <p:cNvSpPr/>
          <p:nvPr/>
        </p:nvSpPr>
        <p:spPr>
          <a:xfrm>
            <a:off x="402708" y="1537761"/>
            <a:ext cx="5202381" cy="369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2020</a:t>
            </a:r>
            <a:r>
              <a:rPr lang="zh-CN" altLang="en-US" b="1"/>
              <a:t>版 </a:t>
            </a:r>
            <a:r>
              <a:rPr lang="en-US" altLang="zh-CN" b="1"/>
              <a:t>CSCO NSCLC</a:t>
            </a:r>
            <a:r>
              <a:rPr lang="zh-CN" altLang="en-US" b="1"/>
              <a:t>诊疗指南</a:t>
            </a:r>
            <a:endParaRPr lang="zh-CN" altLang="en-US" b="1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6096000" y="2482775"/>
            <a:ext cx="0" cy="296750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88" y="2482639"/>
            <a:ext cx="5202381" cy="250662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6298622" y="2482639"/>
            <a:ext cx="5202381" cy="2506625"/>
            <a:chOff x="5889790" y="2592607"/>
            <a:chExt cx="5197269" cy="2506625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790" y="2592607"/>
              <a:ext cx="5197269" cy="2506625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7124700" y="4054567"/>
              <a:ext cx="1238250" cy="2507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3577590" y="3751580"/>
            <a:ext cx="607695" cy="193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内容占位符 1"/>
          <p:cNvSpPr>
            <a:spLocks noGrp="1"/>
          </p:cNvSpPr>
          <p:nvPr/>
        </p:nvSpPr>
        <p:spPr>
          <a:xfrm>
            <a:off x="8909050" y="5783580"/>
            <a:ext cx="2592070" cy="290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 CSCO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非小细胞肺癌诊疗指南</a:t>
            </a:r>
          </a:p>
        </p:txBody>
      </p:sp>
      <p:sp>
        <p:nvSpPr>
          <p:cNvPr id="7" name="内容占位符 1"/>
          <p:cNvSpPr>
            <a:spLocks noGrp="1"/>
          </p:cNvSpPr>
          <p:nvPr/>
        </p:nvSpPr>
        <p:spPr>
          <a:xfrm>
            <a:off x="1708150" y="5783580"/>
            <a:ext cx="2592070" cy="290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 CSCO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非小细胞肺癌诊疗指南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4394" y="386079"/>
            <a:ext cx="9327355" cy="8280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LIBRETTO-321：Selpercatinib治疗晚期RET融合阳性NSCLC中国患者的疗效与安全性的II期研究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23520" y="1249680"/>
            <a:ext cx="9297670" cy="4343400"/>
            <a:chOff x="217" y="1385"/>
            <a:chExt cx="14642" cy="684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175" y="3548"/>
              <a:ext cx="0" cy="35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圆角矩形 25"/>
            <p:cNvSpPr/>
            <p:nvPr/>
          </p:nvSpPr>
          <p:spPr>
            <a:xfrm>
              <a:off x="217" y="4509"/>
              <a:ext cx="2662" cy="17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fontAlgn="auto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患者年龄≥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18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岁</a:t>
              </a:r>
            </a:p>
            <a:p>
              <a:pPr marL="285750" marR="0" lvl="0" indent="-285750" algn="l" defTabSz="914400" rtl="0" fontAlgn="auto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初治或经治</a:t>
              </a:r>
            </a:p>
            <a:p>
              <a:pPr marL="285750" marR="0" lvl="0" indent="-285750" algn="l" defTabSz="914400" rtl="0" fontAlgn="auto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局部晚期或转移性肿瘤</a:t>
              </a:r>
            </a:p>
            <a:p>
              <a:pPr marR="0" lvl="0" indent="0" algn="l" defTabSz="914400" rtl="0" fontAlgn="auto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    （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N=77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）</a:t>
              </a:r>
            </a:p>
          </p:txBody>
        </p:sp>
        <p:sp>
          <p:nvSpPr>
            <p:cNvPr id="16" name="圆角矩形 26"/>
            <p:cNvSpPr/>
            <p:nvPr/>
          </p:nvSpPr>
          <p:spPr>
            <a:xfrm>
              <a:off x="3787" y="2917"/>
              <a:ext cx="4639" cy="1342"/>
            </a:xfrm>
            <a:prstGeom prst="roundRect">
              <a:avLst/>
            </a:prstGeom>
            <a:ln w="12700"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100" b="1" i="0" u="none" strike="noStrike" kern="1200" cap="none" spc="0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队列1(</a:t>
              </a:r>
              <a:r>
                <a:rPr kumimoji="0" lang="en-US" sz="1100" b="1" i="0" u="none" strike="noStrike" kern="1200" cap="none" spc="0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N</a:t>
              </a:r>
              <a:r>
                <a:rPr kumimoji="0" sz="1100" b="1" i="0" u="none" strike="noStrike" kern="1200" cap="none" spc="0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=30)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100" b="0" i="0" u="none" strike="noStrike" kern="1200" cap="none" spc="0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在≥1种既往标准一线治疗期间进展或不耐受的晚期RET融合实体瘤患者，或研究者认为患者拒绝或不适合标准一线治疗的患者</a:t>
              </a:r>
            </a:p>
          </p:txBody>
        </p:sp>
        <p:sp>
          <p:nvSpPr>
            <p:cNvPr id="50" name="圆角矩形 26"/>
            <p:cNvSpPr/>
            <p:nvPr/>
          </p:nvSpPr>
          <p:spPr>
            <a:xfrm>
              <a:off x="3787" y="4838"/>
              <a:ext cx="4639" cy="1045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100" b="1" i="0" u="none" strike="noStrike" kern="1200" cap="none" spc="0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队列2(</a:t>
              </a:r>
              <a:r>
                <a:rPr kumimoji="0" lang="en-US" sz="1100" b="1" i="0" u="none" strike="noStrike" kern="1200" cap="none" spc="0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N</a:t>
              </a:r>
              <a:r>
                <a:rPr kumimoji="0" sz="1100" b="1" i="0" u="none" strike="noStrike" kern="1200" cap="none" spc="0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=26)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100" i="0" u="none" strike="noStrike" kern="1200" cap="none" spc="0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既往接受过或未接受过全身治疗的晚期RET突变甲状腺髓样癌患者</a:t>
              </a:r>
            </a:p>
          </p:txBody>
        </p:sp>
        <p:sp>
          <p:nvSpPr>
            <p:cNvPr id="51" name="圆角矩形 26"/>
            <p:cNvSpPr/>
            <p:nvPr/>
          </p:nvSpPr>
          <p:spPr>
            <a:xfrm>
              <a:off x="3787" y="6313"/>
              <a:ext cx="4640" cy="1636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100" b="1" i="0" u="none" strike="noStrike" kern="1200" cap="none" spc="0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队列3(</a:t>
              </a:r>
              <a:r>
                <a:rPr kumimoji="0" lang="en-US" sz="1100" b="1" i="0" u="none" strike="noStrike" kern="1200" cap="none" spc="0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N</a:t>
              </a:r>
              <a:r>
                <a:rPr kumimoji="0" sz="1100" b="1" i="0" u="none" strike="noStrike" kern="1200" cap="none" spc="0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=21)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100" i="0" u="none" strike="noStrike" kern="1200" cap="none" spc="0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符合队列1或2要求但无可测量病灶的晚期RET突变实体瘤或不符合队列1或2标准的RET突变的实体瘤以及</a:t>
              </a:r>
              <a:r>
                <a:rPr kumimoji="0" lang="en-US" sz="1100" i="0" u="none" strike="noStrike" kern="1200" cap="none" spc="0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</a:t>
              </a:r>
              <a:r>
                <a:rPr kumimoji="0" sz="1100" i="0" u="none" strike="noStrike" kern="1200" cap="none" spc="0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tDNA为RET融合阳性但已无病灶的患者</a:t>
              </a:r>
            </a:p>
          </p:txBody>
        </p:sp>
        <p:cxnSp>
          <p:nvCxnSpPr>
            <p:cNvPr id="5" name="直接箭头连接符 4"/>
            <p:cNvCxnSpPr/>
            <p:nvPr/>
          </p:nvCxnSpPr>
          <p:spPr>
            <a:xfrm>
              <a:off x="2925" y="5347"/>
              <a:ext cx="572" cy="0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>
              <a:off x="3196" y="3561"/>
              <a:ext cx="59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" name="直接箭头连接符 2"/>
            <p:cNvCxnSpPr/>
            <p:nvPr/>
          </p:nvCxnSpPr>
          <p:spPr>
            <a:xfrm>
              <a:off x="3196" y="7059"/>
              <a:ext cx="59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左大括号 63"/>
            <p:cNvSpPr/>
            <p:nvPr/>
          </p:nvSpPr>
          <p:spPr>
            <a:xfrm>
              <a:off x="8616" y="3066"/>
              <a:ext cx="285" cy="1045"/>
            </a:xfrm>
            <a:prstGeom prst="leftBrace">
              <a:avLst>
                <a:gd name="adj1" fmla="val 2807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左大括号 5"/>
            <p:cNvSpPr/>
            <p:nvPr/>
          </p:nvSpPr>
          <p:spPr>
            <a:xfrm>
              <a:off x="8616" y="6568"/>
              <a:ext cx="285" cy="1045"/>
            </a:xfrm>
            <a:prstGeom prst="leftBrace">
              <a:avLst>
                <a:gd name="adj1" fmla="val 245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箭头连接符 6"/>
            <p:cNvCxnSpPr/>
            <p:nvPr/>
          </p:nvCxnSpPr>
          <p:spPr>
            <a:xfrm>
              <a:off x="8472" y="5305"/>
              <a:ext cx="572" cy="0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圆角矩形 26"/>
            <p:cNvSpPr/>
            <p:nvPr/>
          </p:nvSpPr>
          <p:spPr>
            <a:xfrm>
              <a:off x="8954" y="2618"/>
              <a:ext cx="2261" cy="7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RET融合</a:t>
              </a:r>
              <a:r>
                <a:rPr lang="en-US"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NSCLC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(</a:t>
              </a:r>
              <a:r>
                <a:rPr lang="en-US"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N</a:t>
              </a:r>
              <a:r>
                <a:rPr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=2</a:t>
              </a:r>
              <a:r>
                <a:rPr lang="en-US"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9</a:t>
              </a:r>
              <a:r>
                <a:rPr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)</a:t>
              </a:r>
              <a:endParaRPr lang="en-US" sz="11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2" name="圆角矩形 26"/>
            <p:cNvSpPr/>
            <p:nvPr/>
          </p:nvSpPr>
          <p:spPr>
            <a:xfrm>
              <a:off x="8986" y="3704"/>
              <a:ext cx="2261" cy="75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RET融合</a:t>
              </a:r>
              <a:r>
                <a:rPr lang="en-US" altLang="zh-CN"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TC</a:t>
              </a:r>
              <a:endParaRPr lang="en-US" sz="11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(</a:t>
              </a:r>
              <a:r>
                <a:rPr lang="en-US"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N</a:t>
              </a:r>
              <a:r>
                <a:rPr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=</a:t>
              </a:r>
              <a:r>
                <a:rPr lang="en-US"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</a:t>
              </a:r>
              <a:r>
                <a:rPr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)</a:t>
              </a:r>
              <a:endParaRPr lang="en-US" sz="11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圆角矩形 26"/>
            <p:cNvSpPr/>
            <p:nvPr/>
          </p:nvSpPr>
          <p:spPr>
            <a:xfrm>
              <a:off x="9071" y="4963"/>
              <a:ext cx="2261" cy="75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RET</a:t>
              </a:r>
              <a:r>
                <a:rPr lang="zh-CN"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突变</a:t>
              </a:r>
              <a:r>
                <a:rPr lang="en-US" altLang="zh-CN"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MTC</a:t>
              </a:r>
              <a:endParaRPr lang="en-US" sz="11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(</a:t>
              </a:r>
              <a:r>
                <a:rPr lang="en-US"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N</a:t>
              </a:r>
              <a:r>
                <a:rPr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=2</a:t>
              </a:r>
              <a:r>
                <a:rPr lang="en-US"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6</a:t>
              </a:r>
              <a:r>
                <a:rPr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)</a:t>
              </a:r>
              <a:endParaRPr lang="en-US" sz="11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圆角矩形 26"/>
            <p:cNvSpPr/>
            <p:nvPr/>
          </p:nvSpPr>
          <p:spPr>
            <a:xfrm>
              <a:off x="9043" y="6305"/>
              <a:ext cx="2261" cy="7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RET融合</a:t>
              </a:r>
              <a:r>
                <a:rPr lang="en-US"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NSCLC</a:t>
              </a:r>
              <a:endParaRPr lang="en-US" sz="11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(</a:t>
              </a:r>
              <a:r>
                <a:rPr lang="en-US"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N</a:t>
              </a:r>
              <a:r>
                <a:rPr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=</a:t>
              </a:r>
              <a:r>
                <a:rPr lang="en-US"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18</a:t>
              </a:r>
              <a:r>
                <a:rPr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)</a:t>
              </a:r>
              <a:endParaRPr lang="en-US" sz="11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3" name="圆角矩形 26"/>
            <p:cNvSpPr/>
            <p:nvPr/>
          </p:nvSpPr>
          <p:spPr>
            <a:xfrm>
              <a:off x="8986" y="7475"/>
              <a:ext cx="2261" cy="75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RET</a:t>
              </a:r>
              <a:r>
                <a:rPr lang="zh-CN"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突变</a:t>
              </a:r>
              <a:r>
                <a:rPr lang="en-US" altLang="zh-CN"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MTC</a:t>
              </a:r>
              <a:endParaRPr lang="en-US" altLang="zh-CN" sz="11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(</a:t>
              </a:r>
              <a:r>
                <a:rPr lang="en-US"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N</a:t>
              </a:r>
              <a:r>
                <a:rPr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=</a:t>
              </a:r>
              <a:r>
                <a:rPr lang="en-US"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</a:t>
              </a:r>
              <a:r>
                <a:rPr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)</a:t>
              </a:r>
              <a:endParaRPr lang="en-US" sz="11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>
            <a:xfrm>
              <a:off x="11422" y="2988"/>
              <a:ext cx="1137" cy="0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 flipV="1">
              <a:off x="11990" y="2540"/>
              <a:ext cx="0" cy="448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圆角矩形 26"/>
            <p:cNvSpPr/>
            <p:nvPr/>
          </p:nvSpPr>
          <p:spPr>
            <a:xfrm>
              <a:off x="10880" y="1385"/>
              <a:ext cx="2261" cy="1045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10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</a:t>
              </a:r>
              <a:r>
                <a:rPr lang="zh-CN" altLang="en-US" sz="110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例患者由于未确认</a:t>
              </a:r>
              <a:r>
                <a:rPr lang="en-US" altLang="zh-CN" sz="110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RET</a:t>
              </a:r>
              <a:r>
                <a:rPr lang="zh-CN" altLang="en-US" sz="110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融合状态，未纳入</a:t>
              </a:r>
              <a:r>
                <a:rPr lang="en-US" altLang="zh-CN" sz="110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PAS</a:t>
              </a:r>
            </a:p>
          </p:txBody>
        </p:sp>
        <p:sp>
          <p:nvSpPr>
            <p:cNvPr id="12" name="圆角矩形 26"/>
            <p:cNvSpPr/>
            <p:nvPr/>
          </p:nvSpPr>
          <p:spPr>
            <a:xfrm>
              <a:off x="12598" y="2540"/>
              <a:ext cx="2261" cy="137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1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PAS NSCLC</a:t>
              </a:r>
              <a:endParaRPr lang="en-US" altLang="zh-CN" sz="1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(</a:t>
              </a:r>
              <a:r>
                <a:rPr lang="en-US"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N</a:t>
              </a:r>
              <a:r>
                <a:rPr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=2</a:t>
              </a:r>
              <a:r>
                <a:rPr lang="en-US"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6</a:t>
              </a:r>
              <a:r>
                <a:rPr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)</a:t>
              </a:r>
              <a:endParaRPr lang="en-US" sz="11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中心实验室确认</a:t>
              </a:r>
              <a:r>
                <a:rPr lang="en-US" altLang="zh-CN" sz="110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RET</a:t>
              </a:r>
              <a:r>
                <a:rPr lang="zh-CN" altLang="en-US" sz="110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融合状态</a:t>
              </a:r>
              <a:endParaRPr lang="en-US" altLang="zh-CN" sz="11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26"/>
            <p:cNvSpPr/>
            <p:nvPr/>
          </p:nvSpPr>
          <p:spPr>
            <a:xfrm>
              <a:off x="12598" y="4565"/>
              <a:ext cx="2261" cy="7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全部</a:t>
              </a:r>
              <a:r>
                <a:rPr lang="en-US" sz="11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NSCLC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(</a:t>
              </a:r>
              <a:r>
                <a:rPr lang="en-US"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N</a:t>
              </a:r>
              <a:r>
                <a:rPr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=</a:t>
              </a:r>
              <a:r>
                <a:rPr lang="en-US"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47</a:t>
              </a:r>
              <a:r>
                <a:rPr sz="1100" b="1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)</a:t>
              </a:r>
              <a:endParaRPr lang="en-US" sz="11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右大括号 13"/>
            <p:cNvSpPr/>
            <p:nvPr/>
          </p:nvSpPr>
          <p:spPr>
            <a:xfrm>
              <a:off x="11422" y="3234"/>
              <a:ext cx="1176" cy="353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28270" y="5690870"/>
            <a:ext cx="95396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NSCLC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：非小细胞肺癌；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TC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：甲状腺癌；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MTC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：甲状腺髓样癌；</a:t>
            </a:r>
            <a:r>
              <a:rPr lang="en-US" altLang="zh-CN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PAS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：主要疗效分析集；</a:t>
            </a:r>
            <a:r>
              <a:rPr lang="en-US" altLang="zh-CN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IRC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：独立评审委员会；DoR：缓解持续时间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817735" y="6021070"/>
            <a:ext cx="2070100" cy="2298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Lu S, et al. WCLC 2021, MA02.01.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853295" y="2054860"/>
            <a:ext cx="2070735" cy="274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主要研究终点：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经IRC评估的ORR</a:t>
            </a:r>
          </a:p>
          <a:p>
            <a:pPr algn="l">
              <a:lnSpc>
                <a:spcPct val="120000"/>
              </a:lnSpc>
            </a:pPr>
            <a:r>
              <a:rPr lang="zh-CN" alt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REC</a:t>
            </a:r>
            <a:r>
              <a:rPr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</a:t>
            </a:r>
            <a:r>
              <a:rPr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</a:t>
            </a:r>
            <a:r>
              <a:rPr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v1</a:t>
            </a:r>
            <a:r>
              <a:rPr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.</a:t>
            </a:r>
            <a:r>
              <a:rPr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1</a:t>
            </a:r>
            <a:r>
              <a:rPr lang="zh-CN" alt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次要研究终点：</a:t>
            </a:r>
            <a:r>
              <a:rPr lang="zh-CN" alt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DoR、</a:t>
            </a:r>
          </a:p>
          <a:p>
            <a:pPr algn="l">
              <a:lnSpc>
                <a:spcPct val="120000"/>
              </a:lnSpc>
            </a:pPr>
            <a:r>
              <a:rPr lang="zh-CN" alt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CNS ORR、</a:t>
            </a:r>
          </a:p>
          <a:p>
            <a:pPr algn="l">
              <a:lnSpc>
                <a:spcPct val="120000"/>
              </a:lnSpc>
            </a:pPr>
            <a:r>
              <a:rPr lang="zh-CN" alt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CNS DoR、</a:t>
            </a:r>
          </a:p>
          <a:p>
            <a:pPr algn="l">
              <a:lnSpc>
                <a:spcPct val="120000"/>
              </a:lnSpc>
            </a:pPr>
            <a:r>
              <a:rPr lang="zh-CN" alt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安全性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35168" y="1317096"/>
            <a:ext cx="1778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研究设计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30885" y="5162471"/>
            <a:ext cx="10995581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在PAS中，经IRC评估的ORR为 69.2% (95% CI, 48.2-85.7)。中位随访9.7个月仍有94.4% 的患者持续缓解。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安全性方面，大多数治疗期间不良事件（TEAE）为1级或2级。最常见的≥3级TEAE为高血压、AST升高和ALT升高。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061" y="1503162"/>
            <a:ext cx="4824844" cy="35501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8527" y="1536182"/>
            <a:ext cx="4945397" cy="352027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74263" y="1107078"/>
            <a:ext cx="659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经</a:t>
            </a:r>
            <a:r>
              <a:rPr lang="zh-CN" alt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IRC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评估的</a:t>
            </a:r>
            <a:r>
              <a:rPr lang="en-US" altLang="zh-CN" dirty="0" err="1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Selpercatinib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治疗的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RET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融合阳性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NSCLC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缓解情况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656445" y="6005830"/>
            <a:ext cx="2070100" cy="2298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Lu S, et al. WCLC 2021, MA02.01.</a:t>
            </a: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245955" y="375603"/>
            <a:ext cx="9055313" cy="82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LIBRETTO-321：Selpercatinib治疗RET融合阳性晚期NSCLC的疗效与安全性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83" y="-17021"/>
            <a:ext cx="10515600" cy="1325563"/>
          </a:xfrm>
        </p:spPr>
        <p:txBody>
          <a:bodyPr>
            <a:normAutofit/>
          </a:bodyPr>
          <a:lstStyle/>
          <a:p>
            <a:r>
              <a:rPr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BOS172738治疗RET融合NSCLC 的I期临床试验</a:t>
            </a:r>
          </a:p>
        </p:txBody>
      </p:sp>
      <p:grpSp>
        <p:nvGrpSpPr>
          <p:cNvPr id="5" name="Group 7"/>
          <p:cNvGrpSpPr/>
          <p:nvPr/>
        </p:nvGrpSpPr>
        <p:grpSpPr bwMode="auto">
          <a:xfrm>
            <a:off x="9389569" y="6088636"/>
            <a:ext cx="2488502" cy="447822"/>
            <a:chOff x="9527309" y="3551529"/>
            <a:chExt cx="2488502" cy="448324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  <a:hlinkClick r:id="rId4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980747" y="2225424"/>
            <a:ext cx="2568575" cy="8299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未经</a:t>
            </a:r>
            <a:r>
              <a:rPr lang="en-US" altLang="en-US" sz="16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RET</a:t>
            </a:r>
            <a:r>
              <a:rPr lang="zh-CN" altLang="en-US" sz="16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靶向治疗的</a:t>
            </a:r>
            <a:r>
              <a:rPr lang="en-US" altLang="en-US" sz="16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RET</a:t>
            </a:r>
            <a:r>
              <a:rPr lang="zh-CN" altLang="en-US" sz="16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突变</a:t>
            </a: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晚期实体瘤成人患者</a:t>
            </a:r>
          </a:p>
          <a:p>
            <a:pPr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(N = 67)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Line 52"/>
          <p:cNvSpPr>
            <a:spLocks noChangeShapeType="1"/>
          </p:cNvSpPr>
          <p:nvPr/>
        </p:nvSpPr>
        <p:spPr bwMode="auto">
          <a:xfrm>
            <a:off x="3481448" y="3319122"/>
            <a:ext cx="492691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Rectangle 49"/>
          <p:cNvSpPr>
            <a:spLocks noChangeArrowheads="1"/>
          </p:cNvSpPr>
          <p:nvPr/>
        </p:nvSpPr>
        <p:spPr bwMode="auto">
          <a:xfrm>
            <a:off x="5501529" y="2034050"/>
            <a:ext cx="2761131" cy="418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150 mg QD (n = </a:t>
            </a:r>
            <a:r>
              <a:rPr lang="en-US" altLang="en-US" sz="1600" b="0" dirty="0">
                <a:solidFill>
                  <a:srgbClr val="FFFFFF"/>
                </a:solidFill>
                <a:latin typeface="Calibri" panose="020F0502020204030204" pitchFamily="34" charset="0"/>
                <a:cs typeface="+mn-cs"/>
              </a:rPr>
              <a:t>13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8" name="Rectangle 49"/>
          <p:cNvSpPr>
            <a:spLocks noChangeArrowheads="1"/>
          </p:cNvSpPr>
          <p:nvPr/>
        </p:nvSpPr>
        <p:spPr bwMode="auto">
          <a:xfrm>
            <a:off x="5117045" y="2520283"/>
            <a:ext cx="2761131" cy="418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 mg QD (n = </a:t>
            </a:r>
            <a:r>
              <a:rPr lang="en-US" altLang="en-US" sz="1600" b="0" dirty="0">
                <a:solidFill>
                  <a:srgbClr val="FFFFFF"/>
                </a:solidFill>
                <a:latin typeface="Calibri" panose="020F0502020204030204" pitchFamily="34" charset="0"/>
                <a:cs typeface="+mn-cs"/>
              </a:rPr>
              <a:t>19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9" name="Rectangle 49"/>
          <p:cNvSpPr>
            <a:spLocks noChangeArrowheads="1"/>
          </p:cNvSpPr>
          <p:nvPr/>
        </p:nvSpPr>
        <p:spPr bwMode="auto">
          <a:xfrm>
            <a:off x="4718527" y="2998244"/>
            <a:ext cx="2761131" cy="418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1600" b="0" dirty="0">
                <a:solidFill>
                  <a:srgbClr val="FFFFFF"/>
                </a:solidFill>
                <a:latin typeface="Calibri" panose="020F0502020204030204" pitchFamily="34" charset="0"/>
                <a:cs typeface="+mn-cs"/>
              </a:rPr>
              <a:t>75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mg QD (n = 20)</a:t>
            </a:r>
          </a:p>
        </p:txBody>
      </p:sp>
      <p:sp>
        <p:nvSpPr>
          <p:cNvPr id="30" name="Rectangle 49"/>
          <p:cNvSpPr>
            <a:spLocks noChangeArrowheads="1"/>
          </p:cNvSpPr>
          <p:nvPr/>
        </p:nvSpPr>
        <p:spPr bwMode="auto">
          <a:xfrm>
            <a:off x="4274936" y="3482182"/>
            <a:ext cx="2761131" cy="418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1600" b="0" dirty="0">
                <a:solidFill>
                  <a:srgbClr val="FFFFFF"/>
                </a:solidFill>
                <a:latin typeface="Calibri" panose="020F0502020204030204" pitchFamily="34" charset="0"/>
                <a:cs typeface="+mn-cs"/>
              </a:rPr>
              <a:t>50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mg QD (n = 10)</a:t>
            </a:r>
          </a:p>
        </p:txBody>
      </p:sp>
      <p:sp>
        <p:nvSpPr>
          <p:cNvPr id="31" name="Rectangle 49"/>
          <p:cNvSpPr>
            <a:spLocks noChangeArrowheads="1"/>
          </p:cNvSpPr>
          <p:nvPr/>
        </p:nvSpPr>
        <p:spPr bwMode="auto">
          <a:xfrm>
            <a:off x="3979042" y="3979975"/>
            <a:ext cx="2761131" cy="418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1600" b="0" dirty="0">
                <a:solidFill>
                  <a:srgbClr val="FFFFFF"/>
                </a:solidFill>
                <a:latin typeface="Calibri" panose="020F0502020204030204" pitchFamily="34" charset="0"/>
                <a:cs typeface="+mn-cs"/>
              </a:rPr>
              <a:t>40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mg QD (n = 3)</a:t>
            </a:r>
          </a:p>
        </p:txBody>
      </p:sp>
      <p:sp>
        <p:nvSpPr>
          <p:cNvPr id="32" name="Rectangle 49"/>
          <p:cNvSpPr>
            <a:spLocks noChangeArrowheads="1"/>
          </p:cNvSpPr>
          <p:nvPr/>
        </p:nvSpPr>
        <p:spPr bwMode="auto">
          <a:xfrm>
            <a:off x="3627766" y="4468827"/>
            <a:ext cx="2761131" cy="418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1600" b="0" dirty="0">
                <a:solidFill>
                  <a:srgbClr val="FFFFFF"/>
                </a:solidFill>
                <a:latin typeface="Calibri" panose="020F0502020204030204" pitchFamily="34" charset="0"/>
                <a:cs typeface="+mn-cs"/>
              </a:rPr>
              <a:t>20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mg QD (n = 1)</a:t>
            </a:r>
          </a:p>
        </p:txBody>
      </p:sp>
      <p:sp>
        <p:nvSpPr>
          <p:cNvPr id="33" name="Rectangle 49"/>
          <p:cNvSpPr>
            <a:spLocks noChangeArrowheads="1"/>
          </p:cNvSpPr>
          <p:nvPr/>
        </p:nvSpPr>
        <p:spPr bwMode="auto">
          <a:xfrm>
            <a:off x="3337961" y="4955297"/>
            <a:ext cx="2761131" cy="418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1600" b="0" dirty="0">
                <a:solidFill>
                  <a:srgbClr val="FFFFFF"/>
                </a:solidFill>
                <a:latin typeface="Calibri" panose="020F0502020204030204" pitchFamily="34" charset="0"/>
                <a:cs typeface="+mn-cs"/>
              </a:rPr>
              <a:t>10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mg QD (n = </a:t>
            </a:r>
            <a:r>
              <a:rPr lang="en-US" altLang="en-US" sz="1600" b="0" dirty="0">
                <a:solidFill>
                  <a:srgbClr val="FFFFFF"/>
                </a:solidFill>
                <a:latin typeface="Calibri" panose="020F0502020204030204" pitchFamily="34" charset="0"/>
                <a:cs typeface="+mn-cs"/>
              </a:rPr>
              <a:t>1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3951495" y="6259459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 spc="-10" dirty="0" err="1">
                <a:solidFill>
                  <a:schemeClr val="bg2"/>
                </a:solidFill>
                <a:latin typeface="Calibri" panose="020F0502020204030204" pitchFamily="34" charset="0"/>
              </a:rPr>
              <a:t>Schoffski</a:t>
            </a:r>
            <a:r>
              <a:rPr lang="en-US" altLang="en-US" sz="1200" b="0" spc="-10" dirty="0">
                <a:solidFill>
                  <a:schemeClr val="bg2"/>
                </a:solidFill>
                <a:latin typeface="Calibri" panose="020F0502020204030204" pitchFamily="34" charset="0"/>
              </a:rPr>
              <a:t>. ASCO 2021. </a:t>
            </a:r>
            <a:r>
              <a:rPr lang="en-US" altLang="en-US" sz="1200" b="0" spc="-10" dirty="0" err="1">
                <a:solidFill>
                  <a:schemeClr val="bg2"/>
                </a:solidFill>
                <a:latin typeface="Calibri" panose="020F0502020204030204" pitchFamily="34" charset="0"/>
              </a:rPr>
              <a:t>Abstr</a:t>
            </a:r>
            <a:r>
              <a:rPr lang="en-US" altLang="en-US" sz="1200" b="0" spc="-10" dirty="0">
                <a:solidFill>
                  <a:schemeClr val="bg2"/>
                </a:solidFill>
                <a:latin typeface="Calibri" panose="020F0502020204030204" pitchFamily="34" charset="0"/>
              </a:rPr>
              <a:t> 3008.</a:t>
            </a:r>
            <a:endParaRPr lang="en-US" altLang="en-US" sz="1200" b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82040" y="1476629"/>
            <a:ext cx="22307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剂量递增（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part A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82040" y="3319399"/>
            <a:ext cx="211010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NSCLC患者</a:t>
            </a:r>
            <a:r>
              <a:rPr lang="en-US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(N =30)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MTC患者</a:t>
            </a:r>
            <a:r>
              <a:rPr lang="en-US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(N = 16)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05825" y="3092069"/>
            <a:ext cx="20116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主要研究终点：</a:t>
            </a:r>
          </a:p>
          <a:p>
            <a:pPr algn="l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安全性、耐受性和</a:t>
            </a:r>
          </a:p>
          <a:p>
            <a:pPr algn="l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确认的总体反应率</a:t>
            </a:r>
          </a:p>
          <a:p>
            <a:pPr algn="l"/>
            <a:r>
              <a:rPr lang="zh-CN" alt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REC</a:t>
            </a:r>
            <a:r>
              <a:rPr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</a:t>
            </a:r>
            <a:r>
              <a:rPr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</a:t>
            </a:r>
            <a:r>
              <a:rPr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v1</a:t>
            </a:r>
            <a:r>
              <a:rPr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.</a:t>
            </a:r>
            <a:r>
              <a:rPr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1</a:t>
            </a:r>
            <a:r>
              <a:rPr lang="zh-CN" alt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80440" y="5097894"/>
            <a:ext cx="1948180" cy="275590"/>
          </a:xfrm>
          <a:prstGeom prst="rect">
            <a:avLst/>
          </a:prstGeom>
          <a:noFill/>
        </p:spPr>
        <p:txBody>
          <a:bodyPr wrap="none" lIns="91440" tIns="45720" rIns="0" bIns="4572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数据截止日期：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2020.12.11</a:t>
            </a:r>
          </a:p>
        </p:txBody>
      </p:sp>
      <p:sp>
        <p:nvSpPr>
          <p:cNvPr id="23" name="内容占位符 22"/>
          <p:cNvSpPr>
            <a:spLocks noGrp="1"/>
          </p:cNvSpPr>
          <p:nvPr/>
        </p:nvSpPr>
        <p:spPr>
          <a:xfrm>
            <a:off x="9389569" y="5749384"/>
            <a:ext cx="9943303" cy="2905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Schoffski. ASCO 2021. Abstr 3008.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16" y="-47591"/>
            <a:ext cx="11779250" cy="1325880"/>
          </a:xfrm>
        </p:spPr>
        <p:txBody>
          <a:bodyPr>
            <a:normAutofit/>
          </a:bodyPr>
          <a:lstStyle/>
          <a:p>
            <a:r>
              <a:rPr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BOS172738治疗RET融合NSCLC 的</a:t>
            </a:r>
            <a:r>
              <a:rPr 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疗效、安全性和药代动力学</a:t>
            </a:r>
          </a:p>
        </p:txBody>
      </p:sp>
      <p:grpSp>
        <p:nvGrpSpPr>
          <p:cNvPr id="4" name="Group 7"/>
          <p:cNvGrpSpPr/>
          <p:nvPr/>
        </p:nvGrpSpPr>
        <p:grpSpPr bwMode="auto">
          <a:xfrm>
            <a:off x="9501964" y="5485413"/>
            <a:ext cx="2488502" cy="447822"/>
            <a:chOff x="9527309" y="3551529"/>
            <a:chExt cx="2488502" cy="448324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tx1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 dirty="0">
                  <a:solidFill>
                    <a:schemeClr val="tx1"/>
                  </a:solidFill>
                  <a:latin typeface="Calibri" panose="020F0502020204030204" pitchFamily="34" charset="0"/>
                  <a:hlinkClick r:id="rId5"/>
                </a:rPr>
                <a:t>clinicaloptions.com</a:t>
              </a:r>
            </a:p>
          </p:txBody>
        </p:sp>
      </p:grpSp>
      <p:graphicFrame>
        <p:nvGraphicFramePr>
          <p:cNvPr id="17" name="Group 3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108223"/>
              </p:ext>
            </p:extLst>
          </p:nvPr>
        </p:nvGraphicFramePr>
        <p:xfrm>
          <a:off x="719358" y="1332332"/>
          <a:ext cx="10763664" cy="2633520"/>
        </p:xfrm>
        <a:graphic>
          <a:graphicData uri="http://schemas.openxmlformats.org/drawingml/2006/table">
            <a:tbl>
              <a:tblPr/>
              <a:tblGrid>
                <a:gridCol w="464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0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9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应答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base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可评估患者</a:t>
                      </a:r>
                    </a:p>
                    <a:p>
                      <a:pPr marL="0" marR="0" lvl="0" indent="0" algn="ctr" defTabSz="914400" rtl="0" fontAlgn="base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(N = 54)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NSCLC</a:t>
                      </a:r>
                    </a:p>
                    <a:p>
                      <a:pPr marL="0" marR="0" lvl="0" indent="0" algn="ctr" defTabSz="914400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(n = 30)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base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MTC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(n = 16)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ORR, 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 (31)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 (30)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 (44)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最佳整体应答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n (%)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确认的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CR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确认的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SD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PD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(2)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 (30)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 (50)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 (19)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 (30)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 (63)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(7)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(6)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 (38)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 (50)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(6)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19455" y="4090316"/>
            <a:ext cx="10655935" cy="1711325"/>
          </a:xfrm>
        </p:spPr>
        <p:txBody>
          <a:bodyPr>
            <a:normAutofit/>
          </a:bodyPr>
          <a:lstStyle/>
          <a:p>
            <a:r>
              <a:rPr lang="zh-CN" altLang="en-US" sz="178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平均暴露时间</a:t>
            </a:r>
            <a:r>
              <a:rPr lang="en-US" sz="178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150 </a:t>
            </a:r>
            <a:r>
              <a:rPr lang="zh-CN" altLang="en-US" sz="178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en-US" sz="178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zh-CN" altLang="en-US" sz="178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中位</a:t>
            </a:r>
            <a:r>
              <a:rPr lang="zh-CN" altLang="en-US" sz="17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DoR</a:t>
            </a:r>
            <a:r>
              <a:rPr lang="en-US" sz="178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178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未达到</a:t>
            </a:r>
          </a:p>
          <a:p>
            <a:r>
              <a:rPr lang="en-US" sz="178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在可评估病例中观察到颅内</a:t>
            </a:r>
            <a:r>
              <a:rPr lang="zh-CN" altLang="en-US" sz="178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活性</a:t>
            </a:r>
            <a:endParaRPr lang="en-US" sz="178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178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药代动力学分析显示</a:t>
            </a:r>
            <a:r>
              <a:rPr lang="zh-CN" altLang="en-US" sz="178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</a:t>
            </a:r>
            <a:r>
              <a:rPr lang="en-US" sz="178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暴露</a:t>
            </a:r>
            <a:r>
              <a:rPr lang="zh-CN" altLang="en-US" sz="178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呈</a:t>
            </a:r>
            <a:r>
              <a:rPr lang="en-US" sz="178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剂量依赖性和快速吸收</a:t>
            </a:r>
            <a:r>
              <a:rPr lang="zh-CN" altLang="en-US" sz="178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sz="178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 15 天达到稳态浓度</a:t>
            </a:r>
          </a:p>
          <a:p>
            <a:r>
              <a:rPr lang="en-US" sz="178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终末半衰期：约 65 小时</a:t>
            </a:r>
          </a:p>
        </p:txBody>
      </p:sp>
      <p:sp>
        <p:nvSpPr>
          <p:cNvPr id="23" name="内容占位符 22"/>
          <p:cNvSpPr>
            <a:spLocks noGrp="1"/>
          </p:cNvSpPr>
          <p:nvPr/>
        </p:nvSpPr>
        <p:spPr>
          <a:xfrm>
            <a:off x="9502322" y="5855684"/>
            <a:ext cx="9943303" cy="2905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Schoffski. ASCO 2021. Abstr 3008.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162415" y="4187471"/>
            <a:ext cx="26720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安全性：</a:t>
            </a:r>
          </a:p>
          <a:p>
            <a:pPr algn="l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大多数治疗期间出现的不良事件</a:t>
            </a:r>
          </a:p>
          <a:p>
            <a:pPr algn="l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(TEAE)为低级别、可逆，并且</a:t>
            </a:r>
          </a:p>
          <a:p>
            <a:pPr algn="l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被认为与研究药物无关。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17880" y="5691786"/>
            <a:ext cx="71139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DoR：缓解持续时间；</a:t>
            </a:r>
            <a:r>
              <a:rPr lang="en-US" altLang="zh-CN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CR</a:t>
            </a:r>
            <a:r>
              <a:rPr lang="zh-CN" altLang="en-US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：完全缓解；</a:t>
            </a:r>
            <a:r>
              <a:rPr lang="en-US" altLang="zh-CN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PR</a:t>
            </a:r>
            <a:r>
              <a:rPr lang="zh-CN" altLang="en-US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：部分缓解；</a:t>
            </a:r>
            <a:r>
              <a:rPr lang="en-US" altLang="zh-CN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SD</a:t>
            </a:r>
            <a:r>
              <a:rPr lang="zh-CN" altLang="en-US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：疾病稳定；</a:t>
            </a:r>
            <a:r>
              <a:rPr lang="en-US" altLang="zh-CN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PD</a:t>
            </a:r>
            <a:r>
              <a:rPr lang="zh-CN" altLang="en-US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：疾病进展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857573" y="1529166"/>
            <a:ext cx="5915186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RET融合/突变NSCLC研究进展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kern="100" spc="35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c-Met突变NSCLC研究进展</a:t>
            </a:r>
            <a:endParaRPr lang="en-US" altLang="zh-CN" sz="2600" b="1" kern="100" spc="35" dirty="0">
              <a:solidFill>
                <a:schemeClr val="bg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KRAS突变NSCLC研究进展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kern="100" spc="35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HER2</a:t>
            </a:r>
            <a:r>
              <a:rPr lang="zh-CN" altLang="en-US" sz="2600" b="1" kern="100" spc="35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阳性</a:t>
            </a:r>
            <a:r>
              <a:rPr lang="en-US" altLang="zh-CN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NSCLC</a:t>
            </a:r>
            <a:r>
              <a:rPr lang="zh-CN" altLang="en-US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研究进展</a:t>
            </a:r>
            <a:endParaRPr lang="en-US" altLang="zh-CN" sz="2600" b="1" kern="100" spc="35" dirty="0">
              <a:solidFill>
                <a:schemeClr val="bg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TROP-2</a:t>
            </a:r>
            <a:r>
              <a:rPr lang="zh-CN" altLang="en-US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阳性</a:t>
            </a:r>
            <a:r>
              <a:rPr lang="en-US" altLang="zh-CN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NSCLC</a:t>
            </a:r>
            <a:r>
              <a:rPr lang="zh-CN" altLang="en-US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研究进展</a:t>
            </a:r>
            <a:endParaRPr lang="zh-CN" altLang="en-US" sz="2600" kern="100" dirty="0">
              <a:solidFill>
                <a:schemeClr val="bg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600" kern="100" dirty="0">
              <a:solidFill>
                <a:schemeClr val="bg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57573" y="728420"/>
            <a:ext cx="430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2398" y="381853"/>
            <a:ext cx="9695936" cy="8309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NCT03539536: Telisotuzumab vedotin (teliso-v) 治疗c-Met阳性晚期NSCLC的 II 期研究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8365" y="1867535"/>
            <a:ext cx="3463925" cy="38798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108200" y="1831340"/>
            <a:ext cx="1988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第一阶段</a:t>
            </a: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N=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约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150</a:t>
            </a:r>
          </a:p>
        </p:txBody>
      </p:sp>
      <p:sp>
        <p:nvSpPr>
          <p:cNvPr id="6" name="矩形 5"/>
          <p:cNvSpPr/>
          <p:nvPr/>
        </p:nvSpPr>
        <p:spPr>
          <a:xfrm>
            <a:off x="5202555" y="1867535"/>
            <a:ext cx="1786890" cy="3740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715000" y="1831340"/>
            <a:ext cx="1988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第二阶段</a:t>
            </a: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N=</a:t>
            </a:r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160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513840" y="3018155"/>
            <a:ext cx="19050" cy="1571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1513840" y="3037205"/>
            <a:ext cx="26860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1532890" y="4589780"/>
            <a:ext cx="26860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1336675" y="3804285"/>
            <a:ext cx="3733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704465" y="2783840"/>
            <a:ext cx="1087755" cy="3746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704465" y="3168015"/>
            <a:ext cx="1087755" cy="373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704465" y="3546475"/>
            <a:ext cx="1087120" cy="3917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703195" y="3938270"/>
            <a:ext cx="1087120" cy="373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801495" y="4311650"/>
            <a:ext cx="1990090" cy="5556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782445" y="2794000"/>
            <a:ext cx="751840" cy="673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782445" y="3541395"/>
            <a:ext cx="751840" cy="673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>
            <a:off x="2558415" y="3011170"/>
            <a:ext cx="144780" cy="114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2547620" y="3348990"/>
            <a:ext cx="144780" cy="114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2547620" y="3792855"/>
            <a:ext cx="144780" cy="114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2534285" y="4119245"/>
            <a:ext cx="144780" cy="114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030345" y="2910205"/>
            <a:ext cx="19050" cy="1898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3790315" y="2901315"/>
            <a:ext cx="23939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3810000" y="4798695"/>
            <a:ext cx="23939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4049395" y="3742055"/>
            <a:ext cx="3733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4434205" y="2904490"/>
            <a:ext cx="398145" cy="18942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决定是否进入第二阶段</a:t>
            </a: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4829175" y="3792855"/>
            <a:ext cx="3733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5217160" y="2779395"/>
            <a:ext cx="1657985" cy="203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556885" y="3467100"/>
            <a:ext cx="1078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第二阶段</a:t>
            </a:r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单臂扩展</a:t>
            </a:r>
          </a:p>
        </p:txBody>
      </p:sp>
      <p:sp>
        <p:nvSpPr>
          <p:cNvPr id="36" name="右箭头 35"/>
          <p:cNvSpPr/>
          <p:nvPr/>
        </p:nvSpPr>
        <p:spPr>
          <a:xfrm>
            <a:off x="888365" y="5148580"/>
            <a:ext cx="5972810" cy="402590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2692400" y="5148580"/>
            <a:ext cx="2626360" cy="39306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1821815" y="2811145"/>
            <a:ext cx="10083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非鳞状</a:t>
            </a:r>
          </a:p>
          <a:p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EGFR</a:t>
            </a:r>
          </a:p>
          <a:p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野生型</a:t>
            </a:r>
          </a:p>
          <a:p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(N=60)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761615" y="2794635"/>
            <a:ext cx="10077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c-Met</a:t>
            </a:r>
            <a:r>
              <a:rPr 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高表达</a:t>
            </a:r>
          </a:p>
          <a:p>
            <a:pPr algn="ctr"/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(N=30)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046730" y="5207635"/>
            <a:ext cx="3172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teliso-V </a:t>
            </a:r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1.9mg/kg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周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687310" y="1766570"/>
            <a:ext cx="360616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入组标准：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≥18 岁的成人，由指定的免疫组织化学 (IHC) 实验室评估的 c-Met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突变阳性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NSCLC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在第一次给药 前确定 c-Met 表达水平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组织学证实的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EGFR 野生型或突变型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非鳞状NSCLC或鳞状NSCLC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具有可测量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病变（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RECIST  v1.1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）的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局部晚期或转移性 NSCLC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接受过≤2 线的全身治疗，包括细胞毒化疗（≤1线），免疫治疗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或靶向治疗；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ECOG </a:t>
            </a: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PS 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0-1 和足够的骨髓、肾和肝功能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47090" y="2910840"/>
            <a:ext cx="398145" cy="17875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入组第一周期第一天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821815" y="3561715"/>
            <a:ext cx="10083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非鳞状</a:t>
            </a:r>
          </a:p>
          <a:p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EGFR</a:t>
            </a:r>
          </a:p>
          <a:p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突变型</a:t>
            </a:r>
            <a:endParaRPr lang="en-US" altLang="zh-CN"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(N=60)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2750185" y="3168015"/>
            <a:ext cx="10077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c-Met</a:t>
            </a:r>
            <a:r>
              <a:rPr 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中表达</a:t>
            </a:r>
          </a:p>
          <a:p>
            <a:pPr algn="ctr"/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(N=30)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750185" y="3553460"/>
            <a:ext cx="10077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c-Met</a:t>
            </a:r>
            <a:r>
              <a:rPr 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高表达</a:t>
            </a:r>
          </a:p>
          <a:p>
            <a:pPr algn="ctr"/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(N=30)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134235" y="4389755"/>
            <a:ext cx="10077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鳞癌</a:t>
            </a:r>
          </a:p>
          <a:p>
            <a:pPr algn="ctr"/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(N=30)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761615" y="3937635"/>
            <a:ext cx="10077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c-Met</a:t>
            </a:r>
            <a:r>
              <a:rPr 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中表达</a:t>
            </a:r>
          </a:p>
          <a:p>
            <a:pPr algn="ctr"/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(N=30)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408795" y="5966460"/>
            <a:ext cx="2700020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9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+mn-ea"/>
              </a:rPr>
              <a:t>D. Ross Camidge</a:t>
            </a:r>
            <a:r>
              <a:rPr lang="en-US" sz="9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+mn-ea"/>
              </a:rPr>
              <a:t>.</a:t>
            </a:r>
            <a:r>
              <a:rPr lang="en-US" altLang="en-US" sz="9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WCLC 2021. Abstr OA15.04.</a:t>
            </a:r>
            <a:endParaRPr lang="en-US" sz="900" b="1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7090" y="1306195"/>
            <a:ext cx="177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研究设计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04035" y="330815"/>
            <a:ext cx="1798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疗效终点</a:t>
            </a:r>
          </a:p>
        </p:txBody>
      </p:sp>
      <p:graphicFrame>
        <p:nvGraphicFramePr>
          <p:cNvPr id="101" name="table 10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905635" y="1482090"/>
          <a:ext cx="8114030" cy="3166110"/>
        </p:xfrm>
        <a:graphic>
          <a:graphicData uri="http://schemas.openxmlformats.org/drawingml/2006/table">
            <a:tbl>
              <a:tblPr/>
              <a:tblGrid>
                <a:gridCol w="169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0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5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84455" algn="ctr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N</a:t>
                      </a:r>
                      <a:r>
                        <a:rPr sz="14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SCLC</a:t>
                      </a:r>
                      <a:r>
                        <a:rPr sz="1400" spc="-5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</a:p>
                    <a:p>
                      <a:pPr indent="84455" algn="ctr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lang="zh-CN" sz="14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亚组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D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9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01625" indent="-137160" algn="l" rtl="0" eaLnBrk="0">
                        <a:lnSpc>
                          <a:spcPct val="152000"/>
                        </a:lnSpc>
                        <a:spcBef>
                          <a:spcPts val="0"/>
                        </a:spcBef>
                      </a:pPr>
                      <a:r>
                        <a:rPr sz="1100" b="1" spc="1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ORR</a:t>
                      </a:r>
                      <a:r>
                        <a:rPr sz="1100" spc="1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b="1" spc="1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(CR+</a:t>
                      </a: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PR)</a:t>
                      </a:r>
                      <a:r>
                        <a:rPr sz="1100" b="1" spc="0" baseline="2800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a</a:t>
                      </a:r>
                      <a:r>
                        <a:rPr sz="700" spc="1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by</a:t>
                      </a:r>
                      <a:r>
                        <a:rPr sz="1100" spc="1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ICR,</a:t>
                      </a:r>
                      <a:r>
                        <a:rPr sz="1100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    </a:t>
                      </a: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n/N</a:t>
                      </a:r>
                      <a:r>
                        <a:rPr sz="1100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(%)</a:t>
                      </a:r>
                      <a:r>
                        <a:rPr sz="1100" spc="-6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[95%</a:t>
                      </a:r>
                      <a:r>
                        <a:rPr sz="1100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CI]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D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08610" indent="-126365" algn="l" rtl="0" eaLnBrk="0">
                        <a:lnSpc>
                          <a:spcPct val="150000"/>
                        </a:lnSpc>
                        <a:spcBef>
                          <a:spcPts val="5"/>
                        </a:spcBef>
                      </a:pP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ORR</a:t>
                      </a:r>
                      <a:r>
                        <a:rPr sz="1100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(CR+PR)</a:t>
                      </a:r>
                      <a:r>
                        <a:rPr sz="1100" spc="-1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by</a:t>
                      </a:r>
                      <a:r>
                        <a:rPr sz="1100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INV,</a:t>
                      </a:r>
                      <a:r>
                        <a:rPr sz="1100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     </a:t>
                      </a: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n/N</a:t>
                      </a:r>
                      <a:r>
                        <a:rPr sz="1100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(%)</a:t>
                      </a:r>
                      <a:r>
                        <a:rPr sz="1100" spc="-6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[95%</a:t>
                      </a:r>
                      <a:r>
                        <a:rPr sz="1100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CI]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D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5000"/>
                        </a:lnSpc>
                      </a:pPr>
                      <a:endParaRPr lang="en-US" altLang="en-US" sz="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115" indent="-182245" algn="l" rtl="0" eaLnBrk="0">
                        <a:lnSpc>
                          <a:spcPct val="151000"/>
                        </a:lnSpc>
                      </a:pP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mDoR</a:t>
                      </a:r>
                      <a:r>
                        <a:rPr sz="1100" spc="-2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by</a:t>
                      </a:r>
                      <a:r>
                        <a:rPr sz="1100" spc="-1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ICR</a:t>
                      </a:r>
                      <a:r>
                        <a:rPr sz="1100" b="1" spc="0" baseline="2800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b</a:t>
                      </a: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,</a:t>
                      </a:r>
                      <a:r>
                        <a:rPr sz="1100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  </a:t>
                      </a:r>
                      <a:r>
                        <a:rPr sz="1100" b="1" spc="2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mon</a:t>
                      </a: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ths</a:t>
                      </a:r>
                      <a:r>
                        <a:rPr sz="1100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        </a:t>
                      </a:r>
                      <a:r>
                        <a:rPr sz="1100" b="1" spc="-5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[</a:t>
                      </a: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95%</a:t>
                      </a:r>
                      <a:r>
                        <a:rPr sz="1100" spc="-6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CI]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D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23050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100" b="1" spc="-1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m</a:t>
                      </a: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DoR</a:t>
                      </a:r>
                      <a:r>
                        <a:rPr sz="1100" spc="-6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by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114300" algn="l" rtl="0" eaLnBrk="0">
                        <a:lnSpc>
                          <a:spcPct val="96000"/>
                        </a:lnSpc>
                        <a:spcBef>
                          <a:spcPts val="755"/>
                        </a:spcBef>
                      </a:pP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INV</a:t>
                      </a:r>
                      <a:r>
                        <a:rPr sz="1100" b="1" spc="0" baseline="2800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c</a:t>
                      </a: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,</a:t>
                      </a:r>
                      <a:r>
                        <a:rPr sz="1100" spc="-65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months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25717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100" b="1" spc="-5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[</a:t>
                      </a: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95%</a:t>
                      </a:r>
                      <a:r>
                        <a:rPr sz="1100" spc="-6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b="1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CI]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D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238125" indent="0" algn="l" rtl="0" eaLnBrk="0">
                        <a:lnSpc>
                          <a:spcPct val="159000"/>
                        </a:lnSpc>
                        <a:spcBef>
                          <a:spcPts val="15"/>
                        </a:spcBef>
                      </a:pPr>
                      <a:r>
                        <a:rPr lang="en-US" altLang="zh-CN" sz="10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非鳞状EGFR野生型</a:t>
                      </a:r>
                    </a:p>
                    <a:p>
                      <a:pPr marL="238125" indent="0" algn="l" rtl="0" eaLnBrk="0">
                        <a:lnSpc>
                          <a:spcPct val="159000"/>
                        </a:lnSpc>
                        <a:spcBef>
                          <a:spcPts val="15"/>
                        </a:spcBef>
                      </a:pPr>
                      <a:r>
                        <a:rPr sz="1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c-Met</a:t>
                      </a:r>
                      <a:r>
                        <a:rPr sz="10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zh-CN" sz="1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高表达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  </a:t>
                      </a:r>
                    </a:p>
                    <a:p>
                      <a:pPr marL="238125" indent="0" algn="l" rtl="0" eaLnBrk="0">
                        <a:lnSpc>
                          <a:spcPct val="159000"/>
                        </a:lnSpc>
                        <a:spcBef>
                          <a:spcPts val="15"/>
                        </a:spcBef>
                      </a:pPr>
                      <a:r>
                        <a:rPr sz="1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c-Met</a:t>
                      </a:r>
                      <a:r>
                        <a:rPr sz="1000" spc="-2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zh-CN" sz="1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中表达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9017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13/37 (35.1)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[20.2,</a:t>
                      </a:r>
                      <a:r>
                        <a:rPr sz="1100" spc="-1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52.5]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120015" algn="l" rtl="0" eaLnBrk="0">
                        <a:lnSpc>
                          <a:spcPct val="90000"/>
                        </a:lnSpc>
                        <a:spcBef>
                          <a:spcPts val="795"/>
                        </a:spcBef>
                      </a:pP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7/13</a:t>
                      </a:r>
                      <a:r>
                        <a:rPr sz="11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(53.8) [25.1, 80.8]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15684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6/24 (25.0)</a:t>
                      </a:r>
                      <a:r>
                        <a:rPr sz="11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[9.8, 46.7]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9525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13/36 (36.1)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[20.8,</a:t>
                      </a:r>
                      <a:r>
                        <a:rPr sz="1100" spc="-1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53.8]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127635" algn="l" rtl="0" eaLnBrk="0">
                        <a:lnSpc>
                          <a:spcPct val="90000"/>
                        </a:lnSpc>
                        <a:spcBef>
                          <a:spcPts val="795"/>
                        </a:spcBef>
                      </a:pP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6/12</a:t>
                      </a:r>
                      <a:r>
                        <a:rPr sz="1100" spc="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(50.0) [21.1, 78.9]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12700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7/24 (29.2) [12.6, 51.1]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229870" algn="l" rtl="0" eaLnBrk="0">
                        <a:lnSpc>
                          <a:spcPct val="84000"/>
                        </a:lnSpc>
                      </a:pP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6.9 [3.8,</a:t>
                      </a:r>
                      <a:r>
                        <a:rPr sz="11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-]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454660" algn="l" rtl="0" eaLnBrk="0">
                        <a:lnSpc>
                          <a:spcPts val="1980"/>
                        </a:lnSpc>
                      </a:pPr>
                      <a:r>
                        <a:rPr sz="11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--</a:t>
                      </a:r>
                      <a:r>
                        <a:rPr sz="1100" spc="-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-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454660" algn="l" rtl="0" eaLnBrk="0">
                        <a:lnSpc>
                          <a:spcPts val="1980"/>
                        </a:lnSpc>
                      </a:pPr>
                      <a:r>
                        <a:rPr sz="11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---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134620" algn="l" rtl="0" eaLnBrk="0">
                        <a:lnSpc>
                          <a:spcPct val="91000"/>
                        </a:lnSpc>
                      </a:pP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5.5 [4.2,</a:t>
                      </a: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9.6]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426085" algn="l" rtl="0" eaLnBrk="0">
                        <a:lnSpc>
                          <a:spcPts val="1605"/>
                        </a:lnSpc>
                        <a:spcBef>
                          <a:spcPts val="780"/>
                        </a:spcBef>
                      </a:pPr>
                      <a:r>
                        <a:rPr sz="11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--</a:t>
                      </a:r>
                      <a:r>
                        <a:rPr sz="1100" spc="-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-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426085" algn="l" rtl="0" eaLnBrk="0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---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0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238125" indent="0" algn="l" rtl="0" eaLnBrk="0">
                        <a:lnSpc>
                          <a:spcPct val="159000"/>
                        </a:lnSpc>
                        <a:spcBef>
                          <a:spcPts val="15"/>
                        </a:spcBef>
                      </a:pPr>
                      <a:r>
                        <a:rPr lang="en-US" altLang="zh-CN" sz="11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非鳞状EGFR</a:t>
                      </a:r>
                      <a:r>
                        <a:rPr lang="zh-CN" altLang="en-US" sz="11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突变</a:t>
                      </a:r>
                      <a:r>
                        <a:rPr lang="en-US" altLang="zh-CN" sz="11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型</a:t>
                      </a:r>
                      <a:endParaRPr lang="en-US" altLang="zh-CN" sz="1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238125" indent="0" algn="l" rtl="0" eaLnBrk="0">
                        <a:lnSpc>
                          <a:spcPct val="159000"/>
                        </a:lnSpc>
                        <a:spcBef>
                          <a:spcPts val="15"/>
                        </a:spcBef>
                      </a:pPr>
                      <a:r>
                        <a:rPr sz="1100" b="1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c-Met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zh-CN" sz="1100" b="1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高表达</a:t>
                      </a:r>
                      <a:r>
                        <a:rPr sz="1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  </a:t>
                      </a:r>
                      <a:endParaRPr sz="110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238125" indent="0" algn="l" rtl="0" eaLnBrk="0">
                        <a:lnSpc>
                          <a:spcPct val="159000"/>
                        </a:lnSpc>
                        <a:spcBef>
                          <a:spcPts val="15"/>
                        </a:spcBef>
                      </a:pPr>
                      <a:r>
                        <a:rPr sz="1100" b="1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c-Met</a:t>
                      </a:r>
                      <a:r>
                        <a:rPr sz="1100" spc="-2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zh-CN" sz="1100" b="1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中表达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15303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1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4</a:t>
                      </a:r>
                      <a:r>
                        <a:rPr sz="1100" spc="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/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30</a:t>
                      </a:r>
                      <a:r>
                        <a:rPr sz="11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(13.3) [3.8, 30.7]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153035" algn="l" rtl="0" eaLnBrk="0">
                        <a:lnSpc>
                          <a:spcPct val="90000"/>
                        </a:lnSpc>
                        <a:spcBef>
                          <a:spcPts val="790"/>
                        </a:spcBef>
                      </a:pPr>
                      <a:r>
                        <a:rPr sz="11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4</a:t>
                      </a:r>
                      <a:r>
                        <a:rPr sz="1100" spc="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/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22</a:t>
                      </a:r>
                      <a:r>
                        <a:rPr sz="11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(18.2) [5.2, 40.3]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45085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0/8 (0)</a:t>
                      </a:r>
                      <a:r>
                        <a:rPr sz="11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[-, -]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12573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8/31</a:t>
                      </a:r>
                      <a:r>
                        <a:rPr sz="11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(25.8) [11.9, 44.6]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125730" algn="l" rtl="0" eaLnBrk="0">
                        <a:lnSpc>
                          <a:spcPct val="90000"/>
                        </a:lnSpc>
                        <a:spcBef>
                          <a:spcPts val="790"/>
                        </a:spcBef>
                      </a:pP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8/22</a:t>
                      </a:r>
                      <a:r>
                        <a:rPr sz="11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(36.4) [17.2, 59.3]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45593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0/9 (0)</a:t>
                      </a:r>
                      <a:r>
                        <a:rPr sz="11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[-, -]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440055" algn="l" rtl="0" eaLnBrk="0">
                        <a:lnSpc>
                          <a:spcPct val="73000"/>
                        </a:lnSpc>
                        <a:spcBef>
                          <a:spcPts val="5"/>
                        </a:spcBef>
                      </a:pP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N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A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454660" algn="l" rtl="0" eaLnBrk="0">
                        <a:lnSpc>
                          <a:spcPts val="1600"/>
                        </a:lnSpc>
                        <a:spcBef>
                          <a:spcPts val="890"/>
                        </a:spcBef>
                      </a:pPr>
                      <a:r>
                        <a:rPr sz="11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---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454660" algn="l" rtl="0" eaLnBrk="0">
                        <a:lnSpc>
                          <a:spcPts val="1605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--</a:t>
                      </a:r>
                      <a:r>
                        <a:rPr sz="1100" spc="-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-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20129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5.9 [2.6,</a:t>
                      </a:r>
                      <a:r>
                        <a:rPr sz="11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-]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426085" algn="l" rtl="0" eaLnBrk="0">
                        <a:lnSpc>
                          <a:spcPts val="1980"/>
                        </a:lnSpc>
                      </a:pPr>
                      <a:r>
                        <a:rPr sz="11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---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426085" algn="l" rtl="0" eaLnBrk="0">
                        <a:lnSpc>
                          <a:spcPts val="1980"/>
                        </a:lnSpc>
                      </a:pPr>
                      <a:r>
                        <a:rPr sz="11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--</a:t>
                      </a:r>
                      <a:r>
                        <a:rPr sz="1100" spc="-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-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2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79375" algn="ctr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lang="zh-CN" sz="11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鳞状细胞癌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156845" algn="l" rtl="0" eaLnBrk="0">
                        <a:lnSpc>
                          <a:spcPct val="90000"/>
                        </a:lnSpc>
                      </a:pP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3/21 (14.3)</a:t>
                      </a:r>
                      <a:r>
                        <a:rPr sz="1100" spc="-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[3.0, 36.3]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203200" algn="l" rtl="0" eaLnBrk="0">
                        <a:lnSpc>
                          <a:spcPct val="90000"/>
                        </a:lnSpc>
                      </a:pP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1/22 (4.5)</a:t>
                      </a: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[0.1,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22.8]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226060" algn="l" rtl="0" eaLnBrk="0">
                        <a:lnSpc>
                          <a:spcPct val="91000"/>
                        </a:lnSpc>
                      </a:pP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4.4 [3.0,</a:t>
                      </a:r>
                      <a:r>
                        <a:rPr sz="11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-]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266065" algn="l" rtl="0" eaLnBrk="0">
                        <a:lnSpc>
                          <a:spcPct val="91000"/>
                        </a:lnSpc>
                      </a:pP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4.4 [-,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/>
                        </a:rPr>
                        <a:t>-]</a:t>
                      </a:r>
                      <a:endParaRPr lang="en-US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627245" y="792480"/>
            <a:ext cx="2938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不同亚组疗效终点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78865" y="4877435"/>
            <a:ext cx="1079182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ORR在非鳞状EGFR野生型队列中为35.1%（c-Met 高表达组为 53.8%，c-Met 中表达组为 25.0%），</a:t>
            </a:r>
          </a:p>
          <a:p>
            <a:pPr indent="0" algn="l">
              <a:buFont typeface="Arial" panose="020B0604020202020204" pitchFamily="34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但在鳞状和EGFR突变型队列中较低。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在该中期分析时，没有患者获得完全缓解，26/88 (30%) 获得部分缓解，9/88 (10%) 出现疾病进展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491980" y="5941695"/>
            <a:ext cx="2700020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9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+mn-ea"/>
              </a:rPr>
              <a:t>D. Ross Camidge</a:t>
            </a:r>
            <a:r>
              <a:rPr lang="en-US" sz="9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+mn-ea"/>
              </a:rPr>
              <a:t>.</a:t>
            </a:r>
            <a:r>
              <a:rPr lang="en-US" altLang="en-US" sz="9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WCLC 2021. Abstr OA15.04.</a:t>
            </a:r>
            <a:endParaRPr lang="en-US" sz="900" b="1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46" y="395231"/>
            <a:ext cx="9389569" cy="7213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CHRYSALIS ：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Amivantamab治疗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METex14跳跃突变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NSCLC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I期研究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9389745" y="5996497"/>
            <a:ext cx="8498775" cy="275590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b="0" spc="-1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Spira. WCLC 2021. Abstr OA15.03. NCT02609776</a:t>
            </a:r>
            <a:r>
              <a:rPr lang="en-US" altLang="en-US" sz="1200" b="0" spc="-1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grpSp>
        <p:nvGrpSpPr>
          <p:cNvPr id="5" name="Group 7"/>
          <p:cNvGrpSpPr/>
          <p:nvPr/>
        </p:nvGrpSpPr>
        <p:grpSpPr bwMode="auto">
          <a:xfrm>
            <a:off x="9389569" y="5548632"/>
            <a:ext cx="2488502" cy="447822"/>
            <a:chOff x="9527309" y="3551529"/>
            <a:chExt cx="2488502" cy="448324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tx1"/>
                  </a:solidFill>
                  <a:latin typeface="Calibri" panose="020F0502020204030204" pitchFamily="34" charset="0"/>
                </a:rPr>
                <a:t>Slide credit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</a:rPr>
                <a:t>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  <a:hlinkClick r:id="rId4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1032510" y="2633980"/>
            <a:ext cx="3566160" cy="17532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431800" lvl="0" indent="-457200" algn="l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zh-CN" altLang="en-US" sz="18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Bahnschrift SemiBold Condensed" panose="020B0502040204020203" charset="0"/>
                <a:sym typeface="+mn-ea"/>
              </a:rPr>
              <a:t>不可切除转移性</a:t>
            </a:r>
            <a:r>
              <a:rPr lang="en-US" altLang="en-US" sz="18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Bahnschrift SemiBold Condensed" panose="020B0502040204020203" charset="0"/>
                <a:sym typeface="+mn-ea"/>
              </a:rPr>
              <a:t>NSCLC</a:t>
            </a:r>
            <a:r>
              <a:rPr lang="zh-CN" altLang="en-US" sz="18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Bahnschrift SemiBold Condensed" panose="020B0502040204020203" charset="0"/>
                <a:sym typeface="+mn-ea"/>
              </a:rPr>
              <a:t>肿瘤    或</a:t>
            </a:r>
            <a:r>
              <a:rPr lang="en-US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ahnschrift SemiBold Condensed" panose="020B0502040204020203" charset="0"/>
                <a:sym typeface="+mn-ea"/>
              </a:rPr>
              <a:t>ctDNA NGS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ahnschrift SemiBold Condensed" panose="020B0502040204020203" charset="0"/>
                <a:sym typeface="+mn-ea"/>
              </a:rPr>
              <a:t>检测出</a:t>
            </a:r>
            <a:r>
              <a:rPr lang="en-US" altLang="en-US" sz="18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Bahnschrift SemiBold Condensed" panose="020B0502040204020203" charset="0"/>
                <a:sym typeface="+mn-ea"/>
              </a:rPr>
              <a:t>METex14跳跃突变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Bahnschrift SemiBold Condensed" panose="020B0502040204020203" charset="0"/>
            </a:endParaRPr>
          </a:p>
          <a:p>
            <a:pPr marL="431800" lvl="0" indent="-457200" algn="l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Bahnschrift SemiBold Condensed" panose="020B0502040204020203" charset="0"/>
              </a:rPr>
              <a:t>病情进展或目前标准治疗效果下降</a:t>
            </a:r>
          </a:p>
          <a:p>
            <a:pPr lvl="0"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ahnschrift SemiBold Condensed" panose="020B0502040204020203" charset="0"/>
              </a:rPr>
              <a:t>(N = 19)</a:t>
            </a:r>
          </a:p>
        </p:txBody>
      </p:sp>
      <p:sp>
        <p:nvSpPr>
          <p:cNvPr id="14" name="Line 52"/>
          <p:cNvSpPr>
            <a:spLocks noChangeShapeType="1"/>
          </p:cNvSpPr>
          <p:nvPr/>
        </p:nvSpPr>
        <p:spPr bwMode="auto">
          <a:xfrm>
            <a:off x="4601210" y="3441700"/>
            <a:ext cx="492760" cy="12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5132181" y="2914967"/>
            <a:ext cx="3566160" cy="10548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Amivantamab </a:t>
            </a:r>
            <a:r>
              <a:rPr lang="en-US" altLang="en-US" sz="1800" b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IV</a:t>
            </a:r>
            <a:r>
              <a:rPr lang="en-US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1800" b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 RP2D* </a:t>
            </a:r>
            <a:br>
              <a:rPr lang="en-US" altLang="en-US" sz="1800" b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fr-FR" altLang="en-US" sz="1800" b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cycle 1 QW, cycle 2+ Q2W</a:t>
            </a:r>
            <a:endParaRPr lang="en-US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5337609" y="2163442"/>
            <a:ext cx="3310244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剂量扩展</a:t>
            </a:r>
          </a:p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zh-CN" altLang="en-GB" sz="1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（计划</a:t>
            </a:r>
            <a:r>
              <a:rPr lang="en-GB" altLang="en-US" sz="1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N ≤ 100)</a:t>
            </a:r>
            <a:endParaRPr kumimoji="0" lang="en-US" altLang="en-US" sz="18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46"/>
          <p:cNvSpPr>
            <a:spLocks noChangeArrowheads="1"/>
          </p:cNvSpPr>
          <p:nvPr/>
        </p:nvSpPr>
        <p:spPr bwMode="auto">
          <a:xfrm>
            <a:off x="5093970" y="4163378"/>
            <a:ext cx="446024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*</a:t>
            </a:r>
            <a:r>
              <a:rPr lang="en-US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1050 mg 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若</a:t>
            </a:r>
            <a:r>
              <a:rPr lang="en-US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&lt;80 kg 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</a:t>
            </a:r>
            <a:r>
              <a:rPr lang="en-US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1400 mg 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若</a:t>
            </a:r>
            <a:r>
              <a:rPr lang="en-US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≥80 kg.</a:t>
            </a:r>
            <a:endParaRPr kumimoji="0" lang="en-US" altLang="en-US" sz="1400" b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Line 52"/>
          <p:cNvSpPr>
            <a:spLocks noChangeShapeType="1"/>
          </p:cNvSpPr>
          <p:nvPr/>
        </p:nvSpPr>
        <p:spPr bwMode="auto">
          <a:xfrm>
            <a:off x="8896985" y="3509645"/>
            <a:ext cx="492760" cy="12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9002981" y="3334332"/>
            <a:ext cx="2076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zh-CN" altLang="en-US" sz="1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生存随访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32510" y="5720575"/>
            <a:ext cx="1905000" cy="275590"/>
          </a:xfrm>
          <a:prstGeom prst="rect">
            <a:avLst/>
          </a:prstGeom>
          <a:noFill/>
        </p:spPr>
        <p:txBody>
          <a:bodyPr wrap="none" lIns="91440" tIns="45720" rIns="0" bIns="4572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数据截止日期：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2021.4.19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157855" y="1651000"/>
            <a:ext cx="3099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剂量递增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(140-1750 mg)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32510" y="4869815"/>
            <a:ext cx="8612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主要目标：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评价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RP2D（剂量递增）、RP2D（剂量扩展）的安全性和有效性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32510" y="5337175"/>
            <a:ext cx="555625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ctDNA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：循环肿瘤</a:t>
            </a: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DNA; NGS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：下一代测序</a:t>
            </a: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; RP2D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：推荐的</a:t>
            </a: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II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期剂量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9955" y="1357891"/>
            <a:ext cx="1905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研究设计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9831" y="1664765"/>
            <a:ext cx="10472338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Session </a:t>
            </a:r>
            <a:r>
              <a:rPr kumimoji="1"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6</a:t>
            </a:r>
            <a:r>
              <a:rPr kumimoji="1"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：</a:t>
            </a:r>
            <a:b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少见/罕见基因突变阳性晚期NSCLC研究进展</a:t>
            </a:r>
            <a:b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kumimoji="0" lang="zh-CN" altLang="en-US" sz="4000" b="1" i="0" u="none" strike="noStrike" kern="1200" cap="none" spc="0" normalizeH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UnicodeMS" panose="020B0604020202020204" charset="-122"/>
              </a:rPr>
              <a:t>RET/KRAS/HER2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UnicodeMS" panose="020B0604020202020204" charset="-122"/>
              </a:rPr>
              <a:t>/TROP-2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8485" y="5051052"/>
            <a:ext cx="10877529" cy="1165764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在初治和既往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经治</a:t>
            </a: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患者中均观察到活性，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接受过 MET TKI 治疗的患者中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4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PR</a:t>
            </a:r>
          </a:p>
          <a:p>
            <a:pPr marL="374650" fontAlgn="auto">
              <a:spcBef>
                <a:spcPts val="500"/>
              </a:spcBef>
              <a:buFont typeface="Wingdings" panose="05000000000000000000" charset="0"/>
              <a:buChar char=""/>
            </a:pP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例患者中有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例可评估疗效</a:t>
            </a: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9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(64%) PR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(5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例已确认</a:t>
            </a: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4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例待确认</a:t>
            </a: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), 4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SD</a:t>
            </a:r>
          </a:p>
          <a:p>
            <a:pPr marL="374650" fontAlgn="auto">
              <a:spcBef>
                <a:spcPts val="500"/>
              </a:spcBef>
              <a:buFont typeface="Wingdings" panose="05000000000000000000" charset="0"/>
              <a:buChar char="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可评估疗效的中位时间：</a:t>
            </a: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4.1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范围</a:t>
            </a: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1.6-9.9)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058"/>
            <a:ext cx="12192000" cy="1035685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CHRYSALIS METex14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队列</a:t>
            </a:r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抗肿瘤活性</a:t>
            </a:r>
          </a:p>
        </p:txBody>
      </p:sp>
      <p:grpSp>
        <p:nvGrpSpPr>
          <p:cNvPr id="5" name="Group 7"/>
          <p:cNvGrpSpPr/>
          <p:nvPr/>
        </p:nvGrpSpPr>
        <p:grpSpPr bwMode="auto">
          <a:xfrm>
            <a:off x="9459489" y="5604442"/>
            <a:ext cx="2488502" cy="447822"/>
            <a:chOff x="9527309" y="3551529"/>
            <a:chExt cx="2488502" cy="448324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tx1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 dirty="0">
                  <a:solidFill>
                    <a:schemeClr val="tx1"/>
                  </a:solidFill>
                  <a:latin typeface="Calibri" panose="020F0502020204030204" pitchFamily="34" charset="0"/>
                  <a:hlinkClick r:id="rId5"/>
                </a:rPr>
                <a:t>cli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  <a:hlinkClick r:id="rId5"/>
                </a:rPr>
                <a:t>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95" name="Table 9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99765" y="3669776"/>
          <a:ext cx="9520781" cy="967768"/>
        </p:xfrm>
        <a:graphic>
          <a:graphicData uri="http://schemas.openxmlformats.org/drawingml/2006/table">
            <a:tbl>
              <a:tblPr firstRow="1" bandRow="1"/>
              <a:tblGrid>
                <a:gridCol w="553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3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3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3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30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30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30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30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30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30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30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530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77869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924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MET TKI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†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抗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MET 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抗体</a:t>
                      </a:r>
                    </a:p>
                  </a:txBody>
                  <a:tcPr marL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ICI</a:t>
                      </a:r>
                    </a:p>
                  </a:txBody>
                  <a:tcPr marL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化疗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其他</a:t>
                      </a:r>
                    </a:p>
                  </a:txBody>
                  <a:tcPr marL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初治</a:t>
                      </a:r>
                    </a:p>
                  </a:txBody>
                  <a:tcPr marL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7" name="Group 96"/>
          <p:cNvGrpSpPr/>
          <p:nvPr/>
        </p:nvGrpSpPr>
        <p:grpSpPr>
          <a:xfrm>
            <a:off x="9378860" y="1836229"/>
            <a:ext cx="137160" cy="406296"/>
            <a:chOff x="9378750" y="1717354"/>
            <a:chExt cx="137160" cy="406296"/>
          </a:xfrm>
        </p:grpSpPr>
        <p:sp>
          <p:nvSpPr>
            <p:cNvPr id="103" name="Rectangle 242"/>
            <p:cNvSpPr>
              <a:spLocks noChangeArrowheads="1"/>
            </p:cNvSpPr>
            <p:nvPr/>
          </p:nvSpPr>
          <p:spPr bwMode="auto">
            <a:xfrm>
              <a:off x="9378750" y="1717354"/>
              <a:ext cx="137160" cy="13716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248"/>
            <p:cNvSpPr>
              <a:spLocks noChangeArrowheads="1"/>
            </p:cNvSpPr>
            <p:nvPr/>
          </p:nvSpPr>
          <p:spPr bwMode="auto">
            <a:xfrm>
              <a:off x="9378750" y="1986490"/>
              <a:ext cx="137160" cy="13716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9272674" y="228834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43538" y="1232494"/>
            <a:ext cx="203582" cy="2448982"/>
            <a:chOff x="1063858" y="1338539"/>
            <a:chExt cx="203582" cy="2448982"/>
          </a:xfrm>
        </p:grpSpPr>
        <p:sp>
          <p:nvSpPr>
            <p:cNvPr id="114" name="Rectangle 110"/>
            <p:cNvSpPr>
              <a:spLocks noChangeArrowheads="1"/>
            </p:cNvSpPr>
            <p:nvPr/>
          </p:nvSpPr>
          <p:spPr bwMode="auto">
            <a:xfrm>
              <a:off x="1104093" y="1338539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B2A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116"/>
            <p:cNvSpPr>
              <a:spLocks noChangeArrowheads="1"/>
            </p:cNvSpPr>
            <p:nvPr/>
          </p:nvSpPr>
          <p:spPr bwMode="auto">
            <a:xfrm>
              <a:off x="1169931" y="162497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B2A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tangle 117"/>
            <p:cNvSpPr>
              <a:spLocks noChangeArrowheads="1"/>
            </p:cNvSpPr>
            <p:nvPr/>
          </p:nvSpPr>
          <p:spPr bwMode="auto">
            <a:xfrm>
              <a:off x="1063858" y="1911417"/>
              <a:ext cx="20358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B2A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-10</a:t>
              </a: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tangle 123"/>
            <p:cNvSpPr>
              <a:spLocks noChangeArrowheads="1"/>
            </p:cNvSpPr>
            <p:nvPr/>
          </p:nvSpPr>
          <p:spPr bwMode="auto">
            <a:xfrm>
              <a:off x="1063858" y="2192417"/>
              <a:ext cx="20358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B2A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-20</a:t>
              </a: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tangle 129"/>
            <p:cNvSpPr>
              <a:spLocks noChangeArrowheads="1"/>
            </p:cNvSpPr>
            <p:nvPr/>
          </p:nvSpPr>
          <p:spPr bwMode="auto">
            <a:xfrm>
              <a:off x="1063858" y="2477043"/>
              <a:ext cx="20358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B2A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-30</a:t>
              </a: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9" name="Rectangle 135"/>
            <p:cNvSpPr>
              <a:spLocks noChangeArrowheads="1"/>
            </p:cNvSpPr>
            <p:nvPr/>
          </p:nvSpPr>
          <p:spPr bwMode="auto">
            <a:xfrm>
              <a:off x="1063858" y="2750791"/>
              <a:ext cx="20358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B2A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-40</a:t>
              </a: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5" name="Rectangle 141"/>
            <p:cNvSpPr>
              <a:spLocks noChangeArrowheads="1"/>
            </p:cNvSpPr>
            <p:nvPr/>
          </p:nvSpPr>
          <p:spPr bwMode="auto">
            <a:xfrm>
              <a:off x="1063858" y="3037230"/>
              <a:ext cx="20358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B2A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-50</a:t>
              </a: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Rectangle 147"/>
            <p:cNvSpPr>
              <a:spLocks noChangeArrowheads="1"/>
            </p:cNvSpPr>
            <p:nvPr/>
          </p:nvSpPr>
          <p:spPr bwMode="auto">
            <a:xfrm>
              <a:off x="1063858" y="3318229"/>
              <a:ext cx="20358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B2A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-60</a:t>
              </a: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7" name="Rectangle 153"/>
            <p:cNvSpPr>
              <a:spLocks noChangeArrowheads="1"/>
            </p:cNvSpPr>
            <p:nvPr/>
          </p:nvSpPr>
          <p:spPr bwMode="auto">
            <a:xfrm>
              <a:off x="1063858" y="3602855"/>
              <a:ext cx="20358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B2A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-70</a:t>
              </a: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66861" y="1319892"/>
            <a:ext cx="69496" cy="2266129"/>
            <a:chOff x="1266861" y="1405617"/>
            <a:chExt cx="69496" cy="2266129"/>
          </a:xfrm>
        </p:grpSpPr>
        <p:sp>
          <p:nvSpPr>
            <p:cNvPr id="108" name="Line 5"/>
            <p:cNvSpPr>
              <a:spLocks noChangeShapeType="1"/>
            </p:cNvSpPr>
            <p:nvPr/>
          </p:nvSpPr>
          <p:spPr bwMode="auto">
            <a:xfrm>
              <a:off x="1336350" y="1405617"/>
              <a:ext cx="0" cy="226473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Line 105"/>
            <p:cNvSpPr>
              <a:spLocks noChangeShapeType="1"/>
            </p:cNvSpPr>
            <p:nvPr/>
          </p:nvSpPr>
          <p:spPr bwMode="auto">
            <a:xfrm flipH="1">
              <a:off x="1266861" y="1409243"/>
              <a:ext cx="694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Line 106"/>
            <p:cNvSpPr>
              <a:spLocks noChangeShapeType="1"/>
            </p:cNvSpPr>
            <p:nvPr/>
          </p:nvSpPr>
          <p:spPr bwMode="auto">
            <a:xfrm flipH="1">
              <a:off x="1290635" y="1469068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Line 107"/>
            <p:cNvSpPr>
              <a:spLocks noChangeShapeType="1"/>
            </p:cNvSpPr>
            <p:nvPr/>
          </p:nvSpPr>
          <p:spPr bwMode="auto">
            <a:xfrm flipH="1">
              <a:off x="1290635" y="1525268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Line 108"/>
            <p:cNvSpPr>
              <a:spLocks noChangeShapeType="1"/>
            </p:cNvSpPr>
            <p:nvPr/>
          </p:nvSpPr>
          <p:spPr bwMode="auto">
            <a:xfrm flipH="1">
              <a:off x="1290635" y="1579655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Line 109"/>
            <p:cNvSpPr>
              <a:spLocks noChangeShapeType="1"/>
            </p:cNvSpPr>
            <p:nvPr/>
          </p:nvSpPr>
          <p:spPr bwMode="auto">
            <a:xfrm flipH="1">
              <a:off x="1290635" y="1634043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Line 111"/>
            <p:cNvSpPr>
              <a:spLocks noChangeShapeType="1"/>
            </p:cNvSpPr>
            <p:nvPr/>
          </p:nvSpPr>
          <p:spPr bwMode="auto">
            <a:xfrm flipH="1">
              <a:off x="1266861" y="1693868"/>
              <a:ext cx="694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Line 112"/>
            <p:cNvSpPr>
              <a:spLocks noChangeShapeType="1"/>
            </p:cNvSpPr>
            <p:nvPr/>
          </p:nvSpPr>
          <p:spPr bwMode="auto">
            <a:xfrm flipH="1">
              <a:off x="1290635" y="1755507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Line 113"/>
            <p:cNvSpPr>
              <a:spLocks noChangeShapeType="1"/>
            </p:cNvSpPr>
            <p:nvPr/>
          </p:nvSpPr>
          <p:spPr bwMode="auto">
            <a:xfrm flipH="1">
              <a:off x="1290635" y="1811707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Line 114"/>
            <p:cNvSpPr>
              <a:spLocks noChangeShapeType="1"/>
            </p:cNvSpPr>
            <p:nvPr/>
          </p:nvSpPr>
          <p:spPr bwMode="auto">
            <a:xfrm flipH="1">
              <a:off x="1290635" y="1866094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Line 115"/>
            <p:cNvSpPr>
              <a:spLocks noChangeShapeType="1"/>
            </p:cNvSpPr>
            <p:nvPr/>
          </p:nvSpPr>
          <p:spPr bwMode="auto">
            <a:xfrm flipH="1">
              <a:off x="1290635" y="1922294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Line 118"/>
            <p:cNvSpPr>
              <a:spLocks noChangeShapeType="1"/>
            </p:cNvSpPr>
            <p:nvPr/>
          </p:nvSpPr>
          <p:spPr bwMode="auto">
            <a:xfrm flipH="1">
              <a:off x="1266861" y="1980307"/>
              <a:ext cx="694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Line 119"/>
            <p:cNvSpPr>
              <a:spLocks noChangeShapeType="1"/>
            </p:cNvSpPr>
            <p:nvPr/>
          </p:nvSpPr>
          <p:spPr bwMode="auto">
            <a:xfrm flipH="1">
              <a:off x="1290635" y="2036508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Line 120"/>
            <p:cNvSpPr>
              <a:spLocks noChangeShapeType="1"/>
            </p:cNvSpPr>
            <p:nvPr/>
          </p:nvSpPr>
          <p:spPr bwMode="auto">
            <a:xfrm flipH="1">
              <a:off x="1290635" y="2092707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Line 121"/>
            <p:cNvSpPr>
              <a:spLocks noChangeShapeType="1"/>
            </p:cNvSpPr>
            <p:nvPr/>
          </p:nvSpPr>
          <p:spPr bwMode="auto">
            <a:xfrm flipH="1">
              <a:off x="1290635" y="2147094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Line 122"/>
            <p:cNvSpPr>
              <a:spLocks noChangeShapeType="1"/>
            </p:cNvSpPr>
            <p:nvPr/>
          </p:nvSpPr>
          <p:spPr bwMode="auto">
            <a:xfrm flipH="1">
              <a:off x="1290635" y="2203294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Line 124"/>
            <p:cNvSpPr>
              <a:spLocks noChangeShapeType="1"/>
            </p:cNvSpPr>
            <p:nvPr/>
          </p:nvSpPr>
          <p:spPr bwMode="auto">
            <a:xfrm flipH="1">
              <a:off x="1266861" y="2261308"/>
              <a:ext cx="694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Line 125"/>
            <p:cNvSpPr>
              <a:spLocks noChangeShapeType="1"/>
            </p:cNvSpPr>
            <p:nvPr/>
          </p:nvSpPr>
          <p:spPr bwMode="auto">
            <a:xfrm flipH="1">
              <a:off x="1290635" y="2322946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Line 126"/>
            <p:cNvSpPr>
              <a:spLocks noChangeShapeType="1"/>
            </p:cNvSpPr>
            <p:nvPr/>
          </p:nvSpPr>
          <p:spPr bwMode="auto">
            <a:xfrm flipH="1">
              <a:off x="1290635" y="2377333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Line 127"/>
            <p:cNvSpPr>
              <a:spLocks noChangeShapeType="1"/>
            </p:cNvSpPr>
            <p:nvPr/>
          </p:nvSpPr>
          <p:spPr bwMode="auto">
            <a:xfrm flipH="1">
              <a:off x="1290635" y="2431720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Line 128"/>
            <p:cNvSpPr>
              <a:spLocks noChangeShapeType="1"/>
            </p:cNvSpPr>
            <p:nvPr/>
          </p:nvSpPr>
          <p:spPr bwMode="auto">
            <a:xfrm flipH="1">
              <a:off x="1290635" y="2487919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Line 130"/>
            <p:cNvSpPr>
              <a:spLocks noChangeShapeType="1"/>
            </p:cNvSpPr>
            <p:nvPr/>
          </p:nvSpPr>
          <p:spPr bwMode="auto">
            <a:xfrm flipH="1">
              <a:off x="1266861" y="2545933"/>
              <a:ext cx="694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5" name="Line 131"/>
            <p:cNvSpPr>
              <a:spLocks noChangeShapeType="1"/>
            </p:cNvSpPr>
            <p:nvPr/>
          </p:nvSpPr>
          <p:spPr bwMode="auto">
            <a:xfrm flipH="1">
              <a:off x="1290635" y="2596694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6" name="Line 132"/>
            <p:cNvSpPr>
              <a:spLocks noChangeShapeType="1"/>
            </p:cNvSpPr>
            <p:nvPr/>
          </p:nvSpPr>
          <p:spPr bwMode="auto">
            <a:xfrm flipH="1">
              <a:off x="1290635" y="2652895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Line 133"/>
            <p:cNvSpPr>
              <a:spLocks noChangeShapeType="1"/>
            </p:cNvSpPr>
            <p:nvPr/>
          </p:nvSpPr>
          <p:spPr bwMode="auto">
            <a:xfrm flipH="1">
              <a:off x="1290635" y="2705468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8" name="Line 134"/>
            <p:cNvSpPr>
              <a:spLocks noChangeShapeType="1"/>
            </p:cNvSpPr>
            <p:nvPr/>
          </p:nvSpPr>
          <p:spPr bwMode="auto">
            <a:xfrm flipH="1">
              <a:off x="1290635" y="2761668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0" name="Line 136"/>
            <p:cNvSpPr>
              <a:spLocks noChangeShapeType="1"/>
            </p:cNvSpPr>
            <p:nvPr/>
          </p:nvSpPr>
          <p:spPr bwMode="auto">
            <a:xfrm flipH="1">
              <a:off x="1266861" y="2819682"/>
              <a:ext cx="694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1" name="Line 137"/>
            <p:cNvSpPr>
              <a:spLocks noChangeShapeType="1"/>
            </p:cNvSpPr>
            <p:nvPr/>
          </p:nvSpPr>
          <p:spPr bwMode="auto">
            <a:xfrm flipH="1">
              <a:off x="1290635" y="2883133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2" name="Line 138"/>
            <p:cNvSpPr>
              <a:spLocks noChangeShapeType="1"/>
            </p:cNvSpPr>
            <p:nvPr/>
          </p:nvSpPr>
          <p:spPr bwMode="auto">
            <a:xfrm flipH="1">
              <a:off x="1290635" y="2937520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" name="Line 139"/>
            <p:cNvSpPr>
              <a:spLocks noChangeShapeType="1"/>
            </p:cNvSpPr>
            <p:nvPr/>
          </p:nvSpPr>
          <p:spPr bwMode="auto">
            <a:xfrm flipH="1">
              <a:off x="1290635" y="2991907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4" name="Line 140"/>
            <p:cNvSpPr>
              <a:spLocks noChangeShapeType="1"/>
            </p:cNvSpPr>
            <p:nvPr/>
          </p:nvSpPr>
          <p:spPr bwMode="auto">
            <a:xfrm flipH="1">
              <a:off x="1290635" y="3048107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6" name="Line 142"/>
            <p:cNvSpPr>
              <a:spLocks noChangeShapeType="1"/>
            </p:cNvSpPr>
            <p:nvPr/>
          </p:nvSpPr>
          <p:spPr bwMode="auto">
            <a:xfrm flipH="1">
              <a:off x="1266861" y="3106120"/>
              <a:ext cx="694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Line 143"/>
            <p:cNvSpPr>
              <a:spLocks noChangeShapeType="1"/>
            </p:cNvSpPr>
            <p:nvPr/>
          </p:nvSpPr>
          <p:spPr bwMode="auto">
            <a:xfrm flipH="1">
              <a:off x="1290635" y="3162320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Line 144"/>
            <p:cNvSpPr>
              <a:spLocks noChangeShapeType="1"/>
            </p:cNvSpPr>
            <p:nvPr/>
          </p:nvSpPr>
          <p:spPr bwMode="auto">
            <a:xfrm flipH="1">
              <a:off x="1290635" y="3218521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9" name="Line 145"/>
            <p:cNvSpPr>
              <a:spLocks noChangeShapeType="1"/>
            </p:cNvSpPr>
            <p:nvPr/>
          </p:nvSpPr>
          <p:spPr bwMode="auto">
            <a:xfrm flipH="1">
              <a:off x="1290635" y="3272907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0" name="Line 146"/>
            <p:cNvSpPr>
              <a:spLocks noChangeShapeType="1"/>
            </p:cNvSpPr>
            <p:nvPr/>
          </p:nvSpPr>
          <p:spPr bwMode="auto">
            <a:xfrm flipH="1">
              <a:off x="1290635" y="3327294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" name="Line 148"/>
            <p:cNvSpPr>
              <a:spLocks noChangeShapeType="1"/>
            </p:cNvSpPr>
            <p:nvPr/>
          </p:nvSpPr>
          <p:spPr bwMode="auto">
            <a:xfrm flipH="1">
              <a:off x="1266861" y="3387119"/>
              <a:ext cx="694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Line 149"/>
            <p:cNvSpPr>
              <a:spLocks noChangeShapeType="1"/>
            </p:cNvSpPr>
            <p:nvPr/>
          </p:nvSpPr>
          <p:spPr bwMode="auto">
            <a:xfrm flipH="1">
              <a:off x="1290635" y="3448758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4" name="Line 150"/>
            <p:cNvSpPr>
              <a:spLocks noChangeShapeType="1"/>
            </p:cNvSpPr>
            <p:nvPr/>
          </p:nvSpPr>
          <p:spPr bwMode="auto">
            <a:xfrm flipH="1">
              <a:off x="1290635" y="3504959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5" name="Line 151"/>
            <p:cNvSpPr>
              <a:spLocks noChangeShapeType="1"/>
            </p:cNvSpPr>
            <p:nvPr/>
          </p:nvSpPr>
          <p:spPr bwMode="auto">
            <a:xfrm flipH="1">
              <a:off x="1290635" y="3557533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6" name="Line 152"/>
            <p:cNvSpPr>
              <a:spLocks noChangeShapeType="1"/>
            </p:cNvSpPr>
            <p:nvPr/>
          </p:nvSpPr>
          <p:spPr bwMode="auto">
            <a:xfrm flipH="1">
              <a:off x="1290635" y="3613733"/>
              <a:ext cx="45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8" name="Line 154"/>
            <p:cNvSpPr>
              <a:spLocks noChangeShapeType="1"/>
            </p:cNvSpPr>
            <p:nvPr/>
          </p:nvSpPr>
          <p:spPr bwMode="auto">
            <a:xfrm flipH="1">
              <a:off x="1266861" y="3671746"/>
              <a:ext cx="694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9" name="Rectangle 216"/>
          <p:cNvSpPr>
            <a:spLocks noChangeArrowheads="1"/>
          </p:cNvSpPr>
          <p:nvPr/>
        </p:nvSpPr>
        <p:spPr bwMode="auto">
          <a:xfrm>
            <a:off x="1987428" y="1606331"/>
            <a:ext cx="470015" cy="33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0" name="Rectangle 218"/>
          <p:cNvSpPr>
            <a:spLocks noChangeArrowheads="1"/>
          </p:cNvSpPr>
          <p:nvPr/>
        </p:nvSpPr>
        <p:spPr bwMode="auto">
          <a:xfrm>
            <a:off x="2541568" y="1606331"/>
            <a:ext cx="468185" cy="57106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Rectangle 220"/>
          <p:cNvSpPr>
            <a:spLocks noChangeArrowheads="1"/>
          </p:cNvSpPr>
          <p:nvPr/>
        </p:nvSpPr>
        <p:spPr bwMode="auto">
          <a:xfrm>
            <a:off x="3092052" y="1606331"/>
            <a:ext cx="470015" cy="70522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" name="Rectangle 222"/>
          <p:cNvSpPr>
            <a:spLocks noChangeArrowheads="1"/>
          </p:cNvSpPr>
          <p:nvPr/>
        </p:nvSpPr>
        <p:spPr bwMode="auto">
          <a:xfrm>
            <a:off x="3653509" y="1606331"/>
            <a:ext cx="470015" cy="70522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 rot="16200000">
            <a:off x="-630155" y="2235933"/>
            <a:ext cx="27838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目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标病灶基于基线的最佳变化(%)</a:t>
            </a:r>
          </a:p>
        </p:txBody>
      </p:sp>
      <p:cxnSp>
        <p:nvCxnSpPr>
          <p:cNvPr id="164" name="Straight Connector 163"/>
          <p:cNvCxnSpPr/>
          <p:nvPr/>
        </p:nvCxnSpPr>
        <p:spPr>
          <a:xfrm>
            <a:off x="1350073" y="2463774"/>
            <a:ext cx="7795287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dash"/>
          </a:ln>
          <a:effectLst/>
        </p:spPr>
      </p:cxnSp>
      <p:sp>
        <p:nvSpPr>
          <p:cNvPr id="165" name="Rectangle 224"/>
          <p:cNvSpPr>
            <a:spLocks noChangeArrowheads="1"/>
          </p:cNvSpPr>
          <p:nvPr/>
        </p:nvSpPr>
        <p:spPr bwMode="auto">
          <a:xfrm>
            <a:off x="4198506" y="1606331"/>
            <a:ext cx="468185" cy="911891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6" name="Rectangle 226"/>
          <p:cNvSpPr>
            <a:spLocks noChangeArrowheads="1"/>
          </p:cNvSpPr>
          <p:nvPr/>
        </p:nvSpPr>
        <p:spPr bwMode="auto">
          <a:xfrm>
            <a:off x="4754476" y="1606331"/>
            <a:ext cx="466357" cy="946335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7" name="Rectangle 228"/>
          <p:cNvSpPr>
            <a:spLocks noChangeArrowheads="1"/>
          </p:cNvSpPr>
          <p:nvPr/>
        </p:nvSpPr>
        <p:spPr bwMode="auto">
          <a:xfrm>
            <a:off x="5310446" y="1606331"/>
            <a:ext cx="468185" cy="108049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Rectangle 230"/>
          <p:cNvSpPr>
            <a:spLocks noChangeArrowheads="1"/>
          </p:cNvSpPr>
          <p:nvPr/>
        </p:nvSpPr>
        <p:spPr bwMode="auto">
          <a:xfrm>
            <a:off x="5871903" y="1606331"/>
            <a:ext cx="466357" cy="1127626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9" name="Rectangle 232"/>
          <p:cNvSpPr>
            <a:spLocks noChangeArrowheads="1"/>
          </p:cNvSpPr>
          <p:nvPr/>
        </p:nvSpPr>
        <p:spPr bwMode="auto">
          <a:xfrm>
            <a:off x="6420558" y="1606331"/>
            <a:ext cx="470015" cy="1127626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0" name="Rectangle 234"/>
          <p:cNvSpPr>
            <a:spLocks noChangeArrowheads="1"/>
          </p:cNvSpPr>
          <p:nvPr/>
        </p:nvSpPr>
        <p:spPr bwMode="auto">
          <a:xfrm>
            <a:off x="6967383" y="1606331"/>
            <a:ext cx="468185" cy="1127626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1" name="Rectangle 236"/>
          <p:cNvSpPr>
            <a:spLocks noChangeArrowheads="1"/>
          </p:cNvSpPr>
          <p:nvPr/>
        </p:nvSpPr>
        <p:spPr bwMode="auto">
          <a:xfrm>
            <a:off x="7523353" y="1606331"/>
            <a:ext cx="468185" cy="1272659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Rectangle 238"/>
          <p:cNvSpPr>
            <a:spLocks noChangeArrowheads="1"/>
          </p:cNvSpPr>
          <p:nvPr/>
        </p:nvSpPr>
        <p:spPr bwMode="auto">
          <a:xfrm>
            <a:off x="8082981" y="1606331"/>
            <a:ext cx="468185" cy="1314356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Rectangle 240"/>
          <p:cNvSpPr>
            <a:spLocks noChangeArrowheads="1"/>
          </p:cNvSpPr>
          <p:nvPr/>
        </p:nvSpPr>
        <p:spPr bwMode="auto">
          <a:xfrm>
            <a:off x="8635294" y="1606331"/>
            <a:ext cx="468185" cy="192530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Line 7"/>
          <p:cNvSpPr>
            <a:spLocks noChangeShapeType="1"/>
          </p:cNvSpPr>
          <p:nvPr/>
        </p:nvSpPr>
        <p:spPr bwMode="auto">
          <a:xfrm flipH="1">
            <a:off x="1336357" y="1606331"/>
            <a:ext cx="7849421" cy="0"/>
          </a:xfrm>
          <a:prstGeom prst="line">
            <a:avLst/>
          </a:prstGeom>
          <a:noFill/>
          <a:ln w="28575">
            <a:solidFill>
              <a:srgbClr val="2B2A29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545435" y="138990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8734331" y="133451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7603918" y="133451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492232" y="133451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5958617" y="133451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94" name="Rectangle 46"/>
          <p:cNvSpPr>
            <a:spLocks noChangeArrowheads="1"/>
          </p:cNvSpPr>
          <p:nvPr/>
        </p:nvSpPr>
        <p:spPr bwMode="auto">
          <a:xfrm>
            <a:off x="7523469" y="4637235"/>
            <a:ext cx="410252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1200" b="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†</a:t>
            </a:r>
            <a:r>
              <a:rPr lang="zh-CN" altLang="en-US" sz="12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包括</a:t>
            </a:r>
            <a:r>
              <a:rPr lang="en-US" altLang="en-US" sz="12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克唑替尼、卡马替尼、特泊替尼</a:t>
            </a:r>
            <a:r>
              <a:rPr lang="zh-CN" altLang="en-US" sz="12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en-US" sz="12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TPX-0022</a:t>
            </a:r>
            <a:r>
              <a:rPr lang="zh-CN" altLang="en-US" sz="12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APL-101.</a:t>
            </a:r>
            <a:endParaRPr kumimoji="0" lang="en-US" altLang="en-US" sz="1200" b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9459665" y="5995670"/>
            <a:ext cx="7562215" cy="275590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b="0" spc="-1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Spira. WCLC 2021. Abstr OA15.03. NCT02609776</a:t>
            </a:r>
            <a:r>
              <a:rPr lang="en-US" altLang="en-US" sz="1200" b="0" spc="-1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8" name="Rectangle 244"/>
          <p:cNvSpPr>
            <a:spLocks noChangeArrowheads="1"/>
          </p:cNvSpPr>
          <p:nvPr/>
        </p:nvSpPr>
        <p:spPr bwMode="auto">
          <a:xfrm>
            <a:off x="9611360" y="1804670"/>
            <a:ext cx="1714500" cy="2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PR </a:t>
            </a:r>
          </a:p>
        </p:txBody>
      </p:sp>
      <p:sp>
        <p:nvSpPr>
          <p:cNvPr id="12" name="Rectangle 244"/>
          <p:cNvSpPr>
            <a:spLocks noChangeArrowheads="1"/>
          </p:cNvSpPr>
          <p:nvPr/>
        </p:nvSpPr>
        <p:spPr bwMode="auto">
          <a:xfrm>
            <a:off x="9611360" y="2054860"/>
            <a:ext cx="1714500" cy="2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SD</a:t>
            </a:r>
          </a:p>
        </p:txBody>
      </p:sp>
      <p:sp>
        <p:nvSpPr>
          <p:cNvPr id="14" name="Rectangle 244"/>
          <p:cNvSpPr>
            <a:spLocks noChangeArrowheads="1"/>
          </p:cNvSpPr>
          <p:nvPr/>
        </p:nvSpPr>
        <p:spPr bwMode="auto">
          <a:xfrm>
            <a:off x="9350375" y="1510665"/>
            <a:ext cx="1944370" cy="2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最佳整体应答（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n=14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）</a:t>
            </a:r>
          </a:p>
        </p:txBody>
      </p:sp>
      <p:sp>
        <p:nvSpPr>
          <p:cNvPr id="15" name="TextBox 104"/>
          <p:cNvSpPr txBox="1"/>
          <p:nvPr/>
        </p:nvSpPr>
        <p:spPr>
          <a:xfrm>
            <a:off x="9291320" y="2341245"/>
            <a:ext cx="338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16" name="Rectangle 244"/>
          <p:cNvSpPr>
            <a:spLocks noChangeArrowheads="1"/>
          </p:cNvSpPr>
          <p:nvPr/>
        </p:nvSpPr>
        <p:spPr bwMode="auto">
          <a:xfrm>
            <a:off x="9579610" y="2411730"/>
            <a:ext cx="1714500" cy="2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待确认</a:t>
            </a:r>
          </a:p>
        </p:txBody>
      </p:sp>
      <p:sp>
        <p:nvSpPr>
          <p:cNvPr id="17" name="TextBox 95"/>
          <p:cNvSpPr txBox="1"/>
          <p:nvPr/>
        </p:nvSpPr>
        <p:spPr>
          <a:xfrm>
            <a:off x="9977347" y="3318286"/>
            <a:ext cx="9829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既往治疗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38844" y="4081375"/>
            <a:ext cx="10314151" cy="114956"/>
            <a:chOff x="938844" y="4284577"/>
            <a:chExt cx="10314151" cy="114956"/>
          </a:xfrm>
        </p:grpSpPr>
        <p:sp>
          <p:nvSpPr>
            <p:cNvPr id="154" name="Rectangle 77"/>
            <p:cNvSpPr>
              <a:spLocks noChangeArrowheads="1"/>
            </p:cNvSpPr>
            <p:nvPr/>
          </p:nvSpPr>
          <p:spPr bwMode="auto">
            <a:xfrm>
              <a:off x="1627188" y="4286958"/>
              <a:ext cx="22225" cy="106363"/>
            </a:xfrm>
            <a:prstGeom prst="rect">
              <a:avLst/>
            </a:prstGeom>
            <a:solidFill>
              <a:srgbClr val="2B2A29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6" name="Rectangle 79"/>
            <p:cNvSpPr>
              <a:spLocks noChangeArrowheads="1"/>
            </p:cNvSpPr>
            <p:nvPr/>
          </p:nvSpPr>
          <p:spPr bwMode="auto">
            <a:xfrm>
              <a:off x="2311401" y="4286958"/>
              <a:ext cx="20638" cy="106363"/>
            </a:xfrm>
            <a:prstGeom prst="rect">
              <a:avLst/>
            </a:prstGeom>
            <a:solidFill>
              <a:srgbClr val="2B2A29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8" name="Rectangle 81"/>
            <p:cNvSpPr>
              <a:spLocks noChangeArrowheads="1"/>
            </p:cNvSpPr>
            <p:nvPr/>
          </p:nvSpPr>
          <p:spPr bwMode="auto">
            <a:xfrm>
              <a:off x="2997201" y="4286958"/>
              <a:ext cx="22225" cy="106363"/>
            </a:xfrm>
            <a:prstGeom prst="rect">
              <a:avLst/>
            </a:prstGeom>
            <a:solidFill>
              <a:srgbClr val="2B2A29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0" name="Rectangle 83"/>
            <p:cNvSpPr>
              <a:spLocks noChangeArrowheads="1"/>
            </p:cNvSpPr>
            <p:nvPr/>
          </p:nvSpPr>
          <p:spPr bwMode="auto">
            <a:xfrm>
              <a:off x="3686176" y="4286958"/>
              <a:ext cx="20638" cy="106363"/>
            </a:xfrm>
            <a:prstGeom prst="rect">
              <a:avLst/>
            </a:prstGeom>
            <a:solidFill>
              <a:srgbClr val="2B2A29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2" name="Rectangle 85"/>
            <p:cNvSpPr>
              <a:spLocks noChangeArrowheads="1"/>
            </p:cNvSpPr>
            <p:nvPr/>
          </p:nvSpPr>
          <p:spPr bwMode="auto">
            <a:xfrm>
              <a:off x="4379913" y="4286958"/>
              <a:ext cx="22225" cy="106363"/>
            </a:xfrm>
            <a:prstGeom prst="rect">
              <a:avLst/>
            </a:prstGeom>
            <a:solidFill>
              <a:srgbClr val="2B2A29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4" name="Rectangle 87"/>
            <p:cNvSpPr>
              <a:spLocks noChangeArrowheads="1"/>
            </p:cNvSpPr>
            <p:nvPr/>
          </p:nvSpPr>
          <p:spPr bwMode="auto">
            <a:xfrm>
              <a:off x="5062538" y="4286958"/>
              <a:ext cx="20638" cy="106363"/>
            </a:xfrm>
            <a:prstGeom prst="rect">
              <a:avLst/>
            </a:prstGeom>
            <a:solidFill>
              <a:srgbClr val="2B2A29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6" name="Rectangle 89"/>
            <p:cNvSpPr>
              <a:spLocks noChangeArrowheads="1"/>
            </p:cNvSpPr>
            <p:nvPr/>
          </p:nvSpPr>
          <p:spPr bwMode="auto">
            <a:xfrm>
              <a:off x="5746751" y="4286958"/>
              <a:ext cx="20638" cy="106363"/>
            </a:xfrm>
            <a:prstGeom prst="rect">
              <a:avLst/>
            </a:prstGeom>
            <a:solidFill>
              <a:srgbClr val="2B2A29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8" name="Rectangle 91"/>
            <p:cNvSpPr>
              <a:spLocks noChangeArrowheads="1"/>
            </p:cNvSpPr>
            <p:nvPr/>
          </p:nvSpPr>
          <p:spPr bwMode="auto">
            <a:xfrm>
              <a:off x="6443663" y="4286958"/>
              <a:ext cx="20638" cy="106363"/>
            </a:xfrm>
            <a:prstGeom prst="rect">
              <a:avLst/>
            </a:prstGeom>
            <a:solidFill>
              <a:srgbClr val="2B2A29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0" name="Rectangle 93"/>
            <p:cNvSpPr>
              <a:spLocks noChangeArrowheads="1"/>
            </p:cNvSpPr>
            <p:nvPr/>
          </p:nvSpPr>
          <p:spPr bwMode="auto">
            <a:xfrm>
              <a:off x="7124701" y="4286958"/>
              <a:ext cx="22225" cy="106363"/>
            </a:xfrm>
            <a:prstGeom prst="rect">
              <a:avLst/>
            </a:prstGeom>
            <a:solidFill>
              <a:srgbClr val="2B2A29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2" name="Rectangle 95"/>
            <p:cNvSpPr>
              <a:spLocks noChangeArrowheads="1"/>
            </p:cNvSpPr>
            <p:nvPr/>
          </p:nvSpPr>
          <p:spPr bwMode="auto">
            <a:xfrm>
              <a:off x="7804151" y="4286958"/>
              <a:ext cx="20638" cy="106363"/>
            </a:xfrm>
            <a:prstGeom prst="rect">
              <a:avLst/>
            </a:prstGeom>
            <a:solidFill>
              <a:srgbClr val="2B2A29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4" name="Rectangle 97"/>
            <p:cNvSpPr>
              <a:spLocks noChangeArrowheads="1"/>
            </p:cNvSpPr>
            <p:nvPr/>
          </p:nvSpPr>
          <p:spPr bwMode="auto">
            <a:xfrm>
              <a:off x="8494713" y="4286958"/>
              <a:ext cx="22225" cy="106363"/>
            </a:xfrm>
            <a:prstGeom prst="rect">
              <a:avLst/>
            </a:prstGeom>
            <a:solidFill>
              <a:srgbClr val="2B2A29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6" name="Rectangle 99"/>
            <p:cNvSpPr>
              <a:spLocks noChangeArrowheads="1"/>
            </p:cNvSpPr>
            <p:nvPr/>
          </p:nvSpPr>
          <p:spPr bwMode="auto">
            <a:xfrm>
              <a:off x="9167813" y="4286958"/>
              <a:ext cx="22225" cy="106363"/>
            </a:xfrm>
            <a:prstGeom prst="rect">
              <a:avLst/>
            </a:prstGeom>
            <a:solidFill>
              <a:srgbClr val="2B2A29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8" name="Rectangle 101"/>
            <p:cNvSpPr>
              <a:spLocks noChangeArrowheads="1"/>
            </p:cNvSpPr>
            <p:nvPr/>
          </p:nvSpPr>
          <p:spPr bwMode="auto">
            <a:xfrm>
              <a:off x="9880601" y="4286958"/>
              <a:ext cx="20638" cy="106363"/>
            </a:xfrm>
            <a:prstGeom prst="rect">
              <a:avLst/>
            </a:prstGeom>
            <a:solidFill>
              <a:srgbClr val="2B2A29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80" name="Rectangle 103"/>
            <p:cNvSpPr>
              <a:spLocks noChangeArrowheads="1"/>
            </p:cNvSpPr>
            <p:nvPr/>
          </p:nvSpPr>
          <p:spPr bwMode="auto">
            <a:xfrm>
              <a:off x="10550526" y="4286958"/>
              <a:ext cx="22225" cy="106363"/>
            </a:xfrm>
            <a:prstGeom prst="rect">
              <a:avLst/>
            </a:prstGeom>
            <a:solidFill>
              <a:srgbClr val="2B2A29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81" name="Rectangle 104"/>
            <p:cNvSpPr>
              <a:spLocks noChangeArrowheads="1"/>
            </p:cNvSpPr>
            <p:nvPr/>
          </p:nvSpPr>
          <p:spPr bwMode="auto">
            <a:xfrm>
              <a:off x="11232357" y="4284577"/>
              <a:ext cx="20638" cy="106363"/>
            </a:xfrm>
            <a:prstGeom prst="rect">
              <a:avLst/>
            </a:prstGeom>
            <a:solidFill>
              <a:srgbClr val="2B2A29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96" name="Rectangle 77"/>
            <p:cNvSpPr>
              <a:spLocks noChangeArrowheads="1"/>
            </p:cNvSpPr>
            <p:nvPr/>
          </p:nvSpPr>
          <p:spPr bwMode="auto">
            <a:xfrm>
              <a:off x="938844" y="4293170"/>
              <a:ext cx="22225" cy="106363"/>
            </a:xfrm>
            <a:prstGeom prst="rect">
              <a:avLst/>
            </a:prstGeom>
            <a:solidFill>
              <a:srgbClr val="2B2A29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4717"/>
            <a:ext cx="10515600" cy="888248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CHRYSALIS METex14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队列</a:t>
            </a:r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DoR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35" y="4733677"/>
            <a:ext cx="10877529" cy="1257333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DoR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未达到</a:t>
            </a: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8/9 的响应者在数据截止时持续响应</a:t>
            </a:r>
          </a:p>
          <a:p>
            <a:pPr marL="507365" lvl="1" fontAlgn="auto">
              <a:buFont typeface="Wingdings" panose="05000000000000000000" charset="0"/>
              <a:buChar char=""/>
            </a:pP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可评估反应的患者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中，</a:t>
            </a: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例</a:t>
            </a: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仍在接受治疗</a:t>
            </a:r>
          </a:p>
          <a:p>
            <a:pPr marL="507365" lvl="1" fontAlgn="auto">
              <a:buFont typeface="Wingdings" panose="05000000000000000000" charset="0"/>
              <a:buChar char="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中位治疗持续时间</a:t>
            </a: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6.5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范围</a:t>
            </a: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4.3-12.2)</a:t>
            </a:r>
          </a:p>
        </p:txBody>
      </p:sp>
      <p:grpSp>
        <p:nvGrpSpPr>
          <p:cNvPr id="5" name="Group 7"/>
          <p:cNvGrpSpPr/>
          <p:nvPr/>
        </p:nvGrpSpPr>
        <p:grpSpPr bwMode="auto">
          <a:xfrm>
            <a:off x="9425764" y="5267960"/>
            <a:ext cx="2488502" cy="447822"/>
            <a:chOff x="9527309" y="3551529"/>
            <a:chExt cx="2488502" cy="448324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tx1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 dirty="0">
                  <a:solidFill>
                    <a:schemeClr val="tx1"/>
                  </a:solidFill>
                  <a:latin typeface="Calibri" panose="020F0502020204030204" pitchFamily="34" charset="0"/>
                  <a:hlinkClick r:id="rId4"/>
                </a:rPr>
                <a:t>c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  <a:hlinkClick r:id="rId4"/>
                </a:rPr>
                <a:t>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 rot="16200000">
            <a:off x="-66402" y="2535695"/>
            <a:ext cx="1561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(n = 14)</a:t>
            </a:r>
          </a:p>
        </p:txBody>
      </p:sp>
      <p:sp>
        <p:nvSpPr>
          <p:cNvPr id="116" name="AutoShape 3"/>
          <p:cNvSpPr>
            <a:spLocks noChangeAspect="1" noChangeArrowheads="1" noTextEdit="1"/>
          </p:cNvSpPr>
          <p:nvPr/>
        </p:nvSpPr>
        <p:spPr bwMode="auto">
          <a:xfrm>
            <a:off x="890588" y="1375481"/>
            <a:ext cx="104616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1758951" y="2913769"/>
            <a:ext cx="858838" cy="13652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18" name="Rectangle 6"/>
          <p:cNvSpPr>
            <a:spLocks noChangeArrowheads="1"/>
          </p:cNvSpPr>
          <p:nvPr/>
        </p:nvSpPr>
        <p:spPr bwMode="auto">
          <a:xfrm>
            <a:off x="1876426" y="2572456"/>
            <a:ext cx="1312863" cy="13811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19" name="Rectangle 7"/>
          <p:cNvSpPr>
            <a:spLocks noChangeArrowheads="1"/>
          </p:cNvSpPr>
          <p:nvPr/>
        </p:nvSpPr>
        <p:spPr bwMode="auto">
          <a:xfrm>
            <a:off x="7720013" y="1550106"/>
            <a:ext cx="2228850" cy="13652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20" name="Rectangle 8"/>
          <p:cNvSpPr>
            <a:spLocks noChangeArrowheads="1"/>
          </p:cNvSpPr>
          <p:nvPr/>
        </p:nvSpPr>
        <p:spPr bwMode="auto">
          <a:xfrm>
            <a:off x="1808163" y="2402594"/>
            <a:ext cx="947738" cy="13652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21" name="Rectangle 9"/>
          <p:cNvSpPr>
            <a:spLocks noChangeArrowheads="1"/>
          </p:cNvSpPr>
          <p:nvPr/>
        </p:nvSpPr>
        <p:spPr bwMode="auto">
          <a:xfrm>
            <a:off x="2755901" y="2402594"/>
            <a:ext cx="587375" cy="13652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22" name="Rectangle 10"/>
          <p:cNvSpPr>
            <a:spLocks noChangeArrowheads="1"/>
          </p:cNvSpPr>
          <p:nvPr/>
        </p:nvSpPr>
        <p:spPr bwMode="auto">
          <a:xfrm>
            <a:off x="950913" y="1550106"/>
            <a:ext cx="1106488" cy="136525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23" name="Rectangle 11"/>
          <p:cNvSpPr>
            <a:spLocks noChangeArrowheads="1"/>
          </p:cNvSpPr>
          <p:nvPr/>
        </p:nvSpPr>
        <p:spPr bwMode="auto">
          <a:xfrm>
            <a:off x="2057401" y="1550106"/>
            <a:ext cx="5662613" cy="13652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24" name="Rectangle 13"/>
          <p:cNvSpPr>
            <a:spLocks noChangeArrowheads="1"/>
          </p:cNvSpPr>
          <p:nvPr/>
        </p:nvSpPr>
        <p:spPr bwMode="auto">
          <a:xfrm>
            <a:off x="950913" y="1729494"/>
            <a:ext cx="995363" cy="136525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25" name="Rectangle 14"/>
          <p:cNvSpPr>
            <a:spLocks noChangeArrowheads="1"/>
          </p:cNvSpPr>
          <p:nvPr/>
        </p:nvSpPr>
        <p:spPr bwMode="auto">
          <a:xfrm>
            <a:off x="1946276" y="1729494"/>
            <a:ext cx="1858963" cy="13652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26" name="Rectangle 15"/>
          <p:cNvSpPr>
            <a:spLocks noChangeArrowheads="1"/>
          </p:cNvSpPr>
          <p:nvPr/>
        </p:nvSpPr>
        <p:spPr bwMode="auto">
          <a:xfrm>
            <a:off x="3805238" y="1729494"/>
            <a:ext cx="2516188" cy="13652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27" name="Rectangle 16"/>
          <p:cNvSpPr>
            <a:spLocks noChangeArrowheads="1"/>
          </p:cNvSpPr>
          <p:nvPr/>
        </p:nvSpPr>
        <p:spPr bwMode="auto">
          <a:xfrm>
            <a:off x="950913" y="1899356"/>
            <a:ext cx="1130300" cy="136525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28" name="Rectangle 17"/>
          <p:cNvSpPr>
            <a:spLocks noChangeArrowheads="1"/>
          </p:cNvSpPr>
          <p:nvPr/>
        </p:nvSpPr>
        <p:spPr bwMode="auto">
          <a:xfrm>
            <a:off x="2081213" y="1899356"/>
            <a:ext cx="3883025" cy="13652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29" name="Rectangle 18"/>
          <p:cNvSpPr>
            <a:spLocks noChangeArrowheads="1"/>
          </p:cNvSpPr>
          <p:nvPr/>
        </p:nvSpPr>
        <p:spPr bwMode="auto">
          <a:xfrm>
            <a:off x="1973262" y="2066044"/>
            <a:ext cx="1874520" cy="13652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30" name="Rectangle 19"/>
          <p:cNvSpPr>
            <a:spLocks noChangeArrowheads="1"/>
          </p:cNvSpPr>
          <p:nvPr/>
        </p:nvSpPr>
        <p:spPr bwMode="auto">
          <a:xfrm>
            <a:off x="950913" y="2235906"/>
            <a:ext cx="1130300" cy="136525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31" name="Rectangle 20"/>
          <p:cNvSpPr>
            <a:spLocks noChangeArrowheads="1"/>
          </p:cNvSpPr>
          <p:nvPr/>
        </p:nvSpPr>
        <p:spPr bwMode="auto">
          <a:xfrm>
            <a:off x="2849563" y="2235906"/>
            <a:ext cx="1257300" cy="13652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32" name="Rectangle 21"/>
          <p:cNvSpPr>
            <a:spLocks noChangeArrowheads="1"/>
          </p:cNvSpPr>
          <p:nvPr/>
        </p:nvSpPr>
        <p:spPr bwMode="auto">
          <a:xfrm>
            <a:off x="2081213" y="2235906"/>
            <a:ext cx="769938" cy="13652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33" name="Rectangle 22"/>
          <p:cNvSpPr>
            <a:spLocks noChangeArrowheads="1"/>
          </p:cNvSpPr>
          <p:nvPr/>
        </p:nvSpPr>
        <p:spPr bwMode="auto">
          <a:xfrm>
            <a:off x="950913" y="2402594"/>
            <a:ext cx="857250" cy="136525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34" name="Rectangle 23"/>
          <p:cNvSpPr>
            <a:spLocks noChangeArrowheads="1"/>
          </p:cNvSpPr>
          <p:nvPr/>
        </p:nvSpPr>
        <p:spPr bwMode="auto">
          <a:xfrm>
            <a:off x="950913" y="2572456"/>
            <a:ext cx="930275" cy="138113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35" name="Rectangle 24"/>
          <p:cNvSpPr>
            <a:spLocks noChangeArrowheads="1"/>
          </p:cNvSpPr>
          <p:nvPr/>
        </p:nvSpPr>
        <p:spPr bwMode="auto">
          <a:xfrm>
            <a:off x="950913" y="2743906"/>
            <a:ext cx="850900" cy="136525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36" name="Rectangle 25"/>
          <p:cNvSpPr>
            <a:spLocks noChangeArrowheads="1"/>
          </p:cNvSpPr>
          <p:nvPr/>
        </p:nvSpPr>
        <p:spPr bwMode="auto">
          <a:xfrm>
            <a:off x="1801813" y="2743906"/>
            <a:ext cx="903288" cy="13652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37" name="Rectangle 26"/>
          <p:cNvSpPr>
            <a:spLocks noChangeArrowheads="1"/>
          </p:cNvSpPr>
          <p:nvPr/>
        </p:nvSpPr>
        <p:spPr bwMode="auto">
          <a:xfrm>
            <a:off x="950913" y="2913769"/>
            <a:ext cx="808038" cy="136525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38" name="Rectangle 27"/>
          <p:cNvSpPr>
            <a:spLocks noChangeArrowheads="1"/>
          </p:cNvSpPr>
          <p:nvPr/>
        </p:nvSpPr>
        <p:spPr bwMode="auto">
          <a:xfrm>
            <a:off x="950913" y="3088394"/>
            <a:ext cx="969963" cy="136525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39" name="Rectangle 28"/>
          <p:cNvSpPr>
            <a:spLocks noChangeArrowheads="1"/>
          </p:cNvSpPr>
          <p:nvPr/>
        </p:nvSpPr>
        <p:spPr bwMode="auto">
          <a:xfrm>
            <a:off x="1920876" y="3088394"/>
            <a:ext cx="606425" cy="13652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40" name="Rectangle 29"/>
          <p:cNvSpPr>
            <a:spLocks noChangeArrowheads="1"/>
          </p:cNvSpPr>
          <p:nvPr/>
        </p:nvSpPr>
        <p:spPr bwMode="auto">
          <a:xfrm>
            <a:off x="950913" y="3255081"/>
            <a:ext cx="993775" cy="136525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41" name="Rectangle 30"/>
          <p:cNvSpPr>
            <a:spLocks noChangeArrowheads="1"/>
          </p:cNvSpPr>
          <p:nvPr/>
        </p:nvSpPr>
        <p:spPr bwMode="auto">
          <a:xfrm>
            <a:off x="1944688" y="3255081"/>
            <a:ext cx="538163" cy="13652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42" name="Rectangle 31"/>
          <p:cNvSpPr>
            <a:spLocks noChangeArrowheads="1"/>
          </p:cNvSpPr>
          <p:nvPr/>
        </p:nvSpPr>
        <p:spPr bwMode="auto">
          <a:xfrm>
            <a:off x="950913" y="3424944"/>
            <a:ext cx="1171575" cy="136525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43" name="Rectangle 32"/>
          <p:cNvSpPr>
            <a:spLocks noChangeArrowheads="1"/>
          </p:cNvSpPr>
          <p:nvPr/>
        </p:nvSpPr>
        <p:spPr bwMode="auto">
          <a:xfrm>
            <a:off x="2122488" y="3424944"/>
            <a:ext cx="206375" cy="13652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44" name="Rectangle 33"/>
          <p:cNvSpPr>
            <a:spLocks noChangeArrowheads="1"/>
          </p:cNvSpPr>
          <p:nvPr/>
        </p:nvSpPr>
        <p:spPr bwMode="auto">
          <a:xfrm>
            <a:off x="950913" y="3601156"/>
            <a:ext cx="981075" cy="136525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45" name="Rectangle 34"/>
          <p:cNvSpPr>
            <a:spLocks noChangeArrowheads="1"/>
          </p:cNvSpPr>
          <p:nvPr/>
        </p:nvSpPr>
        <p:spPr bwMode="auto">
          <a:xfrm>
            <a:off x="1931988" y="3601156"/>
            <a:ext cx="295275" cy="13652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46" name="Rectangle 35"/>
          <p:cNvSpPr>
            <a:spLocks noChangeArrowheads="1"/>
          </p:cNvSpPr>
          <p:nvPr/>
        </p:nvSpPr>
        <p:spPr bwMode="auto">
          <a:xfrm>
            <a:off x="950913" y="3771019"/>
            <a:ext cx="977900" cy="138113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47" name="Rectangle 36"/>
          <p:cNvSpPr>
            <a:spLocks noChangeArrowheads="1"/>
          </p:cNvSpPr>
          <p:nvPr/>
        </p:nvSpPr>
        <p:spPr bwMode="auto">
          <a:xfrm>
            <a:off x="1928813" y="3771019"/>
            <a:ext cx="244475" cy="13811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48" name="Freeform 37"/>
          <p:cNvSpPr/>
          <p:nvPr/>
        </p:nvSpPr>
        <p:spPr bwMode="auto">
          <a:xfrm>
            <a:off x="9886951" y="1554869"/>
            <a:ext cx="128588" cy="128588"/>
          </a:xfrm>
          <a:custGeom>
            <a:avLst/>
            <a:gdLst>
              <a:gd name="T0" fmla="*/ 121 w 242"/>
              <a:gd name="T1" fmla="*/ 0 h 243"/>
              <a:gd name="T2" fmla="*/ 181 w 242"/>
              <a:gd name="T3" fmla="*/ 60 h 243"/>
              <a:gd name="T4" fmla="*/ 242 w 242"/>
              <a:gd name="T5" fmla="*/ 121 h 243"/>
              <a:gd name="T6" fmla="*/ 181 w 242"/>
              <a:gd name="T7" fmla="*/ 181 h 243"/>
              <a:gd name="T8" fmla="*/ 121 w 242"/>
              <a:gd name="T9" fmla="*/ 243 h 243"/>
              <a:gd name="T10" fmla="*/ 60 w 242"/>
              <a:gd name="T11" fmla="*/ 181 h 243"/>
              <a:gd name="T12" fmla="*/ 0 w 242"/>
              <a:gd name="T13" fmla="*/ 121 h 243"/>
              <a:gd name="T14" fmla="*/ 60 w 242"/>
              <a:gd name="T15" fmla="*/ 60 h 243"/>
              <a:gd name="T16" fmla="*/ 121 w 242"/>
              <a:gd name="T17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2" h="243">
                <a:moveTo>
                  <a:pt x="121" y="0"/>
                </a:moveTo>
                <a:lnTo>
                  <a:pt x="181" y="60"/>
                </a:lnTo>
                <a:lnTo>
                  <a:pt x="242" y="121"/>
                </a:lnTo>
                <a:lnTo>
                  <a:pt x="181" y="181"/>
                </a:lnTo>
                <a:lnTo>
                  <a:pt x="121" y="243"/>
                </a:lnTo>
                <a:lnTo>
                  <a:pt x="60" y="181"/>
                </a:lnTo>
                <a:lnTo>
                  <a:pt x="0" y="121"/>
                </a:lnTo>
                <a:lnTo>
                  <a:pt x="60" y="60"/>
                </a:lnTo>
                <a:lnTo>
                  <a:pt x="121" y="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49" name="Freeform 38"/>
          <p:cNvSpPr/>
          <p:nvPr/>
        </p:nvSpPr>
        <p:spPr bwMode="auto">
          <a:xfrm>
            <a:off x="3116263" y="2579181"/>
            <a:ext cx="128588" cy="128588"/>
          </a:xfrm>
          <a:custGeom>
            <a:avLst/>
            <a:gdLst>
              <a:gd name="T0" fmla="*/ 121 w 242"/>
              <a:gd name="T1" fmla="*/ 0 h 242"/>
              <a:gd name="T2" fmla="*/ 182 w 242"/>
              <a:gd name="T3" fmla="*/ 61 h 242"/>
              <a:gd name="T4" fmla="*/ 242 w 242"/>
              <a:gd name="T5" fmla="*/ 121 h 242"/>
              <a:gd name="T6" fmla="*/ 182 w 242"/>
              <a:gd name="T7" fmla="*/ 182 h 242"/>
              <a:gd name="T8" fmla="*/ 121 w 242"/>
              <a:gd name="T9" fmla="*/ 242 h 242"/>
              <a:gd name="T10" fmla="*/ 61 w 242"/>
              <a:gd name="T11" fmla="*/ 182 h 242"/>
              <a:gd name="T12" fmla="*/ 0 w 242"/>
              <a:gd name="T13" fmla="*/ 121 h 242"/>
              <a:gd name="T14" fmla="*/ 61 w 242"/>
              <a:gd name="T15" fmla="*/ 61 h 242"/>
              <a:gd name="T16" fmla="*/ 121 w 242"/>
              <a:gd name="T17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2" h="242">
                <a:moveTo>
                  <a:pt x="121" y="0"/>
                </a:moveTo>
                <a:lnTo>
                  <a:pt x="182" y="61"/>
                </a:lnTo>
                <a:lnTo>
                  <a:pt x="242" y="121"/>
                </a:lnTo>
                <a:lnTo>
                  <a:pt x="182" y="182"/>
                </a:lnTo>
                <a:lnTo>
                  <a:pt x="121" y="242"/>
                </a:lnTo>
                <a:lnTo>
                  <a:pt x="61" y="182"/>
                </a:lnTo>
                <a:lnTo>
                  <a:pt x="0" y="121"/>
                </a:lnTo>
                <a:lnTo>
                  <a:pt x="61" y="61"/>
                </a:lnTo>
                <a:lnTo>
                  <a:pt x="1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50" name="Freeform 39"/>
          <p:cNvSpPr/>
          <p:nvPr/>
        </p:nvSpPr>
        <p:spPr bwMode="auto">
          <a:xfrm>
            <a:off x="2557463" y="2914750"/>
            <a:ext cx="128588" cy="127000"/>
          </a:xfrm>
          <a:custGeom>
            <a:avLst/>
            <a:gdLst>
              <a:gd name="T0" fmla="*/ 122 w 243"/>
              <a:gd name="T1" fmla="*/ 0 h 242"/>
              <a:gd name="T2" fmla="*/ 182 w 243"/>
              <a:gd name="T3" fmla="*/ 60 h 242"/>
              <a:gd name="T4" fmla="*/ 243 w 243"/>
              <a:gd name="T5" fmla="*/ 121 h 242"/>
              <a:gd name="T6" fmla="*/ 182 w 243"/>
              <a:gd name="T7" fmla="*/ 181 h 242"/>
              <a:gd name="T8" fmla="*/ 122 w 243"/>
              <a:gd name="T9" fmla="*/ 242 h 242"/>
              <a:gd name="T10" fmla="*/ 61 w 243"/>
              <a:gd name="T11" fmla="*/ 181 h 242"/>
              <a:gd name="T12" fmla="*/ 0 w 243"/>
              <a:gd name="T13" fmla="*/ 121 h 242"/>
              <a:gd name="T14" fmla="*/ 61 w 243"/>
              <a:gd name="T15" fmla="*/ 60 h 242"/>
              <a:gd name="T16" fmla="*/ 122 w 243"/>
              <a:gd name="T17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3" h="242">
                <a:moveTo>
                  <a:pt x="122" y="0"/>
                </a:moveTo>
                <a:lnTo>
                  <a:pt x="182" y="60"/>
                </a:lnTo>
                <a:lnTo>
                  <a:pt x="243" y="121"/>
                </a:lnTo>
                <a:lnTo>
                  <a:pt x="182" y="181"/>
                </a:lnTo>
                <a:lnTo>
                  <a:pt x="122" y="242"/>
                </a:lnTo>
                <a:lnTo>
                  <a:pt x="61" y="181"/>
                </a:lnTo>
                <a:lnTo>
                  <a:pt x="0" y="121"/>
                </a:lnTo>
                <a:lnTo>
                  <a:pt x="61" y="60"/>
                </a:lnTo>
                <a:lnTo>
                  <a:pt x="122" y="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04876" y="4232981"/>
            <a:ext cx="10447517" cy="215444"/>
            <a:chOff x="904876" y="4436183"/>
            <a:chExt cx="10447517" cy="215444"/>
          </a:xfrm>
        </p:grpSpPr>
        <p:sp>
          <p:nvSpPr>
            <p:cNvPr id="152" name="Rectangle 74"/>
            <p:cNvSpPr>
              <a:spLocks noChangeArrowheads="1"/>
            </p:cNvSpPr>
            <p:nvPr/>
          </p:nvSpPr>
          <p:spPr bwMode="auto">
            <a:xfrm>
              <a:off x="904876" y="4436183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B2A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Rectangle 76"/>
            <p:cNvSpPr>
              <a:spLocks noChangeArrowheads="1"/>
            </p:cNvSpPr>
            <p:nvPr/>
          </p:nvSpPr>
          <p:spPr bwMode="auto">
            <a:xfrm>
              <a:off x="1593851" y="4436183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B2A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5" name="Rectangle 78"/>
            <p:cNvSpPr>
              <a:spLocks noChangeArrowheads="1"/>
            </p:cNvSpPr>
            <p:nvPr/>
          </p:nvSpPr>
          <p:spPr bwMode="auto">
            <a:xfrm>
              <a:off x="2276476" y="4436183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B2A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7" name="Rectangle 80"/>
            <p:cNvSpPr>
              <a:spLocks noChangeArrowheads="1"/>
            </p:cNvSpPr>
            <p:nvPr/>
          </p:nvSpPr>
          <p:spPr bwMode="auto">
            <a:xfrm>
              <a:off x="2963863" y="4436183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B2A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9" name="Rectangle 82"/>
            <p:cNvSpPr>
              <a:spLocks noChangeArrowheads="1"/>
            </p:cNvSpPr>
            <p:nvPr/>
          </p:nvSpPr>
          <p:spPr bwMode="auto">
            <a:xfrm>
              <a:off x="3651251" y="4436183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B2A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" name="Rectangle 84"/>
            <p:cNvSpPr>
              <a:spLocks noChangeArrowheads="1"/>
            </p:cNvSpPr>
            <p:nvPr/>
          </p:nvSpPr>
          <p:spPr bwMode="auto">
            <a:xfrm>
              <a:off x="4346576" y="4436183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B2A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" name="Rectangle 86"/>
            <p:cNvSpPr>
              <a:spLocks noChangeArrowheads="1"/>
            </p:cNvSpPr>
            <p:nvPr/>
          </p:nvSpPr>
          <p:spPr bwMode="auto">
            <a:xfrm>
              <a:off x="5027613" y="4436183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B2A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5" name="Rectangle 88"/>
            <p:cNvSpPr>
              <a:spLocks noChangeArrowheads="1"/>
            </p:cNvSpPr>
            <p:nvPr/>
          </p:nvSpPr>
          <p:spPr bwMode="auto">
            <a:xfrm>
              <a:off x="5711826" y="4436183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B2A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7" name="Rectangle 90"/>
            <p:cNvSpPr>
              <a:spLocks noChangeArrowheads="1"/>
            </p:cNvSpPr>
            <p:nvPr/>
          </p:nvSpPr>
          <p:spPr bwMode="auto">
            <a:xfrm>
              <a:off x="6408738" y="4436183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B2A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9" name="Rectangle 92"/>
            <p:cNvSpPr>
              <a:spLocks noChangeArrowheads="1"/>
            </p:cNvSpPr>
            <p:nvPr/>
          </p:nvSpPr>
          <p:spPr bwMode="auto">
            <a:xfrm>
              <a:off x="7089776" y="4436183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B2A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1" name="Rectangle 94"/>
            <p:cNvSpPr>
              <a:spLocks noChangeArrowheads="1"/>
            </p:cNvSpPr>
            <p:nvPr/>
          </p:nvSpPr>
          <p:spPr bwMode="auto">
            <a:xfrm>
              <a:off x="7724776" y="443618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B2A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3" name="Rectangle 96"/>
            <p:cNvSpPr>
              <a:spLocks noChangeArrowheads="1"/>
            </p:cNvSpPr>
            <p:nvPr/>
          </p:nvSpPr>
          <p:spPr bwMode="auto">
            <a:xfrm>
              <a:off x="8423276" y="443618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B2A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5" name="Rectangle 98"/>
            <p:cNvSpPr>
              <a:spLocks noChangeArrowheads="1"/>
            </p:cNvSpPr>
            <p:nvPr/>
          </p:nvSpPr>
          <p:spPr bwMode="auto">
            <a:xfrm>
              <a:off x="9090026" y="443618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B2A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7" name="Rectangle 100"/>
            <p:cNvSpPr>
              <a:spLocks noChangeArrowheads="1"/>
            </p:cNvSpPr>
            <p:nvPr/>
          </p:nvSpPr>
          <p:spPr bwMode="auto">
            <a:xfrm>
              <a:off x="9802813" y="443618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B2A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9" name="Rectangle 102"/>
            <p:cNvSpPr>
              <a:spLocks noChangeArrowheads="1"/>
            </p:cNvSpPr>
            <p:nvPr/>
          </p:nvSpPr>
          <p:spPr bwMode="auto">
            <a:xfrm>
              <a:off x="10472738" y="443618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B2A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2" name="Rectangle 105"/>
            <p:cNvSpPr>
              <a:spLocks noChangeArrowheads="1"/>
            </p:cNvSpPr>
            <p:nvPr/>
          </p:nvSpPr>
          <p:spPr bwMode="auto">
            <a:xfrm>
              <a:off x="11169651" y="443618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B2A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3" name="Rectangle 107"/>
          <p:cNvSpPr>
            <a:spLocks noChangeArrowheads="1"/>
          </p:cNvSpPr>
          <p:nvPr/>
        </p:nvSpPr>
        <p:spPr bwMode="auto">
          <a:xfrm>
            <a:off x="950913" y="2066044"/>
            <a:ext cx="1022350" cy="136525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95" name="Rectangle 133"/>
          <p:cNvSpPr>
            <a:spLocks noChangeArrowheads="1"/>
          </p:cNvSpPr>
          <p:nvPr/>
        </p:nvSpPr>
        <p:spPr bwMode="auto">
          <a:xfrm>
            <a:off x="5969363" y="4484333"/>
            <a:ext cx="2532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2B2A2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Mo</a:t>
            </a:r>
            <a:endParaRPr kumimoji="0" lang="en-US" alt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7" name="Straight Arrow Connector 196"/>
          <p:cNvCxnSpPr/>
          <p:nvPr/>
        </p:nvCxnSpPr>
        <p:spPr>
          <a:xfrm>
            <a:off x="6363461" y="1794626"/>
            <a:ext cx="137160" cy="0"/>
          </a:xfrm>
          <a:prstGeom prst="straightConnector1">
            <a:avLst/>
          </a:prstGeom>
          <a:noFill/>
          <a:ln w="22225" cap="sq" cmpd="sng" algn="ctr">
            <a:solidFill>
              <a:schemeClr val="accent4"/>
            </a:solidFill>
            <a:prstDash val="solid"/>
            <a:miter lim="800000"/>
            <a:headEnd type="none" w="med" len="med"/>
            <a:tailEnd type="arrow" w="med" len="sm"/>
          </a:ln>
          <a:effectLst/>
        </p:spPr>
      </p:cxnSp>
      <p:cxnSp>
        <p:nvCxnSpPr>
          <p:cNvPr id="198" name="Straight Arrow Connector 197"/>
          <p:cNvCxnSpPr/>
          <p:nvPr/>
        </p:nvCxnSpPr>
        <p:spPr>
          <a:xfrm>
            <a:off x="6006585" y="1963934"/>
            <a:ext cx="137160" cy="0"/>
          </a:xfrm>
          <a:prstGeom prst="straightConnector1">
            <a:avLst/>
          </a:prstGeom>
          <a:noFill/>
          <a:ln w="22225" cap="sq" cmpd="sng" algn="ctr">
            <a:solidFill>
              <a:schemeClr val="accent4"/>
            </a:solidFill>
            <a:prstDash val="solid"/>
            <a:miter lim="800000"/>
            <a:headEnd type="none" w="med" len="med"/>
            <a:tailEnd type="arrow" w="med" len="sm"/>
          </a:ln>
          <a:effectLst/>
        </p:spPr>
      </p:cxnSp>
      <p:cxnSp>
        <p:nvCxnSpPr>
          <p:cNvPr id="199" name="Straight Arrow Connector 198"/>
          <p:cNvCxnSpPr/>
          <p:nvPr/>
        </p:nvCxnSpPr>
        <p:spPr>
          <a:xfrm>
            <a:off x="5746751" y="2133360"/>
            <a:ext cx="137160" cy="0"/>
          </a:xfrm>
          <a:prstGeom prst="straightConnector1">
            <a:avLst/>
          </a:prstGeom>
          <a:noFill/>
          <a:ln w="22225" cap="sq" cmpd="sng" algn="ctr">
            <a:solidFill>
              <a:schemeClr val="accent4"/>
            </a:solidFill>
            <a:prstDash val="solid"/>
            <a:miter lim="800000"/>
            <a:headEnd type="none" w="med" len="med"/>
            <a:tailEnd type="arrow" w="med" len="sm"/>
          </a:ln>
          <a:effectLst/>
        </p:spPr>
      </p:cxnSp>
      <p:cxnSp>
        <p:nvCxnSpPr>
          <p:cNvPr id="200" name="Straight Arrow Connector 199"/>
          <p:cNvCxnSpPr/>
          <p:nvPr/>
        </p:nvCxnSpPr>
        <p:spPr>
          <a:xfrm>
            <a:off x="4138833" y="2307365"/>
            <a:ext cx="137160" cy="0"/>
          </a:xfrm>
          <a:prstGeom prst="straightConnector1">
            <a:avLst/>
          </a:prstGeom>
          <a:noFill/>
          <a:ln w="22225" cap="sq" cmpd="sng" algn="ctr">
            <a:solidFill>
              <a:schemeClr val="accent4"/>
            </a:solidFill>
            <a:prstDash val="solid"/>
            <a:miter lim="800000"/>
            <a:headEnd type="none" w="med" len="med"/>
            <a:tailEnd type="arrow" w="med" len="sm"/>
          </a:ln>
          <a:effectLst/>
        </p:spPr>
      </p:cxnSp>
      <p:cxnSp>
        <p:nvCxnSpPr>
          <p:cNvPr id="201" name="Straight Arrow Connector 200"/>
          <p:cNvCxnSpPr/>
          <p:nvPr/>
        </p:nvCxnSpPr>
        <p:spPr>
          <a:xfrm>
            <a:off x="3372049" y="2470856"/>
            <a:ext cx="137160" cy="0"/>
          </a:xfrm>
          <a:prstGeom prst="straightConnector1">
            <a:avLst/>
          </a:prstGeom>
          <a:noFill/>
          <a:ln w="22225" cap="sq" cmpd="sng" algn="ctr">
            <a:solidFill>
              <a:schemeClr val="accent4"/>
            </a:solidFill>
            <a:prstDash val="solid"/>
            <a:miter lim="800000"/>
            <a:headEnd type="none" w="med" len="med"/>
            <a:tailEnd type="arrow" w="med" len="sm"/>
          </a:ln>
          <a:effectLst/>
        </p:spPr>
      </p:cxnSp>
      <p:cxnSp>
        <p:nvCxnSpPr>
          <p:cNvPr id="202" name="Straight Arrow Connector 201"/>
          <p:cNvCxnSpPr/>
          <p:nvPr/>
        </p:nvCxnSpPr>
        <p:spPr>
          <a:xfrm>
            <a:off x="2732203" y="2815365"/>
            <a:ext cx="137160" cy="0"/>
          </a:xfrm>
          <a:prstGeom prst="straightConnector1">
            <a:avLst/>
          </a:prstGeom>
          <a:noFill/>
          <a:ln w="22225" cap="sq" cmpd="sng" algn="ctr">
            <a:solidFill>
              <a:schemeClr val="accent4"/>
            </a:solidFill>
            <a:prstDash val="solid"/>
            <a:miter lim="800000"/>
            <a:headEnd type="none" w="med" len="med"/>
            <a:tailEnd type="arrow" w="med" len="sm"/>
          </a:ln>
          <a:effectLst/>
        </p:spPr>
      </p:cxnSp>
      <p:cxnSp>
        <p:nvCxnSpPr>
          <p:cNvPr id="203" name="Straight Arrow Connector 202"/>
          <p:cNvCxnSpPr/>
          <p:nvPr/>
        </p:nvCxnSpPr>
        <p:spPr>
          <a:xfrm>
            <a:off x="2557675" y="3156656"/>
            <a:ext cx="137160" cy="0"/>
          </a:xfrm>
          <a:prstGeom prst="straightConnector1">
            <a:avLst/>
          </a:prstGeom>
          <a:noFill/>
          <a:ln w="22225" cap="sq" cmpd="sng" algn="ctr">
            <a:solidFill>
              <a:schemeClr val="accent4"/>
            </a:solidFill>
            <a:prstDash val="solid"/>
            <a:miter lim="800000"/>
            <a:headEnd type="none" w="med" len="med"/>
            <a:tailEnd type="arrow" w="med" len="sm"/>
          </a:ln>
          <a:effectLst/>
        </p:spPr>
      </p:cxnSp>
      <p:cxnSp>
        <p:nvCxnSpPr>
          <p:cNvPr id="204" name="Straight Arrow Connector 203"/>
          <p:cNvCxnSpPr/>
          <p:nvPr/>
        </p:nvCxnSpPr>
        <p:spPr>
          <a:xfrm>
            <a:off x="2511470" y="3326651"/>
            <a:ext cx="137160" cy="0"/>
          </a:xfrm>
          <a:prstGeom prst="straightConnector1">
            <a:avLst/>
          </a:prstGeom>
          <a:noFill/>
          <a:ln w="22225" cap="sq" cmpd="sng" algn="ctr">
            <a:solidFill>
              <a:schemeClr val="accent4"/>
            </a:solidFill>
            <a:prstDash val="solid"/>
            <a:miter lim="800000"/>
            <a:headEnd type="none" w="med" len="med"/>
            <a:tailEnd type="arrow" w="med" len="sm"/>
          </a:ln>
          <a:effectLst/>
        </p:spPr>
      </p:cxnSp>
      <p:cxnSp>
        <p:nvCxnSpPr>
          <p:cNvPr id="205" name="Straight Arrow Connector 204"/>
          <p:cNvCxnSpPr/>
          <p:nvPr/>
        </p:nvCxnSpPr>
        <p:spPr>
          <a:xfrm>
            <a:off x="2355340" y="3493957"/>
            <a:ext cx="137160" cy="0"/>
          </a:xfrm>
          <a:prstGeom prst="straightConnector1">
            <a:avLst/>
          </a:prstGeom>
          <a:noFill/>
          <a:ln w="22225" cap="sq" cmpd="sng" algn="ctr">
            <a:solidFill>
              <a:schemeClr val="accent4"/>
            </a:solidFill>
            <a:prstDash val="solid"/>
            <a:miter lim="800000"/>
            <a:headEnd type="none" w="med" len="med"/>
            <a:tailEnd type="arrow" w="med" len="sm"/>
          </a:ln>
          <a:effectLst/>
        </p:spPr>
      </p:cxnSp>
      <p:cxnSp>
        <p:nvCxnSpPr>
          <p:cNvPr id="206" name="Straight Arrow Connector 205"/>
          <p:cNvCxnSpPr/>
          <p:nvPr/>
        </p:nvCxnSpPr>
        <p:spPr>
          <a:xfrm>
            <a:off x="2261557" y="3668737"/>
            <a:ext cx="137160" cy="0"/>
          </a:xfrm>
          <a:prstGeom prst="straightConnector1">
            <a:avLst/>
          </a:prstGeom>
          <a:noFill/>
          <a:ln w="22225" cap="sq" cmpd="sng" algn="ctr">
            <a:solidFill>
              <a:schemeClr val="accent4"/>
            </a:solidFill>
            <a:prstDash val="solid"/>
            <a:miter lim="800000"/>
            <a:headEnd type="none" w="med" len="med"/>
            <a:tailEnd type="arrow" w="med" len="sm"/>
          </a:ln>
          <a:effectLst/>
        </p:spPr>
      </p:cxnSp>
      <p:sp>
        <p:nvSpPr>
          <p:cNvPr id="208" name="Rectangle 18"/>
          <p:cNvSpPr>
            <a:spLocks noChangeArrowheads="1"/>
          </p:cNvSpPr>
          <p:nvPr/>
        </p:nvSpPr>
        <p:spPr bwMode="auto">
          <a:xfrm>
            <a:off x="3847782" y="2066267"/>
            <a:ext cx="1852417" cy="13607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cxnSp>
        <p:nvCxnSpPr>
          <p:cNvPr id="211" name="Straight Arrow Connector 210"/>
          <p:cNvCxnSpPr/>
          <p:nvPr/>
        </p:nvCxnSpPr>
        <p:spPr>
          <a:xfrm flipH="1">
            <a:off x="5921376" y="1559334"/>
            <a:ext cx="2127" cy="124103"/>
          </a:xfrm>
          <a:prstGeom prst="straightConnector1">
            <a:avLst/>
          </a:prstGeom>
          <a:noFill/>
          <a:ln w="22225" cap="sq" cmpd="sng" algn="ctr">
            <a:solidFill>
              <a:schemeClr val="accent5"/>
            </a:solidFill>
            <a:prstDash val="solid"/>
            <a:miter lim="800000"/>
            <a:headEnd type="none" w="med" len="med"/>
            <a:tailEnd type="arrow" w="med" len="sm"/>
          </a:ln>
          <a:effectLst/>
        </p:spPr>
      </p:cxnSp>
      <p:cxnSp>
        <p:nvCxnSpPr>
          <p:cNvPr id="212" name="Straight Arrow Connector 211"/>
          <p:cNvCxnSpPr/>
          <p:nvPr/>
        </p:nvCxnSpPr>
        <p:spPr>
          <a:xfrm flipH="1">
            <a:off x="2491311" y="2412289"/>
            <a:ext cx="2127" cy="124103"/>
          </a:xfrm>
          <a:prstGeom prst="straightConnector1">
            <a:avLst/>
          </a:prstGeom>
          <a:noFill/>
          <a:ln w="22225" cap="sq" cmpd="sng" algn="ctr">
            <a:solidFill>
              <a:schemeClr val="accent5"/>
            </a:solidFill>
            <a:prstDash val="solid"/>
            <a:miter lim="800000"/>
            <a:headEnd type="none" w="med" len="med"/>
            <a:tailEnd type="arrow" w="med" len="sm"/>
          </a:ln>
          <a:effectLst/>
        </p:spPr>
      </p:cxnSp>
      <p:sp>
        <p:nvSpPr>
          <p:cNvPr id="215" name="Star: 5 Points 214"/>
          <p:cNvSpPr/>
          <p:nvPr/>
        </p:nvSpPr>
        <p:spPr>
          <a:xfrm>
            <a:off x="2760260" y="2401646"/>
            <a:ext cx="137160" cy="137160"/>
          </a:xfrm>
          <a:prstGeom prst="star5">
            <a:avLst/>
          </a:prstGeom>
          <a:solidFill>
            <a:schemeClr val="accent6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6" name="Star: 5 Points 215"/>
          <p:cNvSpPr/>
          <p:nvPr/>
        </p:nvSpPr>
        <p:spPr>
          <a:xfrm>
            <a:off x="1917061" y="3087214"/>
            <a:ext cx="137160" cy="137160"/>
          </a:xfrm>
          <a:prstGeom prst="star5">
            <a:avLst/>
          </a:prstGeom>
          <a:solidFill>
            <a:schemeClr val="accent6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7" name="Star: 5 Points 216"/>
          <p:cNvSpPr/>
          <p:nvPr/>
        </p:nvSpPr>
        <p:spPr>
          <a:xfrm>
            <a:off x="1945629" y="3253903"/>
            <a:ext cx="137160" cy="137160"/>
          </a:xfrm>
          <a:prstGeom prst="star5">
            <a:avLst/>
          </a:prstGeom>
          <a:solidFill>
            <a:schemeClr val="accent6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8" name="Star: 5 Points 217"/>
          <p:cNvSpPr/>
          <p:nvPr/>
        </p:nvSpPr>
        <p:spPr>
          <a:xfrm>
            <a:off x="1936105" y="3596807"/>
            <a:ext cx="137160" cy="137160"/>
          </a:xfrm>
          <a:prstGeom prst="star5">
            <a:avLst/>
          </a:prstGeom>
          <a:solidFill>
            <a:schemeClr val="accent6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214861" y="2526661"/>
            <a:ext cx="4277503" cy="1382323"/>
            <a:chOff x="7617740" y="2797843"/>
            <a:chExt cx="4277503" cy="1382323"/>
          </a:xfrm>
        </p:grpSpPr>
        <p:sp>
          <p:nvSpPr>
            <p:cNvPr id="184" name="Rectangle 113"/>
            <p:cNvSpPr>
              <a:spLocks noChangeArrowheads="1"/>
            </p:cNvSpPr>
            <p:nvPr/>
          </p:nvSpPr>
          <p:spPr bwMode="auto">
            <a:xfrm>
              <a:off x="9559720" y="2832767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chemeClr val="bg1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85" name="Rectangle 114"/>
            <p:cNvSpPr>
              <a:spLocks noChangeArrowheads="1"/>
            </p:cNvSpPr>
            <p:nvPr/>
          </p:nvSpPr>
          <p:spPr bwMode="auto">
            <a:xfrm>
              <a:off x="9756571" y="2797843"/>
              <a:ext cx="19075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PR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6" name="Rectangle 115"/>
            <p:cNvSpPr>
              <a:spLocks noChangeArrowheads="1"/>
            </p:cNvSpPr>
            <p:nvPr/>
          </p:nvSpPr>
          <p:spPr bwMode="auto">
            <a:xfrm>
              <a:off x="10081841" y="2832767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chemeClr val="bg1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87" name="Rectangle 116"/>
            <p:cNvSpPr>
              <a:spLocks noChangeArrowheads="1"/>
            </p:cNvSpPr>
            <p:nvPr/>
          </p:nvSpPr>
          <p:spPr bwMode="auto">
            <a:xfrm>
              <a:off x="10280279" y="2797843"/>
              <a:ext cx="19236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SD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8" name="Rectangle 118"/>
            <p:cNvSpPr>
              <a:spLocks noChangeArrowheads="1"/>
            </p:cNvSpPr>
            <p:nvPr/>
          </p:nvSpPr>
          <p:spPr bwMode="auto">
            <a:xfrm>
              <a:off x="8655965" y="2797843"/>
              <a:ext cx="7630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Response:</a:t>
              </a:r>
              <a:endParaRPr kumimoji="0" lang="en-US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9" name="Rectangle 119"/>
            <p:cNvSpPr>
              <a:spLocks noChangeArrowheads="1"/>
            </p:cNvSpPr>
            <p:nvPr/>
          </p:nvSpPr>
          <p:spPr bwMode="auto">
            <a:xfrm>
              <a:off x="8236865" y="3497317"/>
              <a:ext cx="12198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Dose Reduction:</a:t>
              </a:r>
              <a:endParaRPr kumimoji="0" lang="en-US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0" name="Rectangle 120"/>
            <p:cNvSpPr>
              <a:spLocks noChangeArrowheads="1"/>
            </p:cNvSpPr>
            <p:nvPr/>
          </p:nvSpPr>
          <p:spPr bwMode="auto">
            <a:xfrm>
              <a:off x="7617740" y="3730680"/>
              <a:ext cx="185627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End of Treatment Status:</a:t>
              </a:r>
              <a:endParaRPr kumimoji="0" lang="en-US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1" name="Rectangle 121"/>
            <p:cNvSpPr>
              <a:spLocks noChangeArrowheads="1"/>
            </p:cNvSpPr>
            <p:nvPr/>
          </p:nvSpPr>
          <p:spPr bwMode="auto">
            <a:xfrm>
              <a:off x="9751808" y="3506327"/>
              <a:ext cx="11140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Dose </a:t>
              </a:r>
              <a:r>
                <a:rPr lang="en-US" altLang="en-US" sz="1400" b="0" kern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eduction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2" name="Rectangle 126"/>
            <p:cNvSpPr>
              <a:spLocks noChangeArrowheads="1"/>
            </p:cNvSpPr>
            <p:nvPr/>
          </p:nvSpPr>
          <p:spPr bwMode="auto">
            <a:xfrm>
              <a:off x="9756571" y="3265000"/>
              <a:ext cx="100187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On treatment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3" name="Rectangle 131"/>
            <p:cNvSpPr>
              <a:spLocks noChangeArrowheads="1"/>
            </p:cNvSpPr>
            <p:nvPr/>
          </p:nvSpPr>
          <p:spPr bwMode="auto">
            <a:xfrm>
              <a:off x="9759425" y="3730270"/>
              <a:ext cx="100187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D/</a:t>
              </a:r>
              <a:r>
                <a:rPr lang="en-US" altLang="en-US" sz="1400" b="0" kern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 due to </a:t>
              </a: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AE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4" name="Freeform 132"/>
            <p:cNvSpPr/>
            <p:nvPr/>
          </p:nvSpPr>
          <p:spPr bwMode="auto">
            <a:xfrm>
              <a:off x="9551463" y="3772361"/>
              <a:ext cx="137160" cy="137160"/>
            </a:xfrm>
            <a:custGeom>
              <a:avLst/>
              <a:gdLst>
                <a:gd name="T0" fmla="*/ 121 w 242"/>
                <a:gd name="T1" fmla="*/ 0 h 242"/>
                <a:gd name="T2" fmla="*/ 181 w 242"/>
                <a:gd name="T3" fmla="*/ 61 h 242"/>
                <a:gd name="T4" fmla="*/ 242 w 242"/>
                <a:gd name="T5" fmla="*/ 121 h 242"/>
                <a:gd name="T6" fmla="*/ 181 w 242"/>
                <a:gd name="T7" fmla="*/ 182 h 242"/>
                <a:gd name="T8" fmla="*/ 121 w 242"/>
                <a:gd name="T9" fmla="*/ 242 h 242"/>
                <a:gd name="T10" fmla="*/ 60 w 242"/>
                <a:gd name="T11" fmla="*/ 182 h 242"/>
                <a:gd name="T12" fmla="*/ 0 w 242"/>
                <a:gd name="T13" fmla="*/ 121 h 242"/>
                <a:gd name="T14" fmla="*/ 60 w 242"/>
                <a:gd name="T15" fmla="*/ 61 h 242"/>
                <a:gd name="T16" fmla="*/ 121 w 242"/>
                <a:gd name="T1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242">
                  <a:moveTo>
                    <a:pt x="121" y="0"/>
                  </a:moveTo>
                  <a:lnTo>
                    <a:pt x="181" y="61"/>
                  </a:lnTo>
                  <a:lnTo>
                    <a:pt x="242" y="121"/>
                  </a:lnTo>
                  <a:lnTo>
                    <a:pt x="181" y="182"/>
                  </a:lnTo>
                  <a:lnTo>
                    <a:pt x="121" y="242"/>
                  </a:lnTo>
                  <a:lnTo>
                    <a:pt x="60" y="182"/>
                  </a:lnTo>
                  <a:lnTo>
                    <a:pt x="0" y="121"/>
                  </a:lnTo>
                  <a:lnTo>
                    <a:pt x="60" y="6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cxnSp>
          <p:nvCxnSpPr>
            <p:cNvPr id="209" name="Straight Arrow Connector 208"/>
            <p:cNvCxnSpPr/>
            <p:nvPr/>
          </p:nvCxnSpPr>
          <p:spPr>
            <a:xfrm>
              <a:off x="9573708" y="3360250"/>
              <a:ext cx="137160" cy="0"/>
            </a:xfrm>
            <a:prstGeom prst="straightConnector1">
              <a:avLst/>
            </a:prstGeom>
            <a:noFill/>
            <a:ln w="22225" cap="sq" cmpd="sng" algn="ctr">
              <a:solidFill>
                <a:schemeClr val="accent4"/>
              </a:solidFill>
              <a:prstDash val="solid"/>
              <a:miter lim="800000"/>
              <a:headEnd type="none" w="med" len="med"/>
              <a:tailEnd type="arrow" w="med" len="sm"/>
            </a:ln>
            <a:effectLst/>
          </p:spPr>
        </p:cxnSp>
        <p:cxnSp>
          <p:nvCxnSpPr>
            <p:cNvPr id="210" name="Straight Arrow Connector 209"/>
            <p:cNvCxnSpPr/>
            <p:nvPr/>
          </p:nvCxnSpPr>
          <p:spPr>
            <a:xfrm rot="5400000">
              <a:off x="9554262" y="3595225"/>
              <a:ext cx="137160" cy="0"/>
            </a:xfrm>
            <a:prstGeom prst="straightConnector1">
              <a:avLst/>
            </a:prstGeom>
            <a:noFill/>
            <a:ln w="22225" cap="sq" cmpd="sng" algn="ctr">
              <a:solidFill>
                <a:schemeClr val="accent5"/>
              </a:solidFill>
              <a:prstDash val="solid"/>
              <a:miter lim="800000"/>
              <a:headEnd type="none" w="med" len="med"/>
              <a:tailEnd type="arrow" w="med" len="sm"/>
            </a:ln>
            <a:effectLst/>
          </p:spPr>
        </p:cxnSp>
        <p:sp>
          <p:nvSpPr>
            <p:cNvPr id="213" name="Rectangle 126"/>
            <p:cNvSpPr>
              <a:spLocks noChangeArrowheads="1"/>
            </p:cNvSpPr>
            <p:nvPr/>
          </p:nvSpPr>
          <p:spPr bwMode="auto">
            <a:xfrm>
              <a:off x="9749945" y="3043692"/>
              <a:ext cx="157735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Pending confirmation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4" name="Star: 5 Points 213"/>
            <p:cNvSpPr/>
            <p:nvPr/>
          </p:nvSpPr>
          <p:spPr>
            <a:xfrm>
              <a:off x="9553890" y="3054989"/>
              <a:ext cx="155448" cy="155448"/>
            </a:xfrm>
            <a:prstGeom prst="star5">
              <a:avLst/>
            </a:prstGeom>
            <a:solidFill>
              <a:schemeClr val="accent6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Rectangle 131"/>
            <p:cNvSpPr>
              <a:spLocks noChangeArrowheads="1"/>
            </p:cNvSpPr>
            <p:nvPr/>
          </p:nvSpPr>
          <p:spPr bwMode="auto">
            <a:xfrm>
              <a:off x="9761646" y="3964722"/>
              <a:ext cx="213359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D/</a:t>
              </a:r>
              <a:r>
                <a:rPr lang="en-US" altLang="en-US" sz="1400" b="0" kern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 due to p</a:t>
              </a: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hysician </a:t>
              </a:r>
              <a:r>
                <a:rPr lang="en-US" altLang="en-US" sz="1400" b="0" kern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ecision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0" name="Freeform 132"/>
            <p:cNvSpPr/>
            <p:nvPr/>
          </p:nvSpPr>
          <p:spPr bwMode="auto">
            <a:xfrm>
              <a:off x="9553684" y="3981545"/>
              <a:ext cx="137160" cy="137160"/>
            </a:xfrm>
            <a:custGeom>
              <a:avLst/>
              <a:gdLst>
                <a:gd name="T0" fmla="*/ 121 w 242"/>
                <a:gd name="T1" fmla="*/ 0 h 242"/>
                <a:gd name="T2" fmla="*/ 181 w 242"/>
                <a:gd name="T3" fmla="*/ 61 h 242"/>
                <a:gd name="T4" fmla="*/ 242 w 242"/>
                <a:gd name="T5" fmla="*/ 121 h 242"/>
                <a:gd name="T6" fmla="*/ 181 w 242"/>
                <a:gd name="T7" fmla="*/ 182 h 242"/>
                <a:gd name="T8" fmla="*/ 121 w 242"/>
                <a:gd name="T9" fmla="*/ 242 h 242"/>
                <a:gd name="T10" fmla="*/ 60 w 242"/>
                <a:gd name="T11" fmla="*/ 182 h 242"/>
                <a:gd name="T12" fmla="*/ 0 w 242"/>
                <a:gd name="T13" fmla="*/ 121 h 242"/>
                <a:gd name="T14" fmla="*/ 60 w 242"/>
                <a:gd name="T15" fmla="*/ 61 h 242"/>
                <a:gd name="T16" fmla="*/ 121 w 242"/>
                <a:gd name="T1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242">
                  <a:moveTo>
                    <a:pt x="121" y="0"/>
                  </a:moveTo>
                  <a:lnTo>
                    <a:pt x="181" y="61"/>
                  </a:lnTo>
                  <a:lnTo>
                    <a:pt x="242" y="121"/>
                  </a:lnTo>
                  <a:lnTo>
                    <a:pt x="181" y="182"/>
                  </a:lnTo>
                  <a:lnTo>
                    <a:pt x="121" y="242"/>
                  </a:lnTo>
                  <a:lnTo>
                    <a:pt x="60" y="182"/>
                  </a:lnTo>
                  <a:lnTo>
                    <a:pt x="0" y="121"/>
                  </a:lnTo>
                  <a:lnTo>
                    <a:pt x="60" y="6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chemeClr val="bg1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10" name="Freeform: Shape 9"/>
          <p:cNvSpPr/>
          <p:nvPr/>
        </p:nvSpPr>
        <p:spPr bwMode="auto">
          <a:xfrm>
            <a:off x="948267" y="1422398"/>
            <a:ext cx="10295466" cy="2650067"/>
          </a:xfrm>
          <a:custGeom>
            <a:avLst/>
            <a:gdLst>
              <a:gd name="connsiteX0" fmla="*/ 0 w 10295466"/>
              <a:gd name="connsiteY0" fmla="*/ 0 h 2650067"/>
              <a:gd name="connsiteX1" fmla="*/ 0 w 10295466"/>
              <a:gd name="connsiteY1" fmla="*/ 2650067 h 2650067"/>
              <a:gd name="connsiteX2" fmla="*/ 10295466 w 10295466"/>
              <a:gd name="connsiteY2" fmla="*/ 2650067 h 265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95466" h="2650067">
                <a:moveTo>
                  <a:pt x="0" y="0"/>
                </a:moveTo>
                <a:lnTo>
                  <a:pt x="0" y="2650067"/>
                </a:lnTo>
                <a:lnTo>
                  <a:pt x="10295466" y="2650067"/>
                </a:lnTo>
              </a:path>
            </a:pathLst>
          </a:cu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1" name="Straight Arrow Connector 220"/>
          <p:cNvCxnSpPr/>
          <p:nvPr/>
        </p:nvCxnSpPr>
        <p:spPr>
          <a:xfrm>
            <a:off x="2192977" y="3840075"/>
            <a:ext cx="137160" cy="0"/>
          </a:xfrm>
          <a:prstGeom prst="straightConnector1">
            <a:avLst/>
          </a:prstGeom>
          <a:noFill/>
          <a:ln w="22225" cap="sq" cmpd="sng" algn="ctr">
            <a:solidFill>
              <a:schemeClr val="accent4"/>
            </a:solidFill>
            <a:prstDash val="solid"/>
            <a:miter lim="800000"/>
            <a:headEnd type="none" w="med" len="med"/>
            <a:tailEnd type="arrow" w="med" len="sm"/>
          </a:ln>
          <a:effectLst/>
        </p:spPr>
      </p:cxn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9358630" y="5715825"/>
            <a:ext cx="8498775" cy="275590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b="0" spc="-1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Spira. WCLC 2021. Abstr OA15.03. NCT02609776</a:t>
            </a:r>
            <a:r>
              <a:rPr lang="en-US" altLang="en-US" sz="1200" b="0" spc="-1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60755" y="5684518"/>
            <a:ext cx="178435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DoR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：缓解持续时间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023620" y="1714500"/>
            <a:ext cx="3180080" cy="36112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68" y="391112"/>
            <a:ext cx="10126133" cy="11036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GEOMETRY mono-1: 卡马替尼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治疗METex14跳跃突变</a:t>
            </a:r>
            <a:b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NSCLC的单臂、多中心 II 期研究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4842" y="1292960"/>
            <a:ext cx="2640965" cy="4997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研究设计</a:t>
            </a:r>
          </a:p>
        </p:txBody>
      </p:sp>
      <p:grpSp>
        <p:nvGrpSpPr>
          <p:cNvPr id="4" name="Group 7"/>
          <p:cNvGrpSpPr/>
          <p:nvPr/>
        </p:nvGrpSpPr>
        <p:grpSpPr bwMode="auto">
          <a:xfrm>
            <a:off x="9703259" y="5537202"/>
            <a:ext cx="2488502" cy="447822"/>
            <a:chOff x="9527309" y="3551529"/>
            <a:chExt cx="2488502" cy="448324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 cstate="email"/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9811599" y="5995354"/>
            <a:ext cx="7853362" cy="229870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Wolf. ASCO 2021. Abstr 9020.</a:t>
            </a:r>
          </a:p>
        </p:txBody>
      </p:sp>
      <p:sp>
        <p:nvSpPr>
          <p:cNvPr id="8" name="Content Placeholder 2"/>
          <p:cNvSpPr txBox="1"/>
          <p:nvPr/>
        </p:nvSpPr>
        <p:spPr bwMode="auto">
          <a:xfrm>
            <a:off x="1170305" y="5478780"/>
            <a:ext cx="8134985" cy="36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主要研究终点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 BIRC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评估的</a:t>
            </a:r>
            <a:r>
              <a:rPr lang="en-US" sz="20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ORR       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关键次要终点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 </a:t>
            </a:r>
            <a:r>
              <a:rPr lang="en-US" sz="20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BIRC</a:t>
            </a:r>
            <a:r>
              <a:rPr lang="zh-CN" altLang="en-US" sz="20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评估的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DoR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1170305" y="1831340"/>
            <a:ext cx="3159125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成年患者</a:t>
            </a:r>
            <a:r>
              <a:rPr kumimoji="0" lang="zh-CN" alt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R="0" lvl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IIIB/IV 期非小细胞肺癌</a:t>
            </a:r>
            <a:r>
              <a:rPr kumimoji="0" lang="zh-CN" alt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R="0" lvl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ALK 和 EGFR L858R/ex19del </a:t>
            </a:r>
            <a:r>
              <a:rPr kumimoji="0" lang="zh-CN" alt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野生型；</a:t>
            </a:r>
          </a:p>
          <a:p>
            <a:pPr marR="0" lvl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METex14 突变（不考虑 MET 扩增）</a:t>
            </a:r>
            <a:r>
              <a:rPr kumimoji="0" lang="zh-CN" alt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R="0" lvl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ECOG PS 0/1；</a:t>
            </a:r>
          </a:p>
          <a:p>
            <a:pPr marR="0" lvl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根据 RECIST v1.1，≥1 个可测量病变；</a:t>
            </a:r>
          </a:p>
          <a:p>
            <a:pPr marR="0" lvl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8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神经系统稳定或无症状的脑转移允许入组</a:t>
            </a:r>
            <a:endParaRPr lang="zh-CN" altLang="en-US" sz="18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R="0" lv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(N = 373)</a:t>
            </a:r>
          </a:p>
        </p:txBody>
      </p:sp>
      <p:sp>
        <p:nvSpPr>
          <p:cNvPr id="26" name="Line 52"/>
          <p:cNvSpPr>
            <a:spLocks noChangeShapeType="1"/>
          </p:cNvSpPr>
          <p:nvPr/>
        </p:nvSpPr>
        <p:spPr bwMode="auto">
          <a:xfrm>
            <a:off x="4429773" y="3619488"/>
            <a:ext cx="47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49"/>
          <p:cNvSpPr>
            <a:spLocks noChangeArrowheads="1"/>
          </p:cNvSpPr>
          <p:nvPr/>
        </p:nvSpPr>
        <p:spPr bwMode="auto">
          <a:xfrm>
            <a:off x="8828075" y="3167326"/>
            <a:ext cx="18288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卡马替尼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400 mg PO BID</a:t>
            </a:r>
            <a:endParaRPr kumimoji="0" lang="en-US" altLang="en-US" sz="1600" b="0" i="1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798492" y="3168918"/>
            <a:ext cx="942341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直到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PD</a:t>
            </a:r>
          </a:p>
        </p:txBody>
      </p:sp>
      <p:sp>
        <p:nvSpPr>
          <p:cNvPr id="32" name="Line 52"/>
          <p:cNvSpPr>
            <a:spLocks noChangeShapeType="1"/>
          </p:cNvSpPr>
          <p:nvPr/>
        </p:nvSpPr>
        <p:spPr bwMode="auto">
          <a:xfrm>
            <a:off x="10532842" y="3522310"/>
            <a:ext cx="4794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Line 52"/>
          <p:cNvSpPr>
            <a:spLocks noChangeShapeType="1"/>
          </p:cNvSpPr>
          <p:nvPr/>
        </p:nvSpPr>
        <p:spPr bwMode="auto">
          <a:xfrm>
            <a:off x="8275417" y="3624799"/>
            <a:ext cx="47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4980477" y="4419529"/>
            <a:ext cx="3200400" cy="731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队列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7: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初治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(1L)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(n = 32)</a:t>
            </a:r>
          </a:p>
        </p:txBody>
      </p:sp>
      <p:sp>
        <p:nvSpPr>
          <p:cNvPr id="11" name="Rectangle 49"/>
          <p:cNvSpPr>
            <a:spLocks noChangeArrowheads="1"/>
          </p:cNvSpPr>
          <p:nvPr/>
        </p:nvSpPr>
        <p:spPr bwMode="auto">
          <a:xfrm>
            <a:off x="4978486" y="2020395"/>
            <a:ext cx="3200400" cy="731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队列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4: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经治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(2L/3L)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(n = 69)</a:t>
            </a:r>
          </a:p>
        </p:txBody>
      </p:sp>
      <p:sp>
        <p:nvSpPr>
          <p:cNvPr id="12" name="Rectangle 50"/>
          <p:cNvSpPr>
            <a:spLocks noChangeArrowheads="1"/>
          </p:cNvSpPr>
          <p:nvPr/>
        </p:nvSpPr>
        <p:spPr bwMode="auto">
          <a:xfrm>
            <a:off x="4978486" y="2820106"/>
            <a:ext cx="3200400" cy="731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队列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5B: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初治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(1L)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(n = 28)</a:t>
            </a:r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4978486" y="3619817"/>
            <a:ext cx="3200400" cy="731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队列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6: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经治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(2L)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(n = 31)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1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GEOMETRY mono-1: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疗效数据更新</a:t>
            </a:r>
          </a:p>
        </p:txBody>
      </p:sp>
      <p:grpSp>
        <p:nvGrpSpPr>
          <p:cNvPr id="18" name="Group 7"/>
          <p:cNvGrpSpPr/>
          <p:nvPr/>
        </p:nvGrpSpPr>
        <p:grpSpPr bwMode="auto">
          <a:xfrm>
            <a:off x="9389569" y="5834679"/>
            <a:ext cx="2488502" cy="447822"/>
            <a:chOff x="9527309" y="3551529"/>
            <a:chExt cx="2488502" cy="448324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5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3" name="Group 3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0122638"/>
              </p:ext>
            </p:extLst>
          </p:nvPr>
        </p:nvGraphicFramePr>
        <p:xfrm>
          <a:off x="838200" y="966767"/>
          <a:ext cx="10137140" cy="4760627"/>
        </p:xfrm>
        <a:graphic>
          <a:graphicData uri="http://schemas.openxmlformats.org/drawingml/2006/table">
            <a:tbl>
              <a:tblPr/>
              <a:tblGrid>
                <a:gridCol w="272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3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4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44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关键疗效结局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初治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经治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队列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5b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(n = 28)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队列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(n = 32)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全部患者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(n = 60)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队列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4 (2/3L)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(n = 69)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队列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6 (2L)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(n = 31)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全部患者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(n = 100)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最佳整体应答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, n (%)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CR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PR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SD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Non-CR/non-PD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PD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NE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 (3.6)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18 (64.3)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7 (25)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 (3.6)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 (3.6)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21 (65.6)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11 (34.4)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 (1.7)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39 (65.0)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18 (30.0)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 (1.7)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 (1.7)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28 (40.6)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25 (36.2)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 (1.4)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6 (8.7)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9 (13.0)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16 (51.6)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11 (35.5)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 (3.2)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3 (9.7)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44 (44.0)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36 (36.0)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 (2.0)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6 (6.0)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12 (12.0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ORR, % (95% CI)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67.9 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(47.6-84.1)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65.6 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(46.8-81.4)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66.7 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(53.3-78.3)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40.6 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(28.9-53.1)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51.6 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(33.1-69.8)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44.0 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(34.1-54.3)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DCR, % (95% CI)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96.4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(81.7-99.9)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100.0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(89.1-100.0)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98.3 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(91.1-100.0)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78.3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(66.7-87.3)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90.3 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(74.2-98.0)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82.0 </a:t>
                      </a:r>
                    </a:p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(73.1-89.0)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Median DoR, mo (95% CI)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12.6 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(5.6-NE)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NE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(5.5-NE)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12.6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(8.4-NE)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9.7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(5.6-13.0)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8.4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(4.2-NE)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9.7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(5.6-13.0)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Median PFS, mo (95% CI)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12.4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(8.2-23.4)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10.8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(6.9-NE)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12.3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(8.2-21.6)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5.4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(4.2-7.0)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6.9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(4.2-13.3)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5.5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(4.2-8.1)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9238829" y="5701646"/>
            <a:ext cx="7853362" cy="229870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Wolf. ASCO 2021. Abstr 9020.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7"/>
          <p:cNvGrpSpPr/>
          <p:nvPr/>
        </p:nvGrpSpPr>
        <p:grpSpPr bwMode="auto">
          <a:xfrm>
            <a:off x="9389569" y="5866693"/>
            <a:ext cx="2488502" cy="447822"/>
            <a:chOff x="9527309" y="3551529"/>
            <a:chExt cx="2488502" cy="448324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5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3" name="Group 3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4862036"/>
              </p:ext>
            </p:extLst>
          </p:nvPr>
        </p:nvGraphicFramePr>
        <p:xfrm>
          <a:off x="723901" y="1250241"/>
          <a:ext cx="10782296" cy="4297872"/>
        </p:xfrm>
        <a:graphic>
          <a:graphicData uri="http://schemas.openxmlformats.org/drawingml/2006/table">
            <a:tbl>
              <a:tblPr/>
              <a:tblGrid>
                <a:gridCol w="3080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1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1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01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01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01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01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8829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发生率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≥20%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AEs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初治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经治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全部患者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(N = 373)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队列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5b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(n = 28)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队列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7 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(n = 32)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队列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4 (2/3L)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(n = 69)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队列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6 (2L)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(n = 31)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2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所有级别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3/4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级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  <a:sym typeface="+mn-ea"/>
                        </a:rPr>
                        <a:t>所有级别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3/4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级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  <a:sym typeface="+mn-ea"/>
                        </a:rPr>
                        <a:t>所有级别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3/4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级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  <a:sym typeface="+mn-ea"/>
                        </a:rPr>
                        <a:t>所有级别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3/4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级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  <a:sym typeface="+mn-ea"/>
                        </a:rPr>
                        <a:t>所有级别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3/4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级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任何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, n (%)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28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(100)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21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(75.0)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31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(96.9)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20 (62.5)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68 (98.6)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52 (75.4)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31 (100)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18 (58.1)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367 (98.4)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256 (68.6)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最常见的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AEs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290">
                <a:tc>
                  <a:txBody>
                    <a:bodyPr/>
                    <a:lstStyle/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外周水肿, %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75.0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10.7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71.9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12.5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53.6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14.5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71.0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12.9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54.2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9.7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290">
                <a:tc>
                  <a:txBody>
                    <a:bodyPr/>
                    <a:lstStyle/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恶心，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%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46.4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43.8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46.4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32.3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3.2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45.0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2.4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290">
                <a:tc>
                  <a:txBody>
                    <a:bodyPr/>
                    <a:lstStyle/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呕吐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%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25.0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15.6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3.1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27.5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25.8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28.2 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2.4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血肌酐升高 , %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35.7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31.3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33.3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29.0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26.5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290">
                <a:tc>
                  <a:txBody>
                    <a:bodyPr/>
                    <a:lstStyle/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呼吸困难, %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21.4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7.1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6.3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3.1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27.5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10.1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9.7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23.3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6.7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290">
                <a:tc>
                  <a:txBody>
                    <a:bodyPr/>
                    <a:lstStyle/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乏力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%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14.3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3.6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18.8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26.1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8.7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29.0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22.3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4.3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290">
                <a:tc>
                  <a:txBody>
                    <a:bodyPr/>
                    <a:lstStyle/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食欲下降, %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28.6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15.6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3.1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21.7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1.4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16.1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21.2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1.1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060" y="25961"/>
            <a:ext cx="10772140" cy="132588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GEOMETRY mono-1: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安全性数据更新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8781629" y="5604755"/>
            <a:ext cx="7853362" cy="229870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Wolf. ASCO 2021. Abstr 9020.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361950" y="1913000"/>
            <a:ext cx="3234055" cy="27510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507" y="384863"/>
            <a:ext cx="11191240" cy="5635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VISION: 特泊替尼治疗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METex14突变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NSCLC的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单臂, 多中心II期研究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791" y="1073992"/>
            <a:ext cx="10871864" cy="57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研究设计</a:t>
            </a:r>
          </a:p>
        </p:txBody>
      </p:sp>
      <p:sp>
        <p:nvSpPr>
          <p:cNvPr id="19460" name="Text Box 45"/>
          <p:cNvSpPr txBox="1">
            <a:spLocks noChangeArrowheads="1"/>
          </p:cNvSpPr>
          <p:nvPr/>
        </p:nvSpPr>
        <p:spPr bwMode="auto">
          <a:xfrm>
            <a:off x="468220" y="1918723"/>
            <a:ext cx="3196948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3765" rtl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入组标准：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lvl="0" algn="l" defTabSz="913765" rtl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晚期/转移性</a:t>
            </a:r>
            <a:r>
              <a:rPr kumimoji="0" lang="en-US" alt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NSCLC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 </a:t>
            </a:r>
          </a:p>
          <a:p>
            <a:pPr marR="0" lvl="0" algn="l" defTabSz="913765" rtl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任何组织学</a:t>
            </a:r>
            <a:r>
              <a:rPr kumimoji="0" lang="zh-CN" alt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，包括鳞状和肉瘤样；</a:t>
            </a:r>
          </a:p>
          <a:p>
            <a:pPr marR="0" lvl="0" algn="l" defTabSz="913765" rtl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MET </a:t>
            </a:r>
            <a:r>
              <a:rPr kumimoji="0" lang="zh-CN" alt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突变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（METex14 跳跃突变 [队列 A] 或 MET 扩增 [队列 B]）；</a:t>
            </a:r>
          </a:p>
          <a:p>
            <a:pPr marR="0" lvl="0" algn="l" defTabSz="913765" rtl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既往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0-2 </a:t>
            </a:r>
            <a:r>
              <a:rPr kumimoji="0" lang="zh-CN" alt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线治疗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</a:p>
          <a:p>
            <a:pPr marR="0" lvl="0" algn="l" defTabSz="913765" rtl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未接受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MET </a:t>
            </a:r>
            <a:r>
              <a:rPr kumimoji="0" lang="zh-CN" alt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靶向治疗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</a:p>
          <a:p>
            <a:pPr marR="0" lvl="0" algn="l" defTabSz="913765" rtl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排除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活动性脑转移或</a:t>
            </a:r>
            <a:r>
              <a:rPr kumimoji="0" lang="zh-CN" alt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仅有可测量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脑转移</a:t>
            </a:r>
            <a:r>
              <a:rPr kumimoji="0" lang="zh-CN" alt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患者</a:t>
            </a:r>
          </a:p>
        </p:txBody>
      </p:sp>
      <p:sp>
        <p:nvSpPr>
          <p:cNvPr id="19463" name="Rectangle 49"/>
          <p:cNvSpPr>
            <a:spLocks noChangeArrowheads="1"/>
          </p:cNvSpPr>
          <p:nvPr/>
        </p:nvSpPr>
        <p:spPr bwMode="auto">
          <a:xfrm>
            <a:off x="4077183" y="2820451"/>
            <a:ext cx="3749040" cy="11884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队列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MET扩增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*</a:t>
            </a:r>
          </a:p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(n = 152)</a:t>
            </a:r>
          </a:p>
        </p:txBody>
      </p:sp>
      <p:sp>
        <p:nvSpPr>
          <p:cNvPr id="19466" name="Line 52"/>
          <p:cNvSpPr>
            <a:spLocks noChangeShapeType="1"/>
          </p:cNvSpPr>
          <p:nvPr/>
        </p:nvSpPr>
        <p:spPr bwMode="auto">
          <a:xfrm>
            <a:off x="3621155" y="3449367"/>
            <a:ext cx="36566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oup 7"/>
          <p:cNvGrpSpPr/>
          <p:nvPr/>
        </p:nvGrpSpPr>
        <p:grpSpPr bwMode="auto">
          <a:xfrm>
            <a:off x="9472309" y="5622112"/>
            <a:ext cx="2487206" cy="447588"/>
            <a:chOff x="9527309" y="3551529"/>
            <a:chExt cx="2488502" cy="448324"/>
          </a:xfrm>
        </p:grpSpPr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3" cstate="email"/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 bwMode="auto">
          <a:xfrm>
            <a:off x="9472247" y="6070399"/>
            <a:ext cx="7717304" cy="22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defPPr>
              <a:defRPr lang="en-US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 b="1">
                <a:solidFill>
                  <a:srgbClr val="FEFD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 b="1">
                <a:solidFill>
                  <a:srgbClr val="FEFD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 b="1">
                <a:solidFill>
                  <a:srgbClr val="FEFD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 b="1">
                <a:solidFill>
                  <a:srgbClr val="FEFD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 b="1">
                <a:solidFill>
                  <a:srgbClr val="FEFD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 b="1">
                <a:solidFill>
                  <a:srgbClr val="FEFD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 b="1">
                <a:solidFill>
                  <a:srgbClr val="FEFD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 b="1">
                <a:solidFill>
                  <a:srgbClr val="FEFD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Xiuning Le. </a:t>
            </a:r>
            <a:r>
              <a:rPr lang="en-US" sz="900" spc="-1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ASCO 2021. Abstr 9021.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Rectangle 49"/>
          <p:cNvSpPr>
            <a:spLocks noChangeArrowheads="1"/>
          </p:cNvSpPr>
          <p:nvPr/>
        </p:nvSpPr>
        <p:spPr bwMode="auto">
          <a:xfrm>
            <a:off x="8331217" y="2831443"/>
            <a:ext cx="1554480" cy="11884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特泊替尼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b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500 mg QD</a:t>
            </a:r>
          </a:p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天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周期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0228416" y="2953439"/>
            <a:ext cx="1646759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直至进展、</a:t>
            </a:r>
          </a:p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退出或不可</a:t>
            </a:r>
          </a:p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接受的毒性</a:t>
            </a:r>
          </a:p>
        </p:txBody>
      </p:sp>
      <p:sp>
        <p:nvSpPr>
          <p:cNvPr id="22" name="Content Placeholder 2"/>
          <p:cNvSpPr txBox="1"/>
          <p:nvPr/>
        </p:nvSpPr>
        <p:spPr bwMode="auto">
          <a:xfrm>
            <a:off x="410210" y="5130165"/>
            <a:ext cx="10871835" cy="56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2" tIns="45696" rIns="91392" bIns="45696" numCol="1" anchor="t" anchorCtr="0" compatLnSpc="1"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主要研究终点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 IRC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评估的</a:t>
            </a:r>
            <a:r>
              <a:rPr lang="en-US" sz="18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ORR       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次要研究终点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 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研究者评估的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ORR, DoR, PFS</a:t>
            </a:r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9955049" y="3453933"/>
            <a:ext cx="36566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970091" y="4244698"/>
            <a:ext cx="425177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*中心实验室通过血浆或组织检测 MET突变</a:t>
            </a:r>
          </a:p>
        </p:txBody>
      </p:sp>
      <p:sp>
        <p:nvSpPr>
          <p:cNvPr id="24" name="Line 52"/>
          <p:cNvSpPr>
            <a:spLocks noChangeShapeType="1"/>
          </p:cNvSpPr>
          <p:nvPr/>
        </p:nvSpPr>
        <p:spPr bwMode="auto">
          <a:xfrm>
            <a:off x="7896272" y="3436667"/>
            <a:ext cx="36566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4180" y="5603875"/>
            <a:ext cx="52247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ORR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：客观缓解率；</a:t>
            </a:r>
            <a:r>
              <a:rPr lang="en-US" sz="14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DoR,</a:t>
            </a:r>
            <a:r>
              <a:rPr lang="zh-CN" altLang="en-US" sz="14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：缓解持续时间；</a:t>
            </a:r>
            <a:r>
              <a:rPr lang="en-US" sz="14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PFS</a:t>
            </a:r>
            <a:r>
              <a:rPr lang="zh-CN" altLang="en-US" sz="14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：无进展生存期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894445" y="4608830"/>
            <a:ext cx="24866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数据截止日期：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2020.7.1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63102" y="228600"/>
            <a:ext cx="12191365" cy="802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VISION：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特泊替尼在MET扩增NSCLC中显示出有意义的临床活性</a:t>
            </a:r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3520440" y="1061811"/>
            <a:ext cx="454406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特泊替尼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治</a:t>
            </a:r>
            <a:r>
              <a:rPr lang="en-US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疗MET扩增NSCLC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患者的</a:t>
            </a:r>
            <a:r>
              <a:rPr lang="zh-CN" altLang="en-US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疗效</a:t>
            </a:r>
          </a:p>
        </p:txBody>
      </p:sp>
      <p:sp>
        <p:nvSpPr>
          <p:cNvPr id="5" name="TextBox 15"/>
          <p:cNvSpPr txBox="1"/>
          <p:nvPr>
            <p:custDataLst>
              <p:tags r:id="rId3"/>
            </p:custDataLst>
          </p:nvPr>
        </p:nvSpPr>
        <p:spPr bwMode="auto">
          <a:xfrm>
            <a:off x="9975215" y="5998210"/>
            <a:ext cx="2090420" cy="22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defPPr>
              <a:defRPr lang="en-US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 b="1">
                <a:solidFill>
                  <a:srgbClr val="FEFD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 b="1">
                <a:solidFill>
                  <a:srgbClr val="FEFD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 b="1">
                <a:solidFill>
                  <a:srgbClr val="FEFD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 b="1">
                <a:solidFill>
                  <a:srgbClr val="FEFD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 b="1">
                <a:solidFill>
                  <a:srgbClr val="FEFD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 b="1">
                <a:solidFill>
                  <a:srgbClr val="FEFD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 b="1">
                <a:solidFill>
                  <a:srgbClr val="FEFD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 b="1">
                <a:solidFill>
                  <a:srgbClr val="FEFD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Xiuning Le. </a:t>
            </a:r>
            <a:r>
              <a:rPr lang="en-US" sz="900" spc="-1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ASCO 2021. Abstr 9021.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4"/>
            </p:custDataLst>
          </p:nvPr>
        </p:nvGraphicFramePr>
        <p:xfrm>
          <a:off x="1525270" y="1650365"/>
          <a:ext cx="8534400" cy="411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278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IRC</a:t>
                      </a:r>
                      <a:r>
                        <a:rPr lang="zh-CN" altLang="en-US" sz="16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评估的疗效终点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总体人群（</a:t>
                      </a: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n=24</a:t>
                      </a:r>
                      <a:r>
                        <a:rPr lang="zh-CN" altLang="en-US" sz="16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一线治疗（</a:t>
                      </a: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n=7</a:t>
                      </a:r>
                      <a:r>
                        <a:rPr lang="zh-CN" altLang="en-US" sz="16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）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二线治疗（</a:t>
                      </a: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n=10</a:t>
                      </a:r>
                      <a:r>
                        <a:rPr lang="zh-CN" altLang="en-US" sz="16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）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三线治疗（</a:t>
                      </a: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n=7</a:t>
                      </a:r>
                      <a:r>
                        <a:rPr lang="zh-CN" altLang="en-US" sz="16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）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最佳总体反应 n (%)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 (42)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(71)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3 (30)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2 (29)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(4)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(</a:t>
                      </a: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PD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(21)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(14)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</a:t>
                      </a: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2 (29)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不可评估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 (33)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</a:t>
                      </a: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</a:t>
                      </a: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3 (43)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ORR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n, % [95 CI]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 (42) [22–63]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(71) [29–96]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 (30) [7–65]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(29) [4–71]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DoR</a:t>
                      </a:r>
                      <a:endParaRPr lang="en-US" altLang="en-US" sz="1600" kern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中位, 月 (95% CI)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 (2.8–NE)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 (2.8–NE)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 (</a:t>
                      </a: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–NE)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 (</a:t>
                      </a: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3.2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–NE)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PFS</a:t>
                      </a:r>
                      <a:endParaRPr lang="en-US" altLang="en-US" sz="1600" kern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中位, 月 (95% CI)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4.2 (1.4–NE)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NE (1.4–NE)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NE (1.</a:t>
                      </a: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–NE)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1.4 (0.6–4.5)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857573" y="1529166"/>
            <a:ext cx="5915186" cy="336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RET</a:t>
            </a:r>
            <a:r>
              <a:rPr lang="zh-CN" altLang="en-US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融合</a:t>
            </a:r>
            <a:r>
              <a:rPr lang="en-US" altLang="zh-CN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突变</a:t>
            </a:r>
            <a:r>
              <a:rPr lang="en-US" altLang="zh-CN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NSCLC</a:t>
            </a:r>
            <a:r>
              <a:rPr lang="zh-CN" altLang="en-US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研究进展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c-Met突变NSCLC研究进展</a:t>
            </a:r>
            <a:endParaRPr lang="en-US" altLang="zh-CN" sz="2600" b="1" kern="100" spc="35" dirty="0">
              <a:solidFill>
                <a:schemeClr val="bg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kern="100" spc="35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KRAS</a:t>
            </a:r>
            <a:r>
              <a:rPr lang="zh-CN" altLang="en-US" sz="2600" b="1" kern="100" spc="35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突变</a:t>
            </a:r>
            <a:r>
              <a:rPr lang="en-US" altLang="zh-CN" sz="2600" b="1" kern="100" spc="35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NSCLC</a:t>
            </a:r>
            <a:r>
              <a:rPr lang="zh-CN" altLang="en-US" sz="2600" b="1" kern="100" spc="35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研究进展</a:t>
            </a:r>
            <a:endParaRPr lang="zh-CN" altLang="en-US" sz="2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kern="100" spc="35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HER2</a:t>
            </a:r>
            <a:r>
              <a:rPr lang="zh-CN" altLang="en-US" sz="2600" b="1" kern="100" spc="35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突变</a:t>
            </a:r>
            <a:r>
              <a:rPr lang="en-US" altLang="zh-CN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NSCLC</a:t>
            </a:r>
            <a:r>
              <a:rPr lang="zh-CN" altLang="en-US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研究进展</a:t>
            </a:r>
            <a:endParaRPr lang="en-US" altLang="zh-CN" sz="2600" b="1" kern="100" spc="35" dirty="0">
              <a:solidFill>
                <a:schemeClr val="bg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TROP-2</a:t>
            </a:r>
            <a:r>
              <a:rPr lang="zh-CN" altLang="en-US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阳性</a:t>
            </a:r>
            <a:r>
              <a:rPr lang="en-US" altLang="zh-CN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NSCLC</a:t>
            </a:r>
            <a:r>
              <a:rPr lang="zh-CN" altLang="en-US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研究进展</a:t>
            </a:r>
            <a:endParaRPr lang="zh-CN" altLang="en-US" sz="2600" kern="100" dirty="0">
              <a:solidFill>
                <a:schemeClr val="bg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57573" y="728420"/>
            <a:ext cx="430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7667" y="388373"/>
            <a:ext cx="9449942" cy="8309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NVALT22：卡铂-紫杉醇-贝伐珠单抗 vs 顺铂-培美曲塞用于晚期未接受化疗的KRAS突变NSCLC</a:t>
            </a:r>
          </a:p>
        </p:txBody>
      </p:sp>
      <p:sp>
        <p:nvSpPr>
          <p:cNvPr id="7" name="矩形 6"/>
          <p:cNvSpPr/>
          <p:nvPr/>
        </p:nvSpPr>
        <p:spPr>
          <a:xfrm>
            <a:off x="7168970" y="5408065"/>
            <a:ext cx="475107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卡铂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(C);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紫杉醇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(P);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贝伐珠单抗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(B);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顺铂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(Cis);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培美曲塞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Pem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)</a:t>
            </a:r>
          </a:p>
        </p:txBody>
      </p:sp>
      <p:sp>
        <p:nvSpPr>
          <p:cNvPr id="19" name="矩形 18"/>
          <p:cNvSpPr/>
          <p:nvPr/>
        </p:nvSpPr>
        <p:spPr>
          <a:xfrm>
            <a:off x="10686096" y="5980529"/>
            <a:ext cx="123463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2021 ESMO, LBA50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57667" y="1741079"/>
            <a:ext cx="6871182" cy="4332036"/>
            <a:chOff x="1513364" y="1316400"/>
            <a:chExt cx="9070799" cy="4587306"/>
          </a:xfrm>
        </p:grpSpPr>
        <p:grpSp>
          <p:nvGrpSpPr>
            <p:cNvPr id="8" name="组合 7"/>
            <p:cNvGrpSpPr/>
            <p:nvPr/>
          </p:nvGrpSpPr>
          <p:grpSpPr>
            <a:xfrm>
              <a:off x="1513364" y="1316400"/>
              <a:ext cx="9070799" cy="4587306"/>
              <a:chOff x="1513364" y="1193852"/>
              <a:chExt cx="9070799" cy="4587306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513364" y="1193852"/>
                <a:ext cx="9070799" cy="2079580"/>
                <a:chOff x="1513364" y="1316400"/>
                <a:chExt cx="9070799" cy="2079580"/>
              </a:xfrm>
            </p:grpSpPr>
            <p:sp>
              <p:nvSpPr>
                <p:cNvPr id="15" name="圆角矩形 25"/>
                <p:cNvSpPr/>
                <p:nvPr/>
              </p:nvSpPr>
              <p:spPr>
                <a:xfrm>
                  <a:off x="1513364" y="1378430"/>
                  <a:ext cx="3025399" cy="1820950"/>
                </a:xfrm>
                <a:prstGeom prst="roundRect">
                  <a:avLst/>
                </a:prstGeom>
                <a:solidFill>
                  <a:srgbClr val="CEB3C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关键入组</a:t>
                  </a:r>
                  <a:r>
                    <a:rPr kumimoji="0" lang="en-US" altLang="zh-CN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/</a:t>
                  </a:r>
                  <a:r>
                    <a:rPr kumimoji="0" lang="zh-CN" alt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排除标准</a:t>
                  </a:r>
                </a:p>
                <a:p>
                  <a:pPr marL="285750" marR="0" lvl="0" indent="-285750" algn="l" defTabSz="914400" rtl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0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zh-CN" alt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年龄≥</a:t>
                  </a: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18</a:t>
                  </a:r>
                  <a:r>
                    <a:rPr kumimoji="0" lang="zh-CN" alt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岁</a:t>
                  </a:r>
                </a:p>
                <a:p>
                  <a:pPr marL="285750" marR="0" lvl="0" indent="-285750" algn="l" defTabSz="914400" rtl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0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zh-CN" alt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病理学已证实为晚期</a:t>
                  </a: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KRAS</a:t>
                  </a:r>
                  <a:r>
                    <a:rPr kumimoji="0" lang="zh-CN" alt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突变</a:t>
                  </a: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NSCLC</a:t>
                  </a:r>
                </a:p>
                <a:p>
                  <a:pPr marL="285750" marR="0" lvl="0" indent="-285750" algn="l" defTabSz="914400" rtl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0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zh-CN" alt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未经化疗</a:t>
                  </a:r>
                </a:p>
                <a:p>
                  <a:pPr marL="285750" marR="0" lvl="0" indent="-285750" algn="l" defTabSz="914400" rtl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0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zh-CN" alt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既往行抗</a:t>
                  </a: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PD(L1)</a:t>
                  </a:r>
                  <a:r>
                    <a:rPr kumimoji="0" lang="zh-CN" alt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治疗可纳入</a:t>
                  </a:r>
                </a:p>
                <a:p>
                  <a:pPr marL="285750" marR="0" lvl="0" indent="-285750" algn="l" defTabSz="914400" rtl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0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zh-CN" alt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有可测量病灶</a:t>
                  </a: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(</a:t>
                  </a:r>
                  <a:r>
                    <a:rPr kumimoji="0" lang="zh-CN" alt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根据</a:t>
                  </a: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RECIST v1.1</a:t>
                  </a:r>
                  <a:r>
                    <a:rPr kumimoji="0" lang="zh-CN" alt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标准</a:t>
                  </a: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)</a:t>
                  </a:r>
                </a:p>
                <a:p>
                  <a:pPr marL="285750" marR="0" lvl="0" indent="-285750" algn="l" defTabSz="914400" rtl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0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ECOG PS 0-2</a:t>
                  </a:r>
                </a:p>
                <a:p>
                  <a:pPr marL="285750" marR="0" lvl="0" indent="-285750" algn="l" defTabSz="914400" rtl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0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zh-CN" alt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稳定性脑转移可纳入</a:t>
                  </a:r>
                </a:p>
              </p:txBody>
            </p:sp>
            <p:sp>
              <p:nvSpPr>
                <p:cNvPr id="16" name="圆角矩形 26"/>
                <p:cNvSpPr/>
                <p:nvPr/>
              </p:nvSpPr>
              <p:spPr>
                <a:xfrm>
                  <a:off x="6335446" y="1316400"/>
                  <a:ext cx="1800520" cy="919490"/>
                </a:xfrm>
                <a:prstGeom prst="roundRect">
                  <a:avLst/>
                </a:prstGeom>
                <a:solidFill>
                  <a:srgbClr val="D7C6CE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C(AUC6)-P</a:t>
                  </a:r>
                  <a:r>
                    <a:rPr kumimoji="0" lang="zh-CN" alt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（</a:t>
                  </a: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200mg/m</a:t>
                  </a:r>
                  <a:r>
                    <a:rPr kumimoji="0" lang="en-US" altLang="zh-CN" sz="9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2</a:t>
                  </a:r>
                  <a:r>
                    <a:rPr kumimoji="0" lang="zh-CN" alt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）</a:t>
                  </a: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-B(15mg/kg)</a:t>
                  </a:r>
                  <a:r>
                    <a:rPr kumimoji="0" lang="zh-CN" alt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，</a:t>
                  </a:r>
                  <a:endParaRPr kumimoji="0" lang="en-US" altLang="zh-C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B</a:t>
                  </a:r>
                  <a:r>
                    <a:rPr kumimoji="0" lang="zh-CN" alt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维持治疗</a:t>
                  </a:r>
                  <a:endParaRPr kumimoji="0" lang="en-US" altLang="zh-C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Q3W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圆角矩形 27"/>
                <p:cNvSpPr/>
                <p:nvPr/>
              </p:nvSpPr>
              <p:spPr>
                <a:xfrm>
                  <a:off x="6335446" y="2638754"/>
                  <a:ext cx="1800520" cy="757226"/>
                </a:xfrm>
                <a:prstGeom prst="roundRect">
                  <a:avLst/>
                </a:prstGeom>
                <a:solidFill>
                  <a:srgbClr val="D7C6CE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Cis</a:t>
                  </a:r>
                  <a:r>
                    <a:rPr kumimoji="0" lang="zh-CN" alt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（</a:t>
                  </a: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75mg/m</a:t>
                  </a:r>
                  <a:r>
                    <a:rPr kumimoji="0" lang="en-US" altLang="zh-CN" sz="9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2</a:t>
                  </a:r>
                  <a:r>
                    <a:rPr kumimoji="0" lang="zh-CN" alt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）</a:t>
                  </a: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-</a:t>
                  </a:r>
                  <a:r>
                    <a:rPr kumimoji="0" lang="en-US" altLang="zh-CN" sz="9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Pem</a:t>
                  </a:r>
                  <a:r>
                    <a:rPr kumimoji="0" lang="zh-CN" alt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（</a:t>
                  </a: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500mg/m</a:t>
                  </a:r>
                  <a:r>
                    <a:rPr kumimoji="0" lang="en-US" altLang="zh-CN" sz="9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2</a:t>
                  </a:r>
                  <a:r>
                    <a:rPr kumimoji="0" lang="zh-CN" alt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），</a:t>
                  </a:r>
                  <a:endParaRPr kumimoji="0" lang="en-US" altLang="zh-C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Pem</a:t>
                  </a:r>
                  <a:r>
                    <a:rPr kumimoji="0" lang="zh-CN" alt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维持治疗</a:t>
                  </a:r>
                  <a:endParaRPr kumimoji="0" lang="en-US" altLang="zh-C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Q3W</a:t>
                  </a:r>
                </a:p>
              </p:txBody>
            </p:sp>
            <p:sp>
              <p:nvSpPr>
                <p:cNvPr id="18" name="圆角矩形 28"/>
                <p:cNvSpPr/>
                <p:nvPr/>
              </p:nvSpPr>
              <p:spPr>
                <a:xfrm>
                  <a:off x="9001743" y="1845310"/>
                  <a:ext cx="1582420" cy="1081752"/>
                </a:xfrm>
                <a:prstGeom prst="roundRect">
                  <a:avLst/>
                </a:prstGeom>
                <a:solidFill>
                  <a:srgbClr val="D1B4BC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主要终点</a:t>
                  </a:r>
                  <a:r>
                    <a:rPr kumimoji="0" lang="zh-CN" alt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：</a:t>
                  </a:r>
                  <a:endParaRPr kumimoji="0" lang="en-US" altLang="zh-C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PFS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次要终点</a:t>
                  </a:r>
                  <a:r>
                    <a:rPr kumimoji="0" lang="zh-CN" alt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：</a:t>
                  </a:r>
                  <a:endParaRPr kumimoji="0" lang="en-US" altLang="zh-C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ORR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DCR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OS</a:t>
                  </a:r>
                </a:p>
              </p:txBody>
            </p:sp>
          </p:grpSp>
          <p:sp>
            <p:nvSpPr>
              <p:cNvPr id="10" name="矩形 9"/>
              <p:cNvSpPr/>
              <p:nvPr/>
            </p:nvSpPr>
            <p:spPr>
              <a:xfrm>
                <a:off x="1604718" y="3748673"/>
                <a:ext cx="3617142" cy="102543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a)</a:t>
                </a:r>
                <a:r>
                  <a:rPr kumimoji="0" lang="zh-CN" altLang="en-US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分层因素：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marL="285750" marR="0" lvl="0" indent="-2857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KRAS</a:t>
                </a: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突变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(G12C/G12V/</a:t>
                </a: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其他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)</a:t>
                </a:r>
              </a:p>
              <a:p>
                <a:pPr marL="285750" marR="0" lvl="0" indent="-2857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ECOG PS (0-1/2</a:t>
                </a: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）</a:t>
                </a:r>
              </a:p>
              <a:p>
                <a:pPr marL="285750" marR="0" lvl="0" indent="-2857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脑转移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(</a:t>
                </a: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是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/</a:t>
                </a: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否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)</a:t>
                </a:r>
              </a:p>
              <a:p>
                <a:pPr marL="285750" marR="0" lvl="0" indent="-2857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2018</a:t>
                </a: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年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:</a:t>
                </a: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既往抗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PD(L1)</a:t>
                </a: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治疗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(</a:t>
                </a: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是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/</a:t>
                </a: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否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)</a:t>
                </a: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604718" y="4951394"/>
                <a:ext cx="7482107" cy="8297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marR="0" lvl="0" indent="-28575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000" dirty="0">
                    <a:solidFill>
                      <a:srgbClr val="33333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计划样本量</a:t>
                </a:r>
                <a:r>
                  <a:rPr lang="en-US" altLang="zh-CN" sz="1000" dirty="0">
                    <a:solidFill>
                      <a:srgbClr val="33333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240</a:t>
                </a:r>
                <a:r>
                  <a:rPr lang="zh-CN" altLang="en-US" sz="1000" dirty="0">
                    <a:solidFill>
                      <a:srgbClr val="33333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例</a:t>
                </a:r>
                <a:endParaRPr lang="en-US" altLang="zh-CN" sz="10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marL="285750" marR="0" lvl="0" indent="-28575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在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2016</a:t>
                </a: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年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4</a:t>
                </a: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月至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2021</a:t>
                </a: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年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7</a:t>
                </a: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月期间进行了患者招募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marL="285750" marR="0" lvl="0" indent="-28575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000" dirty="0">
                    <a:solidFill>
                      <a:srgbClr val="33333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由于进度缓慢，入组提前关闭</a:t>
                </a: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444354" y="3769732"/>
                <a:ext cx="3167455" cy="53659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b)</a:t>
                </a:r>
                <a:r>
                  <a:rPr kumimoji="0" lang="zh-CN" altLang="en-US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疗效评估：</a:t>
                </a:r>
                <a:endParaRPr kumimoji="0" lang="en-US" altLang="zh-CN" sz="1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根据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RECIST v1.1</a:t>
                </a: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进行，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Q6W</a:t>
                </a: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4546237" y="1931142"/>
              <a:ext cx="4468662" cy="1391494"/>
              <a:chOff x="4546237" y="1931142"/>
              <a:chExt cx="4468662" cy="1391494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5099408" y="1974445"/>
                <a:ext cx="352496" cy="953294"/>
              </a:xfrm>
              <a:prstGeom prst="rect">
                <a:avLst/>
              </a:prstGeom>
              <a:solidFill>
                <a:srgbClr val="CEB3C1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dirty="0"/>
                  <a:t>随      </a:t>
                </a:r>
                <a:endParaRPr lang="en-US" altLang="zh-CN" sz="1050" dirty="0"/>
              </a:p>
              <a:p>
                <a:endParaRPr lang="en-US" altLang="zh-CN" sz="1050" dirty="0"/>
              </a:p>
              <a:p>
                <a:endParaRPr lang="en-US" altLang="zh-CN" sz="1050" dirty="0"/>
              </a:p>
              <a:p>
                <a:r>
                  <a:rPr lang="zh-CN" altLang="en-US" sz="1050" dirty="0"/>
                  <a:t>                                机</a:t>
                </a: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5451906" y="2676041"/>
                <a:ext cx="40417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组合 28"/>
              <p:cNvGrpSpPr/>
              <p:nvPr/>
            </p:nvGrpSpPr>
            <p:grpSpPr>
              <a:xfrm>
                <a:off x="4546237" y="1932421"/>
                <a:ext cx="1789210" cy="1315658"/>
                <a:chOff x="4556502" y="1927502"/>
                <a:chExt cx="1789210" cy="1315658"/>
              </a:xfrm>
            </p:grpSpPr>
            <p:cxnSp>
              <p:nvCxnSpPr>
                <p:cNvPr id="3" name="直接箭头连接符 2"/>
                <p:cNvCxnSpPr/>
                <p:nvPr/>
              </p:nvCxnSpPr>
              <p:spPr>
                <a:xfrm>
                  <a:off x="4556502" y="2633680"/>
                  <a:ext cx="553171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 flipH="1">
                  <a:off x="5853192" y="1942293"/>
                  <a:ext cx="13157" cy="130086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箭头连接符 25"/>
                <p:cNvCxnSpPr/>
                <p:nvPr/>
              </p:nvCxnSpPr>
              <p:spPr>
                <a:xfrm>
                  <a:off x="5866350" y="1927502"/>
                  <a:ext cx="479362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箭头连接符 27"/>
                <p:cNvCxnSpPr/>
                <p:nvPr/>
              </p:nvCxnSpPr>
              <p:spPr>
                <a:xfrm>
                  <a:off x="5840036" y="3243160"/>
                  <a:ext cx="505676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组合 37"/>
              <p:cNvGrpSpPr/>
              <p:nvPr/>
            </p:nvGrpSpPr>
            <p:grpSpPr>
              <a:xfrm>
                <a:off x="8135967" y="1931142"/>
                <a:ext cx="878932" cy="1391494"/>
                <a:chOff x="8135967" y="1931226"/>
                <a:chExt cx="738318" cy="1384335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 flipV="1">
                  <a:off x="8135967" y="3295788"/>
                  <a:ext cx="332484" cy="65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8473002" y="1931226"/>
                  <a:ext cx="0" cy="13843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箭头连接符 36"/>
                <p:cNvCxnSpPr/>
                <p:nvPr/>
              </p:nvCxnSpPr>
              <p:spPr>
                <a:xfrm>
                  <a:off x="8473001" y="2676041"/>
                  <a:ext cx="401284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文本框 38"/>
              <p:cNvSpPr txBox="1"/>
              <p:nvPr/>
            </p:nvSpPr>
            <p:spPr>
              <a:xfrm>
                <a:off x="4551840" y="2315603"/>
                <a:ext cx="547568" cy="162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" b="1" dirty="0"/>
                  <a:t>1∶1</a:t>
                </a:r>
                <a:endParaRPr lang="zh-CN" altLang="en-US" sz="400" b="1" dirty="0"/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8143440" y="1931142"/>
                <a:ext cx="3883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标题 1"/>
          <p:cNvSpPr>
            <a:spLocks noGrp="1"/>
          </p:cNvSpPr>
          <p:nvPr>
            <p:ph type="title"/>
          </p:nvPr>
        </p:nvSpPr>
        <p:spPr>
          <a:xfrm>
            <a:off x="7932507" y="1247816"/>
            <a:ext cx="3133518" cy="478060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患者基线特征</a:t>
            </a:r>
          </a:p>
        </p:txBody>
      </p:sp>
      <p:sp>
        <p:nvSpPr>
          <p:cNvPr id="69" name="标题 1"/>
          <p:cNvSpPr txBox="1"/>
          <p:nvPr/>
        </p:nvSpPr>
        <p:spPr>
          <a:xfrm>
            <a:off x="1687853" y="1289486"/>
            <a:ext cx="3133518" cy="478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随机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III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期研究设计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7295665" y="1799657"/>
            <a:ext cx="4638666" cy="2648340"/>
            <a:chOff x="1684673" y="1336431"/>
            <a:chExt cx="8858250" cy="4248150"/>
          </a:xfrm>
        </p:grpSpPr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4673" y="1336431"/>
              <a:ext cx="8858250" cy="4248150"/>
            </a:xfrm>
            <a:prstGeom prst="rect">
              <a:avLst/>
            </a:prstGeom>
          </p:spPr>
        </p:pic>
        <p:sp>
          <p:nvSpPr>
            <p:cNvPr id="75" name="文本框 74"/>
            <p:cNvSpPr txBox="1"/>
            <p:nvPr/>
          </p:nvSpPr>
          <p:spPr>
            <a:xfrm>
              <a:off x="1766822" y="1394725"/>
              <a:ext cx="1233242" cy="246849"/>
            </a:xfrm>
            <a:prstGeom prst="rect">
              <a:avLst/>
            </a:prstGeom>
            <a:solidFill>
              <a:srgbClr val="1B2F5C"/>
            </a:solidFill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参 数</a:t>
              </a: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739394" y="1860147"/>
              <a:ext cx="2295428" cy="444329"/>
            </a:xfrm>
            <a:prstGeom prst="rect">
              <a:avLst/>
            </a:prstGeom>
            <a:solidFill>
              <a:srgbClr val="F3F1F3"/>
            </a:solidFill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年龄，岁（中位数，范围）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766822" y="2052000"/>
              <a:ext cx="2267999" cy="66649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性别，</a:t>
              </a: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n</a:t>
              </a:r>
              <a:r>
                <a: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r>
                <a: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  <a:endPara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  男</a:t>
              </a:r>
              <a:endPara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  女</a:t>
              </a: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764000" y="4212000"/>
              <a:ext cx="2844001" cy="444329"/>
            </a:xfrm>
            <a:prstGeom prst="rect">
              <a:avLst/>
            </a:prstGeom>
            <a:solidFill>
              <a:srgbClr val="F3F1F3"/>
            </a:solidFill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既往接受过抗</a:t>
              </a: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PD</a:t>
              </a:r>
              <a:r>
                <a: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L1</a:t>
              </a:r>
              <a:r>
                <a: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）治疗</a:t>
              </a: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-no</a:t>
              </a:r>
              <a:r>
                <a: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r>
                <a: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764000" y="4810785"/>
              <a:ext cx="2844001" cy="22216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脑转移病史</a:t>
              </a: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-no</a:t>
              </a:r>
              <a:r>
                <a: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r>
                <a: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</p:grpSp>
      <p:sp>
        <p:nvSpPr>
          <p:cNvPr id="80" name="文本框 79"/>
          <p:cNvSpPr txBox="1"/>
          <p:nvPr/>
        </p:nvSpPr>
        <p:spPr>
          <a:xfrm>
            <a:off x="7353132" y="3203689"/>
            <a:ext cx="4382764" cy="1305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1058" y="1574807"/>
            <a:ext cx="4221146" cy="369332"/>
          </a:xfrm>
        </p:spPr>
        <p:txBody>
          <a:bodyPr>
            <a:no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总体人群：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PFS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无差别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" y="1944499"/>
            <a:ext cx="5971534" cy="33868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1829" y="378555"/>
            <a:ext cx="9240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NVALT22：</a:t>
            </a:r>
            <a:r>
              <a:rPr kumimoji="0" lang="zh-CN" altLang="en-US" sz="2400" b="1" i="0" u="none" strike="noStrike" kern="1200" cap="none" spc="0" normalizeH="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卡铂-紫杉醇-贝伐珠单抗 vs 顺铂-培美曲塞，主要终点PFS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未改善</a:t>
            </a:r>
            <a:r>
              <a:rPr kumimoji="0" lang="zh-CN" altLang="en-US" sz="2400" b="1" i="0" u="none" strike="noStrike" kern="1200" cap="none" spc="0" normalizeH="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 r="5305"/>
          <a:stretch>
            <a:fillRect/>
          </a:stretch>
        </p:blipFill>
        <p:spPr>
          <a:xfrm>
            <a:off x="5612130" y="1939925"/>
            <a:ext cx="6732905" cy="32778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558429" y="1574568"/>
            <a:ext cx="339409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G12C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突变亚组：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PFS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亦无差别</a:t>
            </a:r>
          </a:p>
        </p:txBody>
      </p:sp>
      <p:sp>
        <p:nvSpPr>
          <p:cNvPr id="9" name="标题 1"/>
          <p:cNvSpPr txBox="1"/>
          <p:nvPr/>
        </p:nvSpPr>
        <p:spPr>
          <a:xfrm>
            <a:off x="3587115" y="2087880"/>
            <a:ext cx="1921510" cy="7289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中位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PFS 5.2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个月 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vs 4.7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个月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HR=0.96(P=0.81)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8341995" y="3065145"/>
            <a:ext cx="1425575" cy="4889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HR=0.74(P=0.22)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07860" y="5560060"/>
            <a:ext cx="3297555" cy="2298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卡铂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(C);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紫杉醇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(P);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贝伐珠单抗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(B);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顺铂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(Cis);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培美曲塞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Pem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)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4375" y="5560060"/>
            <a:ext cx="3340735" cy="2298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卡铂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(C);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紫杉醇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(P);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贝伐珠单抗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(B);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顺铂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(Cis);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培美曲塞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Pem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)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305731" y="5998309"/>
            <a:ext cx="123463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2021 ESMO, LBA50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ECB28221-360B-4C08-BC9A-7040BFBC33EB}"/>
              </a:ext>
            </a:extLst>
          </p:cNvPr>
          <p:cNvSpPr txBox="1"/>
          <p:nvPr/>
        </p:nvSpPr>
        <p:spPr>
          <a:xfrm>
            <a:off x="120277" y="106599"/>
            <a:ext cx="11847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诊断技术不断发展，靶向治疗也不断有新的探索与进展</a:t>
            </a:r>
          </a:p>
        </p:txBody>
      </p:sp>
      <p:pic>
        <p:nvPicPr>
          <p:cNvPr id="8" name="图片 7" descr="图片包含 图示&#10;&#10;描述已自动生成">
            <a:extLst>
              <a:ext uri="{FF2B5EF4-FFF2-40B4-BE49-F238E27FC236}">
                <a16:creationId xmlns:a16="http://schemas.microsoft.com/office/drawing/2014/main" id="{17CE80ED-5A3B-443E-BD2F-AD305B8FD3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9" y="872746"/>
            <a:ext cx="11050542" cy="177189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CC3DAA1-ACBF-412E-8B4E-06765B70326C}"/>
              </a:ext>
            </a:extLst>
          </p:cNvPr>
          <p:cNvSpPr txBox="1"/>
          <p:nvPr/>
        </p:nvSpPr>
        <p:spPr>
          <a:xfrm>
            <a:off x="2006" y="6639760"/>
            <a:ext cx="6093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FDA, US Food and Drug Administration.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3605C97-FFB6-4AAD-BE73-44AEA776C9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1868" y="2522271"/>
            <a:ext cx="8782754" cy="4098662"/>
          </a:xfrm>
          <a:prstGeom prst="rect">
            <a:avLst/>
          </a:prstGeom>
        </p:spPr>
      </p:pic>
      <p:pic>
        <p:nvPicPr>
          <p:cNvPr id="7" name="图片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80" y="3227742"/>
            <a:ext cx="2630488" cy="229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969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264" y="2174629"/>
            <a:ext cx="3073153" cy="4806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期研究设计</a:t>
            </a:r>
            <a:endParaRPr lang="zh-CN" altLang="en-US" sz="1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Group 7"/>
          <p:cNvGrpSpPr/>
          <p:nvPr/>
        </p:nvGrpSpPr>
        <p:grpSpPr bwMode="auto">
          <a:xfrm>
            <a:off x="9594674" y="5494746"/>
            <a:ext cx="2488502" cy="447822"/>
            <a:chOff x="9527309" y="3551529"/>
            <a:chExt cx="2488502" cy="448324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tx1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 dirty="0">
                  <a:solidFill>
                    <a:schemeClr val="tx1"/>
                  </a:solidFill>
                  <a:latin typeface="Calibri" panose="020F0502020204030204" pitchFamily="34" charset="0"/>
                  <a:hlinkClick r:id="rId5"/>
                </a:rPr>
                <a:t>clinicalo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  <a:hlinkClick r:id="rId5"/>
                </a:rPr>
                <a:t>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92735" y="2933334"/>
            <a:ext cx="6335016" cy="2125287"/>
            <a:chOff x="604673" y="2600491"/>
            <a:chExt cx="10803800" cy="2815972"/>
          </a:xfrm>
        </p:grpSpPr>
        <p:grpSp>
          <p:nvGrpSpPr>
            <p:cNvPr id="12" name="组合 11"/>
            <p:cNvGrpSpPr/>
            <p:nvPr/>
          </p:nvGrpSpPr>
          <p:grpSpPr>
            <a:xfrm>
              <a:off x="604673" y="2600491"/>
              <a:ext cx="9622294" cy="2125960"/>
              <a:chOff x="604673" y="2600491"/>
              <a:chExt cx="9622294" cy="2125960"/>
            </a:xfrm>
          </p:grpSpPr>
          <p:sp>
            <p:nvSpPr>
              <p:cNvPr id="8" name="Text Box 45"/>
              <p:cNvSpPr txBox="1">
                <a:spLocks noChangeArrowheads="1"/>
              </p:cNvSpPr>
              <p:nvPr/>
            </p:nvSpPr>
            <p:spPr bwMode="auto">
              <a:xfrm>
                <a:off x="1189521" y="2600491"/>
                <a:ext cx="2976256" cy="1223398"/>
              </a:xfrm>
              <a:prstGeom prst="rect">
                <a:avLst/>
              </a:prstGeom>
              <a:solidFill>
                <a:srgbClr val="CEB3C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9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局部晚期</a:t>
                </a:r>
                <a:r>
                  <a:rPr kumimoji="0" lang="en-US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转移性</a:t>
                </a:r>
                <a:r>
                  <a:rPr kumimoji="0" lang="en-US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NSCLC</a:t>
                </a:r>
                <a: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，中心实验室检测出</a:t>
                </a:r>
                <a:r>
                  <a:rPr kumimoji="0" lang="en-US" altLang="en-US" sz="9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KRAS</a:t>
                </a:r>
                <a:r>
                  <a:rPr kumimoji="0" lang="en-US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p.G12C; </a:t>
                </a:r>
                <a: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先前接受过</a:t>
                </a:r>
                <a:r>
                  <a:rPr lang="en-US" altLang="en-US" sz="900" b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≤3</a:t>
                </a:r>
                <a:r>
                  <a:rPr lang="zh-CN" altLang="en-US" sz="900" b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线标准治疗后进展</a:t>
                </a:r>
                <a:r>
                  <a:rPr lang="en-US" altLang="en-US" sz="900" b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br>
                  <a:rPr lang="en-US" altLang="en-US" sz="900" b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900" b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无活动性</a:t>
                </a:r>
                <a:r>
                  <a:rPr lang="en-US" altLang="en-US" sz="900" b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CNS</a:t>
                </a:r>
                <a:r>
                  <a:rPr lang="zh-CN" altLang="en-US" sz="900" b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转移</a:t>
                </a:r>
                <a:endParaRPr lang="en-US" altLang="en-US" sz="9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(N = 126)</a:t>
                </a:r>
              </a:p>
            </p:txBody>
          </p:sp>
          <p:sp>
            <p:nvSpPr>
              <p:cNvPr id="9" name="Rectangle 49"/>
              <p:cNvSpPr>
                <a:spLocks noChangeArrowheads="1"/>
              </p:cNvSpPr>
              <p:nvPr/>
            </p:nvSpPr>
            <p:spPr bwMode="auto">
              <a:xfrm>
                <a:off x="5061674" y="2757911"/>
                <a:ext cx="2761131" cy="87885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0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索托拉西布</a:t>
                </a: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960 mg </a:t>
                </a: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口服</a:t>
                </a: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QD</a:t>
                </a:r>
              </a:p>
            </p:txBody>
          </p:sp>
          <p:sp>
            <p:nvSpPr>
              <p:cNvPr id="13" name="Line 52"/>
              <p:cNvSpPr>
                <a:spLocks noChangeShapeType="1"/>
              </p:cNvSpPr>
              <p:nvPr/>
            </p:nvSpPr>
            <p:spPr bwMode="auto">
              <a:xfrm>
                <a:off x="8226009" y="3197340"/>
                <a:ext cx="492691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46"/>
              <p:cNvSpPr>
                <a:spLocks noChangeArrowheads="1"/>
              </p:cNvSpPr>
              <p:nvPr/>
            </p:nvSpPr>
            <p:spPr bwMode="auto">
              <a:xfrm>
                <a:off x="5061674" y="3770651"/>
                <a:ext cx="2848952" cy="40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700" b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48</a:t>
                </a:r>
                <a:r>
                  <a:rPr lang="zh-CN" altLang="en-US" sz="700" b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周内影像学检查每</a:t>
                </a:r>
                <a:r>
                  <a:rPr lang="en-US" altLang="zh-CN" sz="700" b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r>
                  <a:rPr lang="zh-CN" altLang="en-US" sz="700" b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周一次</a:t>
                </a:r>
                <a:r>
                  <a:rPr lang="en-US" altLang="en-US" sz="700" b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700" b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然后每</a:t>
                </a:r>
                <a:r>
                  <a:rPr lang="en-US" altLang="en-US" sz="700" b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12</a:t>
                </a:r>
                <a:r>
                  <a:rPr lang="zh-CN" altLang="en-US" sz="700" b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周一次</a:t>
                </a:r>
                <a:endParaRPr kumimoji="0" lang="en-US" altLang="en-US" sz="700" b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>
                <a:off x="4194315" y="3197340"/>
                <a:ext cx="492691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Content Placeholder 2"/>
              <p:cNvSpPr txBox="1"/>
              <p:nvPr/>
            </p:nvSpPr>
            <p:spPr bwMode="auto">
              <a:xfrm>
                <a:off x="604673" y="4301721"/>
                <a:ext cx="5232524" cy="424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342900" indent="-342900" fontAlgn="base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 sz="2400" b="0" kern="0">
                    <a:latin typeface="Calibri" panose="020F0502020204030204" pitchFamily="34" charset="0"/>
                  </a:defRPr>
                </a:lvl1pPr>
                <a:lvl2pPr marL="742950" indent="-285750" fontAlgn="base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chemeClr val="bg1"/>
                  </a:buClr>
                  <a:buFont typeface="Arial" panose="020B0604020202020204" pitchFamily="34" charset="0"/>
                  <a:buChar char="‒"/>
                  <a:defRPr sz="26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2pPr>
                <a:lvl3pPr marL="1143000" indent="-228600" fontAlgn="base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chemeClr val="bg1"/>
                  </a:buClr>
                  <a:buFont typeface="Arial" panose="020B0604020202020204" pitchFamily="34" charset="0"/>
                  <a:buChar char="‒"/>
                  <a:defRPr sz="24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3pPr>
                <a:lvl4pPr marL="1600200" indent="-228600" fontAlgn="base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chemeClr val="bg1"/>
                  </a:buClr>
                  <a:buFont typeface="Arial" panose="020B0604020202020204" pitchFamily="34" charset="0"/>
                  <a:buChar char="‒"/>
                  <a:defRPr sz="22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4pPr>
                <a:lvl5pPr marL="2057400" indent="-228600" fontAlgn="base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chemeClr val="bg1"/>
                  </a:buClr>
                  <a:buFont typeface="Arial" panose="020B0604020202020204" pitchFamily="34" charset="0"/>
                  <a:buChar char="‒"/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 sz="1400"/>
                </a:lvl6pPr>
                <a:lvl7pPr marL="2971800" indent="-228600" fontAlgn="base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 sz="1400"/>
                </a:lvl7pPr>
                <a:lvl8pPr marL="3429000" indent="-228600" fontAlgn="base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 sz="1400"/>
                </a:lvl8pPr>
                <a:lvl9pPr marL="3886200" indent="-228600" fontAlgn="base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 sz="1400"/>
                </a:lvl9pPr>
              </a:lstStyle>
              <a:p>
                <a:pPr>
                  <a:buClrTx/>
                  <a:buFont typeface="Wingdings" panose="05000000000000000000" pitchFamily="2" charset="2"/>
                  <a:buChar char="n"/>
                </a:pPr>
                <a:r>
                  <a: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主要终点</a:t>
                </a:r>
                <a:r>
                  <a:rPr 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ORR by BICR (RECIST v1.1) </a:t>
                </a:r>
              </a:p>
            </p:txBody>
          </p:sp>
          <p:sp>
            <p:nvSpPr>
              <p:cNvPr id="24" name="Rectangle 46"/>
              <p:cNvSpPr>
                <a:spLocks noChangeArrowheads="1"/>
              </p:cNvSpPr>
              <p:nvPr/>
            </p:nvSpPr>
            <p:spPr bwMode="auto">
              <a:xfrm>
                <a:off x="8718701" y="3044415"/>
                <a:ext cx="1508266" cy="305849"/>
              </a:xfrm>
              <a:prstGeom prst="rect">
                <a:avLst/>
              </a:prstGeom>
              <a:solidFill>
                <a:srgbClr val="CEB3C1"/>
              </a:solidFill>
              <a:ln>
                <a:noFill/>
              </a:ln>
            </p:spPr>
            <p:txBody>
              <a:bodyPr wrap="square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900" i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直到</a:t>
                </a:r>
                <a:r>
                  <a:rPr lang="en-US" altLang="en-US" sz="900" i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PD</a:t>
                </a:r>
                <a:endParaRPr kumimoji="0" lang="en-US" altLang="en-US" sz="90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Content Placeholder 2"/>
            <p:cNvSpPr txBox="1"/>
            <p:nvPr/>
          </p:nvSpPr>
          <p:spPr bwMode="auto">
            <a:xfrm>
              <a:off x="5536228" y="4301719"/>
              <a:ext cx="5872245" cy="1114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lvl1pPr marL="342900" indent="-342900" algn="l" rtl="0" eaLnBrk="1" fontAlgn="base" hangingPunct="1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6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marL="1143000" indent="-228600" algn="l" rtl="0" eaLnBrk="1" fontAlgn="base" hangingPunct="1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4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marL="1600200" indent="-228600" algn="l" rtl="0" eaLnBrk="1" fontAlgn="base" hangingPunct="1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200"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marL="2057400" indent="-228600" algn="l" rtl="0" eaLnBrk="1" fontAlgn="base" hangingPunct="1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1" fontAlgn="base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ClrTx/>
                <a:buFont typeface="Wingdings" panose="05000000000000000000" pitchFamily="2" charset="2"/>
                <a:buChar char="n"/>
              </a:pPr>
              <a:r>
                <a:rPr lang="zh-CN" altLang="en-US" sz="1000" b="0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次要终点</a:t>
              </a:r>
              <a:r>
                <a:rPr lang="en-US" sz="1000" b="0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sz="1000" b="0" kern="0" dirty="0" err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DoR</a:t>
              </a:r>
              <a:r>
                <a:rPr lang="en-US" sz="1000" b="0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 DCR, TTR, PFS, OS, </a:t>
              </a:r>
              <a:r>
                <a:rPr lang="zh-CN" altLang="en-US" sz="1000" b="0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  <a:endParaRPr lang="en-US" sz="1000" b="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buClrTx/>
                <a:buFont typeface="Wingdings" panose="05000000000000000000" pitchFamily="2" charset="2"/>
                <a:buChar char="n"/>
              </a:pPr>
              <a:r>
                <a:rPr lang="zh-CN" altLang="en-US" sz="1000" b="0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探索性终点</a:t>
              </a:r>
              <a:r>
                <a:rPr lang="en-US" sz="1000" b="0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zh-CN" altLang="en-US" sz="1000" b="0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与疗效相关的生物标志物</a:t>
              </a:r>
              <a:endParaRPr lang="en-US" sz="1000" b="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标题 3"/>
          <p:cNvSpPr>
            <a:spLocks noGrp="1"/>
          </p:cNvSpPr>
          <p:nvPr>
            <p:ph type="title"/>
          </p:nvPr>
        </p:nvSpPr>
        <p:spPr>
          <a:xfrm>
            <a:off x="217422" y="382030"/>
            <a:ext cx="9977712" cy="509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CodeBreaK100：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索托拉西布（Sotorasib）用于经治KRAS p.G12C突变NSCLC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7911395" y="2160216"/>
            <a:ext cx="3073153" cy="480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患者基线特征</a:t>
            </a:r>
            <a:endParaRPr lang="zh-CN" altLang="en-US" sz="1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8" name="Group 3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4817937"/>
              </p:ext>
            </p:extLst>
          </p:nvPr>
        </p:nvGraphicFramePr>
        <p:xfrm>
          <a:off x="7017399" y="2613684"/>
          <a:ext cx="4861147" cy="2880843"/>
        </p:xfrm>
        <a:graphic>
          <a:graphicData uri="http://schemas.openxmlformats.org/drawingml/2006/table">
            <a:tbl>
              <a:tblPr/>
              <a:tblGrid>
                <a:gridCol w="2928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特征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索托拉西布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960 mg QD</a:t>
                      </a:r>
                      <a:b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(N = 126)</a:t>
                      </a:r>
                    </a:p>
                  </a:txBody>
                  <a:tcPr marL="121881" marR="121881" marT="45728" marB="45728" anchor="ctr" horzOverflow="overflow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4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中位年龄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</a:t>
                      </a: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范围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63.5 (37-80)</a:t>
                      </a:r>
                    </a:p>
                  </a:txBody>
                  <a:tcPr marL="121881" marR="121881" marT="45728" marB="45728" anchor="ctr" horzOverflow="overflow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吸烟史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n (%)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从不吸烟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当前或以前吸烟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 (4.8)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117 (92.9)</a:t>
                      </a:r>
                    </a:p>
                  </a:txBody>
                  <a:tcPr marL="121881" marR="121881" marT="45728" marB="45728" anchor="ctr" horzOverflow="overflow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1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ECOG PS 0/1, n (%)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 (30.2)/88 (69.8)</a:t>
                      </a:r>
                    </a:p>
                  </a:txBody>
                  <a:tcPr marL="121881" marR="121881" marT="45728" marB="45728" anchor="ctr" horzOverflow="overflow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既往全身治疗线数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n (%)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 (42.9)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 (34.9)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 (22.2)</a:t>
                      </a:r>
                    </a:p>
                  </a:txBody>
                  <a:tcPr marL="121881" marR="121881" marT="45728" marB="45728" anchor="b" horzOverflow="overflow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既往全身治疗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n (%)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含铂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CT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抗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PD-(L)1 </a:t>
                      </a: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抑制剂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含铂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CT + </a:t>
                      </a: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抗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PD-(L)1</a:t>
                      </a: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抑制剂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113 (89.7)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115 (91.3)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102 (81.0)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anchor="b" horzOverflow="overflow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" name="Content Placeholder 2"/>
          <p:cNvSpPr txBox="1"/>
          <p:nvPr/>
        </p:nvSpPr>
        <p:spPr>
          <a:xfrm>
            <a:off x="217422" y="1335704"/>
            <a:ext cx="11611610" cy="75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ts val="900"/>
              </a:spcBef>
              <a:spcAft>
                <a:spcPts val="7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‒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研究背景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p.G12C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突变见于约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13%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的肺腺癌，</a:t>
            </a:r>
            <a:r>
              <a:rPr kumimoji="0" lang="en-US" altLang="zh-CN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KRAS</a:t>
            </a:r>
            <a:r>
              <a:rPr kumimoji="0" lang="zh-CN" altLang="en-US" sz="16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突变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NSCLC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一线免疫检查点抑制剂治疗进展后亟需新的治疗方法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ts val="900"/>
              </a:spcBef>
              <a:spcAft>
                <a:spcPts val="7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‒"/>
              <a:defRPr/>
            </a:pPr>
            <a:r>
              <a:rPr lang="zh-CN" altLang="en-US" sz="1600" dirty="0">
                <a:solidFill>
                  <a:srgbClr val="4545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索托拉西布</a:t>
            </a:r>
            <a:r>
              <a:rPr lang="zh-CN" altLang="en-US" sz="1600" b="0" i="0" dirty="0">
                <a:solidFill>
                  <a:srgbClr val="45455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是一种特异性、不可逆抑制</a:t>
            </a:r>
            <a:r>
              <a:rPr lang="en-US" altLang="zh-CN" sz="1600" b="0" i="0" dirty="0">
                <a:solidFill>
                  <a:srgbClr val="45455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KRASG12C</a:t>
            </a:r>
            <a:r>
              <a:rPr lang="zh-CN" altLang="en-US" sz="1600" b="0" i="0" dirty="0">
                <a:solidFill>
                  <a:srgbClr val="45455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靶点的小分子靶向药物</a:t>
            </a:r>
            <a:endParaRPr lang="zh-CN" altLang="en-US" sz="1600" b="0" i="0" dirty="0">
              <a:solidFill>
                <a:srgbClr val="454556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-379095" y="5622379"/>
            <a:ext cx="7192645" cy="464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base">
              <a:spcBef>
                <a:spcPts val="900"/>
              </a:spcBef>
              <a:spcAft>
                <a:spcPts val="700"/>
              </a:spcAft>
              <a:buClr>
                <a:srgbClr val="000000"/>
              </a:buClr>
              <a:buNone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 WCLC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公布的初始分析显示双重临床获益：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ORR: 37.1%;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中位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PFS: 6.8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692996" y="5900410"/>
            <a:ext cx="1853392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en-US" dirty="0"/>
              <a:t>Li. WCLC 2020</a:t>
            </a:r>
            <a:r>
              <a:rPr lang="en-US" altLang="en-US"/>
              <a:t>. Abstr</a:t>
            </a:r>
            <a:r>
              <a:rPr lang="en-US" altLang="en-US" dirty="0"/>
              <a:t> PS01.07. </a:t>
            </a:r>
            <a:endParaRPr lang="zh-CN" altLang="en-US" dirty="0"/>
          </a:p>
        </p:txBody>
      </p:sp>
      <p:cxnSp>
        <p:nvCxnSpPr>
          <p:cNvPr id="36" name="直接箭头连接符 35"/>
          <p:cNvCxnSpPr>
            <a:endCxn id="9" idx="1"/>
          </p:cNvCxnSpPr>
          <p:nvPr/>
        </p:nvCxnSpPr>
        <p:spPr>
          <a:xfrm>
            <a:off x="2397591" y="3383791"/>
            <a:ext cx="508592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4530273" y="3425936"/>
            <a:ext cx="508592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67229" y="409180"/>
            <a:ext cx="72059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CodeBreaK100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更新数据：疗效和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OS</a:t>
            </a:r>
          </a:p>
        </p:txBody>
      </p:sp>
      <p:sp>
        <p:nvSpPr>
          <p:cNvPr id="5" name="Content Placeholder 2"/>
          <p:cNvSpPr txBox="1"/>
          <p:nvPr/>
        </p:nvSpPr>
        <p:spPr>
          <a:xfrm>
            <a:off x="359445" y="5269987"/>
            <a:ext cx="3073153" cy="480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数据截止到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sz="16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9913819" y="5325664"/>
            <a:ext cx="203292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2021 </a:t>
            </a:r>
            <a:r>
              <a:rPr lang="en-US" altLang="zh-CN" dirty="0"/>
              <a:t>ASCO</a:t>
            </a:r>
            <a:r>
              <a:rPr lang="en-US" altLang="en-US" dirty="0"/>
              <a:t>. Abstr 9003. </a:t>
            </a:r>
          </a:p>
          <a:p>
            <a:r>
              <a:rPr lang="en-US" altLang="en-US" dirty="0"/>
              <a:t>NEJM. 2021[Epub ahead of print].</a:t>
            </a:r>
          </a:p>
        </p:txBody>
      </p:sp>
      <p:graphicFrame>
        <p:nvGraphicFramePr>
          <p:cNvPr id="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428323"/>
              </p:ext>
            </p:extLst>
          </p:nvPr>
        </p:nvGraphicFramePr>
        <p:xfrm>
          <a:off x="314261" y="1955925"/>
          <a:ext cx="5352741" cy="2849706"/>
        </p:xfrm>
        <a:graphic>
          <a:graphicData uri="http://schemas.openxmlformats.org/drawingml/2006/table">
            <a:tbl>
              <a:tblPr/>
              <a:tblGrid>
                <a:gridCol w="282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0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结果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索托拉西布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960 mg QD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(N = 124)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确认的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ORR, % (95% CI)*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CR, n (%)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PR, n (%)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SD, n (%)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PD, n (%)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Not evaluable or missing scan, 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37.1 (28.6-46.2)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(3.2)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 (33.9)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 (43.5)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 (16.1)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(3.2)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DCR, % (95% CI)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80.6 (72.6-87.2)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中位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DoR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(95% CI)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11.1 (6.9-NE)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中位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TTR, 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(range)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1.35 (1.2-10.1)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中位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PFS, 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(95% CI)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6.8 (5.1-8.2)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6867" y="2078942"/>
            <a:ext cx="5592368" cy="191960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27001" y="1296134"/>
            <a:ext cx="5611390" cy="51829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更新的疗效数据：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ORR 37.1%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，中位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DOR 11.1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endParaRPr lang="en-US" sz="1400" b="1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7728303" y="1449852"/>
            <a:ext cx="3073153" cy="480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更新的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中位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OS 12.5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endParaRPr lang="en-US" sz="1400" b="1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4261" y="2464238"/>
            <a:ext cx="5352741" cy="236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359911" y="3895042"/>
            <a:ext cx="5307091" cy="236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37639" y="417974"/>
            <a:ext cx="121920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CodeBreaK100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更新数据：基于患者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基线特征的预设亚组疗效分析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399206" y="5704228"/>
            <a:ext cx="3073153" cy="480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数据截止到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sz="16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0059992" y="5815598"/>
            <a:ext cx="203292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2021 </a:t>
            </a:r>
            <a:r>
              <a:rPr lang="en-US" altLang="zh-CN" dirty="0"/>
              <a:t>ASCO</a:t>
            </a:r>
            <a:r>
              <a:rPr lang="en-US" altLang="en-US" dirty="0"/>
              <a:t>. Abstr 9003. </a:t>
            </a:r>
          </a:p>
          <a:p>
            <a:r>
              <a:rPr lang="en-US" altLang="en-US" dirty="0"/>
              <a:t>NEJM. 2021[Epub ahead of print].</a:t>
            </a:r>
          </a:p>
        </p:txBody>
      </p:sp>
      <p:graphicFrame>
        <p:nvGraphicFramePr>
          <p:cNvPr id="14" name="Group 32"/>
          <p:cNvGraphicFramePr>
            <a:graphicFrameLocks noGrp="1"/>
          </p:cNvGraphicFramePr>
          <p:nvPr/>
        </p:nvGraphicFramePr>
        <p:xfrm>
          <a:off x="517525" y="1841957"/>
          <a:ext cx="5184915" cy="2646190"/>
        </p:xfrm>
        <a:graphic>
          <a:graphicData uri="http://schemas.openxmlformats.org/drawingml/2006/table">
            <a:tbl>
              <a:tblPr/>
              <a:tblGrid>
                <a:gridCol w="107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0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6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亚组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(ORR)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ORR, %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(95% CI)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(OS)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中位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OS, </a:t>
                      </a:r>
                      <a:r>
                        <a:rPr kumimoji="0" lang="zh-C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(95% CI)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所有患者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124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37.1 (28.6-46.2)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126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12.5 (10.0-NE)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7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年龄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&lt;65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≥65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59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30.8 (19.9-43.4)</a:t>
                      </a: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44.1 (31.2-57.6)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</a:t>
                      </a: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59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11.7 (8.6-NE)</a:t>
                      </a: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14.6 (9.5-NE)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7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ECOG PS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</a:t>
                      </a: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87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43.2 (27.1-60.5)</a:t>
                      </a: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34.5 (24.6-45.4)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</a:t>
                      </a: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88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 (13.1-NE)</a:t>
                      </a: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10.2 (7.5-14.6)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既往治疗线数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</a:t>
                      </a: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</a:t>
                      </a: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</a:p>
                  </a:txBody>
                  <a:tcPr marL="121881" marR="121881" marT="45728" marB="45728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39.6 (26.5-54.0)</a:t>
                      </a: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32.6 (19.1-48.5)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39.3 (21.5-59.4)</a:t>
                      </a:r>
                    </a:p>
                  </a:txBody>
                  <a:tcPr marL="121881" marR="121881" marT="45728" marB="45728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</a:p>
                  </a:txBody>
                  <a:tcPr marL="121881" marR="121881" marT="45728" marB="45728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17.7 (7.9-NE)</a:t>
                      </a: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11.5 (8.8-NE)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12.5 (8.0-NE)</a:t>
                      </a:r>
                    </a:p>
                  </a:txBody>
                  <a:tcPr marL="121881" marR="121881" marT="45728" marB="45728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Group 32"/>
          <p:cNvGraphicFramePr>
            <a:graphicFrameLocks noGrp="1"/>
          </p:cNvGraphicFramePr>
          <p:nvPr/>
        </p:nvGraphicFramePr>
        <p:xfrm>
          <a:off x="6342185" y="1841957"/>
          <a:ext cx="5223467" cy="3308405"/>
        </p:xfrm>
        <a:graphic>
          <a:graphicData uri="http://schemas.openxmlformats.org/drawingml/2006/table">
            <a:tbl>
              <a:tblPr/>
              <a:tblGrid>
                <a:gridCol w="1372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1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3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亚组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(ORR)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ORR, %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(95% CI)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(OS)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中位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OS, </a:t>
                      </a:r>
                      <a:r>
                        <a:rPr kumimoji="0" lang="zh-C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(95% CI)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6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所有患者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124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37.1 (28.6-46.2)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126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12.5 (10.0-NE)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既往抗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PD-(L)1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36.3 (27.4-45.9)</a:t>
                      </a: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45.5 (16.7-76.6)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115</a:t>
                      </a: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12.0 (10.0-NE)</a:t>
                      </a: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 (4.8-NE)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sotorasib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治疗前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个月内接受做抗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PD-(L)1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63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34.4 (22.7-47.7)</a:t>
                      </a: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39.7 (27.6-52.8)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63</a:t>
                      </a: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63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11.7 (8.3-NE)</a:t>
                      </a: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 (10.2-NE)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既往接受过含铂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CT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但未接受过抗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PD-(L)1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45.5 (16.7-76.6)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 (4.8-NE)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既往接受过抗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PD-(L)1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治疗但未接受过含铂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CT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69.2 (38.6-90.9)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17.7 (11.7-NE)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856035" y="1347064"/>
            <a:ext cx="7491896" cy="4664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临床获益见于各个亚组</a:t>
            </a:r>
            <a:endParaRPr lang="en-US" sz="1800" b="1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51891" y="421920"/>
            <a:ext cx="1131487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CodeBreaK100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更新数据：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基于分子亚组的探索性疗效分析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0136827" y="5907038"/>
            <a:ext cx="203292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2021 </a:t>
            </a:r>
            <a:r>
              <a:rPr lang="en-US" altLang="zh-CN" dirty="0"/>
              <a:t>ASCO</a:t>
            </a:r>
            <a:r>
              <a:rPr lang="en-US" altLang="en-US" dirty="0"/>
              <a:t>. Abstr 9003. </a:t>
            </a:r>
          </a:p>
          <a:p>
            <a:r>
              <a:rPr lang="en-US" altLang="en-US" dirty="0"/>
              <a:t>NEJM. 2021[Epub ahead of print].</a:t>
            </a:r>
          </a:p>
        </p:txBody>
      </p:sp>
      <p:graphicFrame>
        <p:nvGraphicFramePr>
          <p:cNvPr id="7" name="Group 3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544583" y="4155712"/>
          <a:ext cx="5957490" cy="1676432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分子亚组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事件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/N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ORR (95% CI)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PD-L1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表达水平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&lt;1%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1% to 49%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≥50%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所有可评估患者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21/44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13/33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2/9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36/86</a:t>
                      </a:r>
                    </a:p>
                  </a:txBody>
                  <a:tcPr marL="121881" marR="121881" marT="45728" marB="45728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 (32-63)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 (23-58)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 (3-60)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 (31-53)</a:t>
                      </a:r>
                    </a:p>
                  </a:txBody>
                  <a:tcPr marL="121881" marR="121881" marT="45728" marB="45728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TMB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水平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(&lt;10 mut/Mb)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(≥10 mut/Mb)</a:t>
                      </a:r>
                    </a:p>
                  </a:txBody>
                  <a:tcPr marL="121881" marR="121881" marT="45728" marB="45728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29/69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6/15</a:t>
                      </a:r>
                    </a:p>
                  </a:txBody>
                  <a:tcPr marL="121881" marR="121881" marT="45728" marB="45728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 (30.2-54.5)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 (16.3-67.7)</a:t>
                      </a:r>
                    </a:p>
                  </a:txBody>
                  <a:tcPr marL="121881" marR="121881" marT="45728" marB="45728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" name="Group 96"/>
          <p:cNvGrpSpPr/>
          <p:nvPr/>
        </p:nvGrpSpPr>
        <p:grpSpPr>
          <a:xfrm>
            <a:off x="5458767" y="1883459"/>
            <a:ext cx="5987843" cy="2128836"/>
            <a:chOff x="5639520" y="1273583"/>
            <a:chExt cx="5987843" cy="2128836"/>
          </a:xfrm>
        </p:grpSpPr>
        <p:grpSp>
          <p:nvGrpSpPr>
            <p:cNvPr id="9" name="Group 44"/>
            <p:cNvGrpSpPr/>
            <p:nvPr/>
          </p:nvGrpSpPr>
          <p:grpSpPr>
            <a:xfrm>
              <a:off x="5925615" y="1371227"/>
              <a:ext cx="373820" cy="1977755"/>
              <a:chOff x="5925615" y="1371227"/>
              <a:chExt cx="373820" cy="1977755"/>
            </a:xfrm>
          </p:grpSpPr>
          <p:sp>
            <p:nvSpPr>
              <p:cNvPr id="64" name="TextBox 39"/>
              <p:cNvSpPr txBox="1"/>
              <p:nvPr/>
            </p:nvSpPr>
            <p:spPr bwMode="auto">
              <a:xfrm>
                <a:off x="6042633" y="3087372"/>
                <a:ext cx="256802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65" name="TextBox 40"/>
              <p:cNvSpPr txBox="1"/>
              <p:nvPr/>
            </p:nvSpPr>
            <p:spPr bwMode="auto">
              <a:xfrm>
                <a:off x="5925615" y="2658335"/>
                <a:ext cx="328936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66" name="TextBox 41"/>
              <p:cNvSpPr txBox="1"/>
              <p:nvPr/>
            </p:nvSpPr>
            <p:spPr bwMode="auto">
              <a:xfrm>
                <a:off x="5925615" y="2229299"/>
                <a:ext cx="328936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67" name="TextBox 42"/>
              <p:cNvSpPr txBox="1"/>
              <p:nvPr/>
            </p:nvSpPr>
            <p:spPr bwMode="auto">
              <a:xfrm>
                <a:off x="5925615" y="1800263"/>
                <a:ext cx="328936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68" name="TextBox 43"/>
              <p:cNvSpPr txBox="1"/>
              <p:nvPr/>
            </p:nvSpPr>
            <p:spPr bwMode="auto">
              <a:xfrm>
                <a:off x="5925615" y="1371227"/>
                <a:ext cx="328936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rial" panose="020B0604020202020204" pitchFamily="34" charset="0"/>
                  </a:rPr>
                  <a:t>80</a:t>
                </a:r>
              </a:p>
            </p:txBody>
          </p:sp>
        </p:grpSp>
        <p:sp>
          <p:nvSpPr>
            <p:cNvPr id="10" name="TextBox 83"/>
            <p:cNvSpPr txBox="1"/>
            <p:nvPr/>
          </p:nvSpPr>
          <p:spPr bwMode="auto">
            <a:xfrm>
              <a:off x="6697593" y="1407408"/>
              <a:ext cx="54213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40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(8/20)</a:t>
              </a:r>
            </a:p>
          </p:txBody>
        </p:sp>
        <p:sp>
          <p:nvSpPr>
            <p:cNvPr id="11" name="Freeform: Shape 2"/>
            <p:cNvSpPr/>
            <p:nvPr/>
          </p:nvSpPr>
          <p:spPr bwMode="auto">
            <a:xfrm>
              <a:off x="6358270" y="1601972"/>
              <a:ext cx="5131981" cy="1729563"/>
            </a:xfrm>
            <a:custGeom>
              <a:avLst/>
              <a:gdLst>
                <a:gd name="connsiteX0" fmla="*/ 0 w 5131981"/>
                <a:gd name="connsiteY0" fmla="*/ 0 h 1729563"/>
                <a:gd name="connsiteX1" fmla="*/ 0 w 5131981"/>
                <a:gd name="connsiteY1" fmla="*/ 1729563 h 1729563"/>
                <a:gd name="connsiteX2" fmla="*/ 5131981 w 5131981"/>
                <a:gd name="connsiteY2" fmla="*/ 1729563 h 1729563"/>
                <a:gd name="connsiteX3" fmla="*/ 5131981 w 5131981"/>
                <a:gd name="connsiteY3" fmla="*/ 1701209 h 1729563"/>
                <a:gd name="connsiteX0-1" fmla="*/ 0 w 5131981"/>
                <a:gd name="connsiteY0-2" fmla="*/ 0 h 1729563"/>
                <a:gd name="connsiteX1-3" fmla="*/ 0 w 5131981"/>
                <a:gd name="connsiteY1-4" fmla="*/ 1729563 h 1729563"/>
                <a:gd name="connsiteX2-5" fmla="*/ 5131981 w 5131981"/>
                <a:gd name="connsiteY2-6" fmla="*/ 1729563 h 17295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131981" h="1729563">
                  <a:moveTo>
                    <a:pt x="0" y="0"/>
                  </a:moveTo>
                  <a:lnTo>
                    <a:pt x="0" y="1729563"/>
                  </a:lnTo>
                  <a:lnTo>
                    <a:pt x="5131981" y="1729563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6273209" y="1601972"/>
              <a:ext cx="85061" cy="1729563"/>
              <a:chOff x="6273209" y="1601972"/>
              <a:chExt cx="85061" cy="1729563"/>
            </a:xfrm>
          </p:grpSpPr>
          <p:cxnSp>
            <p:nvCxnSpPr>
              <p:cNvPr id="59" name="Straight Connector 9"/>
              <p:cNvCxnSpPr/>
              <p:nvPr/>
            </p:nvCxnSpPr>
            <p:spPr bwMode="auto">
              <a:xfrm>
                <a:off x="6273209" y="1601972"/>
                <a:ext cx="85061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26"/>
              <p:cNvCxnSpPr/>
              <p:nvPr/>
            </p:nvCxnSpPr>
            <p:spPr bwMode="auto">
              <a:xfrm>
                <a:off x="6273209" y="2038681"/>
                <a:ext cx="85061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27"/>
              <p:cNvCxnSpPr/>
              <p:nvPr/>
            </p:nvCxnSpPr>
            <p:spPr bwMode="auto">
              <a:xfrm>
                <a:off x="6273209" y="2463086"/>
                <a:ext cx="85061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28"/>
              <p:cNvCxnSpPr/>
              <p:nvPr/>
            </p:nvCxnSpPr>
            <p:spPr bwMode="auto">
              <a:xfrm>
                <a:off x="6273209" y="2893279"/>
                <a:ext cx="85061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29"/>
              <p:cNvCxnSpPr/>
              <p:nvPr/>
            </p:nvCxnSpPr>
            <p:spPr bwMode="auto">
              <a:xfrm>
                <a:off x="6273209" y="3331535"/>
                <a:ext cx="85061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30"/>
            <p:cNvGrpSpPr/>
            <p:nvPr/>
          </p:nvGrpSpPr>
          <p:grpSpPr>
            <a:xfrm rot="16200000">
              <a:off x="8888382" y="808599"/>
              <a:ext cx="67705" cy="5119936"/>
              <a:chOff x="6273209" y="1601972"/>
              <a:chExt cx="85061" cy="1291307"/>
            </a:xfrm>
          </p:grpSpPr>
          <p:cxnSp>
            <p:nvCxnSpPr>
              <p:cNvPr id="55" name="Straight Connector 31"/>
              <p:cNvCxnSpPr/>
              <p:nvPr/>
            </p:nvCxnSpPr>
            <p:spPr bwMode="auto">
              <a:xfrm>
                <a:off x="6273209" y="1601972"/>
                <a:ext cx="85061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32"/>
              <p:cNvCxnSpPr/>
              <p:nvPr/>
            </p:nvCxnSpPr>
            <p:spPr bwMode="auto">
              <a:xfrm>
                <a:off x="6273209" y="2038681"/>
                <a:ext cx="85061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33"/>
              <p:cNvCxnSpPr/>
              <p:nvPr/>
            </p:nvCxnSpPr>
            <p:spPr bwMode="auto">
              <a:xfrm>
                <a:off x="6273209" y="2463086"/>
                <a:ext cx="85061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34"/>
              <p:cNvCxnSpPr/>
              <p:nvPr/>
            </p:nvCxnSpPr>
            <p:spPr bwMode="auto">
              <a:xfrm>
                <a:off x="6273209" y="2893279"/>
                <a:ext cx="85061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" name="TextBox 13"/>
            <p:cNvSpPr txBox="1"/>
            <p:nvPr/>
          </p:nvSpPr>
          <p:spPr bwMode="auto">
            <a:xfrm rot="16200000">
              <a:off x="5326934" y="2265214"/>
              <a:ext cx="88678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Patients (%)</a:t>
              </a:r>
            </a:p>
          </p:txBody>
        </p:sp>
        <p:sp>
          <p:nvSpPr>
            <p:cNvPr id="15" name="Rectangle 45"/>
            <p:cNvSpPr/>
            <p:nvPr/>
          </p:nvSpPr>
          <p:spPr bwMode="auto">
            <a:xfrm>
              <a:off x="6634604" y="2459590"/>
              <a:ext cx="606340" cy="870692"/>
            </a:xfrm>
            <a:prstGeom prst="rect">
              <a:avLst/>
            </a:prstGeom>
            <a:solidFill>
              <a:srgbClr val="015873"/>
            </a:solidFill>
            <a:ln w="9525">
              <a:solidFill>
                <a:srgbClr val="000000"/>
              </a:solidFill>
              <a:round/>
            </a:ln>
          </p:spPr>
          <p:txBody>
            <a:bodyPr rtlCol="0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61"/>
            <p:cNvGrpSpPr/>
            <p:nvPr/>
          </p:nvGrpSpPr>
          <p:grpSpPr bwMode="auto">
            <a:xfrm>
              <a:off x="6895913" y="1941840"/>
              <a:ext cx="130370" cy="970613"/>
              <a:chOff x="845" y="2066"/>
              <a:chExt cx="67" cy="123"/>
            </a:xfrm>
          </p:grpSpPr>
          <p:sp>
            <p:nvSpPr>
              <p:cNvPr id="52" name="Line 62"/>
              <p:cNvSpPr>
                <a:spLocks noChangeShapeType="1"/>
              </p:cNvSpPr>
              <p:nvPr/>
            </p:nvSpPr>
            <p:spPr bwMode="auto">
              <a:xfrm>
                <a:off x="845" y="2066"/>
                <a:ext cx="6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Line 63"/>
              <p:cNvSpPr>
                <a:spLocks noChangeShapeType="1"/>
              </p:cNvSpPr>
              <p:nvPr/>
            </p:nvSpPr>
            <p:spPr bwMode="auto">
              <a:xfrm>
                <a:off x="879" y="2066"/>
                <a:ext cx="0" cy="12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Line 64"/>
              <p:cNvSpPr>
                <a:spLocks noChangeShapeType="1"/>
              </p:cNvSpPr>
              <p:nvPr/>
            </p:nvSpPr>
            <p:spPr bwMode="auto">
              <a:xfrm>
                <a:off x="845" y="2188"/>
                <a:ext cx="6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Rectangle 54"/>
            <p:cNvSpPr/>
            <p:nvPr/>
          </p:nvSpPr>
          <p:spPr bwMode="auto">
            <a:xfrm>
              <a:off x="7250786" y="2484038"/>
              <a:ext cx="606340" cy="846243"/>
            </a:xfrm>
            <a:prstGeom prst="rect">
              <a:avLst/>
            </a:prstGeom>
            <a:solidFill>
              <a:srgbClr val="E1471D"/>
            </a:solidFill>
            <a:ln w="9525">
              <a:solidFill>
                <a:srgbClr val="000000"/>
              </a:solidFill>
              <a:round/>
            </a:ln>
          </p:spPr>
          <p:txBody>
            <a:bodyPr rtlCol="0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61"/>
            <p:cNvGrpSpPr/>
            <p:nvPr/>
          </p:nvGrpSpPr>
          <p:grpSpPr bwMode="auto">
            <a:xfrm>
              <a:off x="7489616" y="2229299"/>
              <a:ext cx="125989" cy="469892"/>
              <a:chOff x="845" y="2066"/>
              <a:chExt cx="67" cy="122"/>
            </a:xfrm>
          </p:grpSpPr>
          <p:sp>
            <p:nvSpPr>
              <p:cNvPr id="49" name="Line 62"/>
              <p:cNvSpPr>
                <a:spLocks noChangeShapeType="1"/>
              </p:cNvSpPr>
              <p:nvPr/>
            </p:nvSpPr>
            <p:spPr bwMode="auto">
              <a:xfrm>
                <a:off x="845" y="2066"/>
                <a:ext cx="6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Line 63"/>
              <p:cNvSpPr>
                <a:spLocks noChangeShapeType="1"/>
              </p:cNvSpPr>
              <p:nvPr/>
            </p:nvSpPr>
            <p:spPr bwMode="auto">
              <a:xfrm>
                <a:off x="879" y="2066"/>
                <a:ext cx="0" cy="1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Line 64"/>
              <p:cNvSpPr>
                <a:spLocks noChangeShapeType="1"/>
              </p:cNvSpPr>
              <p:nvPr/>
            </p:nvSpPr>
            <p:spPr bwMode="auto">
              <a:xfrm>
                <a:off x="845" y="2188"/>
                <a:ext cx="6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Rectangle 79"/>
            <p:cNvSpPr/>
            <p:nvPr/>
          </p:nvSpPr>
          <p:spPr bwMode="auto">
            <a:xfrm>
              <a:off x="8338067" y="2484038"/>
              <a:ext cx="606340" cy="846243"/>
            </a:xfrm>
            <a:prstGeom prst="rect">
              <a:avLst/>
            </a:prstGeom>
            <a:solidFill>
              <a:srgbClr val="015873"/>
            </a:solidFill>
            <a:ln w="9525">
              <a:solidFill>
                <a:srgbClr val="000000"/>
              </a:solidFill>
              <a:round/>
            </a:ln>
          </p:spPr>
          <p:txBody>
            <a:bodyPr rtlCol="0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80"/>
            <p:cNvSpPr/>
            <p:nvPr/>
          </p:nvSpPr>
          <p:spPr bwMode="auto">
            <a:xfrm>
              <a:off x="8954249" y="2469370"/>
              <a:ext cx="606340" cy="860912"/>
            </a:xfrm>
            <a:prstGeom prst="rect">
              <a:avLst/>
            </a:prstGeom>
            <a:solidFill>
              <a:srgbClr val="E1471D"/>
            </a:solidFill>
            <a:ln w="9525">
              <a:solidFill>
                <a:srgbClr val="000000"/>
              </a:solidFill>
              <a:round/>
            </a:ln>
          </p:spPr>
          <p:txBody>
            <a:bodyPr rtlCol="0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81"/>
            <p:cNvSpPr/>
            <p:nvPr/>
          </p:nvSpPr>
          <p:spPr bwMode="auto">
            <a:xfrm>
              <a:off x="10014410" y="2381352"/>
              <a:ext cx="606340" cy="948930"/>
            </a:xfrm>
            <a:prstGeom prst="rect">
              <a:avLst/>
            </a:prstGeom>
            <a:solidFill>
              <a:srgbClr val="015873"/>
            </a:solidFill>
            <a:ln w="9525">
              <a:solidFill>
                <a:srgbClr val="000000"/>
              </a:solidFill>
              <a:round/>
            </a:ln>
          </p:spPr>
          <p:txBody>
            <a:bodyPr rtlCol="0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82"/>
            <p:cNvSpPr/>
            <p:nvPr/>
          </p:nvSpPr>
          <p:spPr bwMode="auto">
            <a:xfrm>
              <a:off x="10630592" y="2885005"/>
              <a:ext cx="606340" cy="445276"/>
            </a:xfrm>
            <a:prstGeom prst="rect">
              <a:avLst/>
            </a:prstGeom>
            <a:solidFill>
              <a:srgbClr val="E1471D"/>
            </a:solidFill>
            <a:ln w="9525">
              <a:solidFill>
                <a:srgbClr val="000000"/>
              </a:solidFill>
              <a:round/>
            </a:ln>
          </p:spPr>
          <p:txBody>
            <a:bodyPr rtlCol="0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oup 61"/>
            <p:cNvGrpSpPr/>
            <p:nvPr/>
          </p:nvGrpSpPr>
          <p:grpSpPr bwMode="auto">
            <a:xfrm>
              <a:off x="9200309" y="2085605"/>
              <a:ext cx="123571" cy="716273"/>
              <a:chOff x="845" y="2066"/>
              <a:chExt cx="67" cy="122"/>
            </a:xfrm>
          </p:grpSpPr>
          <p:sp>
            <p:nvSpPr>
              <p:cNvPr id="46" name="Line 62"/>
              <p:cNvSpPr>
                <a:spLocks noChangeShapeType="1"/>
              </p:cNvSpPr>
              <p:nvPr/>
            </p:nvSpPr>
            <p:spPr bwMode="auto">
              <a:xfrm>
                <a:off x="845" y="2066"/>
                <a:ext cx="6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Line 63"/>
              <p:cNvSpPr>
                <a:spLocks noChangeShapeType="1"/>
              </p:cNvSpPr>
              <p:nvPr/>
            </p:nvSpPr>
            <p:spPr bwMode="auto">
              <a:xfrm>
                <a:off x="879" y="2066"/>
                <a:ext cx="0" cy="1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Line 64"/>
              <p:cNvSpPr>
                <a:spLocks noChangeShapeType="1"/>
              </p:cNvSpPr>
              <p:nvPr/>
            </p:nvSpPr>
            <p:spPr bwMode="auto">
              <a:xfrm>
                <a:off x="845" y="2188"/>
                <a:ext cx="6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Group 61"/>
            <p:cNvGrpSpPr/>
            <p:nvPr/>
          </p:nvGrpSpPr>
          <p:grpSpPr bwMode="auto">
            <a:xfrm>
              <a:off x="8597191" y="2220754"/>
              <a:ext cx="106968" cy="517556"/>
              <a:chOff x="845" y="2066"/>
              <a:chExt cx="67" cy="122"/>
            </a:xfrm>
          </p:grpSpPr>
          <p:sp>
            <p:nvSpPr>
              <p:cNvPr id="43" name="Line 62"/>
              <p:cNvSpPr>
                <a:spLocks noChangeShapeType="1"/>
              </p:cNvSpPr>
              <p:nvPr/>
            </p:nvSpPr>
            <p:spPr bwMode="auto">
              <a:xfrm>
                <a:off x="845" y="2066"/>
                <a:ext cx="6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Line 63"/>
              <p:cNvSpPr>
                <a:spLocks noChangeShapeType="1"/>
              </p:cNvSpPr>
              <p:nvPr/>
            </p:nvSpPr>
            <p:spPr bwMode="auto">
              <a:xfrm>
                <a:off x="879" y="2066"/>
                <a:ext cx="0" cy="1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Line 64"/>
              <p:cNvSpPr>
                <a:spLocks noChangeShapeType="1"/>
              </p:cNvSpPr>
              <p:nvPr/>
            </p:nvSpPr>
            <p:spPr bwMode="auto">
              <a:xfrm>
                <a:off x="845" y="2188"/>
                <a:ext cx="6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61"/>
            <p:cNvGrpSpPr/>
            <p:nvPr/>
          </p:nvGrpSpPr>
          <p:grpSpPr bwMode="auto">
            <a:xfrm>
              <a:off x="10882536" y="2396007"/>
              <a:ext cx="123571" cy="782949"/>
              <a:chOff x="845" y="2066"/>
              <a:chExt cx="67" cy="120"/>
            </a:xfrm>
          </p:grpSpPr>
          <p:sp>
            <p:nvSpPr>
              <p:cNvPr id="40" name="Line 62"/>
              <p:cNvSpPr>
                <a:spLocks noChangeShapeType="1"/>
              </p:cNvSpPr>
              <p:nvPr/>
            </p:nvSpPr>
            <p:spPr bwMode="auto">
              <a:xfrm>
                <a:off x="845" y="2066"/>
                <a:ext cx="6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Line 63"/>
              <p:cNvSpPr>
                <a:spLocks noChangeShapeType="1"/>
              </p:cNvSpPr>
              <p:nvPr/>
            </p:nvSpPr>
            <p:spPr bwMode="auto">
              <a:xfrm>
                <a:off x="879" y="2066"/>
                <a:ext cx="0" cy="1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Line 64"/>
              <p:cNvSpPr>
                <a:spLocks noChangeShapeType="1"/>
              </p:cNvSpPr>
              <p:nvPr/>
            </p:nvSpPr>
            <p:spPr bwMode="auto">
              <a:xfrm>
                <a:off x="845" y="2185"/>
                <a:ext cx="6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oup 61"/>
            <p:cNvGrpSpPr/>
            <p:nvPr/>
          </p:nvGrpSpPr>
          <p:grpSpPr bwMode="auto">
            <a:xfrm>
              <a:off x="10251423" y="2148105"/>
              <a:ext cx="130369" cy="450516"/>
              <a:chOff x="845" y="2066"/>
              <a:chExt cx="67" cy="122"/>
            </a:xfrm>
          </p:grpSpPr>
          <p:sp>
            <p:nvSpPr>
              <p:cNvPr id="37" name="Line 62"/>
              <p:cNvSpPr>
                <a:spLocks noChangeShapeType="1"/>
              </p:cNvSpPr>
              <p:nvPr/>
            </p:nvSpPr>
            <p:spPr bwMode="auto">
              <a:xfrm>
                <a:off x="845" y="2066"/>
                <a:ext cx="6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Line 63"/>
              <p:cNvSpPr>
                <a:spLocks noChangeShapeType="1"/>
              </p:cNvSpPr>
              <p:nvPr/>
            </p:nvSpPr>
            <p:spPr bwMode="auto">
              <a:xfrm>
                <a:off x="879" y="2066"/>
                <a:ext cx="0" cy="1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Line 64"/>
              <p:cNvSpPr>
                <a:spLocks noChangeShapeType="1"/>
              </p:cNvSpPr>
              <p:nvPr/>
            </p:nvSpPr>
            <p:spPr bwMode="auto">
              <a:xfrm>
                <a:off x="845" y="2188"/>
                <a:ext cx="6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TextBox 84"/>
            <p:cNvSpPr txBox="1"/>
            <p:nvPr/>
          </p:nvSpPr>
          <p:spPr bwMode="auto">
            <a:xfrm>
              <a:off x="7264475" y="1695657"/>
              <a:ext cx="61427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39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(33/84)</a:t>
              </a:r>
            </a:p>
          </p:txBody>
        </p:sp>
        <p:sp>
          <p:nvSpPr>
            <p:cNvPr id="28" name="TextBox 85"/>
            <p:cNvSpPr txBox="1"/>
            <p:nvPr/>
          </p:nvSpPr>
          <p:spPr bwMode="auto">
            <a:xfrm>
              <a:off x="8326792" y="1683352"/>
              <a:ext cx="61427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39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(27/69)</a:t>
              </a:r>
            </a:p>
          </p:txBody>
        </p:sp>
        <p:sp>
          <p:nvSpPr>
            <p:cNvPr id="29" name="TextBox 86"/>
            <p:cNvSpPr txBox="1"/>
            <p:nvPr/>
          </p:nvSpPr>
          <p:spPr bwMode="auto">
            <a:xfrm>
              <a:off x="8941419" y="1551523"/>
              <a:ext cx="61427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40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(14/35)</a:t>
              </a:r>
            </a:p>
          </p:txBody>
        </p:sp>
        <p:sp>
          <p:nvSpPr>
            <p:cNvPr id="30" name="TextBox 87"/>
            <p:cNvSpPr txBox="1"/>
            <p:nvPr/>
          </p:nvSpPr>
          <p:spPr bwMode="auto">
            <a:xfrm>
              <a:off x="9979347" y="1610668"/>
              <a:ext cx="61427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44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(37/84)</a:t>
              </a:r>
            </a:p>
          </p:txBody>
        </p:sp>
        <p:sp>
          <p:nvSpPr>
            <p:cNvPr id="31" name="TextBox 88"/>
            <p:cNvSpPr txBox="1"/>
            <p:nvPr/>
          </p:nvSpPr>
          <p:spPr bwMode="auto">
            <a:xfrm>
              <a:off x="10673253" y="1863867"/>
              <a:ext cx="54213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20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(4/20)</a:t>
              </a:r>
            </a:p>
          </p:txBody>
        </p:sp>
        <p:grpSp>
          <p:nvGrpSpPr>
            <p:cNvPr id="32" name="Group 93"/>
            <p:cNvGrpSpPr/>
            <p:nvPr/>
          </p:nvGrpSpPr>
          <p:grpSpPr>
            <a:xfrm>
              <a:off x="11075136" y="1273583"/>
              <a:ext cx="552227" cy="504781"/>
              <a:chOff x="5369133" y="1373765"/>
              <a:chExt cx="552227" cy="504781"/>
            </a:xfrm>
          </p:grpSpPr>
          <p:sp>
            <p:nvSpPr>
              <p:cNvPr id="33" name="Rectangle 89"/>
              <p:cNvSpPr/>
              <p:nvPr/>
            </p:nvSpPr>
            <p:spPr bwMode="auto">
              <a:xfrm>
                <a:off x="5369133" y="1476365"/>
                <a:ext cx="146304" cy="146304"/>
              </a:xfrm>
              <a:prstGeom prst="rect">
                <a:avLst/>
              </a:prstGeom>
              <a:solidFill>
                <a:srgbClr val="015873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90"/>
              <p:cNvSpPr/>
              <p:nvPr/>
            </p:nvSpPr>
            <p:spPr bwMode="auto">
              <a:xfrm>
                <a:off x="5369133" y="1726006"/>
                <a:ext cx="146304" cy="146304"/>
              </a:xfrm>
              <a:prstGeom prst="rect">
                <a:avLst/>
              </a:prstGeom>
              <a:solidFill>
                <a:srgbClr val="E1471D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91"/>
              <p:cNvSpPr txBox="1"/>
              <p:nvPr/>
            </p:nvSpPr>
            <p:spPr bwMode="auto">
              <a:xfrm>
                <a:off x="5480214" y="1373765"/>
                <a:ext cx="44114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野生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92"/>
              <p:cNvSpPr txBox="1"/>
              <p:nvPr/>
            </p:nvSpPr>
            <p:spPr bwMode="auto">
              <a:xfrm>
                <a:off x="5480214" y="1632325"/>
                <a:ext cx="44114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突变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9" name="Content Placeholder 3"/>
          <p:cNvSpPr>
            <a:spLocks noGrp="1"/>
          </p:cNvSpPr>
          <p:nvPr>
            <p:ph idx="1"/>
          </p:nvPr>
        </p:nvSpPr>
        <p:spPr>
          <a:xfrm>
            <a:off x="604676" y="1835370"/>
            <a:ext cx="4522276" cy="33153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ORR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sz="14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KRAS </a:t>
            </a:r>
            <a:r>
              <a:rPr 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p.G12C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位点的基因突变频率（</a:t>
            </a:r>
            <a:r>
              <a:rPr 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MAF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）无关</a:t>
            </a:r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每增加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OR: 1.11 (95% CI: 0.88-1.39)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无论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PD-L1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表达水平、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TMB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水平或是否存在预示标准治疗效果欠佳的共突变，均观察到疗效</a:t>
            </a:r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18876" y="1657175"/>
            <a:ext cx="4009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合并</a:t>
            </a:r>
            <a:r>
              <a:rPr lang="en-US" altLang="zh-CN" sz="105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TP53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5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STK11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5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KEAP1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共突变的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ORR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36"/>
          <p:cNvSpPr txBox="1"/>
          <p:nvPr/>
        </p:nvSpPr>
        <p:spPr bwMode="auto">
          <a:xfrm>
            <a:off x="6725356" y="3909416"/>
            <a:ext cx="4876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TP53</a:t>
            </a:r>
          </a:p>
        </p:txBody>
      </p:sp>
      <p:sp>
        <p:nvSpPr>
          <p:cNvPr id="72" name="TextBox 37"/>
          <p:cNvSpPr txBox="1"/>
          <p:nvPr/>
        </p:nvSpPr>
        <p:spPr bwMode="auto">
          <a:xfrm>
            <a:off x="8419280" y="3908174"/>
            <a:ext cx="5645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STK11</a:t>
            </a:r>
          </a:p>
        </p:txBody>
      </p:sp>
      <p:sp>
        <p:nvSpPr>
          <p:cNvPr id="73" name="TextBox 38"/>
          <p:cNvSpPr txBox="1"/>
          <p:nvPr/>
        </p:nvSpPr>
        <p:spPr bwMode="auto">
          <a:xfrm>
            <a:off x="10016174" y="3908174"/>
            <a:ext cx="580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KEAP1</a:t>
            </a:r>
          </a:p>
        </p:txBody>
      </p:sp>
      <p:sp>
        <p:nvSpPr>
          <p:cNvPr id="75" name="Content Placeholder 2"/>
          <p:cNvSpPr txBox="1"/>
          <p:nvPr/>
        </p:nvSpPr>
        <p:spPr>
          <a:xfrm>
            <a:off x="1856035" y="1347064"/>
            <a:ext cx="7491896" cy="466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获益见于各个亚组</a:t>
            </a:r>
            <a:endParaRPr lang="en-US" sz="2000" b="1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Content Placeholder 2"/>
          <p:cNvSpPr txBox="1"/>
          <p:nvPr/>
        </p:nvSpPr>
        <p:spPr>
          <a:xfrm>
            <a:off x="399206" y="5704228"/>
            <a:ext cx="3073153" cy="480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数据截止到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sz="16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48462" y="418501"/>
            <a:ext cx="88376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CodeBreaK100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更新数据：同时合并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STK11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和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KEAP1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共突变的探索性疗效分析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0081582" y="5727873"/>
            <a:ext cx="203292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2021 </a:t>
            </a:r>
            <a:r>
              <a:rPr lang="en-US" altLang="zh-CN" dirty="0"/>
              <a:t>ASCO</a:t>
            </a:r>
            <a:r>
              <a:rPr lang="en-US" altLang="en-US" dirty="0"/>
              <a:t>. Abstr 9003. </a:t>
            </a:r>
          </a:p>
          <a:p>
            <a:r>
              <a:rPr lang="en-US" altLang="en-US" dirty="0"/>
              <a:t>NEJM. 2021[Epub ahead of print].</a:t>
            </a:r>
          </a:p>
        </p:txBody>
      </p:sp>
      <p:graphicFrame>
        <p:nvGraphicFramePr>
          <p:cNvPr id="7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676742"/>
              </p:ext>
            </p:extLst>
          </p:nvPr>
        </p:nvGraphicFramePr>
        <p:xfrm>
          <a:off x="6596913" y="2207139"/>
          <a:ext cx="5147011" cy="2117142"/>
        </p:xfrm>
        <a:graphic>
          <a:graphicData uri="http://schemas.openxmlformats.org/drawingml/2006/table">
            <a:tbl>
              <a:tblPr/>
              <a:tblGrid>
                <a:gridCol w="806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0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3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STK11 </a:t>
                      </a:r>
                      <a:r>
                        <a:rPr kumimoji="0" lang="zh-CN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状态</a:t>
                      </a:r>
                      <a:endParaRPr kumimoji="0" lang="en-US" sz="105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KEAP1 </a:t>
                      </a:r>
                      <a:r>
                        <a:rPr kumimoji="0" lang="zh-CN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状态</a:t>
                      </a:r>
                      <a:endParaRPr kumimoji="0" lang="en-US" sz="105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中位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PFS, </a:t>
                      </a:r>
                      <a:r>
                        <a:rPr kumimoji="0" lang="zh-CN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月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(95% CI)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中位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OS, </a:t>
                      </a:r>
                      <a:r>
                        <a:rPr kumimoji="0" lang="zh-CN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月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(95% CI)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MUT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MUT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2.6 (1.4-11.1)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4.8 (2.1-10.8)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MUT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WT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11.0 (2.8-NE)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15.3 (4.8-NE)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WT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MUT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5.5 (0-7.0)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7.5 (0-NE)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WT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WT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6.8 (4.0-11.0)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 (NE-NE)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6.3 (4.1-8.3)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13.1 (9.5-NE)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11"/>
          <p:cNvSpPr txBox="1"/>
          <p:nvPr/>
        </p:nvSpPr>
        <p:spPr bwMode="auto">
          <a:xfrm>
            <a:off x="1614324" y="1572026"/>
            <a:ext cx="342836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同时合并</a:t>
            </a:r>
            <a:r>
              <a:rPr lang="en-US" sz="160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STK11</a:t>
            </a:r>
            <a:r>
              <a:rPr lang="zh-CN" alt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和</a:t>
            </a:r>
            <a:r>
              <a:rPr lang="en-US" sz="160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KEAP1</a:t>
            </a:r>
            <a:r>
              <a:rPr lang="zh-CN" alt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共突变的</a:t>
            </a:r>
            <a:r>
              <a:rPr lang="en-US" altLang="zh-CN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ORR</a:t>
            </a:r>
          </a:p>
        </p:txBody>
      </p:sp>
      <p:sp>
        <p:nvSpPr>
          <p:cNvPr id="9" name="Rectangle 13"/>
          <p:cNvSpPr/>
          <p:nvPr/>
        </p:nvSpPr>
        <p:spPr bwMode="auto">
          <a:xfrm>
            <a:off x="6618103" y="3087551"/>
            <a:ext cx="5096545" cy="290546"/>
          </a:xfrm>
          <a:prstGeom prst="rect">
            <a:avLst/>
          </a:prstGeom>
          <a:noFill/>
          <a:ln w="28575">
            <a:solidFill>
              <a:srgbClr val="E1471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15"/>
          <p:cNvGrpSpPr/>
          <p:nvPr/>
        </p:nvGrpSpPr>
        <p:grpSpPr>
          <a:xfrm>
            <a:off x="782070" y="1996820"/>
            <a:ext cx="381107" cy="2572563"/>
            <a:chOff x="5912470" y="1418952"/>
            <a:chExt cx="396854" cy="1928204"/>
          </a:xfrm>
        </p:grpSpPr>
        <p:sp>
          <p:nvSpPr>
            <p:cNvPr id="11" name="TextBox 70"/>
            <p:cNvSpPr txBox="1"/>
            <p:nvPr/>
          </p:nvSpPr>
          <p:spPr bwMode="auto">
            <a:xfrm>
              <a:off x="6041911" y="3151072"/>
              <a:ext cx="267413" cy="19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2" name="TextBox 71"/>
            <p:cNvSpPr txBox="1"/>
            <p:nvPr/>
          </p:nvSpPr>
          <p:spPr bwMode="auto">
            <a:xfrm>
              <a:off x="5912470" y="2701671"/>
              <a:ext cx="342527" cy="19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3" name="TextBox 72"/>
            <p:cNvSpPr txBox="1"/>
            <p:nvPr/>
          </p:nvSpPr>
          <p:spPr bwMode="auto">
            <a:xfrm>
              <a:off x="5925615" y="2282087"/>
              <a:ext cx="342527" cy="19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14" name="TextBox 73"/>
            <p:cNvSpPr txBox="1"/>
            <p:nvPr/>
          </p:nvSpPr>
          <p:spPr bwMode="auto">
            <a:xfrm>
              <a:off x="5924893" y="1843356"/>
              <a:ext cx="342527" cy="19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15" name="TextBox 74"/>
            <p:cNvSpPr txBox="1"/>
            <p:nvPr/>
          </p:nvSpPr>
          <p:spPr bwMode="auto">
            <a:xfrm>
              <a:off x="5924893" y="1418952"/>
              <a:ext cx="342527" cy="19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80</a:t>
              </a:r>
            </a:p>
          </p:txBody>
        </p:sp>
      </p:grpSp>
      <p:sp>
        <p:nvSpPr>
          <p:cNvPr id="16" name="TextBox 16"/>
          <p:cNvSpPr txBox="1"/>
          <p:nvPr/>
        </p:nvSpPr>
        <p:spPr bwMode="auto">
          <a:xfrm>
            <a:off x="1366210" y="2325956"/>
            <a:ext cx="54213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23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(3/13)</a:t>
            </a:r>
          </a:p>
        </p:txBody>
      </p:sp>
      <p:sp>
        <p:nvSpPr>
          <p:cNvPr id="17" name="Freeform: Shape 17"/>
          <p:cNvSpPr/>
          <p:nvPr/>
        </p:nvSpPr>
        <p:spPr bwMode="auto">
          <a:xfrm>
            <a:off x="1216767" y="2229290"/>
            <a:ext cx="4907586" cy="2319250"/>
          </a:xfrm>
          <a:custGeom>
            <a:avLst/>
            <a:gdLst>
              <a:gd name="connsiteX0" fmla="*/ 0 w 5131981"/>
              <a:gd name="connsiteY0" fmla="*/ 0 h 1729563"/>
              <a:gd name="connsiteX1" fmla="*/ 0 w 5131981"/>
              <a:gd name="connsiteY1" fmla="*/ 1729563 h 1729563"/>
              <a:gd name="connsiteX2" fmla="*/ 5131981 w 5131981"/>
              <a:gd name="connsiteY2" fmla="*/ 1729563 h 1729563"/>
              <a:gd name="connsiteX3" fmla="*/ 5131981 w 5131981"/>
              <a:gd name="connsiteY3" fmla="*/ 1701209 h 1729563"/>
              <a:gd name="connsiteX0-1" fmla="*/ 0 w 5131981"/>
              <a:gd name="connsiteY0-2" fmla="*/ 0 h 1729563"/>
              <a:gd name="connsiteX1-3" fmla="*/ 0 w 5131981"/>
              <a:gd name="connsiteY1-4" fmla="*/ 1729563 h 1729563"/>
              <a:gd name="connsiteX2-5" fmla="*/ 5131981 w 5131981"/>
              <a:gd name="connsiteY2-6" fmla="*/ 1729563 h 17295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131981" h="1729563">
                <a:moveTo>
                  <a:pt x="0" y="0"/>
                </a:moveTo>
                <a:lnTo>
                  <a:pt x="0" y="1729563"/>
                </a:lnTo>
                <a:lnTo>
                  <a:pt x="5131981" y="1729563"/>
                </a:lnTo>
              </a:path>
            </a:pathLst>
          </a:cu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128494" y="2241000"/>
            <a:ext cx="81686" cy="2307540"/>
            <a:chOff x="6273209" y="1601972"/>
            <a:chExt cx="85061" cy="1729563"/>
          </a:xfrm>
        </p:grpSpPr>
        <p:cxnSp>
          <p:nvCxnSpPr>
            <p:cNvPr id="19" name="Straight Connector 65"/>
            <p:cNvCxnSpPr/>
            <p:nvPr/>
          </p:nvCxnSpPr>
          <p:spPr bwMode="auto">
            <a:xfrm>
              <a:off x="6273209" y="1601972"/>
              <a:ext cx="85061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66"/>
            <p:cNvCxnSpPr/>
            <p:nvPr/>
          </p:nvCxnSpPr>
          <p:spPr bwMode="auto">
            <a:xfrm>
              <a:off x="6273209" y="2038681"/>
              <a:ext cx="85061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67"/>
            <p:cNvCxnSpPr/>
            <p:nvPr/>
          </p:nvCxnSpPr>
          <p:spPr bwMode="auto">
            <a:xfrm>
              <a:off x="6273209" y="2463086"/>
              <a:ext cx="85061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68"/>
            <p:cNvCxnSpPr/>
            <p:nvPr/>
          </p:nvCxnSpPr>
          <p:spPr bwMode="auto">
            <a:xfrm>
              <a:off x="6273209" y="2893279"/>
              <a:ext cx="85061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69"/>
            <p:cNvCxnSpPr/>
            <p:nvPr/>
          </p:nvCxnSpPr>
          <p:spPr bwMode="auto">
            <a:xfrm>
              <a:off x="6273209" y="3331535"/>
              <a:ext cx="85061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19"/>
          <p:cNvGrpSpPr/>
          <p:nvPr/>
        </p:nvGrpSpPr>
        <p:grpSpPr>
          <a:xfrm rot="16200000">
            <a:off x="2646106" y="3115713"/>
            <a:ext cx="70611" cy="2944748"/>
            <a:chOff x="6273209" y="1601972"/>
            <a:chExt cx="85061" cy="1291307"/>
          </a:xfrm>
        </p:grpSpPr>
        <p:cxnSp>
          <p:nvCxnSpPr>
            <p:cNvPr id="25" name="Straight Connector 61"/>
            <p:cNvCxnSpPr/>
            <p:nvPr/>
          </p:nvCxnSpPr>
          <p:spPr bwMode="auto">
            <a:xfrm>
              <a:off x="6273209" y="1601972"/>
              <a:ext cx="85061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62"/>
            <p:cNvCxnSpPr/>
            <p:nvPr/>
          </p:nvCxnSpPr>
          <p:spPr bwMode="auto">
            <a:xfrm>
              <a:off x="6273209" y="2038681"/>
              <a:ext cx="85061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63"/>
            <p:cNvCxnSpPr/>
            <p:nvPr/>
          </p:nvCxnSpPr>
          <p:spPr bwMode="auto">
            <a:xfrm>
              <a:off x="6273209" y="2463086"/>
              <a:ext cx="85061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64"/>
            <p:cNvCxnSpPr/>
            <p:nvPr/>
          </p:nvCxnSpPr>
          <p:spPr bwMode="auto">
            <a:xfrm>
              <a:off x="6273209" y="2893279"/>
              <a:ext cx="85061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0"/>
          <p:cNvSpPr txBox="1"/>
          <p:nvPr/>
        </p:nvSpPr>
        <p:spPr bwMode="auto">
          <a:xfrm rot="16200000">
            <a:off x="216313" y="3165031"/>
            <a:ext cx="88678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Patients (%)</a:t>
            </a:r>
          </a:p>
        </p:txBody>
      </p:sp>
      <p:sp>
        <p:nvSpPr>
          <p:cNvPr id="30" name="Rectangle 21"/>
          <p:cNvSpPr/>
          <p:nvPr/>
        </p:nvSpPr>
        <p:spPr bwMode="auto">
          <a:xfrm>
            <a:off x="1349283" y="3872020"/>
            <a:ext cx="582281" cy="674844"/>
          </a:xfrm>
          <a:prstGeom prst="rect">
            <a:avLst/>
          </a:prstGeom>
          <a:solidFill>
            <a:srgbClr val="015873"/>
          </a:solidFill>
          <a:ln w="9525">
            <a:solidFill>
              <a:srgbClr val="000000"/>
            </a:solidFill>
            <a:round/>
          </a:ln>
        </p:spPr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61"/>
          <p:cNvGrpSpPr/>
          <p:nvPr/>
        </p:nvGrpSpPr>
        <p:grpSpPr bwMode="auto">
          <a:xfrm>
            <a:off x="1569632" y="2973715"/>
            <a:ext cx="120990" cy="1426779"/>
            <a:chOff x="845" y="2066"/>
            <a:chExt cx="67" cy="122"/>
          </a:xfrm>
        </p:grpSpPr>
        <p:sp>
          <p:nvSpPr>
            <p:cNvPr id="32" name="Line 62"/>
            <p:cNvSpPr>
              <a:spLocks noChangeShapeType="1"/>
            </p:cNvSpPr>
            <p:nvPr/>
          </p:nvSpPr>
          <p:spPr bwMode="auto">
            <a:xfrm>
              <a:off x="845" y="2066"/>
              <a:ext cx="6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63"/>
            <p:cNvSpPr>
              <a:spLocks noChangeShapeType="1"/>
            </p:cNvSpPr>
            <p:nvPr/>
          </p:nvSpPr>
          <p:spPr bwMode="auto">
            <a:xfrm>
              <a:off x="879" y="2066"/>
              <a:ext cx="0" cy="1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ine 64"/>
            <p:cNvSpPr>
              <a:spLocks noChangeShapeType="1"/>
            </p:cNvSpPr>
            <p:nvPr/>
          </p:nvSpPr>
          <p:spPr bwMode="auto">
            <a:xfrm>
              <a:off x="845" y="2188"/>
              <a:ext cx="6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Rectangle 23"/>
          <p:cNvSpPr/>
          <p:nvPr/>
        </p:nvSpPr>
        <p:spPr bwMode="auto">
          <a:xfrm>
            <a:off x="2356124" y="3092300"/>
            <a:ext cx="582281" cy="1469146"/>
          </a:xfrm>
          <a:prstGeom prst="rect">
            <a:avLst/>
          </a:prstGeom>
          <a:solidFill>
            <a:srgbClr val="E1471D"/>
          </a:solidFill>
          <a:ln w="9525">
            <a:solidFill>
              <a:srgbClr val="000000"/>
            </a:solidFill>
            <a:round/>
          </a:ln>
        </p:spPr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61"/>
          <p:cNvGrpSpPr/>
          <p:nvPr/>
        </p:nvGrpSpPr>
        <p:grpSpPr bwMode="auto">
          <a:xfrm>
            <a:off x="2595670" y="2452246"/>
            <a:ext cx="106198" cy="1285095"/>
            <a:chOff x="845" y="2066"/>
            <a:chExt cx="67" cy="122"/>
          </a:xfrm>
        </p:grpSpPr>
        <p:sp>
          <p:nvSpPr>
            <p:cNvPr id="37" name="Line 62"/>
            <p:cNvSpPr>
              <a:spLocks noChangeShapeType="1"/>
            </p:cNvSpPr>
            <p:nvPr/>
          </p:nvSpPr>
          <p:spPr bwMode="auto">
            <a:xfrm>
              <a:off x="845" y="2066"/>
              <a:ext cx="6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Line 63"/>
            <p:cNvSpPr>
              <a:spLocks noChangeShapeType="1"/>
            </p:cNvSpPr>
            <p:nvPr/>
          </p:nvSpPr>
          <p:spPr bwMode="auto">
            <a:xfrm>
              <a:off x="879" y="2066"/>
              <a:ext cx="0" cy="1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Line 64"/>
            <p:cNvSpPr>
              <a:spLocks noChangeShapeType="1"/>
            </p:cNvSpPr>
            <p:nvPr/>
          </p:nvSpPr>
          <p:spPr bwMode="auto">
            <a:xfrm>
              <a:off x="845" y="2188"/>
              <a:ext cx="6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Rectangle 25"/>
          <p:cNvSpPr/>
          <p:nvPr/>
        </p:nvSpPr>
        <p:spPr bwMode="auto">
          <a:xfrm>
            <a:off x="3360392" y="4134289"/>
            <a:ext cx="582281" cy="418492"/>
          </a:xfrm>
          <a:prstGeom prst="rect">
            <a:avLst/>
          </a:prstGeom>
          <a:solidFill>
            <a:srgbClr val="00823B"/>
          </a:solidFill>
          <a:ln w="9525">
            <a:solidFill>
              <a:srgbClr val="000000"/>
            </a:solidFill>
            <a:round/>
          </a:ln>
        </p:spPr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26"/>
          <p:cNvSpPr/>
          <p:nvPr/>
        </p:nvSpPr>
        <p:spPr bwMode="auto">
          <a:xfrm>
            <a:off x="4376127" y="3333304"/>
            <a:ext cx="582281" cy="1211468"/>
          </a:xfrm>
          <a:prstGeom prst="rect">
            <a:avLst/>
          </a:prstGeom>
          <a:solidFill>
            <a:srgbClr val="682E74"/>
          </a:solidFill>
          <a:ln w="9525">
            <a:solidFill>
              <a:srgbClr val="000000"/>
            </a:solidFill>
            <a:round/>
          </a:ln>
        </p:spPr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27"/>
          <p:cNvSpPr/>
          <p:nvPr/>
        </p:nvSpPr>
        <p:spPr bwMode="auto">
          <a:xfrm>
            <a:off x="5387022" y="3411276"/>
            <a:ext cx="582281" cy="1135588"/>
          </a:xfrm>
          <a:prstGeom prst="rect">
            <a:avLst/>
          </a:prstGeom>
          <a:solidFill>
            <a:srgbClr val="FDB338"/>
          </a:solidFill>
          <a:ln w="9525">
            <a:solidFill>
              <a:srgbClr val="000000"/>
            </a:solidFill>
            <a:round/>
          </a:ln>
        </p:spPr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61"/>
          <p:cNvGrpSpPr/>
          <p:nvPr/>
        </p:nvGrpSpPr>
        <p:grpSpPr bwMode="auto">
          <a:xfrm>
            <a:off x="4620221" y="2939726"/>
            <a:ext cx="115386" cy="724804"/>
            <a:chOff x="845" y="2066"/>
            <a:chExt cx="67" cy="122"/>
          </a:xfrm>
        </p:grpSpPr>
        <p:sp>
          <p:nvSpPr>
            <p:cNvPr id="44" name="Line 62"/>
            <p:cNvSpPr>
              <a:spLocks noChangeShapeType="1"/>
            </p:cNvSpPr>
            <p:nvPr/>
          </p:nvSpPr>
          <p:spPr bwMode="auto">
            <a:xfrm>
              <a:off x="845" y="2066"/>
              <a:ext cx="6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Line 63"/>
            <p:cNvSpPr>
              <a:spLocks noChangeShapeType="1"/>
            </p:cNvSpPr>
            <p:nvPr/>
          </p:nvSpPr>
          <p:spPr bwMode="auto">
            <a:xfrm>
              <a:off x="879" y="2066"/>
              <a:ext cx="0" cy="1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Line 64"/>
            <p:cNvSpPr>
              <a:spLocks noChangeShapeType="1"/>
            </p:cNvSpPr>
            <p:nvPr/>
          </p:nvSpPr>
          <p:spPr bwMode="auto">
            <a:xfrm>
              <a:off x="845" y="2188"/>
              <a:ext cx="6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61"/>
          <p:cNvGrpSpPr/>
          <p:nvPr/>
        </p:nvGrpSpPr>
        <p:grpSpPr bwMode="auto">
          <a:xfrm>
            <a:off x="3607956" y="2865868"/>
            <a:ext cx="115379" cy="1694780"/>
            <a:chOff x="845" y="2066"/>
            <a:chExt cx="67" cy="123"/>
          </a:xfrm>
        </p:grpSpPr>
        <p:sp>
          <p:nvSpPr>
            <p:cNvPr id="48" name="Line 62"/>
            <p:cNvSpPr>
              <a:spLocks noChangeShapeType="1"/>
            </p:cNvSpPr>
            <p:nvPr/>
          </p:nvSpPr>
          <p:spPr bwMode="auto">
            <a:xfrm>
              <a:off x="845" y="2066"/>
              <a:ext cx="6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Line 63"/>
            <p:cNvSpPr>
              <a:spLocks noChangeShapeType="1"/>
            </p:cNvSpPr>
            <p:nvPr/>
          </p:nvSpPr>
          <p:spPr bwMode="auto">
            <a:xfrm>
              <a:off x="879" y="2066"/>
              <a:ext cx="0" cy="1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Line 64"/>
            <p:cNvSpPr>
              <a:spLocks noChangeShapeType="1"/>
            </p:cNvSpPr>
            <p:nvPr/>
          </p:nvSpPr>
          <p:spPr bwMode="auto">
            <a:xfrm>
              <a:off x="845" y="2188"/>
              <a:ext cx="6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61"/>
          <p:cNvGrpSpPr/>
          <p:nvPr/>
        </p:nvGrpSpPr>
        <p:grpSpPr bwMode="auto">
          <a:xfrm>
            <a:off x="5626192" y="3123479"/>
            <a:ext cx="115390" cy="550067"/>
            <a:chOff x="845" y="2066"/>
            <a:chExt cx="67" cy="122"/>
          </a:xfrm>
        </p:grpSpPr>
        <p:sp>
          <p:nvSpPr>
            <p:cNvPr id="52" name="Line 62"/>
            <p:cNvSpPr>
              <a:spLocks noChangeShapeType="1"/>
            </p:cNvSpPr>
            <p:nvPr/>
          </p:nvSpPr>
          <p:spPr bwMode="auto">
            <a:xfrm>
              <a:off x="845" y="2066"/>
              <a:ext cx="6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Line 63"/>
            <p:cNvSpPr>
              <a:spLocks noChangeShapeType="1"/>
            </p:cNvSpPr>
            <p:nvPr/>
          </p:nvSpPr>
          <p:spPr bwMode="auto">
            <a:xfrm>
              <a:off x="879" y="2066"/>
              <a:ext cx="0" cy="1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Line 64"/>
            <p:cNvSpPr>
              <a:spLocks noChangeShapeType="1"/>
            </p:cNvSpPr>
            <p:nvPr/>
          </p:nvSpPr>
          <p:spPr bwMode="auto">
            <a:xfrm>
              <a:off x="845" y="2188"/>
              <a:ext cx="6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5" name="TextBox 33"/>
          <p:cNvSpPr txBox="1"/>
          <p:nvPr/>
        </p:nvSpPr>
        <p:spPr bwMode="auto">
          <a:xfrm>
            <a:off x="2347785" y="1820988"/>
            <a:ext cx="6142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(11/22)</a:t>
            </a:r>
          </a:p>
        </p:txBody>
      </p:sp>
      <p:sp>
        <p:nvSpPr>
          <p:cNvPr id="56" name="TextBox 34"/>
          <p:cNvSpPr txBox="1"/>
          <p:nvPr/>
        </p:nvSpPr>
        <p:spPr bwMode="auto">
          <a:xfrm>
            <a:off x="3435409" y="2222582"/>
            <a:ext cx="470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14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(1/7)</a:t>
            </a:r>
          </a:p>
        </p:txBody>
      </p:sp>
      <p:sp>
        <p:nvSpPr>
          <p:cNvPr id="57" name="TextBox 36"/>
          <p:cNvSpPr txBox="1"/>
          <p:nvPr/>
        </p:nvSpPr>
        <p:spPr bwMode="auto">
          <a:xfrm>
            <a:off x="4377969" y="2291274"/>
            <a:ext cx="6142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42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(26/62)</a:t>
            </a:r>
          </a:p>
        </p:txBody>
      </p:sp>
      <p:sp>
        <p:nvSpPr>
          <p:cNvPr id="58" name="TextBox 37"/>
          <p:cNvSpPr txBox="1"/>
          <p:nvPr/>
        </p:nvSpPr>
        <p:spPr bwMode="auto">
          <a:xfrm>
            <a:off x="5342278" y="2465287"/>
            <a:ext cx="6864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39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(41/104)</a:t>
            </a:r>
          </a:p>
        </p:txBody>
      </p:sp>
      <p:grpSp>
        <p:nvGrpSpPr>
          <p:cNvPr id="59" name="Group 81"/>
          <p:cNvGrpSpPr/>
          <p:nvPr/>
        </p:nvGrpSpPr>
        <p:grpSpPr>
          <a:xfrm rot="16200000">
            <a:off x="5597062" y="4104173"/>
            <a:ext cx="70611" cy="967830"/>
            <a:chOff x="6273209" y="2038681"/>
            <a:chExt cx="85061" cy="424405"/>
          </a:xfrm>
        </p:grpSpPr>
        <p:cxnSp>
          <p:nvCxnSpPr>
            <p:cNvPr id="60" name="Straight Connector 83"/>
            <p:cNvCxnSpPr/>
            <p:nvPr/>
          </p:nvCxnSpPr>
          <p:spPr bwMode="auto">
            <a:xfrm>
              <a:off x="6273209" y="2038681"/>
              <a:ext cx="85061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84"/>
            <p:cNvCxnSpPr/>
            <p:nvPr/>
          </p:nvCxnSpPr>
          <p:spPr bwMode="auto">
            <a:xfrm>
              <a:off x="6273209" y="2463086"/>
              <a:ext cx="85061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2" name="TextBox 2"/>
          <p:cNvSpPr txBox="1"/>
          <p:nvPr/>
        </p:nvSpPr>
        <p:spPr bwMode="auto">
          <a:xfrm rot="18900000">
            <a:off x="933584" y="4826778"/>
            <a:ext cx="896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en-US" sz="105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STK11 </a:t>
            </a: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MUT,</a:t>
            </a:r>
          </a:p>
          <a:p>
            <a:pPr algn="r" eaLnBrk="0" fontAlgn="base" hangingPunct="0">
              <a:spcAft>
                <a:spcPct val="0"/>
              </a:spcAft>
            </a:pPr>
            <a:r>
              <a:rPr lang="en-US" sz="105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KEAP1</a:t>
            </a: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MUT</a:t>
            </a:r>
          </a:p>
        </p:txBody>
      </p:sp>
      <p:sp>
        <p:nvSpPr>
          <p:cNvPr id="63" name="TextBox 86"/>
          <p:cNvSpPr txBox="1"/>
          <p:nvPr/>
        </p:nvSpPr>
        <p:spPr bwMode="auto">
          <a:xfrm rot="18900000">
            <a:off x="1989650" y="4826778"/>
            <a:ext cx="896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en-US" sz="105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STK11</a:t>
            </a: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MUT,</a:t>
            </a:r>
          </a:p>
          <a:p>
            <a:pPr algn="r" eaLnBrk="0" fontAlgn="base" hangingPunct="0">
              <a:spcAft>
                <a:spcPct val="0"/>
              </a:spcAft>
            </a:pPr>
            <a:r>
              <a:rPr lang="en-US" sz="105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KEAP1 </a:t>
            </a: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64" name="TextBox 87"/>
          <p:cNvSpPr txBox="1"/>
          <p:nvPr/>
        </p:nvSpPr>
        <p:spPr bwMode="auto">
          <a:xfrm rot="18900000">
            <a:off x="2871188" y="4926510"/>
            <a:ext cx="8803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en-US" sz="105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STK11</a:t>
            </a: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WT,</a:t>
            </a:r>
          </a:p>
          <a:p>
            <a:pPr algn="r" eaLnBrk="0" fontAlgn="base" hangingPunct="0">
              <a:spcAft>
                <a:spcPct val="0"/>
              </a:spcAft>
            </a:pPr>
            <a:r>
              <a:rPr lang="en-US" sz="105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KEAP1</a:t>
            </a: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MUT</a:t>
            </a:r>
          </a:p>
        </p:txBody>
      </p:sp>
      <p:sp>
        <p:nvSpPr>
          <p:cNvPr id="65" name="TextBox 88"/>
          <p:cNvSpPr txBox="1"/>
          <p:nvPr/>
        </p:nvSpPr>
        <p:spPr bwMode="auto">
          <a:xfrm rot="18900000">
            <a:off x="3992537" y="4897306"/>
            <a:ext cx="753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en-US" sz="100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STK11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WT,</a:t>
            </a:r>
          </a:p>
          <a:p>
            <a:pPr algn="r" eaLnBrk="0" fontAlgn="base" hangingPunct="0">
              <a:spcAft>
                <a:spcPct val="0"/>
              </a:spcAft>
            </a:pPr>
            <a:r>
              <a:rPr lang="en-US" sz="100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KEAP1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WT</a:t>
            </a:r>
          </a:p>
        </p:txBody>
      </p:sp>
      <p:sp>
        <p:nvSpPr>
          <p:cNvPr id="66" name="TextBox 11"/>
          <p:cNvSpPr txBox="1"/>
          <p:nvPr/>
        </p:nvSpPr>
        <p:spPr bwMode="auto">
          <a:xfrm>
            <a:off x="7199892" y="1655344"/>
            <a:ext cx="379285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同时合并</a:t>
            </a:r>
            <a:r>
              <a:rPr lang="en-US" sz="160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STK11</a:t>
            </a:r>
            <a:r>
              <a:rPr lang="zh-CN" alt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和</a:t>
            </a:r>
            <a:r>
              <a:rPr lang="en-US" sz="160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KEAP1</a:t>
            </a:r>
            <a:r>
              <a:rPr lang="zh-CN" alt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共突变的</a:t>
            </a:r>
            <a:r>
              <a:rPr lang="en-US" altLang="zh-CN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PFS</a:t>
            </a:r>
            <a:r>
              <a:rPr lang="zh-CN" alt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和</a:t>
            </a:r>
            <a:r>
              <a:rPr lang="en-US" altLang="zh-CN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OS</a:t>
            </a:r>
          </a:p>
        </p:txBody>
      </p:sp>
      <p:sp>
        <p:nvSpPr>
          <p:cNvPr id="67" name="TextBox 89"/>
          <p:cNvSpPr txBox="1"/>
          <p:nvPr/>
        </p:nvSpPr>
        <p:spPr bwMode="auto">
          <a:xfrm rot="18900000">
            <a:off x="5044262" y="4953351"/>
            <a:ext cx="8899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所有可评估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</a:t>
            </a:r>
            <a:endParaRPr 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11"/>
          <p:cNvSpPr txBox="1"/>
          <p:nvPr/>
        </p:nvSpPr>
        <p:spPr bwMode="auto">
          <a:xfrm>
            <a:off x="6539223" y="4522913"/>
            <a:ext cx="685804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14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STK11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突变已知与标准治疗疗效差相关，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该类患者应用</a:t>
            </a:r>
            <a:r>
              <a:rPr kumimoji="0" lang="zh-CN" altLang="en-US" sz="14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索托拉西布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亦有获益</a:t>
            </a:r>
            <a:endParaRPr 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Content Placeholder 2"/>
          <p:cNvSpPr txBox="1"/>
          <p:nvPr/>
        </p:nvSpPr>
        <p:spPr>
          <a:xfrm>
            <a:off x="399206" y="5540938"/>
            <a:ext cx="3073153" cy="480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数据截止到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sz="16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56120" y="412340"/>
            <a:ext cx="765937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CodeBreaK100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更新数据：安全性可管理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0069517" y="5896243"/>
            <a:ext cx="203292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2021 </a:t>
            </a:r>
            <a:r>
              <a:rPr lang="en-US" altLang="zh-CN" dirty="0"/>
              <a:t>ASCO</a:t>
            </a:r>
            <a:r>
              <a:rPr lang="en-US" altLang="en-US" dirty="0"/>
              <a:t>. Abstr 9003. </a:t>
            </a:r>
          </a:p>
          <a:p>
            <a:r>
              <a:rPr lang="en-US" altLang="en-US" dirty="0"/>
              <a:t>NEJM. 2021[Epub ahead of print].</a:t>
            </a:r>
          </a:p>
        </p:txBody>
      </p:sp>
      <p:graphicFrame>
        <p:nvGraphicFramePr>
          <p:cNvPr id="8" name="Group 32"/>
          <p:cNvGraphicFramePr>
            <a:graphicFrameLocks noGrp="1"/>
          </p:cNvGraphicFramePr>
          <p:nvPr/>
        </p:nvGraphicFramePr>
        <p:xfrm>
          <a:off x="709796" y="1778842"/>
          <a:ext cx="5102064" cy="3123881"/>
        </p:xfrm>
        <a:graphic>
          <a:graphicData uri="http://schemas.openxmlformats.org/drawingml/2006/table">
            <a:tbl>
              <a:tblPr/>
              <a:tblGrid>
                <a:gridCol w="2330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18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TRAE, n (%)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索托拉西布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960 mg QD</a:t>
                      </a:r>
                      <a:b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(N = 126)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96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任何级别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任何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88 (69.8)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 (19.8)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腹泻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 (31.7)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(4.0)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恶心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 (19.0)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ALT</a:t>
                      </a: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升高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 (15.1)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 (6.3) 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AST</a:t>
                      </a: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升高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 (15.1)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 (5.6) 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发力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 (11.1)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A1BB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呕吐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 (7.9) 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A1BB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</a:t>
                      </a: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ALP</a:t>
                      </a: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升高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 (7.1) 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(0.8) 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斑丘疹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 (5.6)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Content Placeholder 6"/>
          <p:cNvSpPr txBox="1"/>
          <p:nvPr/>
        </p:nvSpPr>
        <p:spPr>
          <a:xfrm>
            <a:off x="6066791" y="1599938"/>
            <a:ext cx="5415413" cy="46657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TRAE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通常等级较低且易于管理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TRAE 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导致 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7.1% 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的患者出现 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d/c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22.2%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的患者剂量调整</a:t>
            </a:r>
          </a:p>
          <a:p>
            <a:pPr lvl="1"/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 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(0.8%)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患者报告了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 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TRAE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（肺炎和呼吸困难）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无致死性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TRAE</a:t>
            </a:r>
            <a:endParaRPr lang="en-US" sz="1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2000" dirty="0"/>
          </a:p>
        </p:txBody>
      </p:sp>
      <p:sp>
        <p:nvSpPr>
          <p:cNvPr id="10" name="文本框 9"/>
          <p:cNvSpPr txBox="1"/>
          <p:nvPr/>
        </p:nvSpPr>
        <p:spPr>
          <a:xfrm>
            <a:off x="6007739" y="3908211"/>
            <a:ext cx="60949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日，索托拉西布获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FDA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加速批准，用于治疗既往接受 ≥ 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种全身治疗的局部晚期或转移性 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KRAS p.G12C 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突变的 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NSCLC 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成人患者</a:t>
            </a:r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III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CodeBreaK200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研究正在进行中，比较索托拉西布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多西他赛用于经治的</a:t>
            </a:r>
            <a:r>
              <a:rPr lang="en-US" altLang="zh-CN" sz="1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KRAS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p.G12C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突变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NSCLC (NCT04303780)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Content Placeholder 2"/>
          <p:cNvSpPr txBox="1"/>
          <p:nvPr/>
        </p:nvSpPr>
        <p:spPr>
          <a:xfrm>
            <a:off x="399206" y="5704228"/>
            <a:ext cx="3073153" cy="480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数据截止到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sz="16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4067" y="1414871"/>
            <a:ext cx="8611149" cy="2197416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23865" y="416811"/>
            <a:ext cx="1219136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CodeBreaK100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患者自报告结果：生活质量测评指标保持稳定或改善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6451" y="3618191"/>
            <a:ext cx="8788765" cy="2162589"/>
          </a:xfrm>
          <a:prstGeom prst="rect">
            <a:avLst/>
          </a:prstGeom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0541549" y="5980899"/>
            <a:ext cx="1527982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2021 </a:t>
            </a:r>
            <a:r>
              <a:rPr lang="en-US" altLang="zh-CN" dirty="0"/>
              <a:t>ASCO,</a:t>
            </a:r>
            <a:r>
              <a:rPr lang="en-US" altLang="en-US" dirty="0"/>
              <a:t> </a:t>
            </a:r>
            <a:r>
              <a:rPr lang="en-US" altLang="en-US" dirty="0" err="1"/>
              <a:t>Abstr</a:t>
            </a:r>
            <a:r>
              <a:rPr lang="en-US" altLang="en-US" dirty="0"/>
              <a:t> 9057. 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10810789" y="6012649"/>
            <a:ext cx="1306768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2021 </a:t>
            </a:r>
            <a:r>
              <a:rPr lang="en-US" altLang="zh-CN" dirty="0"/>
              <a:t>WCLC,</a:t>
            </a:r>
            <a:r>
              <a:rPr lang="en-US" altLang="en-US" dirty="0"/>
              <a:t> </a:t>
            </a:r>
            <a:r>
              <a:rPr lang="en-US" altLang="zh-CN" dirty="0"/>
              <a:t>P52.03</a:t>
            </a:r>
            <a:r>
              <a:rPr lang="en-US" altLang="en-US" dirty="0"/>
              <a:t>. </a:t>
            </a:r>
          </a:p>
        </p:txBody>
      </p:sp>
      <p:sp>
        <p:nvSpPr>
          <p:cNvPr id="3" name="标题 3"/>
          <p:cNvSpPr>
            <a:spLocks noGrp="1"/>
          </p:cNvSpPr>
          <p:nvPr>
            <p:ph type="title"/>
          </p:nvPr>
        </p:nvSpPr>
        <p:spPr>
          <a:xfrm>
            <a:off x="258989" y="425010"/>
            <a:ext cx="121920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CodeBreaK100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：脑转移患者事后分析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989" y="3683915"/>
            <a:ext cx="5756481" cy="19997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0763" y="1703810"/>
            <a:ext cx="5196254" cy="39798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22334" y="1420938"/>
            <a:ext cx="528920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有和无脑转移的患者：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DCR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相近：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77.5% vs 84.1%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中位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PFS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5.3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 6.7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中位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8.3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 13.6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20% vs 19%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 vs 1.5%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70394" y="1703810"/>
            <a:ext cx="1703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有脑转移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31466" y="4008063"/>
            <a:ext cx="1703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无脑转移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979621" y="2996393"/>
            <a:ext cx="240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肿瘤缩小中位值：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27%</a:t>
            </a:r>
            <a:endParaRPr lang="zh-CN" altLang="en-US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65040" y="5157479"/>
            <a:ext cx="2407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肿瘤缩小中位值：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zh-CN" altLang="en-US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>
            <p:ph type="title"/>
          </p:nvPr>
        </p:nvSpPr>
        <p:spPr>
          <a:xfrm>
            <a:off x="244693" y="421628"/>
            <a:ext cx="1102268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CodeBreaK100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基因组图谱及应答和耐药的潜在决定因素</a:t>
            </a:r>
            <a:br>
              <a:rPr lang="zh-CN" altLang="en-US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lang="zh-CN" altLang="en-US" sz="24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28781"/>
            <a:ext cx="7302043" cy="19787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509" y="4522579"/>
            <a:ext cx="6265650" cy="164094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61474" y="1746891"/>
            <a:ext cx="4782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临床反应模式在合并不同共突变的亚组中有所不同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77430" y="4217623"/>
            <a:ext cx="4531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基于具有基因组改变的特定基因，不同亚组的临床反应模式不同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01865" y="2072640"/>
            <a:ext cx="47828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早进展者：出现疾病进展事件且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PFS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个月的患者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晚进展者：出现疾病进展事件且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PFS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个月的患者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疾病控制仍在持续：未出现疾病进展事件且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PFS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个月的患者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00927" y="4661078"/>
            <a:ext cx="51656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KEAP1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与早进展相关；这些数据与这类患者的预后不良一致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细胞周期和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WNT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通路可能与晚进展有关；为具有这些共突变模式的患者提供了联合治疗的机会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RTK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与早或晚进展均无关；值得进一步探究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0560207" y="5994796"/>
            <a:ext cx="130356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dirty="0"/>
              <a:t>2021 </a:t>
            </a:r>
            <a:r>
              <a:rPr lang="en-US" altLang="zh-CN" sz="800" dirty="0"/>
              <a:t>WCLC,</a:t>
            </a:r>
            <a:r>
              <a:rPr lang="en-US" altLang="en-US" sz="800" dirty="0"/>
              <a:t> </a:t>
            </a:r>
            <a:r>
              <a:rPr lang="en-US" altLang="zh-CN" sz="800" dirty="0"/>
              <a:t>MA14.03</a:t>
            </a:r>
            <a:r>
              <a:rPr lang="en-US" altLang="en-US" sz="800" dirty="0"/>
              <a:t>.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7329" y="1083130"/>
            <a:ext cx="11593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126</a:t>
            </a:r>
            <a:r>
              <a:rPr lang="zh-CN" altLang="en-US" sz="16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例入组的患者中，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65</a:t>
            </a:r>
            <a:r>
              <a:rPr lang="zh-CN" altLang="en-US" sz="16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例有基线肿瘤组织标本且完成了至少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个月的随访：早进展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16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例，晚进展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sz="16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例，疾病控制仍在持续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857573" y="1529166"/>
            <a:ext cx="5915186" cy="336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RET</a:t>
            </a:r>
            <a:r>
              <a:rPr lang="zh-CN" altLang="en-US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融合</a:t>
            </a:r>
            <a:r>
              <a:rPr lang="en-US" altLang="zh-CN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突变</a:t>
            </a:r>
            <a:r>
              <a:rPr lang="en-US" altLang="zh-CN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NSCLC</a:t>
            </a:r>
            <a:r>
              <a:rPr lang="zh-CN" altLang="en-US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研究进展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c-Met突变NSCLC研究进展</a:t>
            </a:r>
            <a:endParaRPr lang="en-US" altLang="zh-CN" sz="2600" b="1" kern="100" spc="35" dirty="0">
              <a:solidFill>
                <a:schemeClr val="bg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kern="100" spc="35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KRAS</a:t>
            </a:r>
            <a:r>
              <a:rPr lang="zh-CN" altLang="en-US" sz="2600" b="1" kern="100" spc="35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突变</a:t>
            </a:r>
            <a:r>
              <a:rPr lang="en-US" altLang="zh-CN" sz="2600" b="1" kern="100" spc="35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NSCLC</a:t>
            </a:r>
            <a:r>
              <a:rPr lang="zh-CN" altLang="en-US" sz="2600" b="1" kern="100" spc="35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研究进展</a:t>
            </a:r>
            <a:endParaRPr lang="en-US" altLang="zh-CN" sz="2600" b="1" kern="100" spc="35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kern="100" spc="3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HER2</a:t>
            </a:r>
            <a:r>
              <a:rPr lang="zh-CN" altLang="en-US" sz="2600" b="1" kern="100" spc="3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突变</a:t>
            </a:r>
            <a:r>
              <a:rPr lang="en-US" altLang="zh-CN" sz="2600" b="1" kern="100" spc="3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NSCLC</a:t>
            </a:r>
            <a:r>
              <a:rPr lang="zh-CN" altLang="en-US" sz="2600" b="1" kern="100" spc="3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研究进展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kern="100" spc="35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TROP-2</a:t>
            </a:r>
            <a:r>
              <a:rPr lang="zh-CN" altLang="en-US" sz="2600" b="1" kern="100" spc="35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阳性</a:t>
            </a:r>
            <a:r>
              <a:rPr lang="en-US" altLang="zh-CN" sz="2600" b="1" kern="100" spc="35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NSCLC</a:t>
            </a:r>
            <a:r>
              <a:rPr lang="zh-CN" altLang="en-US" sz="2600" b="1" kern="100" spc="35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研究进展</a:t>
            </a: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57573" y="728420"/>
            <a:ext cx="430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929" y="5692522"/>
            <a:ext cx="3834426" cy="6117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675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Guo Y, et al. </a:t>
            </a:r>
            <a:r>
              <a:rPr lang="en-US" altLang="zh-CN" sz="675" kern="0" dirty="0" err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Onco</a:t>
            </a:r>
            <a:r>
              <a:rPr lang="en-US" altLang="zh-CN" sz="675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Targets </a:t>
            </a:r>
            <a:r>
              <a:rPr lang="en-US" altLang="zh-CN" sz="675" kern="0" dirty="0" err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</a:t>
            </a:r>
            <a:r>
              <a:rPr lang="en-US" altLang="zh-CN" sz="675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2019 Nov 28;12:10343-10360.</a:t>
            </a:r>
          </a:p>
          <a:p>
            <a:pPr marL="88900" indent="-88900" defTabSz="685800" eaLnBrk="1" fontAlgn="base" hangingPunct="1">
              <a:buClr>
                <a:srgbClr val="3A99CD"/>
              </a:buClr>
              <a:defRPr/>
            </a:pPr>
            <a:r>
              <a:rPr lang="en-US" altLang="zh-CN" sz="675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Hirsch FR et al. Lancet. 2017;389(10066):299-311. </a:t>
            </a:r>
          </a:p>
          <a:p>
            <a:pPr marL="88900" indent="-88900" defTabSz="685800" eaLnBrk="1" fontAlgn="base" hangingPunct="1">
              <a:buClr>
                <a:srgbClr val="3A99CD"/>
              </a:buClr>
              <a:defRPr/>
            </a:pPr>
            <a:r>
              <a:rPr lang="en-US" altLang="zh-CN" sz="675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Prevalence of driver mutations in non-small-cell lung cancers in the People’s Republic of China</a:t>
            </a:r>
          </a:p>
          <a:p>
            <a:pPr defTabSz="685800" eaLnBrk="1" hangingPunct="1">
              <a:defRPr/>
            </a:pPr>
            <a:endParaRPr lang="zh-CN" altLang="en-US" sz="675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Shape 129"/>
          <p:cNvSpPr/>
          <p:nvPr/>
        </p:nvSpPr>
        <p:spPr>
          <a:xfrm>
            <a:off x="66929" y="804860"/>
            <a:ext cx="11738113" cy="76706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457200">
              <a:lnSpc>
                <a:spcPts val="6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D92783"/>
                </a:solidFill>
                <a:latin typeface="ArialUnicodeMS" panose="020B0604020202020204" charset="-122"/>
                <a:ea typeface="ArialUnicodeMS" panose="020B0604020202020204" charset="-122"/>
                <a:cs typeface="ArialUnicodeMS" panose="020B0604020202020204" charset="-122"/>
                <a:sym typeface="ArialUnicodeMS" panose="020B0604020202020204" charset="-122"/>
              </a:defRPr>
            </a:lvl1pPr>
          </a:lstStyle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不同人种基因突变概率不同，罕见突变的发生率东西方差异不大</a:t>
            </a:r>
          </a:p>
        </p:txBody>
      </p:sp>
      <p:sp>
        <p:nvSpPr>
          <p:cNvPr id="7" name="文本框 1"/>
          <p:cNvSpPr txBox="1"/>
          <p:nvPr/>
        </p:nvSpPr>
        <p:spPr>
          <a:xfrm>
            <a:off x="1062112" y="1739283"/>
            <a:ext cx="10129520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74370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罕见靶点：目前研究者把发生率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&lt;5%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的靶点称为罕见靶点，在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中，除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EGFR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KRAS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ALK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外，其余靶点均为罕见靶点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483137" y="2311143"/>
            <a:ext cx="4090035" cy="3641724"/>
            <a:chOff x="953029" y="1388136"/>
            <a:chExt cx="4861030" cy="3991396"/>
          </a:xfrm>
        </p:grpSpPr>
        <p:sp>
          <p:nvSpPr>
            <p:cNvPr id="22" name="TextBox 6"/>
            <p:cNvSpPr txBox="1"/>
            <p:nvPr/>
          </p:nvSpPr>
          <p:spPr>
            <a:xfrm>
              <a:off x="953029" y="1388136"/>
              <a:ext cx="4861030" cy="637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63905">
                <a:spcAft>
                  <a:spcPts val="225"/>
                </a:spcAft>
                <a:defRPr/>
              </a:pPr>
              <a:r>
                <a:rPr lang="zh-CN" altLang="en-US" sz="1500" b="1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西方国家肺腺癌中</a:t>
              </a:r>
              <a:endParaRPr lang="en-US" altLang="zh-CN" sz="15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763905">
                <a:spcAft>
                  <a:spcPts val="225"/>
                </a:spcAft>
                <a:defRPr/>
              </a:pPr>
              <a:r>
                <a:rPr lang="zh-CN" altLang="en-US" sz="1500" b="1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不同致癌驱动突变的发生率</a:t>
              </a:r>
              <a:r>
                <a:rPr lang="en-US" altLang="zh-CN" sz="1500" b="1" kern="0" baseline="30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1500" b="1" kern="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3" name="Chart 12"/>
            <p:cNvGraphicFramePr/>
            <p:nvPr/>
          </p:nvGraphicFramePr>
          <p:xfrm>
            <a:off x="1515281" y="2024950"/>
            <a:ext cx="4116140" cy="33545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9" name="矩形: 圆角 8"/>
          <p:cNvSpPr/>
          <p:nvPr/>
        </p:nvSpPr>
        <p:spPr>
          <a:xfrm>
            <a:off x="3963447" y="3311268"/>
            <a:ext cx="1112520" cy="2174875"/>
          </a:xfrm>
          <a:prstGeom prst="roundRect">
            <a:avLst>
              <a:gd name="adj" fmla="val 4243"/>
            </a:avLst>
          </a:prstGeom>
          <a:noFill/>
          <a:ln w="19050" cap="flat" cmpd="sng" algn="ctr">
            <a:solidFill>
              <a:srgbClr val="DE002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3905">
              <a:defRPr/>
            </a:pPr>
            <a:endParaRPr lang="zh-CN" altLang="en-US" sz="9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167223" y="2353166"/>
            <a:ext cx="3923903" cy="3025674"/>
            <a:chOff x="6007100" y="1326142"/>
            <a:chExt cx="5231871" cy="4034232"/>
          </a:xfrm>
        </p:grpSpPr>
        <p:grpSp>
          <p:nvGrpSpPr>
            <p:cNvPr id="11" name="组合 10"/>
            <p:cNvGrpSpPr/>
            <p:nvPr/>
          </p:nvGrpSpPr>
          <p:grpSpPr>
            <a:xfrm>
              <a:off x="6007100" y="1326142"/>
              <a:ext cx="5231871" cy="4034232"/>
              <a:chOff x="6007100" y="1326142"/>
              <a:chExt cx="5231871" cy="4034232"/>
            </a:xfrm>
          </p:grpSpPr>
          <p:sp>
            <p:nvSpPr>
              <p:cNvPr id="20" name="TextBox 6"/>
              <p:cNvSpPr txBox="1"/>
              <p:nvPr/>
            </p:nvSpPr>
            <p:spPr>
              <a:xfrm>
                <a:off x="6544691" y="1326142"/>
                <a:ext cx="4544056" cy="772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763905">
                  <a:spcAft>
                    <a:spcPts val="225"/>
                  </a:spcAft>
                  <a:defRPr/>
                </a:pPr>
                <a:r>
                  <a:rPr lang="zh-CN" altLang="en-US" sz="1500" b="1" kern="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我国肺腺癌中</a:t>
                </a:r>
                <a:endParaRPr lang="en-US" altLang="zh-CN" sz="1500" b="1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defTabSz="763905">
                  <a:spcAft>
                    <a:spcPts val="225"/>
                  </a:spcAft>
                  <a:defRPr/>
                </a:pPr>
                <a:r>
                  <a:rPr lang="zh-CN" altLang="en-US" sz="1500" b="1" kern="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不同致癌驱动突变的发生率</a:t>
                </a:r>
                <a:r>
                  <a:rPr lang="en-US" altLang="zh-CN" sz="1500" b="1" kern="0" baseline="300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sz="1500" b="1" kern="0" baseline="30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21" name="图表 20"/>
              <p:cNvGraphicFramePr/>
              <p:nvPr/>
            </p:nvGraphicFramePr>
            <p:xfrm>
              <a:off x="6007100" y="1803400"/>
              <a:ext cx="5231871" cy="355697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12" name="文本框 54"/>
            <p:cNvSpPr txBox="1"/>
            <p:nvPr/>
          </p:nvSpPr>
          <p:spPr>
            <a:xfrm>
              <a:off x="10019307" y="2756423"/>
              <a:ext cx="63089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63905">
                <a:defRPr/>
              </a:pPr>
              <a:r>
                <a:rPr lang="en-US" altLang="zh-CN" sz="75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48.4%</a:t>
              </a:r>
            </a:p>
          </p:txBody>
        </p:sp>
        <p:sp>
          <p:nvSpPr>
            <p:cNvPr id="13" name="文本框 55"/>
            <p:cNvSpPr txBox="1"/>
            <p:nvPr/>
          </p:nvSpPr>
          <p:spPr>
            <a:xfrm>
              <a:off x="10093328" y="3187391"/>
              <a:ext cx="54260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63905">
                <a:defRPr/>
              </a:pPr>
              <a:r>
                <a:rPr lang="en-US" altLang="zh-CN" sz="75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6.4%</a:t>
              </a:r>
            </a:p>
          </p:txBody>
        </p:sp>
        <p:sp>
          <p:nvSpPr>
            <p:cNvPr id="14" name="文本框 56"/>
            <p:cNvSpPr txBox="1"/>
            <p:nvPr/>
          </p:nvSpPr>
          <p:spPr>
            <a:xfrm>
              <a:off x="10082954" y="3391162"/>
              <a:ext cx="668020" cy="2751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63905">
                <a:defRPr/>
              </a:pPr>
              <a:r>
                <a:rPr lang="en-US" altLang="zh-CN" sz="75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3.14%</a:t>
              </a:r>
            </a:p>
          </p:txBody>
        </p:sp>
        <p:sp>
          <p:nvSpPr>
            <p:cNvPr id="15" name="文本框 57"/>
            <p:cNvSpPr txBox="1"/>
            <p:nvPr/>
          </p:nvSpPr>
          <p:spPr>
            <a:xfrm>
              <a:off x="10092786" y="3850113"/>
              <a:ext cx="56855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63905">
                <a:defRPr/>
              </a:pPr>
              <a:r>
                <a:rPr lang="en-US" altLang="zh-CN" sz="75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1.6%</a:t>
              </a:r>
            </a:p>
          </p:txBody>
        </p:sp>
        <p:sp>
          <p:nvSpPr>
            <p:cNvPr id="16" name="文本框 58"/>
            <p:cNvSpPr txBox="1"/>
            <p:nvPr/>
          </p:nvSpPr>
          <p:spPr>
            <a:xfrm>
              <a:off x="10107963" y="4053529"/>
              <a:ext cx="56855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63905">
                <a:defRPr/>
              </a:pPr>
              <a:r>
                <a:rPr lang="en-US" altLang="zh-CN" sz="75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1.6%</a:t>
              </a:r>
            </a:p>
          </p:txBody>
        </p:sp>
        <p:sp>
          <p:nvSpPr>
            <p:cNvPr id="17" name="文本框 59"/>
            <p:cNvSpPr txBox="1"/>
            <p:nvPr/>
          </p:nvSpPr>
          <p:spPr>
            <a:xfrm>
              <a:off x="10106028" y="4275577"/>
              <a:ext cx="54260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63905">
                <a:defRPr/>
              </a:pPr>
              <a:r>
                <a:rPr lang="en-US" altLang="zh-CN" sz="75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0.5%</a:t>
              </a:r>
            </a:p>
          </p:txBody>
        </p:sp>
        <p:sp>
          <p:nvSpPr>
            <p:cNvPr id="18" name="文本框 60"/>
            <p:cNvSpPr txBox="1"/>
            <p:nvPr/>
          </p:nvSpPr>
          <p:spPr>
            <a:xfrm>
              <a:off x="10311768" y="4496299"/>
              <a:ext cx="62547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63905">
                <a:defRPr/>
              </a:pPr>
              <a:r>
                <a:rPr lang="en-US" altLang="zh-CN" sz="75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21.6%</a:t>
              </a: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9306560" y="3407249"/>
              <a:ext cx="1580727" cy="1340273"/>
            </a:xfrm>
            <a:prstGeom prst="round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63905">
                <a:defRPr/>
              </a:pPr>
              <a:endParaRPr lang="zh-CN" altLang="en-US" sz="15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内容占位符 23"/>
          <p:cNvSpPr>
            <a:spLocks noGrp="1"/>
          </p:cNvSpPr>
          <p:nvPr>
            <p:ph idx="1"/>
          </p:nvPr>
        </p:nvSpPr>
        <p:spPr>
          <a:xfrm>
            <a:off x="2683722" y="1578582"/>
            <a:ext cx="7028180" cy="3714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正在进行中的国际、多中心、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队列、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期研究</a:t>
            </a:r>
          </a:p>
        </p:txBody>
      </p:sp>
      <p:sp>
        <p:nvSpPr>
          <p:cNvPr id="15" name="矩形 14"/>
          <p:cNvSpPr/>
          <p:nvPr/>
        </p:nvSpPr>
        <p:spPr>
          <a:xfrm>
            <a:off x="247755" y="381558"/>
            <a:ext cx="9311111" cy="8309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DESTINY-Lung01初步数据分析: Trastuzumab Deruxtecan (T-DXd) 治疗HER2突变转移性NSCLC患者的II期研究</a:t>
            </a:r>
          </a:p>
        </p:txBody>
      </p:sp>
      <p:sp>
        <p:nvSpPr>
          <p:cNvPr id="16" name="矩形 15"/>
          <p:cNvSpPr/>
          <p:nvPr/>
        </p:nvSpPr>
        <p:spPr>
          <a:xfrm>
            <a:off x="477624" y="2719273"/>
            <a:ext cx="11236751" cy="2829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突变大约占</a:t>
            </a:r>
            <a:r>
              <a:rPr lang="en-US" altLang="zh-CN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NSCLC 3%</a:t>
            </a:r>
            <a:r>
              <a:rPr lang="zh-CN" altLang="en-US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</a:t>
            </a:r>
            <a:r>
              <a:rPr lang="en-US" altLang="zh-CN" baseline="30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，且与较年轻、女性、从不吸烟、预后较差和脑转移发生率较高有关</a:t>
            </a:r>
            <a:endParaRPr lang="en-US" altLang="zh-CN" baseline="30000" dirty="0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</a:t>
            </a:r>
            <a:r>
              <a:rPr lang="en-US" altLang="zh-CN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尚未有靶向</a:t>
            </a:r>
            <a:r>
              <a:rPr lang="en-US" altLang="zh-CN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的疗法获批</a:t>
            </a:r>
            <a:endParaRPr lang="en-US" altLang="zh-CN" baseline="30000" dirty="0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T-</a:t>
            </a:r>
            <a:r>
              <a:rPr lang="en-US" altLang="zh-CN" dirty="0" err="1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DXd</a:t>
            </a:r>
            <a:r>
              <a:rPr lang="zh-CN" altLang="en-US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是靶向</a:t>
            </a:r>
            <a:r>
              <a:rPr lang="en-US" altLang="zh-CN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的抗体偶联药物（</a:t>
            </a:r>
            <a:r>
              <a:rPr lang="en-US" altLang="zh-CN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ADC</a:t>
            </a:r>
            <a:r>
              <a:rPr lang="zh-CN" altLang="en-US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），已获批治疗</a:t>
            </a:r>
            <a:r>
              <a:rPr lang="en-US" altLang="zh-CN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阳性的转移性乳腺癌和胃癌</a:t>
            </a:r>
            <a:endParaRPr lang="en-US" altLang="zh-CN" baseline="30000" dirty="0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DESTINY-Lung01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T-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DXd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用于复发或对标准治疗耐药的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突变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的疗效与安全性。此前的中期分析（截至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日）显示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T-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DXd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具有令人鼓舞的活性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。此次展示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突变完整入组队列的初步分析结果（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数据截止：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2021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baseline="30000" dirty="0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5704870" y="6074816"/>
            <a:ext cx="6449201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b="1">
                <a:latin typeface="Arial" panose="020B0604020202020204" pitchFamily="34" charset="0"/>
              </a:defRPr>
            </a:lvl2pPr>
            <a:lvl3pPr marL="1143000" indent="-228600">
              <a:defRPr b="1">
                <a:latin typeface="Arial" panose="020B0604020202020204" pitchFamily="34" charset="0"/>
              </a:defRPr>
            </a:lvl3pPr>
            <a:lvl4pPr marL="1600200" indent="-228600">
              <a:defRPr b="1">
                <a:latin typeface="Arial" panose="020B0604020202020204" pitchFamily="34" charset="0"/>
              </a:defRPr>
            </a:lvl4pPr>
            <a:lvl5pPr marL="2057400" indent="-228600">
              <a:defRPr b="1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1. Pillai. Cancer. 2017;123:4099-4105. 2</a:t>
            </a:r>
            <a:r>
              <a:rPr lang="en-US" altLang="zh-CN" dirty="0"/>
              <a:t>. Smit et al. World Congress of Lung Cancer. 2020. </a:t>
            </a:r>
            <a:r>
              <a:rPr lang="en-US" altLang="en-US" dirty="0"/>
              <a:t>3. Li. 2021 </a:t>
            </a:r>
            <a:r>
              <a:rPr lang="en-US" altLang="zh-CN" dirty="0"/>
              <a:t>ESMO, </a:t>
            </a:r>
            <a:r>
              <a:rPr lang="en-US" altLang="en-US" dirty="0"/>
              <a:t>LBA45.</a:t>
            </a:r>
          </a:p>
        </p:txBody>
      </p:sp>
      <p:sp>
        <p:nvSpPr>
          <p:cNvPr id="2" name="Content Placeholder 2"/>
          <p:cNvSpPr>
            <a:spLocks noGrp="1"/>
          </p:cNvSpPr>
          <p:nvPr/>
        </p:nvSpPr>
        <p:spPr>
          <a:xfrm>
            <a:off x="477624" y="2092171"/>
            <a:ext cx="2640965" cy="499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722630" y="5458917"/>
            <a:ext cx="6538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不需要持续使用类固醇或抗惊厥药的无症状脑转移患者可以入组； </a:t>
            </a: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仅液体活检证实的</a:t>
            </a: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突变不允许入组； </a:t>
            </a: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 HER2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过表达不伴已知</a:t>
            </a: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突变的存档组织需经过当地评估并经过中心确认；</a:t>
            </a: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 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</a:t>
            </a: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RECIST V1.1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评估；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67410" y="1934667"/>
            <a:ext cx="10029825" cy="3227705"/>
            <a:chOff x="838200" y="1462098"/>
            <a:chExt cx="11597584" cy="3116997"/>
          </a:xfrm>
        </p:grpSpPr>
        <p:sp>
          <p:nvSpPr>
            <p:cNvPr id="25" name="矩形 24"/>
            <p:cNvSpPr/>
            <p:nvPr/>
          </p:nvSpPr>
          <p:spPr>
            <a:xfrm>
              <a:off x="838200" y="1698174"/>
              <a:ext cx="2627085" cy="268565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主要入组标准</a:t>
              </a:r>
              <a:endPara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不可切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转移性非鳞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NSCLC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复发或对标准治疗耐药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RECIST v1.1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评估有可测量病灶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基线时无症状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CNS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转移</a:t>
              </a:r>
              <a:r>
                <a:rPr lang="en-US" altLang="zh-CN" sz="14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ECOG PS 0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当地报告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HER2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突变（仅队列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lang="en-US" altLang="zh-CN" sz="14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</a:p>
          </p:txBody>
        </p:sp>
        <p:cxnSp>
          <p:nvCxnSpPr>
            <p:cNvPr id="27" name="直接箭头连接符 26"/>
            <p:cNvCxnSpPr/>
            <p:nvPr/>
          </p:nvCxnSpPr>
          <p:spPr>
            <a:xfrm>
              <a:off x="3465285" y="2113410"/>
              <a:ext cx="522514" cy="0"/>
            </a:xfrm>
            <a:prstGeom prst="straightConnector1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3465285" y="3657083"/>
              <a:ext cx="522514" cy="0"/>
            </a:xfrm>
            <a:prstGeom prst="straightConnector1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4024087" y="1462098"/>
              <a:ext cx="2071913" cy="12861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队列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HER2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过表达</a:t>
              </a:r>
              <a:r>
                <a:rPr lang="en-US" altLang="zh-CN" sz="12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IHC3+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IHC2+)</a:t>
              </a:r>
            </a:p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T-</a:t>
              </a:r>
              <a:r>
                <a:rPr lang="en-US" altLang="zh-CN" sz="1200" dirty="0" err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DXd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6.4mg/kg q3w</a:t>
              </a:r>
            </a:p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N=49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6266544" y="1488277"/>
              <a:ext cx="2175091" cy="12861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队列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1a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HER2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过表达</a:t>
              </a:r>
              <a:r>
                <a:rPr lang="en-US" altLang="zh-CN" sz="12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IHC3+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IHC2+)</a:t>
              </a:r>
            </a:p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T-</a:t>
              </a:r>
              <a:r>
                <a:rPr lang="en-US" altLang="zh-CN" sz="1200" dirty="0" err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DXd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5.4mg/kg q3w</a:t>
              </a:r>
            </a:p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N=41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4024087" y="3279807"/>
              <a:ext cx="2071913" cy="1286199"/>
            </a:xfrm>
            <a:prstGeom prst="rect">
              <a:avLst/>
            </a:prstGeom>
            <a:solidFill>
              <a:srgbClr val="0039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队列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HER2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突变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T-</a:t>
              </a:r>
              <a:r>
                <a:rPr lang="en-US" altLang="zh-CN" sz="1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DXd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6.4mg/kg q3w</a:t>
              </a:r>
            </a:p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N=42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6266544" y="3292896"/>
              <a:ext cx="2071913" cy="1286199"/>
            </a:xfrm>
            <a:prstGeom prst="rect">
              <a:avLst/>
            </a:prstGeom>
            <a:solidFill>
              <a:srgbClr val="0039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队列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扩展：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HER2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突变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T-</a:t>
              </a:r>
              <a:r>
                <a:rPr lang="en-US" altLang="zh-CN" sz="1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DXd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6.4mg/kg q3w</a:t>
              </a:r>
            </a:p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N=49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9808699" y="1591685"/>
              <a:ext cx="2627085" cy="268565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b="1" dirty="0">
                  <a:solidFill>
                    <a:srgbClr val="0039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主要研究终点</a:t>
              </a:r>
              <a:endParaRPr lang="en-US" altLang="zh-CN" sz="1400" b="1" dirty="0">
                <a:solidFill>
                  <a:srgbClr val="0039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ICR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确认的</a:t>
              </a:r>
              <a:r>
                <a:rPr lang="en-US" altLang="zh-CN" sz="1400" dirty="0" err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ORR</a:t>
              </a:r>
              <a:r>
                <a:rPr lang="en-US" altLang="zh-CN" sz="1400" baseline="30000" dirty="0" err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b="1" dirty="0">
                  <a:solidFill>
                    <a:srgbClr val="0039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次要研究终点</a:t>
              </a:r>
              <a:endParaRPr lang="en-US" altLang="zh-CN" sz="1400" b="1" dirty="0">
                <a:solidFill>
                  <a:srgbClr val="0039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PFS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DCR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b="1" dirty="0">
                  <a:solidFill>
                    <a:srgbClr val="0039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探索性终点</a:t>
              </a:r>
              <a:endParaRPr lang="en-US" altLang="zh-CN" sz="1400" b="1" dirty="0">
                <a:solidFill>
                  <a:srgbClr val="0039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疗效相关的生物标志物</a:t>
              </a:r>
            </a:p>
          </p:txBody>
        </p:sp>
      </p:grp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5704870" y="5900648"/>
            <a:ext cx="6449201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b="1">
                <a:latin typeface="Arial" panose="020B0604020202020204" pitchFamily="34" charset="0"/>
              </a:defRPr>
            </a:lvl2pPr>
            <a:lvl3pPr marL="1143000" indent="-228600">
              <a:defRPr b="1">
                <a:latin typeface="Arial" panose="020B0604020202020204" pitchFamily="34" charset="0"/>
              </a:defRPr>
            </a:lvl3pPr>
            <a:lvl4pPr marL="1600200" indent="-228600">
              <a:defRPr b="1">
                <a:latin typeface="Arial" panose="020B0604020202020204" pitchFamily="34" charset="0"/>
              </a:defRPr>
            </a:lvl4pPr>
            <a:lvl5pPr marL="2057400" indent="-228600">
              <a:defRPr b="1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1. Pillai. Cancer. 2017;123:4099-4105. 2</a:t>
            </a:r>
            <a:r>
              <a:rPr lang="en-US" altLang="zh-CN" dirty="0"/>
              <a:t>. Smit et al. World Congress of Lung Cancer. 2020. </a:t>
            </a:r>
            <a:r>
              <a:rPr lang="en-US" altLang="en-US" dirty="0"/>
              <a:t>3. Li. 2021 </a:t>
            </a:r>
            <a:r>
              <a:rPr lang="en-US" altLang="zh-CN" dirty="0"/>
              <a:t>ESMO, </a:t>
            </a:r>
            <a:r>
              <a:rPr lang="en-US" altLang="en-US" dirty="0"/>
              <a:t>LBA45.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17109" y="4329510"/>
            <a:ext cx="945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本次分析</a:t>
            </a:r>
          </a:p>
        </p:txBody>
      </p:sp>
      <p:sp>
        <p:nvSpPr>
          <p:cNvPr id="26" name="Rectangle 46"/>
          <p:cNvSpPr>
            <a:spLocks noChangeArrowheads="1"/>
          </p:cNvSpPr>
          <p:nvPr/>
        </p:nvSpPr>
        <p:spPr bwMode="auto">
          <a:xfrm>
            <a:off x="3510445" y="1300294"/>
            <a:ext cx="4243603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队列</a:t>
            </a:r>
            <a:r>
              <a:rPr lang="en-US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1/1a: HER2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</a:t>
            </a:r>
            <a:r>
              <a:rPr lang="en-US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(IHC 2+/3+)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363296" y="3402629"/>
            <a:ext cx="4243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队列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队列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扩展</a:t>
            </a:r>
            <a:r>
              <a:rPr lang="en-US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en-US" sz="12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突变</a:t>
            </a:r>
            <a:endParaRPr lang="en-US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07297" y="681864"/>
            <a:ext cx="2640965" cy="4997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研究设计</a:t>
            </a:r>
          </a:p>
        </p:txBody>
      </p:sp>
      <p:sp>
        <p:nvSpPr>
          <p:cNvPr id="7" name="矩形 6"/>
          <p:cNvSpPr/>
          <p:nvPr/>
        </p:nvSpPr>
        <p:spPr>
          <a:xfrm>
            <a:off x="3517265" y="3752672"/>
            <a:ext cx="3925570" cy="15297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042" y="421522"/>
            <a:ext cx="8350885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DESTINY-Lung01: HER2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突变队列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——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疗效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0693830" y="5822198"/>
            <a:ext cx="149817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b="1">
                <a:latin typeface="Arial" panose="020B0604020202020204" pitchFamily="34" charset="0"/>
              </a:defRPr>
            </a:lvl2pPr>
            <a:lvl3pPr marL="1143000" indent="-228600">
              <a:defRPr b="1">
                <a:latin typeface="Arial" panose="020B0604020202020204" pitchFamily="34" charset="0"/>
              </a:defRPr>
            </a:lvl3pPr>
            <a:lvl4pPr marL="1600200" indent="-228600">
              <a:defRPr b="1">
                <a:latin typeface="Arial" panose="020B0604020202020204" pitchFamily="34" charset="0"/>
              </a:defRPr>
            </a:lvl4pPr>
            <a:lvl5pPr marL="2057400" indent="-228600">
              <a:defRPr b="1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2021 </a:t>
            </a:r>
            <a:r>
              <a:rPr lang="en-US" altLang="zh-CN" dirty="0"/>
              <a:t>ESMO, </a:t>
            </a:r>
            <a:r>
              <a:rPr lang="en-US" altLang="en-US" dirty="0"/>
              <a:t>LBA45. </a:t>
            </a:r>
          </a:p>
          <a:p>
            <a:r>
              <a:rPr lang="en-US" altLang="en-US" dirty="0"/>
              <a:t>LI. NEJM. 2021;[</a:t>
            </a:r>
            <a:r>
              <a:rPr lang="en-US" altLang="en-US" dirty="0" err="1"/>
              <a:t>Epub</a:t>
            </a:r>
            <a:r>
              <a:rPr lang="en-US" altLang="en-US" dirty="0"/>
              <a:t>]. 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36490" y="1958215"/>
          <a:ext cx="4435729" cy="2506212"/>
        </p:xfrm>
        <a:graphic>
          <a:graphicData uri="http://schemas.openxmlformats.org/drawingml/2006/table">
            <a:tbl>
              <a:tblPr/>
              <a:tblGrid>
                <a:gridCol w="2781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667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结果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T-DXd (N = 91)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776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确认的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ORR, n (%)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 (54.9)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(1.1)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 (53.8)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 (37.4)</a:t>
                      </a:r>
                      <a:b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 (3.3)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(4.4)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776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各亚组的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ORR, n/N (%)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HER2</a:t>
                      </a: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激酶结构域突变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先前接受过含铂治疗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先前接受过含铂治疗和抗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PD-(L)1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基线时伴有无症状的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CNS</a:t>
                      </a: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转移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基线时不伴有无症状的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CNS</a:t>
                      </a: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转移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49/85 (57.6)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46/86 (53.5)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37/57 (64.9)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18/33 (54.5)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32/58 (55.2)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667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DCR, n (%)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84 (92.3)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667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中位</a:t>
                      </a: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DoR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(95% CI)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9.3 (5.7-14.7)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667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中位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PFS, </a:t>
                      </a: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(95% CI)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8.2 (6.0-11.9)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667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中位随访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</a:t>
                      </a: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范围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13.1 (0.7-29.1)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7" name="图片 1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6241" y="1863034"/>
            <a:ext cx="5718272" cy="2283615"/>
          </a:xfrm>
          <a:prstGeom prst="rect">
            <a:avLst/>
          </a:prstGeom>
        </p:spPr>
      </p:pic>
      <p:sp>
        <p:nvSpPr>
          <p:cNvPr id="126" name="TextBox 46"/>
          <p:cNvSpPr txBox="1"/>
          <p:nvPr/>
        </p:nvSpPr>
        <p:spPr bwMode="auto">
          <a:xfrm>
            <a:off x="6418480" y="2745780"/>
            <a:ext cx="4287591" cy="47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肿瘤缓解见于各</a:t>
            </a:r>
            <a:r>
              <a:rPr kumimoji="0" lang="en-US" altLang="zh-CN" sz="10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突变亚组，</a:t>
            </a:r>
            <a:endParaRPr kumimoji="0" lang="en-US" altLang="zh-CN" sz="1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包括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未被检测到</a:t>
            </a:r>
            <a:r>
              <a: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HER2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表达或</a:t>
            </a:r>
            <a:r>
              <a:rPr kumimoji="0" lang="en-US" altLang="zh-CN" sz="1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HER2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基因扩增的患者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TextBox 46"/>
          <p:cNvSpPr txBox="1"/>
          <p:nvPr/>
        </p:nvSpPr>
        <p:spPr bwMode="auto">
          <a:xfrm>
            <a:off x="5554162" y="4105580"/>
            <a:ext cx="6849648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a91</a:t>
            </a:r>
            <a:r>
              <a:rPr lang="zh-CN" altLang="en-US" sz="1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例患者中，</a:t>
            </a:r>
            <a:r>
              <a:rPr lang="en-US" altLang="zh-CN" sz="1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</a:t>
            </a:r>
            <a:r>
              <a:rPr lang="zh-CN" altLang="en-US" sz="1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例患者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基线和基线后的肿瘤尺寸数据可获得，能够评估肿瘤尺寸的最佳变化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TextBox 46"/>
          <p:cNvSpPr txBox="1"/>
          <p:nvPr/>
        </p:nvSpPr>
        <p:spPr bwMode="auto">
          <a:xfrm>
            <a:off x="7654182" y="1755161"/>
            <a:ext cx="1730042" cy="28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肿瘤尺寸最佳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变化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TextBox 46"/>
          <p:cNvSpPr txBox="1"/>
          <p:nvPr/>
        </p:nvSpPr>
        <p:spPr bwMode="auto">
          <a:xfrm>
            <a:off x="2031785" y="1681216"/>
            <a:ext cx="1780799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ORR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54.9%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1" name="内容占位符 15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68615" y="4429643"/>
            <a:ext cx="4373736" cy="1839874"/>
          </a:xfrm>
        </p:spPr>
      </p:pic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2335" y="4429643"/>
            <a:ext cx="4373736" cy="1829230"/>
          </a:xfrm>
          <a:prstGeom prst="rect">
            <a:avLst/>
          </a:prstGeom>
        </p:spPr>
      </p:pic>
      <p:sp>
        <p:nvSpPr>
          <p:cNvPr id="134" name="矩形 133"/>
          <p:cNvSpPr/>
          <p:nvPr/>
        </p:nvSpPr>
        <p:spPr>
          <a:xfrm>
            <a:off x="455750" y="1199700"/>
            <a:ext cx="11280499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T-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DXd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在经治的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HER2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突变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NSCLC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显示出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强劲持久的抗肿瘤活性，且各亚组均有效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1935" y="420693"/>
            <a:ext cx="8812530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DESTINY-Lung01: HER2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突变队列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——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安全性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0694056" y="5946780"/>
            <a:ext cx="149817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b="1">
                <a:latin typeface="Arial" panose="020B0604020202020204" pitchFamily="34" charset="0"/>
              </a:defRPr>
            </a:lvl2pPr>
            <a:lvl3pPr marL="1143000" indent="-228600">
              <a:defRPr b="1">
                <a:latin typeface="Arial" panose="020B0604020202020204" pitchFamily="34" charset="0"/>
              </a:defRPr>
            </a:lvl3pPr>
            <a:lvl4pPr marL="1600200" indent="-228600">
              <a:defRPr b="1">
                <a:latin typeface="Arial" panose="020B0604020202020204" pitchFamily="34" charset="0"/>
              </a:defRPr>
            </a:lvl4pPr>
            <a:lvl5pPr marL="2057400" indent="-228600">
              <a:defRPr b="1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2021 </a:t>
            </a:r>
            <a:r>
              <a:rPr lang="en-US" altLang="zh-CN" dirty="0"/>
              <a:t>ESMO, </a:t>
            </a:r>
            <a:r>
              <a:rPr lang="en-US" altLang="en-US" dirty="0"/>
              <a:t>LBA45. </a:t>
            </a:r>
          </a:p>
          <a:p>
            <a:r>
              <a:rPr lang="en-US" altLang="en-US" dirty="0"/>
              <a:t>LI. NEJM. 2021;[</a:t>
            </a:r>
            <a:r>
              <a:rPr lang="en-US" altLang="en-US" dirty="0" err="1"/>
              <a:t>Epub</a:t>
            </a:r>
            <a:r>
              <a:rPr lang="en-US" altLang="en-US" dirty="0"/>
              <a:t>]. 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71462" y="1456250"/>
          <a:ext cx="5314572" cy="1829492"/>
        </p:xfrm>
        <a:graphic>
          <a:graphicData uri="http://schemas.openxmlformats.org/drawingml/2006/table">
            <a:tbl>
              <a:tblPr/>
              <a:tblGrid>
                <a:gridCol w="2784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9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478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安全性结果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T-DXd (N = 91)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478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药物相关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TEAE, n (%)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 </a:t>
                      </a: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严重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88 (96.7)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 (46.2)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 (19.8)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478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药物相关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TEAE</a:t>
                      </a: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的后果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n (%)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治疗终止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剂量减低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死亡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 (25.3)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 (34.1)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(2.2)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478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中位治疗持续时间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</a:t>
                      </a: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范围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6.9 (0.7-26.4)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71463" y="3285742"/>
          <a:ext cx="5314572" cy="2922420"/>
        </p:xfrm>
        <a:graphic>
          <a:graphicData uri="http://schemas.openxmlformats.org/drawingml/2006/table">
            <a:tbl>
              <a:tblPr/>
              <a:tblGrid>
                <a:gridCol w="2471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8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535">
                <a:tc rowSpan="2"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发生率</a:t>
                      </a:r>
                      <a:r>
                        <a:rPr lang="en-US" sz="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20%</a:t>
                      </a:r>
                      <a:r>
                        <a:rPr kumimoji="0" lang="zh-CN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的药物相关</a:t>
                      </a: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TEAE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n (%)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T-DXd (N = 91)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5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zh-CN" altLang="en-US" sz="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任何</a:t>
                      </a:r>
                      <a:r>
                        <a:rPr lang="en-US" sz="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Grade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≥3</a:t>
                      </a:r>
                      <a:r>
                        <a:rPr lang="zh-CN" altLang="en-US" sz="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级</a:t>
                      </a:r>
                      <a:endParaRPr lang="en-US" sz="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53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恶心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66 (72.5)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 (8.8)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53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乏力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 (52.7)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 (6.6)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53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脱发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 (46.2)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53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呕吐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 (39.6)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 (3.3)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53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中性粒细胞减少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 (35.2)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 (18.7)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53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贫血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 (33.0)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 (9.9)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53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腹泻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 (31.9)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 (3.3)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53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食欲减退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 (29.7)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53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白细胞减少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 (23.1)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(4.4)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53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便秘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 (22.0)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Content Placeholder 2"/>
          <p:cNvSpPr>
            <a:spLocks noGrp="1"/>
          </p:cNvSpPr>
          <p:nvPr/>
        </p:nvSpPr>
        <p:spPr>
          <a:xfrm>
            <a:off x="6096000" y="1372505"/>
            <a:ext cx="4271682" cy="1461996"/>
          </a:xfrm>
          <a:prstGeom prst="rect">
            <a:avLst/>
          </a:prstGeom>
          <a:solidFill>
            <a:srgbClr val="CEB3C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与治疗终止有关的最常见的药物相关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TEAE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</a:p>
          <a:p>
            <a:pPr lvl="1">
              <a:lnSpc>
                <a:spcPct val="100000"/>
              </a:lnSpc>
              <a:buClr>
                <a:srgbClr val="000000"/>
              </a:buClr>
            </a:pPr>
            <a:r>
              <a:rPr lang="zh-CN" altLang="en-US" sz="1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肺炎</a:t>
            </a:r>
            <a:r>
              <a:rPr lang="en-US" sz="1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(13.2%)</a:t>
            </a:r>
            <a:r>
              <a:rPr lang="zh-CN" altLang="en-US" sz="1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sz="1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ILD (5.5%)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与剂量减低有关的最常见的药物相关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TEAE : </a:t>
            </a:r>
          </a:p>
          <a:p>
            <a:pPr lvl="1">
              <a:lnSpc>
                <a:spcPct val="100000"/>
              </a:lnSpc>
              <a:buClr>
                <a:srgbClr val="000000"/>
              </a:buClr>
            </a:pPr>
            <a:r>
              <a:rPr lang="zh-CN" altLang="en-US" sz="1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恶心</a:t>
            </a:r>
            <a:r>
              <a:rPr lang="en-US" altLang="zh-CN" sz="1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(11.0%)</a:t>
            </a:r>
            <a:r>
              <a:rPr lang="zh-CN" altLang="en-US" sz="1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；乏力</a:t>
            </a:r>
            <a:r>
              <a:rPr lang="en-US" altLang="zh-CN" sz="1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(8.8%)</a:t>
            </a:r>
          </a:p>
          <a:p>
            <a:pPr lvl="1">
              <a:lnSpc>
                <a:spcPct val="100000"/>
              </a:lnSpc>
              <a:buClr>
                <a:srgbClr val="000000"/>
              </a:buClr>
            </a:pPr>
            <a:endParaRPr lang="en-US" sz="11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Content Placeholder 2"/>
          <p:cNvSpPr>
            <a:spLocks noGrp="1"/>
          </p:cNvSpPr>
          <p:nvPr/>
        </p:nvSpPr>
        <p:spPr>
          <a:xfrm>
            <a:off x="6095999" y="2834502"/>
            <a:ext cx="5624537" cy="2349340"/>
          </a:xfrm>
          <a:prstGeom prst="rect">
            <a:avLst/>
          </a:prstGeom>
          <a:solidFill>
            <a:srgbClr val="CDCDC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(26.4%)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患者经裁定为药物相关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ILD/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肺炎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‒"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½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: 18 (19.8%)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: 4 (4.4%) 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: 2 (2.2%)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‒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中位至发生时间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: 141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(</a:t>
            </a:r>
            <a:r>
              <a:rPr lang="zh-CN" altLang="en-US" sz="1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范围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: 14-462)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‒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中位持续时间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: 43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21/24</a:t>
            </a:r>
            <a:r>
              <a:rPr lang="zh-CN" altLang="en-US" sz="1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例患者使用了≥</a:t>
            </a:r>
            <a:r>
              <a:rPr lang="en-US" altLang="zh-CN" sz="1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剂糖皮质激素，但并不是所有糖皮质激素治疗都参照肺炎</a:t>
            </a:r>
            <a:r>
              <a:rPr lang="en-US" altLang="zh-CN" sz="1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间质性肺病管理指南</a:t>
            </a:r>
            <a:endParaRPr lang="en-US" sz="11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zh-CN" altLang="en-US" sz="11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至数据截至日期，</a:t>
            </a:r>
            <a:r>
              <a:rPr lang="en-US" altLang="zh-CN" sz="11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54% (13/24) </a:t>
            </a:r>
            <a:r>
              <a:rPr lang="zh-CN" altLang="en-US" sz="11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1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ILD/</a:t>
            </a:r>
            <a:r>
              <a:rPr lang="zh-CN" altLang="en-US" sz="11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肺炎已完全恢复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0111" y="958577"/>
            <a:ext cx="11280499" cy="397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ILD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是最主要的毒性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，早发现早处理非常关键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96000" y="5284832"/>
            <a:ext cx="5299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T-</a:t>
            </a:r>
            <a:r>
              <a:rPr lang="en-US" altLang="zh-CN" sz="12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DXd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DESTINY-LUNG01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研究中治疗二线及以上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突变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，显示了令人信服的积极的获益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风险平衡，支持其成为新的标准治疗。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i="0" dirty="0">
                <a:solidFill>
                  <a:srgbClr val="19191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已获</a:t>
            </a:r>
            <a:r>
              <a:rPr lang="en-US" altLang="zh-CN" sz="1200" b="1" i="0" dirty="0">
                <a:solidFill>
                  <a:srgbClr val="19191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FDA</a:t>
            </a:r>
            <a:r>
              <a:rPr lang="zh-CN" altLang="en-US" sz="1200" b="1" i="0" dirty="0">
                <a:solidFill>
                  <a:srgbClr val="19191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突破性疗法认定，用于治疗携带</a:t>
            </a:r>
            <a:r>
              <a:rPr lang="en-US" altLang="zh-CN" sz="1200" b="1" i="0" dirty="0">
                <a:solidFill>
                  <a:srgbClr val="19191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sz="1200" b="1" i="0" dirty="0">
                <a:solidFill>
                  <a:srgbClr val="19191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突变且在铂类药物治疗期间或治疗后发生疾病进展的转移性</a:t>
            </a:r>
            <a:r>
              <a:rPr lang="en-US" altLang="zh-CN" sz="1200" b="1" i="0" dirty="0">
                <a:solidFill>
                  <a:srgbClr val="19191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1200" b="1" i="0" dirty="0">
                <a:solidFill>
                  <a:srgbClr val="19191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患者。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26694" y="392406"/>
            <a:ext cx="9686427" cy="8309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ZENITH20-4：波奇替尼（Poziotinib）治疗初治HER2外显子20突变NSCLC的疗效与安全性</a:t>
            </a:r>
          </a:p>
        </p:txBody>
      </p:sp>
      <p:sp>
        <p:nvSpPr>
          <p:cNvPr id="21" name="矩形 20"/>
          <p:cNvSpPr/>
          <p:nvPr/>
        </p:nvSpPr>
        <p:spPr>
          <a:xfrm>
            <a:off x="615950" y="2228398"/>
            <a:ext cx="1096010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EGFR</a:t>
            </a:r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外显子</a:t>
            </a:r>
            <a:r>
              <a:rPr lang="en-US" altLang="zh-CN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插入突变是罕见突变，分别约占</a:t>
            </a:r>
            <a:r>
              <a:rPr lang="en-US" altLang="zh-CN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所有突变的</a:t>
            </a:r>
            <a:r>
              <a:rPr lang="en-US" altLang="zh-CN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2-4%</a:t>
            </a:r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lang="en-US" altLang="zh-CN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外显子</a:t>
            </a:r>
            <a:r>
              <a:rPr lang="en-US" altLang="zh-CN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插入突变的初治或既往经治</a:t>
            </a:r>
            <a:r>
              <a:rPr lang="en-US" altLang="zh-CN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，目前未有获批的治疗药物。</a:t>
            </a:r>
            <a:endParaRPr lang="en-US" altLang="zh-CN" sz="2000" dirty="0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目前使用的治疗方案是化疗联合或不联合免疫检查点抑制剂或</a:t>
            </a:r>
            <a:r>
              <a:rPr lang="en-US" altLang="zh-CN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TKIs</a:t>
            </a:r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，这些都不是特异性针对外显子</a:t>
            </a:r>
            <a:r>
              <a:rPr lang="en-US" altLang="zh-CN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突变。疗效数据大多来自于小样本非对照研究，且结果差异较大</a:t>
            </a:r>
            <a:r>
              <a:rPr lang="en-US" altLang="zh-CN" sz="2000" baseline="30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1-5</a:t>
            </a:r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。</a:t>
            </a:r>
            <a:endParaRPr lang="en-US" altLang="zh-CN" sz="2000" baseline="30000" dirty="0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缓解率范围</a:t>
            </a:r>
            <a:r>
              <a:rPr lang="en-US" altLang="zh-CN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6.9%-35%</a:t>
            </a:r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中位</a:t>
            </a:r>
            <a:r>
              <a:rPr lang="en-US" altLang="zh-CN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PFS</a:t>
            </a:r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范围</a:t>
            </a:r>
            <a:r>
              <a:rPr lang="en-US" altLang="zh-CN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3-7</a:t>
            </a:r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个月。</a:t>
            </a:r>
            <a:endParaRPr lang="en-US" altLang="zh-CN" sz="2000" dirty="0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波奇替尼是口服泛</a:t>
            </a:r>
            <a:r>
              <a:rPr lang="en-US" altLang="zh-CN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 TKI</a:t>
            </a:r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，对</a:t>
            </a:r>
            <a:r>
              <a:rPr lang="en-US" altLang="zh-CN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EGFR</a:t>
            </a:r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外显子</a:t>
            </a:r>
            <a:r>
              <a:rPr lang="en-US" altLang="zh-CN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突变</a:t>
            </a:r>
            <a:r>
              <a:rPr lang="en-US" altLang="zh-CN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有抗肿瘤活性</a:t>
            </a:r>
            <a:r>
              <a:rPr lang="en-US" altLang="zh-CN" sz="2000" baseline="30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098972" y="5904263"/>
            <a:ext cx="395695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b="1">
                <a:latin typeface="Arial" panose="020B0604020202020204" pitchFamily="34" charset="0"/>
              </a:defRPr>
            </a:lvl2pPr>
            <a:lvl3pPr marL="1143000" indent="-228600">
              <a:defRPr b="1">
                <a:latin typeface="Arial" panose="020B0604020202020204" pitchFamily="34" charset="0"/>
              </a:defRPr>
            </a:lvl3pPr>
            <a:lvl4pPr marL="1600200" indent="-228600">
              <a:defRPr b="1">
                <a:latin typeface="Arial" panose="020B0604020202020204" pitchFamily="34" charset="0"/>
              </a:defRPr>
            </a:lvl4pPr>
            <a:lvl5pPr marL="2057400" indent="-228600">
              <a:defRPr b="1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9pPr>
          </a:lstStyle>
          <a:p>
            <a:r>
              <a:rPr lang="en-US" altLang="zh-CN" dirty="0"/>
              <a:t>1. Zhou 2020; 2. Yang 2021; 3. Xu 2020; 4. </a:t>
            </a:r>
            <a:r>
              <a:rPr lang="en-US" altLang="zh-CN" dirty="0" err="1"/>
              <a:t>Auliac</a:t>
            </a:r>
            <a:r>
              <a:rPr lang="en-US" altLang="zh-CN" dirty="0"/>
              <a:t> 2019; 5. Yuan 2020; 6. Cornelissen,WCLC2020; 7. 2021 ESMO, LBA46.</a:t>
            </a:r>
            <a:endParaRPr lang="zh-CN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2630" y="1499418"/>
            <a:ext cx="2640965" cy="4997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研究设计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936625" y="1524635"/>
            <a:ext cx="10135870" cy="4159249"/>
            <a:chOff x="1221406" y="1164109"/>
            <a:chExt cx="8660841" cy="5484188"/>
          </a:xfrm>
        </p:grpSpPr>
        <p:sp>
          <p:nvSpPr>
            <p:cNvPr id="4" name="矩形: 圆角 3"/>
            <p:cNvSpPr/>
            <p:nvPr/>
          </p:nvSpPr>
          <p:spPr>
            <a:xfrm>
              <a:off x="1301031" y="1212575"/>
              <a:ext cx="2009728" cy="67376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已结束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221406" y="2270950"/>
              <a:ext cx="2165687" cy="3701227"/>
              <a:chOff x="930772" y="2085474"/>
              <a:chExt cx="2165687" cy="3701227"/>
            </a:xfrm>
          </p:grpSpPr>
          <p:sp>
            <p:nvSpPr>
              <p:cNvPr id="5" name="矩形: 圆角 4"/>
              <p:cNvSpPr/>
              <p:nvPr/>
            </p:nvSpPr>
            <p:spPr>
              <a:xfrm>
                <a:off x="930774" y="2085474"/>
                <a:ext cx="2165685" cy="9144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队列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</a:p>
              <a:p>
                <a:pPr algn="ctr"/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既往经治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EGFR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外显子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插入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NSCLC</a:t>
                </a:r>
                <a:endPara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: 圆角 7"/>
              <p:cNvSpPr/>
              <p:nvPr/>
            </p:nvSpPr>
            <p:spPr>
              <a:xfrm>
                <a:off x="930772" y="3469261"/>
                <a:ext cx="2165685" cy="9144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队列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  <a:p>
                <a:pPr algn="ctr"/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既往经治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HER2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外显子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插入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NSCLC</a:t>
                </a:r>
                <a:endPara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矩形: 圆角 8"/>
              <p:cNvSpPr/>
              <p:nvPr/>
            </p:nvSpPr>
            <p:spPr>
              <a:xfrm>
                <a:off x="930772" y="4872301"/>
                <a:ext cx="2165685" cy="9144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队列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</a:p>
              <a:p>
                <a:pPr algn="ctr"/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一线治疗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EGFR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外显子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插入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NSCLC</a:t>
                </a:r>
                <a:endPara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箭头: 左右 9"/>
            <p:cNvSpPr/>
            <p:nvPr/>
          </p:nvSpPr>
          <p:spPr>
            <a:xfrm>
              <a:off x="4120471" y="1164109"/>
              <a:ext cx="2822560" cy="760251"/>
            </a:xfrm>
            <a:prstGeom prst="left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标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13201" y="1840631"/>
              <a:ext cx="3341277" cy="48076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主要目标</a:t>
              </a:r>
              <a:endPara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742950" lvl="1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ORR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次要目标</a:t>
              </a:r>
              <a:endPara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742950" lvl="1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DCR</a:t>
              </a:r>
            </a:p>
            <a:p>
              <a:pPr marL="742950" lvl="1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DOR</a:t>
              </a:r>
            </a:p>
            <a:p>
              <a:pPr marL="742950" lvl="1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&amp;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耐受性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经独立评审影像评估的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ORR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队列</a:t>
              </a:r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主要研究终点：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ORR 95%CI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下限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&gt;20%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治疗：</a:t>
              </a:r>
              <a:endPara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前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48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例患者使用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16mg QD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（已结束）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后续患者使用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8mg BID(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入组中）</a:t>
              </a:r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7595084" y="1167115"/>
              <a:ext cx="2165685" cy="67376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入组中</a:t>
              </a: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7595086" y="2044117"/>
              <a:ext cx="2165685" cy="9144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队列</a:t>
              </a:r>
              <a:r>
                <a: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  <a:p>
              <a:pPr algn="ctr"/>
              <a:r>
                <a:rPr lang="zh-CN" altLang="en-US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一线治疗</a:t>
              </a:r>
              <a:r>
                <a: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HER2</a:t>
              </a:r>
              <a:r>
                <a:rPr lang="zh-CN" altLang="en-US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外显子</a:t>
              </a:r>
              <a:r>
                <a: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zh-CN" altLang="en-US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插入</a:t>
              </a:r>
              <a:r>
                <a: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NSCLC</a:t>
              </a:r>
              <a:endPara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7595085" y="3069565"/>
              <a:ext cx="2165685" cy="9144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队列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  <a:p>
              <a:pPr algn="ctr"/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探索性分析既往经治或一线治疗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EGFR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HER2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外显子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插入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NSCLC</a:t>
              </a: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7595085" y="4063670"/>
              <a:ext cx="2165685" cy="9144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队列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</a:p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EGFR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经奥希替尼治疗失败</a:t>
              </a: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7595084" y="5057777"/>
              <a:ext cx="2165685" cy="9144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队列</a:t>
              </a: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</a:p>
            <a:p>
              <a:pPr algn="ctr"/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非典型</a:t>
              </a: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EGFR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</a:t>
              </a: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HER2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突变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457099" y="1977182"/>
              <a:ext cx="2425148" cy="10300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23165" y="5933125"/>
            <a:ext cx="4786808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此次展示队列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的安全性与疗效的初步数据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976" y="404877"/>
            <a:ext cx="4687570" cy="4997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全球多队列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II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期研究设计</a:t>
            </a:r>
            <a:endParaRPr lang="en-US" altLang="zh-CN" sz="2400" b="1" baseline="30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68320" y="6055428"/>
            <a:ext cx="1347389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b="1">
                <a:latin typeface="Arial" panose="020B0604020202020204" pitchFamily="34" charset="0"/>
              </a:defRPr>
            </a:lvl2pPr>
            <a:lvl3pPr marL="1143000" indent="-228600">
              <a:defRPr b="1">
                <a:latin typeface="Arial" panose="020B0604020202020204" pitchFamily="34" charset="0"/>
              </a:defRPr>
            </a:lvl3pPr>
            <a:lvl4pPr marL="1600200" indent="-228600">
              <a:defRPr b="1">
                <a:latin typeface="Arial" panose="020B0604020202020204" pitchFamily="34" charset="0"/>
              </a:defRPr>
            </a:lvl4pPr>
            <a:lvl5pPr marL="2057400" indent="-228600">
              <a:defRPr b="1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9pPr>
          </a:lstStyle>
          <a:p>
            <a:r>
              <a:rPr lang="en-US" altLang="zh-CN" dirty="0"/>
              <a:t>2021 ESMO, LBA46.</a:t>
            </a:r>
            <a:endParaRPr lang="zh-CN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68320" y="6055428"/>
            <a:ext cx="1347389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b="1">
                <a:latin typeface="Arial" panose="020B0604020202020204" pitchFamily="34" charset="0"/>
              </a:defRPr>
            </a:lvl2pPr>
            <a:lvl3pPr marL="1143000" indent="-228600">
              <a:defRPr b="1">
                <a:latin typeface="Arial" panose="020B0604020202020204" pitchFamily="34" charset="0"/>
              </a:defRPr>
            </a:lvl3pPr>
            <a:lvl4pPr marL="1600200" indent="-228600">
              <a:defRPr b="1">
                <a:latin typeface="Arial" panose="020B0604020202020204" pitchFamily="34" charset="0"/>
              </a:defRPr>
            </a:lvl4pPr>
            <a:lvl5pPr marL="2057400" indent="-228600">
              <a:defRPr b="1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9pPr>
          </a:lstStyle>
          <a:p>
            <a:r>
              <a:rPr lang="en-US" altLang="zh-CN" dirty="0"/>
              <a:t>2021 ESMO, LBA46.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29656" y="398359"/>
            <a:ext cx="8592612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ZENITH20-4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：波奇替尼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16mgmg QD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给药，疗效有临床意义，安全性可控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72760" y="1377655"/>
          <a:ext cx="4269560" cy="2341056"/>
        </p:xfrm>
        <a:graphic>
          <a:graphicData uri="http://schemas.openxmlformats.org/drawingml/2006/table">
            <a:tbl>
              <a:tblPr/>
              <a:tblGrid>
                <a:gridCol w="109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6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398">
                <a:tc gridSpan="2"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所有治疗患者 </a:t>
                      </a:r>
                      <a:endParaRPr kumimoji="0" lang="en-US" altLang="zh-CN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(n = 48)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64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ORR, 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11303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 (43.8</a:t>
                      </a:r>
                      <a:r>
                        <a:rPr kumimoji="0" lang="en-US" altLang="zh-CN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64">
                <a:tc>
                  <a:txBody>
                    <a:bodyPr/>
                    <a:lstStyle/>
                    <a:p>
                      <a:pPr marL="11303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95% CI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11303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kumimoji="0" lang="en-US" altLang="zh-CN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29.5, 58.8</a:t>
                      </a:r>
                      <a:r>
                        <a:rPr kumimoji="0" lang="zh-CN" alt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64">
                <a:tc gridSpan="2"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缓解</a:t>
                      </a:r>
                      <a:r>
                        <a:rPr kumimoji="0" lang="en-US" altLang="zh-CN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n</a:t>
                      </a: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06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CR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(2.1)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06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PR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 (41.7)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06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SD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 (31.3)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06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PD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 (14.6)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06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kumimoji="0" lang="zh-CN" alt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未评估</a:t>
                      </a: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(10.4)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064">
                <a:tc gridSpan="2"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DCR, n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 (75.0)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064">
                <a:tc gridSpan="2">
                  <a:txBody>
                    <a:bodyPr/>
                    <a:lstStyle/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ORR (</a:t>
                      </a:r>
                      <a:r>
                        <a:rPr kumimoji="0" lang="zh-CN" alt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包括未确认的缓解</a:t>
                      </a:r>
                      <a:r>
                        <a: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), n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4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 (47.9)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064">
                <a:tc gridSpan="2">
                  <a:txBody>
                    <a:bodyPr/>
                    <a:lstStyle/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95% CI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4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(33.3, 62.8)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564050" y="1100350"/>
            <a:ext cx="2546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给药的疗效：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ORR 43.8%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7786982" y="1096845"/>
            <a:ext cx="2585357" cy="277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88%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的患者观察到肿瘤退缩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7136" y="1373845"/>
            <a:ext cx="5002146" cy="22605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/>
          <a:srcRect l="42223"/>
          <a:stretch>
            <a:fillRect/>
          </a:stretch>
        </p:blipFill>
        <p:spPr>
          <a:xfrm>
            <a:off x="486679" y="3718711"/>
            <a:ext cx="3443063" cy="2465774"/>
          </a:xfrm>
          <a:prstGeom prst="rect">
            <a:avLst/>
          </a:prstGeom>
        </p:spPr>
      </p:pic>
      <p:sp>
        <p:nvSpPr>
          <p:cNvPr id="16" name="文本框 13"/>
          <p:cNvSpPr txBox="1"/>
          <p:nvPr/>
        </p:nvSpPr>
        <p:spPr>
          <a:xfrm>
            <a:off x="1855255" y="3994781"/>
            <a:ext cx="1542410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中位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DOR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个月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/>
          <a:srcRect l="40105"/>
          <a:stretch>
            <a:fillRect/>
          </a:stretch>
        </p:blipFill>
        <p:spPr>
          <a:xfrm>
            <a:off x="4184730" y="3800609"/>
            <a:ext cx="3083096" cy="2369368"/>
          </a:xfrm>
          <a:prstGeom prst="rect">
            <a:avLst/>
          </a:prstGeom>
        </p:spPr>
      </p:pic>
      <p:sp>
        <p:nvSpPr>
          <p:cNvPr id="18" name="文本框 15"/>
          <p:cNvSpPr txBox="1"/>
          <p:nvPr/>
        </p:nvSpPr>
        <p:spPr>
          <a:xfrm>
            <a:off x="5755379" y="3994782"/>
            <a:ext cx="1432828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zh-CN"/>
            </a:defPPr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ym typeface="+mn-ea"/>
              </a:rPr>
              <a:t>中位</a:t>
            </a:r>
            <a:r>
              <a:rPr lang="en-US" altLang="zh-CN" dirty="0">
                <a:sym typeface="+mn-ea"/>
              </a:rPr>
              <a:t>PFS</a:t>
            </a:r>
            <a:r>
              <a:rPr lang="zh-CN" altLang="en-US" dirty="0">
                <a:sym typeface="+mn-ea"/>
              </a:rPr>
              <a:t>：</a:t>
            </a:r>
            <a:r>
              <a:rPr lang="en-US" altLang="zh-CN" dirty="0">
                <a:sym typeface="+mn-ea"/>
              </a:rPr>
              <a:t>5.6</a:t>
            </a:r>
            <a:r>
              <a:rPr lang="zh-CN" altLang="en-US" dirty="0">
                <a:sym typeface="+mn-ea"/>
              </a:rPr>
              <a:t>个月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870372" y="3914908"/>
            <a:ext cx="3338910" cy="1670073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毒性可控，与既往波奇替尼研究和其他第二代</a:t>
            </a:r>
            <a:r>
              <a:rPr lang="en-US" altLang="zh-CN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EGFR TKIs</a:t>
            </a:r>
            <a:r>
              <a:rPr lang="zh-CN" altLang="en-US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一致：</a:t>
            </a:r>
            <a:endParaRPr lang="en-US" altLang="zh-CN" sz="1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腹泻和皮疹是最常见的</a:t>
            </a:r>
            <a:r>
              <a:rPr lang="en-US" altLang="zh-CN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AEs;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肺炎发生率低（</a:t>
            </a:r>
            <a:r>
              <a:rPr lang="en-US" altLang="zh-CN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G3 2%, </a:t>
            </a:r>
            <a:r>
              <a:rPr lang="zh-CN" altLang="en-US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无≥</a:t>
            </a:r>
            <a:r>
              <a:rPr lang="en-US" altLang="zh-CN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G4)</a:t>
            </a:r>
            <a:r>
              <a:rPr lang="zh-CN" altLang="en-US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67575" y="5666740"/>
            <a:ext cx="264858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ZENITH20 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队列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仍在进行中，正在入组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8mg BID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给药的患者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857573" y="1529166"/>
            <a:ext cx="5915186" cy="336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RET</a:t>
            </a:r>
            <a:r>
              <a:rPr lang="zh-CN" altLang="en-US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融合</a:t>
            </a:r>
            <a:r>
              <a:rPr lang="en-US" altLang="zh-CN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突变</a:t>
            </a:r>
            <a:r>
              <a:rPr lang="en-US" altLang="zh-CN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NSCLC</a:t>
            </a:r>
            <a:r>
              <a:rPr lang="zh-CN" altLang="en-US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研究进展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c-Met突变NSCLC研究进展</a:t>
            </a:r>
            <a:endParaRPr lang="en-US" altLang="zh-CN" sz="2600" b="1" kern="100" spc="35" dirty="0">
              <a:solidFill>
                <a:schemeClr val="bg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kern="100" spc="35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KRAS</a:t>
            </a:r>
            <a:r>
              <a:rPr lang="zh-CN" altLang="en-US" sz="2600" b="1" kern="100" spc="35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突变</a:t>
            </a:r>
            <a:r>
              <a:rPr lang="en-US" altLang="zh-CN" sz="2600" b="1" kern="100" spc="35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NSCLC</a:t>
            </a:r>
            <a:r>
              <a:rPr lang="zh-CN" altLang="en-US" sz="2600" b="1" kern="100" spc="35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研究进展</a:t>
            </a:r>
            <a:endParaRPr lang="en-US" altLang="zh-CN" sz="2600" b="1" kern="100" spc="35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kern="100" spc="35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HER2</a:t>
            </a:r>
            <a:r>
              <a:rPr lang="zh-CN" altLang="en-US" sz="2600" b="1" kern="100" spc="35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突变</a:t>
            </a:r>
            <a:r>
              <a:rPr lang="en-US" altLang="zh-CN" sz="2600" b="1" kern="100" spc="35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NSCLC</a:t>
            </a:r>
            <a:r>
              <a:rPr lang="zh-CN" altLang="en-US" sz="2600" b="1" kern="100" spc="35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研究进展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kern="100" spc="3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TROP-2</a:t>
            </a:r>
            <a:r>
              <a:rPr lang="zh-CN" altLang="en-US" sz="2600" b="1" kern="100" spc="3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阳性</a:t>
            </a:r>
            <a:r>
              <a:rPr lang="en-US" altLang="zh-CN" sz="2600" b="1" kern="100" spc="3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NSCLC</a:t>
            </a:r>
            <a:r>
              <a:rPr lang="zh-CN" altLang="en-US" sz="2600" b="1" kern="100" spc="3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研究进展</a:t>
            </a: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57573" y="728420"/>
            <a:ext cx="430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标题 3"/>
          <p:cNvSpPr>
            <a:spLocks noGrp="1"/>
          </p:cNvSpPr>
          <p:nvPr>
            <p:ph type="title"/>
          </p:nvPr>
        </p:nvSpPr>
        <p:spPr>
          <a:xfrm>
            <a:off x="334963" y="383495"/>
            <a:ext cx="10250762" cy="865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TROPION-PanTumor01 ：Datopomab deruxtecan(Dato-DXd；DS-1062)治疗经治的晚期NSCLC，I期剂量分析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9977058" y="5873291"/>
            <a:ext cx="2462733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/>
              <a:t>1. Mito. </a:t>
            </a:r>
            <a:r>
              <a:rPr lang="en-US" altLang="en-US" dirty="0" err="1"/>
              <a:t>Pathol</a:t>
            </a:r>
            <a:r>
              <a:rPr lang="en-US" altLang="en-US" dirty="0"/>
              <a:t> Int. 2020;70:287-294. </a:t>
            </a:r>
          </a:p>
          <a:p>
            <a:pPr>
              <a:defRPr/>
            </a:pPr>
            <a:r>
              <a:rPr lang="en-US" altLang="en-US" dirty="0"/>
              <a:t>2. 2020 WCLC, 3407. </a:t>
            </a:r>
          </a:p>
        </p:txBody>
      </p:sp>
      <p:sp>
        <p:nvSpPr>
          <p:cNvPr id="37" name="矩形 36"/>
          <p:cNvSpPr/>
          <p:nvPr/>
        </p:nvSpPr>
        <p:spPr>
          <a:xfrm>
            <a:off x="679450" y="2065020"/>
            <a:ext cx="10326272" cy="2951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TROP2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跨膜糖蛋白在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和其他上皮癌中高度表达，且与预后差有关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Datopotamab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deruxtecan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(Dato-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DXd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DS-1062)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是一种人源化抗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TROP2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单克隆抗体与拓扑异构酶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抑制剂组成的抗体偶联药物。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TROPION-PanTumor01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是第一项在人体中进行的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期剂量爬坡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扩展研究，评估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Dato-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DXd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用于晚期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和其他实体瘤。</a:t>
            </a:r>
            <a:endParaRPr lang="en-US" altLang="zh-CN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初始结果显示，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Dato-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DXd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患者显示出了可控的安全性和令人鼓舞的抗肿瘤活性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MTD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已确定为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8mg/kg</a:t>
            </a:r>
          </a:p>
        </p:txBody>
      </p:sp>
      <p:sp>
        <p:nvSpPr>
          <p:cNvPr id="2" name="Content Placeholder 2"/>
          <p:cNvSpPr>
            <a:spLocks noGrp="1"/>
          </p:cNvSpPr>
          <p:nvPr/>
        </p:nvSpPr>
        <p:spPr>
          <a:xfrm>
            <a:off x="679450" y="1565275"/>
            <a:ext cx="2640965" cy="499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679450" y="1383664"/>
            <a:ext cx="10487660" cy="3878581"/>
            <a:chOff x="466928" y="1514271"/>
            <a:chExt cx="9181290" cy="3485159"/>
          </a:xfrm>
        </p:grpSpPr>
        <p:grpSp>
          <p:nvGrpSpPr>
            <p:cNvPr id="14" name="组合 13"/>
            <p:cNvGrpSpPr/>
            <p:nvPr/>
          </p:nvGrpSpPr>
          <p:grpSpPr>
            <a:xfrm>
              <a:off x="466928" y="1514271"/>
              <a:ext cx="9181289" cy="3485159"/>
              <a:chOff x="466928" y="1639253"/>
              <a:chExt cx="9181289" cy="3485159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4956003" y="1663295"/>
                <a:ext cx="961615" cy="3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剂量爬坡</a:t>
                </a: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466928" y="1948121"/>
                <a:ext cx="9181289" cy="3176291"/>
                <a:chOff x="466928" y="1948121"/>
                <a:chExt cx="9181289" cy="3176291"/>
              </a:xfrm>
            </p:grpSpPr>
            <p:sp>
              <p:nvSpPr>
                <p:cNvPr id="4" name="矩形 3"/>
                <p:cNvSpPr/>
                <p:nvPr/>
              </p:nvSpPr>
              <p:spPr>
                <a:xfrm>
                  <a:off x="466928" y="1948121"/>
                  <a:ext cx="3171217" cy="317629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CN" altLang="en-US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复发</a:t>
                  </a:r>
                  <a:r>
                    <a:rPr lang="en-US" altLang="zh-CN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难治的晚期</a:t>
                  </a:r>
                  <a:r>
                    <a:rPr lang="en-US" altLang="zh-CN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转移性</a:t>
                  </a:r>
                  <a:r>
                    <a:rPr lang="en-US" altLang="zh-CN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NSCLC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CN" altLang="en-US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根据</a:t>
                  </a:r>
                  <a:r>
                    <a:rPr lang="en-US" altLang="zh-CN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RECIST V1.1</a:t>
                  </a:r>
                  <a:r>
                    <a:rPr lang="zh-CN" altLang="en-US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评估有可测量病灶</a:t>
                  </a:r>
                  <a:endPara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ECOG PS 0-1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CN" altLang="en-US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稳定的经过治疗的脑转移允许入组</a:t>
                  </a:r>
                  <a:endPara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CN" altLang="en-US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收集治疗前的活检组织，但入组患者不做</a:t>
                  </a:r>
                  <a:r>
                    <a:rPr lang="en-US" altLang="zh-CN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TROP2</a:t>
                  </a:r>
                  <a:r>
                    <a:rPr lang="zh-CN" altLang="en-US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表达筛选</a:t>
                  </a:r>
                  <a:endPara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CN" altLang="en-US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年龄≥</a:t>
                  </a:r>
                  <a:r>
                    <a:rPr lang="en-US" altLang="zh-CN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18</a:t>
                  </a:r>
                  <a:r>
                    <a:rPr lang="zh-CN" altLang="en-US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岁（美国）或≥ </a:t>
                  </a:r>
                  <a:r>
                    <a:rPr lang="en-US" altLang="zh-CN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</a:t>
                  </a:r>
                  <a:r>
                    <a:rPr lang="zh-CN" altLang="en-US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岁（日本）</a:t>
                  </a:r>
                  <a:endPara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/>
                  <a:r>
                    <a:rPr lang="zh-CN" altLang="en-US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</a:t>
                  </a:r>
                  <a:r>
                    <a:rPr lang="en-US" altLang="zh-CN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N=180</a:t>
                  </a:r>
                  <a:r>
                    <a:rPr lang="zh-CN" altLang="en-US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）</a:t>
                  </a:r>
                  <a:endPara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7" name="直接箭头连接符 6"/>
                <p:cNvCxnSpPr/>
                <p:nvPr/>
              </p:nvCxnSpPr>
              <p:spPr>
                <a:xfrm>
                  <a:off x="3657600" y="2752521"/>
                  <a:ext cx="817123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" name="矩形 8"/>
                <p:cNvSpPr/>
                <p:nvPr/>
              </p:nvSpPr>
              <p:spPr>
                <a:xfrm>
                  <a:off x="4455268" y="1948122"/>
                  <a:ext cx="2091447" cy="1569888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Dato-</a:t>
                  </a:r>
                  <a:r>
                    <a:rPr lang="en-US" altLang="zh-CN" dirty="0" err="1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DXd</a:t>
                  </a:r>
                  <a:r>
                    <a:rPr lang="en-US" altLang="zh-CN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0.27-10.0mg/kg Q3W</a:t>
                  </a:r>
                </a:p>
                <a:p>
                  <a:pPr algn="ctr"/>
                  <a:r>
                    <a:rPr lang="zh-CN" altLang="en-US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已确立的</a:t>
                  </a:r>
                  <a:r>
                    <a:rPr lang="en-US" altLang="zh-CN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MTD</a:t>
                  </a:r>
                  <a:r>
                    <a:rPr lang="zh-CN" altLang="en-US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：</a:t>
                  </a:r>
                  <a:r>
                    <a:rPr lang="en-US" altLang="zh-CN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8mg/kg Q3W</a:t>
                  </a:r>
                </a:p>
              </p:txBody>
            </p:sp>
            <p:cxnSp>
              <p:nvCxnSpPr>
                <p:cNvPr id="11" name="直接箭头连接符 10"/>
                <p:cNvCxnSpPr/>
                <p:nvPr/>
              </p:nvCxnSpPr>
              <p:spPr>
                <a:xfrm>
                  <a:off x="6546715" y="2752521"/>
                  <a:ext cx="817123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>
                  <a:off x="6955276" y="2276272"/>
                  <a:ext cx="0" cy="93385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箭头连接符 15"/>
                <p:cNvCxnSpPr/>
                <p:nvPr/>
              </p:nvCxnSpPr>
              <p:spPr>
                <a:xfrm>
                  <a:off x="6955276" y="3210128"/>
                  <a:ext cx="408562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" name="矩形 20"/>
                <p:cNvSpPr/>
                <p:nvPr/>
              </p:nvSpPr>
              <p:spPr>
                <a:xfrm>
                  <a:off x="7344383" y="2042650"/>
                  <a:ext cx="1760706" cy="419664"/>
                </a:xfrm>
                <a:prstGeom prst="rect">
                  <a:avLst/>
                </a:prstGeom>
                <a:solidFill>
                  <a:srgbClr val="AACC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50</a:t>
                  </a:r>
                  <a:r>
                    <a:rPr lang="zh-CN" altLang="en-US" sz="16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例患者</a:t>
                  </a:r>
                  <a:r>
                    <a:rPr lang="en-US" altLang="zh-CN" sz="16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4mg/kg</a:t>
                  </a:r>
                </a:p>
              </p:txBody>
            </p:sp>
            <p:cxnSp>
              <p:nvCxnSpPr>
                <p:cNvPr id="22" name="直接箭头连接符 21"/>
                <p:cNvCxnSpPr/>
                <p:nvPr/>
              </p:nvCxnSpPr>
              <p:spPr>
                <a:xfrm>
                  <a:off x="6955276" y="2299252"/>
                  <a:ext cx="408562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" name="矩形 22"/>
                <p:cNvSpPr/>
                <p:nvPr/>
              </p:nvSpPr>
              <p:spPr>
                <a:xfrm>
                  <a:off x="7370324" y="2557485"/>
                  <a:ext cx="1760706" cy="419664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50</a:t>
                  </a:r>
                  <a:r>
                    <a:rPr lang="zh-CN" altLang="en-US" sz="16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例患者</a:t>
                  </a:r>
                  <a:r>
                    <a:rPr lang="en-US" altLang="zh-CN" sz="16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6mg/kg</a:t>
                  </a: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7370324" y="3059436"/>
                  <a:ext cx="1760706" cy="419664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80</a:t>
                  </a:r>
                  <a:r>
                    <a:rPr lang="zh-CN" altLang="en-US" sz="16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例患者</a:t>
                  </a:r>
                  <a:r>
                    <a:rPr lang="en-US" altLang="zh-CN" sz="16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8mg/kg</a:t>
                  </a: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4455268" y="3648278"/>
                  <a:ext cx="5192949" cy="76997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zh-CN" altLang="en-US" sz="14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主要研究终点：</a:t>
                  </a:r>
                  <a:r>
                    <a:rPr lang="en-US" altLang="zh-CN" sz="14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MTD</a:t>
                  </a:r>
                  <a:r>
                    <a:rPr lang="zh-CN" altLang="en-US" sz="14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；安全性，耐受性                        </a:t>
                  </a:r>
                  <a:endPara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r>
                    <a:rPr lang="zh-CN" altLang="en-US" sz="14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次要研究终点：疗效，药代动力学</a:t>
                  </a:r>
                </a:p>
              </p:txBody>
            </p:sp>
          </p:grpSp>
          <p:sp>
            <p:nvSpPr>
              <p:cNvPr id="30" name="文本框 29"/>
              <p:cNvSpPr txBox="1"/>
              <p:nvPr/>
            </p:nvSpPr>
            <p:spPr>
              <a:xfrm>
                <a:off x="7719160" y="1639253"/>
                <a:ext cx="1063256" cy="3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剂量扩展</a:t>
                </a:r>
                <a:r>
                  <a:rPr lang="en-US" altLang="zh-CN" b="1" baseline="30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4455269" y="4471198"/>
              <a:ext cx="5192949" cy="302983"/>
            </a:xfrm>
            <a:prstGeom prst="rect">
              <a:avLst/>
            </a:prstGeom>
            <a:solidFill>
              <a:srgbClr val="BDD7E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包括剂量爬坡和剂量扩展队列患者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. </a:t>
              </a:r>
            </a:p>
          </p:txBody>
        </p:sp>
      </p:grp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10656570" y="6034405"/>
            <a:ext cx="1373505" cy="22987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/>
              <a:t>3 2021 ASCO, 9058.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230233" y="5757419"/>
            <a:ext cx="2462733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数据截止：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2" name="Content Placeholder 2"/>
          <p:cNvSpPr>
            <a:spLocks noGrp="1"/>
          </p:cNvSpPr>
          <p:nvPr/>
        </p:nvSpPr>
        <p:spPr>
          <a:xfrm>
            <a:off x="679450" y="584200"/>
            <a:ext cx="2640965" cy="499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研究设计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857573" y="1529166"/>
            <a:ext cx="5915186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kern="100" spc="35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RET</a:t>
            </a:r>
            <a:r>
              <a:rPr lang="zh-CN" altLang="en-US" sz="2600" b="1" kern="100" spc="35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融合</a:t>
            </a:r>
            <a:r>
              <a:rPr lang="en-US" altLang="zh-CN" sz="2600" b="1" kern="100" spc="35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2600" b="1" kern="100" spc="35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突变</a:t>
            </a:r>
            <a:r>
              <a:rPr lang="en-US" altLang="zh-CN" sz="2600" b="1" kern="100" spc="35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NSCLC</a:t>
            </a:r>
            <a:r>
              <a:rPr lang="zh-CN" altLang="en-US" sz="2600" b="1" kern="100" spc="35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研究进展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c-Met突变NSCLC研究进展</a:t>
            </a:r>
            <a:endParaRPr lang="en-US" altLang="zh-CN" sz="2600" b="1" kern="100" spc="35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KRAS突变NSCLC研究进展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kern="100" spc="35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HER2</a:t>
            </a:r>
            <a:r>
              <a:rPr lang="zh-CN" altLang="en-US" sz="2600" b="1" kern="100" spc="35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阳性</a:t>
            </a:r>
            <a:r>
              <a:rPr lang="en-US" altLang="zh-CN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NSCLC</a:t>
            </a:r>
            <a:r>
              <a:rPr lang="zh-CN" altLang="en-US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研究进展</a:t>
            </a:r>
            <a:endParaRPr lang="en-US" altLang="zh-CN" sz="2600" b="1" kern="100" spc="35" dirty="0">
              <a:solidFill>
                <a:schemeClr val="bg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TROP-2</a:t>
            </a:r>
            <a:r>
              <a:rPr lang="zh-CN" altLang="en-US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阳性</a:t>
            </a:r>
            <a:r>
              <a:rPr lang="en-US" altLang="zh-CN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NSCLC</a:t>
            </a:r>
            <a:r>
              <a:rPr lang="zh-CN" altLang="en-US" sz="2600" b="1" kern="100" spc="35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研究进展</a:t>
            </a:r>
            <a:endParaRPr lang="zh-CN" altLang="en-US" sz="2600" kern="100" dirty="0">
              <a:solidFill>
                <a:schemeClr val="bg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600" kern="100" dirty="0">
              <a:solidFill>
                <a:schemeClr val="bg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57573" y="728420"/>
            <a:ext cx="430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0810187" y="6001375"/>
            <a:ext cx="1199367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2021 </a:t>
            </a:r>
            <a:r>
              <a:rPr lang="en-US" altLang="zh-CN" dirty="0"/>
              <a:t>ASCO,</a:t>
            </a:r>
            <a:r>
              <a:rPr lang="en-US" altLang="en-US" dirty="0"/>
              <a:t> 9058</a:t>
            </a:r>
            <a:r>
              <a:rPr lang="en-US" altLang="zh-CN" dirty="0"/>
              <a:t>.</a:t>
            </a:r>
            <a:r>
              <a:rPr lang="en-US" altLang="en-US" dirty="0"/>
              <a:t> </a:t>
            </a:r>
          </a:p>
        </p:txBody>
      </p:sp>
      <p:sp>
        <p:nvSpPr>
          <p:cNvPr id="8" name="标题 3"/>
          <p:cNvSpPr>
            <a:spLocks noGrp="1"/>
          </p:cNvSpPr>
          <p:nvPr>
            <p:ph type="title"/>
          </p:nvPr>
        </p:nvSpPr>
        <p:spPr>
          <a:xfrm>
            <a:off x="245714" y="412058"/>
            <a:ext cx="974344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TROPION-PanTumor01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期剂量分析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Box 36"/>
          <p:cNvSpPr txBox="1"/>
          <p:nvPr/>
        </p:nvSpPr>
        <p:spPr bwMode="auto">
          <a:xfrm>
            <a:off x="2631059" y="5999230"/>
            <a:ext cx="10081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Patients, %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82447" y="1729283"/>
            <a:ext cx="5323832" cy="4269947"/>
            <a:chOff x="1917087" y="1502797"/>
            <a:chExt cx="7178296" cy="4796404"/>
          </a:xfrm>
        </p:grpSpPr>
        <p:sp>
          <p:nvSpPr>
            <p:cNvPr id="4" name="Content Placeholder 8"/>
            <p:cNvSpPr txBox="1"/>
            <p:nvPr/>
          </p:nvSpPr>
          <p:spPr bwMode="auto">
            <a:xfrm>
              <a:off x="5829277" y="2960141"/>
              <a:ext cx="3266106" cy="113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lvl1pPr marL="342900" indent="-342900" algn="l" rtl="0" eaLnBrk="1" fontAlgn="base" hangingPunct="1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6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marL="1143000" indent="-228600" algn="l" rtl="0" eaLnBrk="1" fontAlgn="base" hangingPunct="1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4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marL="1600200" indent="-228600" algn="l" rtl="0" eaLnBrk="1" fontAlgn="base" hangingPunct="1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200"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marL="2057400" indent="-228600" algn="l" rtl="0" eaLnBrk="1" fontAlgn="base" hangingPunct="1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1" fontAlgn="base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§"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级中性粒细胞减少见于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例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8-mg/kg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的患者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§"/>
                <a:defRPr/>
              </a:pPr>
              <a:r>
                <a:rPr lang="zh-CN" altLang="en-US" sz="10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未报到有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发热性中性粒细胞减少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Rectangle 2"/>
            <p:cNvSpPr/>
            <p:nvPr/>
          </p:nvSpPr>
          <p:spPr bwMode="auto">
            <a:xfrm>
              <a:off x="8205219" y="4421428"/>
              <a:ext cx="146304" cy="146304"/>
            </a:xfrm>
            <a:prstGeom prst="rect">
              <a:avLst/>
            </a:prstGeom>
            <a:pattFill prst="wdUpDiag">
              <a:fgClr>
                <a:srgbClr val="015873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</a:ln>
          </p:spPr>
          <p:txBody>
            <a:bodyPr rtlCol="0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Rectangle 9"/>
            <p:cNvSpPr/>
            <p:nvPr/>
          </p:nvSpPr>
          <p:spPr bwMode="auto">
            <a:xfrm>
              <a:off x="8205219" y="4667237"/>
              <a:ext cx="146304" cy="146304"/>
            </a:xfrm>
            <a:prstGeom prst="rect">
              <a:avLst/>
            </a:prstGeom>
            <a:pattFill prst="wdUpDiag">
              <a:fgClr>
                <a:srgbClr val="E1471D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</a:ln>
          </p:spPr>
          <p:txBody>
            <a:bodyPr rtlCol="0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 bwMode="auto">
            <a:xfrm>
              <a:off x="8205219" y="4920842"/>
              <a:ext cx="146304" cy="146304"/>
            </a:xfrm>
            <a:prstGeom prst="rect">
              <a:avLst/>
            </a:prstGeom>
            <a:pattFill prst="wdUpDiag">
              <a:fgClr>
                <a:srgbClr val="00823B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</a:ln>
          </p:spPr>
          <p:txBody>
            <a:bodyPr rtlCol="0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TextBox 13"/>
            <p:cNvSpPr txBox="1"/>
            <p:nvPr/>
          </p:nvSpPr>
          <p:spPr bwMode="auto">
            <a:xfrm>
              <a:off x="5828450" y="4325303"/>
              <a:ext cx="1897635" cy="29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4 mg/kg (n = 50)</a:t>
              </a:r>
            </a:p>
          </p:txBody>
        </p:sp>
        <p:sp>
          <p:nvSpPr>
            <p:cNvPr id="11" name="TextBox 14"/>
            <p:cNvSpPr txBox="1"/>
            <p:nvPr/>
          </p:nvSpPr>
          <p:spPr bwMode="auto">
            <a:xfrm>
              <a:off x="5828450" y="4571112"/>
              <a:ext cx="1897635" cy="29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6 mg/kg (n = 50)</a:t>
              </a:r>
            </a:p>
          </p:txBody>
        </p:sp>
        <p:sp>
          <p:nvSpPr>
            <p:cNvPr id="12" name="TextBox 15"/>
            <p:cNvSpPr txBox="1"/>
            <p:nvPr/>
          </p:nvSpPr>
          <p:spPr bwMode="auto">
            <a:xfrm>
              <a:off x="5828450" y="4824717"/>
              <a:ext cx="1897635" cy="29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8 mg/kg (n = 80)</a:t>
              </a:r>
            </a:p>
          </p:txBody>
        </p:sp>
        <p:sp>
          <p:nvSpPr>
            <p:cNvPr id="13" name="TextBox 16"/>
            <p:cNvSpPr txBox="1"/>
            <p:nvPr/>
          </p:nvSpPr>
          <p:spPr bwMode="auto">
            <a:xfrm>
              <a:off x="7299163" y="4054129"/>
              <a:ext cx="816790" cy="29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G 1/2</a:t>
              </a:r>
            </a:p>
          </p:txBody>
        </p:sp>
        <p:sp>
          <p:nvSpPr>
            <p:cNvPr id="14" name="TextBox 17"/>
            <p:cNvSpPr txBox="1"/>
            <p:nvPr/>
          </p:nvSpPr>
          <p:spPr bwMode="auto">
            <a:xfrm>
              <a:off x="7961594" y="4054129"/>
              <a:ext cx="750663" cy="29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G ≥3</a:t>
              </a:r>
            </a:p>
          </p:txBody>
        </p:sp>
        <p:sp>
          <p:nvSpPr>
            <p:cNvPr id="15" name="TextBox 18"/>
            <p:cNvSpPr txBox="1"/>
            <p:nvPr/>
          </p:nvSpPr>
          <p:spPr bwMode="auto">
            <a:xfrm>
              <a:off x="5827851" y="4054129"/>
              <a:ext cx="1482626" cy="289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Dato-DX</a:t>
              </a:r>
              <a:r>
                <a:rPr lang="zh-CN" altLang="en-US" sz="105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剂量</a:t>
              </a:r>
              <a:endParaRPr lang="en-US" sz="105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grpSp>
          <p:nvGrpSpPr>
            <p:cNvPr id="16" name="Group 39"/>
            <p:cNvGrpSpPr/>
            <p:nvPr/>
          </p:nvGrpSpPr>
          <p:grpSpPr>
            <a:xfrm>
              <a:off x="1917087" y="1502797"/>
              <a:ext cx="1065340" cy="4453246"/>
              <a:chOff x="1458832" y="1502797"/>
              <a:chExt cx="1065340" cy="4453246"/>
            </a:xfrm>
          </p:grpSpPr>
          <p:sp>
            <p:nvSpPr>
              <p:cNvPr id="17" name="TextBox 20"/>
              <p:cNvSpPr txBox="1"/>
              <p:nvPr/>
            </p:nvSpPr>
            <p:spPr bwMode="auto">
              <a:xfrm>
                <a:off x="1860158" y="1502797"/>
                <a:ext cx="664011" cy="29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105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恶心</a:t>
                </a:r>
                <a:endParaRPr lang="en-US" sz="105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21"/>
              <p:cNvSpPr txBox="1"/>
              <p:nvPr/>
            </p:nvSpPr>
            <p:spPr bwMode="auto">
              <a:xfrm>
                <a:off x="1659494" y="1799579"/>
                <a:ext cx="864675" cy="29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105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口腔炎</a:t>
                </a:r>
                <a:endParaRPr lang="en-US" sz="105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22"/>
              <p:cNvSpPr txBox="1"/>
              <p:nvPr/>
            </p:nvSpPr>
            <p:spPr bwMode="auto">
              <a:xfrm>
                <a:off x="1860158" y="2096361"/>
                <a:ext cx="664011" cy="29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105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脱发</a:t>
                </a:r>
                <a:endParaRPr lang="en-US" sz="105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23"/>
              <p:cNvSpPr txBox="1"/>
              <p:nvPr/>
            </p:nvSpPr>
            <p:spPr bwMode="auto">
              <a:xfrm>
                <a:off x="1860158" y="2393143"/>
                <a:ext cx="664011" cy="29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105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乏力</a:t>
                </a:r>
                <a:endParaRPr lang="en-US" sz="105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4"/>
              <p:cNvSpPr txBox="1"/>
              <p:nvPr/>
            </p:nvSpPr>
            <p:spPr bwMode="auto">
              <a:xfrm>
                <a:off x="1860158" y="2689926"/>
                <a:ext cx="664011" cy="29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105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呕吐</a:t>
                </a:r>
                <a:endParaRPr lang="en-US" sz="105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6"/>
              <p:cNvSpPr txBox="1"/>
              <p:nvPr/>
            </p:nvSpPr>
            <p:spPr bwMode="auto">
              <a:xfrm>
                <a:off x="1458832" y="2986707"/>
                <a:ext cx="1065338" cy="29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105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食欲减退</a:t>
                </a:r>
                <a:endParaRPr lang="en-US" sz="105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27"/>
              <p:cNvSpPr txBox="1"/>
              <p:nvPr/>
            </p:nvSpPr>
            <p:spPr bwMode="auto">
              <a:xfrm>
                <a:off x="1860161" y="3283489"/>
                <a:ext cx="664011" cy="29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105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便秘</a:t>
                </a:r>
                <a:endParaRPr lang="en-US" sz="105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8"/>
              <p:cNvSpPr txBox="1"/>
              <p:nvPr/>
            </p:nvSpPr>
            <p:spPr bwMode="auto">
              <a:xfrm>
                <a:off x="1458832" y="3580270"/>
                <a:ext cx="1065338" cy="29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105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输液反应</a:t>
                </a:r>
                <a:endParaRPr lang="en-US" sz="105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9"/>
              <p:cNvSpPr txBox="1"/>
              <p:nvPr/>
            </p:nvSpPr>
            <p:spPr bwMode="auto">
              <a:xfrm>
                <a:off x="1860158" y="3877053"/>
                <a:ext cx="664011" cy="29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105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贫血</a:t>
                </a:r>
                <a:endParaRPr lang="en-US" sz="105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30"/>
              <p:cNvSpPr txBox="1"/>
              <p:nvPr/>
            </p:nvSpPr>
            <p:spPr bwMode="auto">
              <a:xfrm>
                <a:off x="1860158" y="4173834"/>
                <a:ext cx="664011" cy="29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105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眼干</a:t>
                </a:r>
                <a:endParaRPr lang="en-US" sz="105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31"/>
              <p:cNvSpPr txBox="1"/>
              <p:nvPr/>
            </p:nvSpPr>
            <p:spPr bwMode="auto">
              <a:xfrm>
                <a:off x="1659494" y="4470618"/>
                <a:ext cx="864675" cy="29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105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粘膜炎</a:t>
                </a:r>
                <a:endParaRPr lang="en-US" sz="105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32"/>
              <p:cNvSpPr txBox="1"/>
              <p:nvPr/>
            </p:nvSpPr>
            <p:spPr bwMode="auto">
              <a:xfrm>
                <a:off x="1860158" y="4767399"/>
                <a:ext cx="664011" cy="29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105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皮疹</a:t>
                </a:r>
                <a:endParaRPr lang="en-US" sz="105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33"/>
              <p:cNvSpPr txBox="1"/>
              <p:nvPr/>
            </p:nvSpPr>
            <p:spPr bwMode="auto">
              <a:xfrm>
                <a:off x="1860158" y="5064181"/>
                <a:ext cx="664011" cy="29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105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咳嗽</a:t>
                </a:r>
                <a:endParaRPr lang="en-US" sz="105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34"/>
              <p:cNvSpPr txBox="1"/>
              <p:nvPr/>
            </p:nvSpPr>
            <p:spPr bwMode="auto">
              <a:xfrm>
                <a:off x="1860158" y="5360963"/>
                <a:ext cx="664011" cy="29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105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腹泻</a:t>
                </a:r>
                <a:endParaRPr lang="en-US" sz="105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35"/>
              <p:cNvSpPr txBox="1"/>
              <p:nvPr/>
            </p:nvSpPr>
            <p:spPr bwMode="auto">
              <a:xfrm>
                <a:off x="1458832" y="5657743"/>
                <a:ext cx="1065338" cy="29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105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呼吸困难</a:t>
                </a:r>
                <a:endParaRPr lang="en-US" sz="105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Freeform: Shape 41"/>
            <p:cNvSpPr/>
            <p:nvPr/>
          </p:nvSpPr>
          <p:spPr bwMode="auto">
            <a:xfrm>
              <a:off x="2977116" y="1594088"/>
              <a:ext cx="5571461" cy="4388498"/>
            </a:xfrm>
            <a:custGeom>
              <a:avLst/>
              <a:gdLst>
                <a:gd name="connsiteX0" fmla="*/ 0 w 5571461"/>
                <a:gd name="connsiteY0" fmla="*/ 0 h 4373526"/>
                <a:gd name="connsiteX1" fmla="*/ 0 w 5571461"/>
                <a:gd name="connsiteY1" fmla="*/ 4373526 h 4373526"/>
                <a:gd name="connsiteX2" fmla="*/ 5571461 w 5571461"/>
                <a:gd name="connsiteY2" fmla="*/ 4373526 h 4373526"/>
                <a:gd name="connsiteX3" fmla="*/ 5564372 w 5571461"/>
                <a:gd name="connsiteY3" fmla="*/ 4373526 h 4373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1461" h="4373526">
                  <a:moveTo>
                    <a:pt x="0" y="0"/>
                  </a:moveTo>
                  <a:lnTo>
                    <a:pt x="0" y="4373526"/>
                  </a:lnTo>
                  <a:lnTo>
                    <a:pt x="5571461" y="4373526"/>
                  </a:lnTo>
                  <a:lnTo>
                    <a:pt x="5564372" y="4373526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4" name="Group 100"/>
            <p:cNvGrpSpPr/>
            <p:nvPr/>
          </p:nvGrpSpPr>
          <p:grpSpPr>
            <a:xfrm>
              <a:off x="2896965" y="1879895"/>
              <a:ext cx="70668" cy="4102691"/>
              <a:chOff x="2847131" y="1879895"/>
              <a:chExt cx="120502" cy="4102691"/>
            </a:xfrm>
          </p:grpSpPr>
          <p:cxnSp>
            <p:nvCxnSpPr>
              <p:cNvPr id="35" name="Straight Connector 43"/>
              <p:cNvCxnSpPr/>
              <p:nvPr/>
            </p:nvCxnSpPr>
            <p:spPr bwMode="auto">
              <a:xfrm>
                <a:off x="2847131" y="1879895"/>
                <a:ext cx="12050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47"/>
              <p:cNvCxnSpPr/>
              <p:nvPr/>
            </p:nvCxnSpPr>
            <p:spPr bwMode="auto">
              <a:xfrm>
                <a:off x="2847131" y="2177660"/>
                <a:ext cx="12050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69"/>
              <p:cNvCxnSpPr/>
              <p:nvPr/>
            </p:nvCxnSpPr>
            <p:spPr bwMode="auto">
              <a:xfrm>
                <a:off x="2847131" y="2775245"/>
                <a:ext cx="12050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70"/>
              <p:cNvCxnSpPr/>
              <p:nvPr/>
            </p:nvCxnSpPr>
            <p:spPr bwMode="auto">
              <a:xfrm>
                <a:off x="2847131" y="2470805"/>
                <a:ext cx="12050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72"/>
              <p:cNvCxnSpPr/>
              <p:nvPr/>
            </p:nvCxnSpPr>
            <p:spPr bwMode="auto">
              <a:xfrm>
                <a:off x="2847131" y="3060241"/>
                <a:ext cx="12050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73"/>
              <p:cNvCxnSpPr/>
              <p:nvPr/>
            </p:nvCxnSpPr>
            <p:spPr bwMode="auto">
              <a:xfrm>
                <a:off x="2847131" y="3358006"/>
                <a:ext cx="12050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74"/>
              <p:cNvCxnSpPr/>
              <p:nvPr/>
            </p:nvCxnSpPr>
            <p:spPr bwMode="auto">
              <a:xfrm>
                <a:off x="2847131" y="3955591"/>
                <a:ext cx="12050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75"/>
              <p:cNvCxnSpPr/>
              <p:nvPr/>
            </p:nvCxnSpPr>
            <p:spPr bwMode="auto">
              <a:xfrm>
                <a:off x="2847131" y="3651151"/>
                <a:ext cx="12050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76"/>
              <p:cNvCxnSpPr/>
              <p:nvPr/>
            </p:nvCxnSpPr>
            <p:spPr bwMode="auto">
              <a:xfrm>
                <a:off x="2847131" y="4251293"/>
                <a:ext cx="12050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93"/>
              <p:cNvCxnSpPr/>
              <p:nvPr/>
            </p:nvCxnSpPr>
            <p:spPr bwMode="auto">
              <a:xfrm>
                <a:off x="2847131" y="4538607"/>
                <a:ext cx="12050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94"/>
              <p:cNvCxnSpPr/>
              <p:nvPr/>
            </p:nvCxnSpPr>
            <p:spPr bwMode="auto">
              <a:xfrm>
                <a:off x="2847131" y="4843407"/>
                <a:ext cx="12050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95"/>
              <p:cNvCxnSpPr/>
              <p:nvPr/>
            </p:nvCxnSpPr>
            <p:spPr bwMode="auto">
              <a:xfrm>
                <a:off x="2847131" y="5136781"/>
                <a:ext cx="12050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97"/>
              <p:cNvCxnSpPr/>
              <p:nvPr/>
            </p:nvCxnSpPr>
            <p:spPr bwMode="auto">
              <a:xfrm>
                <a:off x="2847131" y="5426502"/>
                <a:ext cx="12050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98"/>
              <p:cNvCxnSpPr/>
              <p:nvPr/>
            </p:nvCxnSpPr>
            <p:spPr bwMode="auto">
              <a:xfrm>
                <a:off x="2847131" y="5715939"/>
                <a:ext cx="12050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99"/>
              <p:cNvCxnSpPr/>
              <p:nvPr/>
            </p:nvCxnSpPr>
            <p:spPr bwMode="auto">
              <a:xfrm>
                <a:off x="2847131" y="5982586"/>
                <a:ext cx="12050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0" name="Group 117"/>
            <p:cNvGrpSpPr/>
            <p:nvPr/>
          </p:nvGrpSpPr>
          <p:grpSpPr>
            <a:xfrm>
              <a:off x="2971470" y="5975343"/>
              <a:ext cx="5576577" cy="84263"/>
              <a:chOff x="2971471" y="5975343"/>
              <a:chExt cx="5573612" cy="79206"/>
            </a:xfrm>
          </p:grpSpPr>
          <p:cxnSp>
            <p:nvCxnSpPr>
              <p:cNvPr id="51" name="Straight Connector 108"/>
              <p:cNvCxnSpPr/>
              <p:nvPr/>
            </p:nvCxnSpPr>
            <p:spPr bwMode="auto">
              <a:xfrm rot="5400000">
                <a:off x="8505480" y="6014947"/>
                <a:ext cx="7920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Straight Connector 110"/>
              <p:cNvCxnSpPr/>
              <p:nvPr/>
            </p:nvCxnSpPr>
            <p:spPr bwMode="auto">
              <a:xfrm rot="5400000">
                <a:off x="7709248" y="6014947"/>
                <a:ext cx="7920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111"/>
              <p:cNvCxnSpPr/>
              <p:nvPr/>
            </p:nvCxnSpPr>
            <p:spPr bwMode="auto">
              <a:xfrm rot="5400000">
                <a:off x="6913018" y="6014947"/>
                <a:ext cx="7920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112"/>
              <p:cNvCxnSpPr/>
              <p:nvPr/>
            </p:nvCxnSpPr>
            <p:spPr bwMode="auto">
              <a:xfrm rot="5400000">
                <a:off x="6116788" y="6014947"/>
                <a:ext cx="7920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traight Connector 113"/>
              <p:cNvCxnSpPr/>
              <p:nvPr/>
            </p:nvCxnSpPr>
            <p:spPr bwMode="auto">
              <a:xfrm rot="5400000">
                <a:off x="5320558" y="6014947"/>
                <a:ext cx="7920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114"/>
              <p:cNvCxnSpPr/>
              <p:nvPr/>
            </p:nvCxnSpPr>
            <p:spPr bwMode="auto">
              <a:xfrm rot="5400000">
                <a:off x="4524328" y="6014946"/>
                <a:ext cx="7920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115"/>
              <p:cNvCxnSpPr/>
              <p:nvPr/>
            </p:nvCxnSpPr>
            <p:spPr bwMode="auto">
              <a:xfrm rot="5400000">
                <a:off x="3728098" y="6014946"/>
                <a:ext cx="7920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116"/>
              <p:cNvCxnSpPr/>
              <p:nvPr/>
            </p:nvCxnSpPr>
            <p:spPr bwMode="auto">
              <a:xfrm rot="5400000">
                <a:off x="2931868" y="6014946"/>
                <a:ext cx="7920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9" name="Group 220"/>
            <p:cNvGrpSpPr/>
            <p:nvPr/>
          </p:nvGrpSpPr>
          <p:grpSpPr>
            <a:xfrm>
              <a:off x="2730803" y="6000900"/>
              <a:ext cx="6028436" cy="298301"/>
              <a:chOff x="2730803" y="6000900"/>
              <a:chExt cx="6028436" cy="298301"/>
            </a:xfrm>
          </p:grpSpPr>
          <p:sp>
            <p:nvSpPr>
              <p:cNvPr id="60" name="TextBox 118"/>
              <p:cNvSpPr txBox="1"/>
              <p:nvPr/>
            </p:nvSpPr>
            <p:spPr bwMode="auto">
              <a:xfrm>
                <a:off x="2730803" y="6000900"/>
                <a:ext cx="381260" cy="298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61" name="TextBox 119"/>
              <p:cNvSpPr txBox="1"/>
              <p:nvPr/>
            </p:nvSpPr>
            <p:spPr bwMode="auto">
              <a:xfrm>
                <a:off x="3457613" y="6000900"/>
                <a:ext cx="499833" cy="298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62" name="TextBox 120"/>
              <p:cNvSpPr txBox="1"/>
              <p:nvPr/>
            </p:nvSpPr>
            <p:spPr bwMode="auto">
              <a:xfrm>
                <a:off x="4266743" y="6000900"/>
                <a:ext cx="499833" cy="298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63" name="TextBox 121"/>
              <p:cNvSpPr txBox="1"/>
              <p:nvPr/>
            </p:nvSpPr>
            <p:spPr bwMode="auto">
              <a:xfrm>
                <a:off x="5066903" y="6000900"/>
                <a:ext cx="499833" cy="298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64" name="TextBox 122"/>
              <p:cNvSpPr txBox="1"/>
              <p:nvPr/>
            </p:nvSpPr>
            <p:spPr bwMode="auto">
              <a:xfrm>
                <a:off x="5867061" y="6000900"/>
                <a:ext cx="499833" cy="298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65" name="TextBox 123"/>
              <p:cNvSpPr txBox="1"/>
              <p:nvPr/>
            </p:nvSpPr>
            <p:spPr bwMode="auto">
              <a:xfrm>
                <a:off x="6658077" y="6000900"/>
                <a:ext cx="499833" cy="298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50</a:t>
                </a:r>
              </a:p>
            </p:txBody>
          </p:sp>
          <p:sp>
            <p:nvSpPr>
              <p:cNvPr id="66" name="TextBox 124"/>
              <p:cNvSpPr txBox="1"/>
              <p:nvPr/>
            </p:nvSpPr>
            <p:spPr bwMode="auto">
              <a:xfrm>
                <a:off x="7454730" y="6000900"/>
                <a:ext cx="499833" cy="298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67" name="TextBox 125"/>
              <p:cNvSpPr txBox="1"/>
              <p:nvPr/>
            </p:nvSpPr>
            <p:spPr bwMode="auto">
              <a:xfrm>
                <a:off x="8259406" y="6000900"/>
                <a:ext cx="499833" cy="298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70</a:t>
                </a:r>
              </a:p>
            </p:txBody>
          </p:sp>
        </p:grpSp>
        <p:grpSp>
          <p:nvGrpSpPr>
            <p:cNvPr id="68" name="Group 134"/>
            <p:cNvGrpSpPr/>
            <p:nvPr/>
          </p:nvGrpSpPr>
          <p:grpSpPr>
            <a:xfrm>
              <a:off x="2988068" y="1600200"/>
              <a:ext cx="4763320" cy="236888"/>
              <a:chOff x="2988068" y="1600200"/>
              <a:chExt cx="4763320" cy="236888"/>
            </a:xfrm>
          </p:grpSpPr>
          <p:sp>
            <p:nvSpPr>
              <p:cNvPr id="69" name="Rectangle 126"/>
              <p:cNvSpPr/>
              <p:nvPr/>
            </p:nvSpPr>
            <p:spPr bwMode="auto">
              <a:xfrm>
                <a:off x="2988069" y="1600200"/>
                <a:ext cx="3813692" cy="73152"/>
              </a:xfrm>
              <a:prstGeom prst="rect">
                <a:avLst/>
              </a:prstGeom>
              <a:solidFill>
                <a:srgbClr val="015873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0" name="Rectangle 129"/>
              <p:cNvSpPr/>
              <p:nvPr/>
            </p:nvSpPr>
            <p:spPr bwMode="auto">
              <a:xfrm>
                <a:off x="2988068" y="1673350"/>
                <a:ext cx="4640536" cy="77722"/>
              </a:xfrm>
              <a:prstGeom prst="rect">
                <a:avLst/>
              </a:prstGeom>
              <a:solidFill>
                <a:srgbClr val="E1471D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1" name="Rectangle 130"/>
              <p:cNvSpPr/>
              <p:nvPr/>
            </p:nvSpPr>
            <p:spPr bwMode="auto">
              <a:xfrm>
                <a:off x="2988069" y="1750118"/>
                <a:ext cx="3771861" cy="86970"/>
              </a:xfrm>
              <a:prstGeom prst="rect">
                <a:avLst/>
              </a:prstGeom>
              <a:solidFill>
                <a:srgbClr val="00823B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2" name="Rectangle 131"/>
              <p:cNvSpPr/>
              <p:nvPr/>
            </p:nvSpPr>
            <p:spPr bwMode="auto">
              <a:xfrm>
                <a:off x="7606716" y="1673350"/>
                <a:ext cx="144672" cy="74419"/>
              </a:xfrm>
              <a:prstGeom prst="rect">
                <a:avLst/>
              </a:prstGeom>
              <a:pattFill prst="wdUpDiag">
                <a:fgClr>
                  <a:srgbClr val="E1471D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3" name="Rectangle 133"/>
              <p:cNvSpPr/>
              <p:nvPr/>
            </p:nvSpPr>
            <p:spPr bwMode="auto">
              <a:xfrm>
                <a:off x="6757608" y="1753079"/>
                <a:ext cx="102068" cy="83834"/>
              </a:xfrm>
              <a:prstGeom prst="rect">
                <a:avLst/>
              </a:prstGeom>
              <a:pattFill prst="wdUpDiag">
                <a:fgClr>
                  <a:srgbClr val="00823B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4" name="Group 135"/>
            <p:cNvGrpSpPr/>
            <p:nvPr/>
          </p:nvGrpSpPr>
          <p:grpSpPr>
            <a:xfrm>
              <a:off x="2988069" y="1909798"/>
              <a:ext cx="4618647" cy="236888"/>
              <a:chOff x="2988069" y="1600200"/>
              <a:chExt cx="4618647" cy="236888"/>
            </a:xfrm>
          </p:grpSpPr>
          <p:sp>
            <p:nvSpPr>
              <p:cNvPr id="75" name="Rectangle 136"/>
              <p:cNvSpPr/>
              <p:nvPr/>
            </p:nvSpPr>
            <p:spPr bwMode="auto">
              <a:xfrm>
                <a:off x="2988069" y="1600200"/>
                <a:ext cx="3010797" cy="77722"/>
              </a:xfrm>
              <a:prstGeom prst="rect">
                <a:avLst/>
              </a:prstGeom>
              <a:solidFill>
                <a:srgbClr val="015873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6" name="Rectangle 137"/>
              <p:cNvSpPr/>
              <p:nvPr/>
            </p:nvSpPr>
            <p:spPr bwMode="auto">
              <a:xfrm>
                <a:off x="2988069" y="1679928"/>
                <a:ext cx="4461930" cy="80968"/>
              </a:xfrm>
              <a:prstGeom prst="rect">
                <a:avLst/>
              </a:prstGeom>
              <a:solidFill>
                <a:srgbClr val="E1471D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7" name="Rectangle 138"/>
              <p:cNvSpPr/>
              <p:nvPr/>
            </p:nvSpPr>
            <p:spPr bwMode="auto">
              <a:xfrm>
                <a:off x="2988069" y="1757648"/>
                <a:ext cx="3575304" cy="79440"/>
              </a:xfrm>
              <a:prstGeom prst="rect">
                <a:avLst/>
              </a:prstGeom>
              <a:solidFill>
                <a:srgbClr val="00823B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8" name="Rectangle 139"/>
              <p:cNvSpPr/>
              <p:nvPr/>
            </p:nvSpPr>
            <p:spPr bwMode="auto">
              <a:xfrm>
                <a:off x="7445895" y="1679926"/>
                <a:ext cx="160821" cy="77722"/>
              </a:xfrm>
              <a:prstGeom prst="rect">
                <a:avLst/>
              </a:prstGeom>
              <a:pattFill prst="wdUpDiag">
                <a:fgClr>
                  <a:srgbClr val="E1471D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9" name="Rectangle 140"/>
              <p:cNvSpPr/>
              <p:nvPr/>
            </p:nvSpPr>
            <p:spPr bwMode="auto">
              <a:xfrm>
                <a:off x="6574728" y="1758961"/>
                <a:ext cx="182880" cy="77951"/>
              </a:xfrm>
              <a:prstGeom prst="rect">
                <a:avLst/>
              </a:prstGeom>
              <a:pattFill prst="wdUpDiag">
                <a:fgClr>
                  <a:srgbClr val="00823B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0" name="Group 141"/>
            <p:cNvGrpSpPr/>
            <p:nvPr/>
          </p:nvGrpSpPr>
          <p:grpSpPr>
            <a:xfrm>
              <a:off x="2988068" y="2211401"/>
              <a:ext cx="3792620" cy="225600"/>
              <a:chOff x="2988069" y="1600200"/>
              <a:chExt cx="3792620" cy="225600"/>
            </a:xfrm>
          </p:grpSpPr>
          <p:sp>
            <p:nvSpPr>
              <p:cNvPr id="81" name="Rectangle 142"/>
              <p:cNvSpPr/>
              <p:nvPr/>
            </p:nvSpPr>
            <p:spPr bwMode="auto">
              <a:xfrm>
                <a:off x="2988070" y="1600200"/>
                <a:ext cx="2062902" cy="74575"/>
              </a:xfrm>
              <a:prstGeom prst="rect">
                <a:avLst/>
              </a:prstGeom>
              <a:solidFill>
                <a:srgbClr val="015873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2" name="Rectangle 143"/>
              <p:cNvSpPr/>
              <p:nvPr/>
            </p:nvSpPr>
            <p:spPr bwMode="auto">
              <a:xfrm>
                <a:off x="2988069" y="1672395"/>
                <a:ext cx="3170015" cy="79423"/>
              </a:xfrm>
              <a:prstGeom prst="rect">
                <a:avLst/>
              </a:prstGeom>
              <a:solidFill>
                <a:srgbClr val="E1471D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3" name="Rectangle 144"/>
              <p:cNvSpPr/>
              <p:nvPr/>
            </p:nvSpPr>
            <p:spPr bwMode="auto">
              <a:xfrm>
                <a:off x="2988069" y="1750791"/>
                <a:ext cx="3792620" cy="75009"/>
              </a:xfrm>
              <a:prstGeom prst="rect">
                <a:avLst/>
              </a:prstGeom>
              <a:solidFill>
                <a:srgbClr val="00823B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4" name="Group 147"/>
            <p:cNvGrpSpPr/>
            <p:nvPr/>
          </p:nvGrpSpPr>
          <p:grpSpPr>
            <a:xfrm>
              <a:off x="2988068" y="2504137"/>
              <a:ext cx="3769540" cy="220320"/>
              <a:chOff x="2988068" y="1600199"/>
              <a:chExt cx="3769540" cy="220320"/>
            </a:xfrm>
          </p:grpSpPr>
          <p:sp>
            <p:nvSpPr>
              <p:cNvPr id="85" name="Rectangle 148"/>
              <p:cNvSpPr/>
              <p:nvPr/>
            </p:nvSpPr>
            <p:spPr bwMode="auto">
              <a:xfrm>
                <a:off x="2988069" y="1600199"/>
                <a:ext cx="1107313" cy="74187"/>
              </a:xfrm>
              <a:prstGeom prst="rect">
                <a:avLst/>
              </a:prstGeom>
              <a:solidFill>
                <a:srgbClr val="015873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6" name="Rectangle 149"/>
              <p:cNvSpPr/>
              <p:nvPr/>
            </p:nvSpPr>
            <p:spPr bwMode="auto">
              <a:xfrm>
                <a:off x="2988068" y="1673350"/>
                <a:ext cx="2062903" cy="73077"/>
              </a:xfrm>
              <a:prstGeom prst="rect">
                <a:avLst/>
              </a:prstGeom>
              <a:solidFill>
                <a:srgbClr val="E1471D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7" name="Rectangle 150"/>
              <p:cNvSpPr/>
              <p:nvPr/>
            </p:nvSpPr>
            <p:spPr bwMode="auto">
              <a:xfrm>
                <a:off x="2988070" y="1747442"/>
                <a:ext cx="3579664" cy="73077"/>
              </a:xfrm>
              <a:prstGeom prst="rect">
                <a:avLst/>
              </a:prstGeom>
              <a:solidFill>
                <a:srgbClr val="00823B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8" name="Rectangle 152"/>
              <p:cNvSpPr/>
              <p:nvPr/>
            </p:nvSpPr>
            <p:spPr bwMode="auto">
              <a:xfrm>
                <a:off x="6567733" y="1748922"/>
                <a:ext cx="189875" cy="70116"/>
              </a:xfrm>
              <a:prstGeom prst="rect">
                <a:avLst/>
              </a:prstGeom>
              <a:pattFill prst="wdUpDiag">
                <a:fgClr>
                  <a:srgbClr val="00823B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9" name="Group 153"/>
            <p:cNvGrpSpPr/>
            <p:nvPr/>
          </p:nvGrpSpPr>
          <p:grpSpPr>
            <a:xfrm>
              <a:off x="2988069" y="2813810"/>
              <a:ext cx="2783011" cy="210104"/>
              <a:chOff x="2988069" y="1611001"/>
              <a:chExt cx="2783011" cy="210104"/>
            </a:xfrm>
          </p:grpSpPr>
          <p:sp>
            <p:nvSpPr>
              <p:cNvPr id="90" name="Rectangle 154"/>
              <p:cNvSpPr/>
              <p:nvPr/>
            </p:nvSpPr>
            <p:spPr bwMode="auto">
              <a:xfrm>
                <a:off x="2988069" y="1611001"/>
                <a:ext cx="1107313" cy="70167"/>
              </a:xfrm>
              <a:prstGeom prst="rect">
                <a:avLst/>
              </a:prstGeom>
              <a:solidFill>
                <a:srgbClr val="015873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1" name="Rectangle 155"/>
              <p:cNvSpPr/>
              <p:nvPr/>
            </p:nvSpPr>
            <p:spPr bwMode="auto">
              <a:xfrm>
                <a:off x="2988069" y="1679928"/>
                <a:ext cx="1265666" cy="79033"/>
              </a:xfrm>
              <a:prstGeom prst="rect">
                <a:avLst/>
              </a:prstGeom>
              <a:solidFill>
                <a:srgbClr val="E1471D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2" name="Rectangle 156"/>
              <p:cNvSpPr/>
              <p:nvPr/>
            </p:nvSpPr>
            <p:spPr bwMode="auto">
              <a:xfrm>
                <a:off x="2988070" y="1757648"/>
                <a:ext cx="2783010" cy="63457"/>
              </a:xfrm>
              <a:prstGeom prst="rect">
                <a:avLst/>
              </a:prstGeom>
              <a:solidFill>
                <a:srgbClr val="00823B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3" name="Rectangle 157"/>
              <p:cNvSpPr/>
              <p:nvPr/>
            </p:nvSpPr>
            <p:spPr bwMode="auto">
              <a:xfrm>
                <a:off x="4250339" y="1679926"/>
                <a:ext cx="160821" cy="77722"/>
              </a:xfrm>
              <a:prstGeom prst="rect">
                <a:avLst/>
              </a:prstGeom>
              <a:pattFill prst="wdUpDiag">
                <a:fgClr>
                  <a:srgbClr val="E1471D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4" name="Group 159"/>
            <p:cNvGrpSpPr/>
            <p:nvPr/>
          </p:nvGrpSpPr>
          <p:grpSpPr>
            <a:xfrm>
              <a:off x="2988068" y="3110611"/>
              <a:ext cx="2062903" cy="219723"/>
              <a:chOff x="2988068" y="1611002"/>
              <a:chExt cx="2062903" cy="219723"/>
            </a:xfrm>
          </p:grpSpPr>
          <p:sp>
            <p:nvSpPr>
              <p:cNvPr id="95" name="Rectangle 160"/>
              <p:cNvSpPr/>
              <p:nvPr/>
            </p:nvSpPr>
            <p:spPr bwMode="auto">
              <a:xfrm>
                <a:off x="2988069" y="1611002"/>
                <a:ext cx="1576708" cy="69170"/>
              </a:xfrm>
              <a:prstGeom prst="rect">
                <a:avLst/>
              </a:prstGeom>
              <a:solidFill>
                <a:srgbClr val="015873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6" name="Rectangle 161"/>
              <p:cNvSpPr/>
              <p:nvPr/>
            </p:nvSpPr>
            <p:spPr bwMode="auto">
              <a:xfrm>
                <a:off x="2988068" y="1679928"/>
                <a:ext cx="1896435" cy="79440"/>
              </a:xfrm>
              <a:prstGeom prst="rect">
                <a:avLst/>
              </a:prstGeom>
              <a:solidFill>
                <a:srgbClr val="E1471D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7" name="Rectangle 162"/>
              <p:cNvSpPr/>
              <p:nvPr/>
            </p:nvSpPr>
            <p:spPr bwMode="auto">
              <a:xfrm>
                <a:off x="2988070" y="1757648"/>
                <a:ext cx="1986353" cy="73077"/>
              </a:xfrm>
              <a:prstGeom prst="rect">
                <a:avLst/>
              </a:prstGeom>
              <a:solidFill>
                <a:srgbClr val="00823B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8" name="Rectangle 163"/>
              <p:cNvSpPr/>
              <p:nvPr/>
            </p:nvSpPr>
            <p:spPr bwMode="auto">
              <a:xfrm>
                <a:off x="4890150" y="1679926"/>
                <a:ext cx="160821" cy="77722"/>
              </a:xfrm>
              <a:prstGeom prst="rect">
                <a:avLst/>
              </a:prstGeom>
              <a:pattFill prst="wdUpDiag">
                <a:fgClr>
                  <a:srgbClr val="E1471D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9" name="Group 170"/>
            <p:cNvGrpSpPr/>
            <p:nvPr/>
          </p:nvGrpSpPr>
          <p:grpSpPr>
            <a:xfrm>
              <a:off x="2988068" y="3388241"/>
              <a:ext cx="2185611" cy="230170"/>
              <a:chOff x="2988068" y="1600199"/>
              <a:chExt cx="2185611" cy="230170"/>
            </a:xfrm>
          </p:grpSpPr>
          <p:sp>
            <p:nvSpPr>
              <p:cNvPr id="100" name="Rectangle 171"/>
              <p:cNvSpPr/>
              <p:nvPr/>
            </p:nvSpPr>
            <p:spPr bwMode="auto">
              <a:xfrm>
                <a:off x="2988069" y="1600199"/>
                <a:ext cx="1107313" cy="71651"/>
              </a:xfrm>
              <a:prstGeom prst="rect">
                <a:avLst/>
              </a:prstGeom>
              <a:solidFill>
                <a:srgbClr val="015873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tangle 172"/>
              <p:cNvSpPr/>
              <p:nvPr/>
            </p:nvSpPr>
            <p:spPr bwMode="auto">
              <a:xfrm>
                <a:off x="2988068" y="1673351"/>
                <a:ext cx="1749865" cy="79700"/>
              </a:xfrm>
              <a:prstGeom prst="rect">
                <a:avLst/>
              </a:prstGeom>
              <a:solidFill>
                <a:srgbClr val="E1471D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tangle 173"/>
              <p:cNvSpPr/>
              <p:nvPr/>
            </p:nvSpPr>
            <p:spPr bwMode="auto">
              <a:xfrm>
                <a:off x="2988070" y="1757292"/>
                <a:ext cx="2092322" cy="73077"/>
              </a:xfrm>
              <a:prstGeom prst="rect">
                <a:avLst/>
              </a:prstGeom>
              <a:solidFill>
                <a:srgbClr val="00823B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3" name="Rectangle 174"/>
              <p:cNvSpPr/>
              <p:nvPr/>
            </p:nvSpPr>
            <p:spPr bwMode="auto">
              <a:xfrm>
                <a:off x="5080392" y="1757292"/>
                <a:ext cx="93287" cy="73077"/>
              </a:xfrm>
              <a:prstGeom prst="rect">
                <a:avLst/>
              </a:prstGeom>
              <a:pattFill prst="wdUpDiag">
                <a:fgClr>
                  <a:srgbClr val="00823B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4" name="Group 175"/>
            <p:cNvGrpSpPr/>
            <p:nvPr/>
          </p:nvGrpSpPr>
          <p:grpSpPr>
            <a:xfrm>
              <a:off x="2979770" y="3682938"/>
              <a:ext cx="1800530" cy="232389"/>
              <a:chOff x="2988068" y="1600200"/>
              <a:chExt cx="1800530" cy="232389"/>
            </a:xfrm>
          </p:grpSpPr>
          <p:sp>
            <p:nvSpPr>
              <p:cNvPr id="105" name="Rectangle 176"/>
              <p:cNvSpPr/>
              <p:nvPr/>
            </p:nvSpPr>
            <p:spPr bwMode="auto">
              <a:xfrm>
                <a:off x="2988069" y="1600200"/>
                <a:ext cx="1592229" cy="73516"/>
              </a:xfrm>
              <a:prstGeom prst="rect">
                <a:avLst/>
              </a:prstGeom>
              <a:solidFill>
                <a:srgbClr val="015873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6" name="Rectangle 177"/>
              <p:cNvSpPr/>
              <p:nvPr/>
            </p:nvSpPr>
            <p:spPr bwMode="auto">
              <a:xfrm>
                <a:off x="2988068" y="1673350"/>
                <a:ext cx="1108551" cy="76768"/>
              </a:xfrm>
              <a:prstGeom prst="rect">
                <a:avLst/>
              </a:prstGeom>
              <a:solidFill>
                <a:srgbClr val="E1471D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7" name="Rectangle 178"/>
              <p:cNvSpPr/>
              <p:nvPr/>
            </p:nvSpPr>
            <p:spPr bwMode="auto">
              <a:xfrm>
                <a:off x="2988069" y="1750118"/>
                <a:ext cx="1800529" cy="82471"/>
              </a:xfrm>
              <a:prstGeom prst="rect">
                <a:avLst/>
              </a:prstGeom>
              <a:solidFill>
                <a:srgbClr val="00823B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8" name="Rectangle 179"/>
              <p:cNvSpPr/>
              <p:nvPr/>
            </p:nvSpPr>
            <p:spPr bwMode="auto">
              <a:xfrm>
                <a:off x="4096823" y="1673350"/>
                <a:ext cx="169464" cy="77743"/>
              </a:xfrm>
              <a:prstGeom prst="rect">
                <a:avLst/>
              </a:prstGeom>
              <a:pattFill prst="wdUpDiag">
                <a:fgClr>
                  <a:srgbClr val="E1471D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9" name="Rectangle 180"/>
              <p:cNvSpPr/>
              <p:nvPr/>
            </p:nvSpPr>
            <p:spPr bwMode="auto">
              <a:xfrm>
                <a:off x="4576767" y="1601043"/>
                <a:ext cx="169464" cy="74393"/>
              </a:xfrm>
              <a:prstGeom prst="rect">
                <a:avLst/>
              </a:prstGeom>
              <a:pattFill prst="wdUpDiag">
                <a:fgClr>
                  <a:srgbClr val="015873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0" name="Group 181"/>
            <p:cNvGrpSpPr/>
            <p:nvPr/>
          </p:nvGrpSpPr>
          <p:grpSpPr>
            <a:xfrm>
              <a:off x="2979770" y="3982982"/>
              <a:ext cx="1796018" cy="220915"/>
              <a:chOff x="2988068" y="1600200"/>
              <a:chExt cx="1796018" cy="220915"/>
            </a:xfrm>
          </p:grpSpPr>
          <p:sp>
            <p:nvSpPr>
              <p:cNvPr id="111" name="Rectangle 182"/>
              <p:cNvSpPr/>
              <p:nvPr/>
            </p:nvSpPr>
            <p:spPr bwMode="auto">
              <a:xfrm>
                <a:off x="2988069" y="1600200"/>
                <a:ext cx="313133" cy="70034"/>
              </a:xfrm>
              <a:prstGeom prst="rect">
                <a:avLst/>
              </a:prstGeom>
              <a:solidFill>
                <a:srgbClr val="015873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2" name="Rectangle 183"/>
              <p:cNvSpPr/>
              <p:nvPr/>
            </p:nvSpPr>
            <p:spPr bwMode="auto">
              <a:xfrm>
                <a:off x="2988068" y="1673350"/>
                <a:ext cx="1600493" cy="74249"/>
              </a:xfrm>
              <a:prstGeom prst="rect">
                <a:avLst/>
              </a:prstGeom>
              <a:solidFill>
                <a:srgbClr val="E1471D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3" name="Rectangle 184"/>
              <p:cNvSpPr/>
              <p:nvPr/>
            </p:nvSpPr>
            <p:spPr bwMode="auto">
              <a:xfrm>
                <a:off x="2988070" y="1746855"/>
                <a:ext cx="1796016" cy="74260"/>
              </a:xfrm>
              <a:prstGeom prst="rect">
                <a:avLst/>
              </a:prstGeom>
              <a:solidFill>
                <a:srgbClr val="00823B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4" name="Rectangle 185"/>
              <p:cNvSpPr/>
              <p:nvPr/>
            </p:nvSpPr>
            <p:spPr bwMode="auto">
              <a:xfrm>
                <a:off x="4588561" y="1672863"/>
                <a:ext cx="153978" cy="75042"/>
              </a:xfrm>
              <a:prstGeom prst="rect">
                <a:avLst/>
              </a:prstGeom>
              <a:pattFill prst="wdUpDiag">
                <a:fgClr>
                  <a:srgbClr val="E1471D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tangle 186"/>
              <p:cNvSpPr/>
              <p:nvPr/>
            </p:nvSpPr>
            <p:spPr bwMode="auto">
              <a:xfrm>
                <a:off x="3301202" y="1601043"/>
                <a:ext cx="166988" cy="69191"/>
              </a:xfrm>
              <a:prstGeom prst="rect">
                <a:avLst/>
              </a:prstGeom>
              <a:pattFill prst="wdUpDiag">
                <a:fgClr>
                  <a:srgbClr val="015873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6" name="Rectangle 187"/>
            <p:cNvSpPr/>
            <p:nvPr/>
          </p:nvSpPr>
          <p:spPr bwMode="auto">
            <a:xfrm>
              <a:off x="4775493" y="4129062"/>
              <a:ext cx="417875" cy="74835"/>
            </a:xfrm>
            <a:prstGeom prst="rect">
              <a:avLst/>
            </a:prstGeom>
            <a:pattFill prst="wdUpDiag">
              <a:fgClr>
                <a:srgbClr val="00823B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</a:ln>
          </p:spPr>
          <p:txBody>
            <a:bodyPr rtlCol="0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17" name="Group 188"/>
            <p:cNvGrpSpPr/>
            <p:nvPr/>
          </p:nvGrpSpPr>
          <p:grpSpPr>
            <a:xfrm>
              <a:off x="2988068" y="4268930"/>
              <a:ext cx="2185609" cy="216185"/>
              <a:chOff x="2988069" y="1600201"/>
              <a:chExt cx="2185609" cy="216185"/>
            </a:xfrm>
          </p:grpSpPr>
          <p:sp>
            <p:nvSpPr>
              <p:cNvPr id="118" name="Rectangle 189"/>
              <p:cNvSpPr/>
              <p:nvPr/>
            </p:nvSpPr>
            <p:spPr bwMode="auto">
              <a:xfrm>
                <a:off x="2988070" y="1600201"/>
                <a:ext cx="1107313" cy="69692"/>
              </a:xfrm>
              <a:prstGeom prst="rect">
                <a:avLst/>
              </a:prstGeom>
              <a:solidFill>
                <a:srgbClr val="015873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9" name="Rectangle 190"/>
              <p:cNvSpPr/>
              <p:nvPr/>
            </p:nvSpPr>
            <p:spPr bwMode="auto">
              <a:xfrm>
                <a:off x="2988070" y="1672395"/>
                <a:ext cx="1107314" cy="79752"/>
              </a:xfrm>
              <a:prstGeom prst="rect">
                <a:avLst/>
              </a:prstGeom>
              <a:solidFill>
                <a:srgbClr val="E1471D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0" name="Rectangle 191"/>
              <p:cNvSpPr/>
              <p:nvPr/>
            </p:nvSpPr>
            <p:spPr bwMode="auto">
              <a:xfrm>
                <a:off x="2988069" y="1750792"/>
                <a:ext cx="2185609" cy="65594"/>
              </a:xfrm>
              <a:prstGeom prst="rect">
                <a:avLst/>
              </a:prstGeom>
              <a:solidFill>
                <a:srgbClr val="00823B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1" name="Group 192"/>
            <p:cNvGrpSpPr/>
            <p:nvPr/>
          </p:nvGrpSpPr>
          <p:grpSpPr>
            <a:xfrm>
              <a:off x="2979770" y="4579923"/>
              <a:ext cx="1795714" cy="217983"/>
              <a:chOff x="2988068" y="1600200"/>
              <a:chExt cx="1795714" cy="217983"/>
            </a:xfrm>
          </p:grpSpPr>
          <p:sp>
            <p:nvSpPr>
              <p:cNvPr id="122" name="Rectangle 193"/>
              <p:cNvSpPr/>
              <p:nvPr/>
            </p:nvSpPr>
            <p:spPr bwMode="auto">
              <a:xfrm>
                <a:off x="2988069" y="1600200"/>
                <a:ext cx="788352" cy="79076"/>
              </a:xfrm>
              <a:prstGeom prst="rect">
                <a:avLst/>
              </a:prstGeom>
              <a:solidFill>
                <a:srgbClr val="015873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3" name="Rectangle 194"/>
              <p:cNvSpPr/>
              <p:nvPr/>
            </p:nvSpPr>
            <p:spPr bwMode="auto">
              <a:xfrm>
                <a:off x="2988068" y="1673350"/>
                <a:ext cx="949979" cy="69809"/>
              </a:xfrm>
              <a:prstGeom prst="rect">
                <a:avLst/>
              </a:prstGeom>
              <a:solidFill>
                <a:srgbClr val="E1471D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4" name="Rectangle 195"/>
              <p:cNvSpPr/>
              <p:nvPr/>
            </p:nvSpPr>
            <p:spPr bwMode="auto">
              <a:xfrm>
                <a:off x="2988070" y="1746855"/>
                <a:ext cx="1795712" cy="71328"/>
              </a:xfrm>
              <a:prstGeom prst="rect">
                <a:avLst/>
              </a:prstGeom>
              <a:solidFill>
                <a:srgbClr val="00823B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5" name="Rectangle 196"/>
              <p:cNvSpPr/>
              <p:nvPr/>
            </p:nvSpPr>
            <p:spPr bwMode="auto">
              <a:xfrm>
                <a:off x="3942641" y="1673916"/>
                <a:ext cx="153978" cy="75042"/>
              </a:xfrm>
              <a:prstGeom prst="rect">
                <a:avLst/>
              </a:prstGeom>
              <a:pattFill prst="wdUpDiag">
                <a:fgClr>
                  <a:srgbClr val="E1471D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6" name="Rectangle 197"/>
              <p:cNvSpPr/>
              <p:nvPr/>
            </p:nvSpPr>
            <p:spPr bwMode="auto">
              <a:xfrm>
                <a:off x="3776421" y="1601044"/>
                <a:ext cx="161626" cy="71820"/>
              </a:xfrm>
              <a:prstGeom prst="rect">
                <a:avLst/>
              </a:prstGeom>
              <a:pattFill prst="wdUpDiag">
                <a:fgClr>
                  <a:srgbClr val="015873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7" name="Rectangle 198"/>
            <p:cNvSpPr/>
            <p:nvPr/>
          </p:nvSpPr>
          <p:spPr bwMode="auto">
            <a:xfrm>
              <a:off x="4774286" y="4726003"/>
              <a:ext cx="503814" cy="71949"/>
            </a:xfrm>
            <a:prstGeom prst="rect">
              <a:avLst/>
            </a:prstGeom>
            <a:pattFill prst="wdUpDiag">
              <a:fgClr>
                <a:srgbClr val="00823B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</a:ln>
          </p:spPr>
          <p:txBody>
            <a:bodyPr rtlCol="0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28" name="Group 199"/>
            <p:cNvGrpSpPr/>
            <p:nvPr/>
          </p:nvGrpSpPr>
          <p:grpSpPr>
            <a:xfrm>
              <a:off x="2988069" y="4876154"/>
              <a:ext cx="2092324" cy="216185"/>
              <a:chOff x="2988070" y="1600201"/>
              <a:chExt cx="2092324" cy="216185"/>
            </a:xfrm>
          </p:grpSpPr>
          <p:sp>
            <p:nvSpPr>
              <p:cNvPr id="129" name="Rectangle 200"/>
              <p:cNvSpPr/>
              <p:nvPr/>
            </p:nvSpPr>
            <p:spPr bwMode="auto">
              <a:xfrm>
                <a:off x="2988070" y="1600201"/>
                <a:ext cx="1423091" cy="67501"/>
              </a:xfrm>
              <a:prstGeom prst="rect">
                <a:avLst/>
              </a:prstGeom>
              <a:solidFill>
                <a:srgbClr val="015873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tangle 201"/>
              <p:cNvSpPr/>
              <p:nvPr/>
            </p:nvSpPr>
            <p:spPr bwMode="auto">
              <a:xfrm>
                <a:off x="2988070" y="1669351"/>
                <a:ext cx="630695" cy="76446"/>
              </a:xfrm>
              <a:prstGeom prst="rect">
                <a:avLst/>
              </a:prstGeom>
              <a:solidFill>
                <a:srgbClr val="E1471D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Rectangle 202"/>
              <p:cNvSpPr/>
              <p:nvPr/>
            </p:nvSpPr>
            <p:spPr bwMode="auto">
              <a:xfrm>
                <a:off x="2988070" y="1744437"/>
                <a:ext cx="2092324" cy="71949"/>
              </a:xfrm>
              <a:prstGeom prst="rect">
                <a:avLst/>
              </a:prstGeom>
              <a:solidFill>
                <a:srgbClr val="00823B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2" name="Group 205"/>
            <p:cNvGrpSpPr/>
            <p:nvPr/>
          </p:nvGrpSpPr>
          <p:grpSpPr>
            <a:xfrm>
              <a:off x="2988069" y="5169188"/>
              <a:ext cx="1481542" cy="211715"/>
              <a:chOff x="2988070" y="1600201"/>
              <a:chExt cx="1481542" cy="211715"/>
            </a:xfrm>
          </p:grpSpPr>
          <p:sp>
            <p:nvSpPr>
              <p:cNvPr id="133" name="Rectangle 206"/>
              <p:cNvSpPr/>
              <p:nvPr/>
            </p:nvSpPr>
            <p:spPr bwMode="auto">
              <a:xfrm>
                <a:off x="2988070" y="1600201"/>
                <a:ext cx="792921" cy="71248"/>
              </a:xfrm>
              <a:prstGeom prst="rect">
                <a:avLst/>
              </a:prstGeom>
              <a:solidFill>
                <a:srgbClr val="015873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Rectangle 207"/>
              <p:cNvSpPr/>
              <p:nvPr/>
            </p:nvSpPr>
            <p:spPr bwMode="auto">
              <a:xfrm>
                <a:off x="2988070" y="1669351"/>
                <a:ext cx="1107313" cy="78108"/>
              </a:xfrm>
              <a:prstGeom prst="rect">
                <a:avLst/>
              </a:prstGeom>
              <a:solidFill>
                <a:srgbClr val="E1471D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Rectangle 208"/>
              <p:cNvSpPr/>
              <p:nvPr/>
            </p:nvSpPr>
            <p:spPr bwMode="auto">
              <a:xfrm>
                <a:off x="2988070" y="1744438"/>
                <a:ext cx="1481542" cy="67478"/>
              </a:xfrm>
              <a:prstGeom prst="rect">
                <a:avLst/>
              </a:prstGeom>
              <a:solidFill>
                <a:srgbClr val="00823B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6" name="Rectangle 209"/>
            <p:cNvSpPr/>
            <p:nvPr/>
          </p:nvSpPr>
          <p:spPr bwMode="auto">
            <a:xfrm>
              <a:off x="4469611" y="5312915"/>
              <a:ext cx="119022" cy="67479"/>
            </a:xfrm>
            <a:prstGeom prst="rect">
              <a:avLst/>
            </a:prstGeom>
            <a:pattFill prst="wdUpDiag">
              <a:fgClr>
                <a:srgbClr val="00823B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</a:ln>
          </p:spPr>
          <p:txBody>
            <a:bodyPr rtlCol="0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37" name="Group 210"/>
            <p:cNvGrpSpPr/>
            <p:nvPr/>
          </p:nvGrpSpPr>
          <p:grpSpPr>
            <a:xfrm>
              <a:off x="2988068" y="5465460"/>
              <a:ext cx="1599251" cy="218686"/>
              <a:chOff x="2988069" y="1600201"/>
              <a:chExt cx="1599251" cy="218686"/>
            </a:xfrm>
          </p:grpSpPr>
          <p:sp>
            <p:nvSpPr>
              <p:cNvPr id="138" name="Rectangle 211"/>
              <p:cNvSpPr/>
              <p:nvPr/>
            </p:nvSpPr>
            <p:spPr bwMode="auto">
              <a:xfrm>
                <a:off x="2988070" y="1600201"/>
                <a:ext cx="792921" cy="71248"/>
              </a:xfrm>
              <a:prstGeom prst="rect">
                <a:avLst/>
              </a:prstGeom>
              <a:solidFill>
                <a:srgbClr val="015873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Rectangle 212"/>
              <p:cNvSpPr/>
              <p:nvPr/>
            </p:nvSpPr>
            <p:spPr bwMode="auto">
              <a:xfrm>
                <a:off x="2988070" y="1669351"/>
                <a:ext cx="1107313" cy="78108"/>
              </a:xfrm>
              <a:prstGeom prst="rect">
                <a:avLst/>
              </a:prstGeom>
              <a:solidFill>
                <a:srgbClr val="E1471D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Rectangle 213"/>
              <p:cNvSpPr/>
              <p:nvPr/>
            </p:nvSpPr>
            <p:spPr bwMode="auto">
              <a:xfrm>
                <a:off x="2988069" y="1748885"/>
                <a:ext cx="1599251" cy="70002"/>
              </a:xfrm>
              <a:prstGeom prst="rect">
                <a:avLst/>
              </a:prstGeom>
              <a:solidFill>
                <a:srgbClr val="00823B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1" name="Group 214"/>
            <p:cNvGrpSpPr/>
            <p:nvPr/>
          </p:nvGrpSpPr>
          <p:grpSpPr>
            <a:xfrm>
              <a:off x="2988069" y="5747501"/>
              <a:ext cx="1100253" cy="225130"/>
              <a:chOff x="2988070" y="1600201"/>
              <a:chExt cx="1100253" cy="225130"/>
            </a:xfrm>
          </p:grpSpPr>
          <p:sp>
            <p:nvSpPr>
              <p:cNvPr id="142" name="Rectangle 215"/>
              <p:cNvSpPr/>
              <p:nvPr/>
            </p:nvSpPr>
            <p:spPr bwMode="auto">
              <a:xfrm>
                <a:off x="2988070" y="1600201"/>
                <a:ext cx="792921" cy="71248"/>
              </a:xfrm>
              <a:prstGeom prst="rect">
                <a:avLst/>
              </a:prstGeom>
              <a:solidFill>
                <a:srgbClr val="015873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3" name="Rectangle 216"/>
              <p:cNvSpPr/>
              <p:nvPr/>
            </p:nvSpPr>
            <p:spPr bwMode="auto">
              <a:xfrm>
                <a:off x="2988071" y="1669351"/>
                <a:ext cx="1100252" cy="78288"/>
              </a:xfrm>
              <a:prstGeom prst="rect">
                <a:avLst/>
              </a:prstGeom>
              <a:solidFill>
                <a:srgbClr val="E1471D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4" name="Rectangle 217"/>
              <p:cNvSpPr/>
              <p:nvPr/>
            </p:nvSpPr>
            <p:spPr bwMode="auto">
              <a:xfrm>
                <a:off x="2988070" y="1748885"/>
                <a:ext cx="1100252" cy="76446"/>
              </a:xfrm>
              <a:prstGeom prst="rect">
                <a:avLst/>
              </a:prstGeom>
              <a:solidFill>
                <a:srgbClr val="00823B"/>
              </a:solidFill>
              <a:ln w="12700">
                <a:solidFill>
                  <a:srgbClr val="00000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5" name="Rectangle 218"/>
            <p:cNvSpPr/>
            <p:nvPr/>
          </p:nvSpPr>
          <p:spPr bwMode="auto">
            <a:xfrm>
              <a:off x="4090233" y="5903916"/>
              <a:ext cx="503814" cy="70288"/>
            </a:xfrm>
            <a:prstGeom prst="rect">
              <a:avLst/>
            </a:prstGeom>
            <a:pattFill prst="wdUpDiag">
              <a:fgClr>
                <a:srgbClr val="00823B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</a:ln>
          </p:spPr>
          <p:txBody>
            <a:bodyPr rtlCol="0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6" name="Rectangle 158"/>
            <p:cNvSpPr/>
            <p:nvPr/>
          </p:nvSpPr>
          <p:spPr bwMode="auto">
            <a:xfrm>
              <a:off x="7591196" y="4421428"/>
              <a:ext cx="146304" cy="146304"/>
            </a:xfrm>
            <a:prstGeom prst="rect">
              <a:avLst/>
            </a:prstGeom>
            <a:solidFill>
              <a:srgbClr val="015873"/>
            </a:solidFill>
            <a:ln w="12700">
              <a:solidFill>
                <a:srgbClr val="000000"/>
              </a:solidFill>
              <a:round/>
            </a:ln>
          </p:spPr>
          <p:txBody>
            <a:bodyPr rtlCol="0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7" name="Rectangle 164"/>
            <p:cNvSpPr/>
            <p:nvPr/>
          </p:nvSpPr>
          <p:spPr bwMode="auto">
            <a:xfrm>
              <a:off x="7591196" y="4667237"/>
              <a:ext cx="146304" cy="146304"/>
            </a:xfrm>
            <a:prstGeom prst="rect">
              <a:avLst/>
            </a:prstGeom>
            <a:solidFill>
              <a:srgbClr val="E1471D"/>
            </a:solidFill>
            <a:ln w="12700">
              <a:solidFill>
                <a:srgbClr val="000000"/>
              </a:solidFill>
              <a:round/>
            </a:ln>
          </p:spPr>
          <p:txBody>
            <a:bodyPr rtlCol="0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8" name="Rectangle 165"/>
            <p:cNvSpPr/>
            <p:nvPr/>
          </p:nvSpPr>
          <p:spPr bwMode="auto">
            <a:xfrm>
              <a:off x="7591196" y="4920842"/>
              <a:ext cx="146304" cy="146304"/>
            </a:xfrm>
            <a:prstGeom prst="rect">
              <a:avLst/>
            </a:prstGeom>
            <a:solidFill>
              <a:srgbClr val="00823B"/>
            </a:solidFill>
            <a:ln w="12700">
              <a:solidFill>
                <a:srgbClr val="000000"/>
              </a:solidFill>
              <a:round/>
            </a:ln>
          </p:spPr>
          <p:txBody>
            <a:bodyPr rtlCol="0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50" name="Group 32"/>
          <p:cNvGraphicFramePr>
            <a:graphicFrameLocks noGrp="1"/>
          </p:cNvGraphicFramePr>
          <p:nvPr/>
        </p:nvGraphicFramePr>
        <p:xfrm>
          <a:off x="6315501" y="1940253"/>
          <a:ext cx="5445764" cy="3771177"/>
        </p:xfrm>
        <a:graphic>
          <a:graphicData uri="http://schemas.openxmlformats.org/drawingml/2006/table">
            <a:tbl>
              <a:tblPr/>
              <a:tblGrid>
                <a:gridCol w="2095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64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不良事件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n (%)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Dato-DXd 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7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mg/kg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(n = 50)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 mg/kg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(n = 50)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 mg/kg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(n = 80)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TEAE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≥3</a:t>
                      </a: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级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 (98)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 (30)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 (96)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 (48)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 (100)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 (58)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药物相关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TEAE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≥3</a:t>
                      </a: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级</a:t>
                      </a: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 (92)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 (14)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 (82)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 (16)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77 (96)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 (35)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严重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TEAE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≥3</a:t>
                      </a: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级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 (22)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 (20)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 (48)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 (36)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 (49)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 (45)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TEAE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相关剂量调整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治疗终止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剂量中断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剂量减低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 (14)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 (14)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(2)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(10)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 (18)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(8)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 (19)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 (21)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 (30)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5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间质性肺病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 2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(10)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(8)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(2)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(4)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(4)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 (15)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 (10)</a:t>
                      </a: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(1)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致死性药物相关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TEAE (ILD/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肺炎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1" name="文本框 150"/>
          <p:cNvSpPr txBox="1"/>
          <p:nvPr/>
        </p:nvSpPr>
        <p:spPr>
          <a:xfrm>
            <a:off x="7854615" y="1563902"/>
            <a:ext cx="188800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安全性总结</a:t>
            </a:r>
          </a:p>
        </p:txBody>
      </p:sp>
      <p:sp>
        <p:nvSpPr>
          <p:cNvPr id="152" name="文本框 151"/>
          <p:cNvSpPr txBox="1"/>
          <p:nvPr/>
        </p:nvSpPr>
        <p:spPr>
          <a:xfrm>
            <a:off x="1381704" y="1460637"/>
            <a:ext cx="254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发生率≥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TEAE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786130" y="960755"/>
            <a:ext cx="2640965" cy="499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安全可控性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3"/>
          <p:cNvSpPr>
            <a:spLocks noGrp="1"/>
          </p:cNvSpPr>
          <p:nvPr>
            <p:ph type="title"/>
          </p:nvPr>
        </p:nvSpPr>
        <p:spPr>
          <a:xfrm>
            <a:off x="246480" y="424773"/>
            <a:ext cx="951928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TROPION-PanTumor01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期剂量分析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疗效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0810187" y="6001375"/>
            <a:ext cx="1199367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2021 </a:t>
            </a:r>
            <a:r>
              <a:rPr lang="en-US" altLang="zh-CN" dirty="0"/>
              <a:t>ASCO,</a:t>
            </a:r>
            <a:r>
              <a:rPr lang="en-US" altLang="en-US" dirty="0"/>
              <a:t> 9058</a:t>
            </a:r>
            <a:r>
              <a:rPr lang="en-US" altLang="zh-CN" dirty="0"/>
              <a:t>.</a:t>
            </a:r>
            <a:r>
              <a:rPr lang="en-US" altLang="en-US" dirty="0"/>
              <a:t> </a:t>
            </a:r>
          </a:p>
        </p:txBody>
      </p:sp>
      <p:graphicFrame>
        <p:nvGraphicFramePr>
          <p:cNvPr id="5" name="Group 32"/>
          <p:cNvGraphicFramePr>
            <a:graphicFrameLocks noGrp="1"/>
          </p:cNvGraphicFramePr>
          <p:nvPr/>
        </p:nvGraphicFramePr>
        <p:xfrm>
          <a:off x="182446" y="2357636"/>
          <a:ext cx="5990848" cy="2666842"/>
        </p:xfrm>
        <a:graphic>
          <a:graphicData uri="http://schemas.openxmlformats.org/drawingml/2006/table">
            <a:tbl>
              <a:tblPr/>
              <a:tblGrid>
                <a:gridCol w="176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744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疗效结果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Dato-DXd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07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mg/kg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(n = 50)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 mg/kg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(n = 50)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 mg/kg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(n = 80)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ORR, n (%)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确认的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CR/PR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未确认的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CR/PR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 (24)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 (20)</a:t>
                      </a: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 (26)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 (22)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 (24)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 (24)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DCR, n (%)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 (76)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 (70)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 (80)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PD, n (%)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 (14)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 (20)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 (9)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中位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DoR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(95% CI), 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 (2.8-NE)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10.5 (4.1-NE)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9.0 (5.8-NE)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中位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PFS (95% CI), 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4.3 (3.5-8.4)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6.9 (2.7-8.8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5.2 (4.1-7.1)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8319870" y="2006789"/>
            <a:ext cx="188800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肿瘤直径变化</a:t>
            </a:r>
          </a:p>
        </p:txBody>
      </p:sp>
      <p:pic>
        <p:nvPicPr>
          <p:cNvPr id="199" name="图片 19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0081" y="2365240"/>
            <a:ext cx="5788679" cy="2571150"/>
          </a:xfrm>
          <a:prstGeom prst="rect">
            <a:avLst/>
          </a:prstGeom>
        </p:spPr>
      </p:pic>
      <p:sp>
        <p:nvSpPr>
          <p:cNvPr id="200" name="文本框 199"/>
          <p:cNvSpPr txBox="1"/>
          <p:nvPr/>
        </p:nvSpPr>
        <p:spPr>
          <a:xfrm>
            <a:off x="1867433" y="1959497"/>
            <a:ext cx="188800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疗效总结</a:t>
            </a:r>
          </a:p>
        </p:txBody>
      </p:sp>
      <p:sp>
        <p:nvSpPr>
          <p:cNvPr id="201" name="文本框 200"/>
          <p:cNvSpPr txBox="1"/>
          <p:nvPr/>
        </p:nvSpPr>
        <p:spPr>
          <a:xfrm>
            <a:off x="3177870" y="1341973"/>
            <a:ext cx="562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抗肿瘤疗效见于各剂量组且疗效持久</a:t>
            </a:r>
          </a:p>
        </p:txBody>
      </p:sp>
      <p:sp>
        <p:nvSpPr>
          <p:cNvPr id="202" name="文本框 201"/>
          <p:cNvSpPr txBox="1"/>
          <p:nvPr/>
        </p:nvSpPr>
        <p:spPr>
          <a:xfrm>
            <a:off x="388128" y="5476808"/>
            <a:ext cx="10479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6mg/kg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剂量组的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PFS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有更长的趋势，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支持将该剂量用于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III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TROPION-Lung01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Dato-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DXd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vs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多西他赛用于无可靶向基因组变异的经治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0769310" y="6001375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2021 </a:t>
            </a:r>
            <a:r>
              <a:rPr lang="en-US" altLang="zh-CN" dirty="0"/>
              <a:t>WCLC,</a:t>
            </a:r>
            <a:r>
              <a:rPr lang="en-US" altLang="en-US" dirty="0"/>
              <a:t> </a:t>
            </a:r>
            <a:r>
              <a:rPr lang="en-US" altLang="zh-CN" dirty="0"/>
              <a:t>MA03.02</a:t>
            </a:r>
          </a:p>
          <a:p>
            <a:r>
              <a:rPr lang="en-US" altLang="zh-CN" dirty="0"/>
              <a:t>.</a:t>
            </a:r>
            <a:r>
              <a:rPr lang="en-US" altLang="en-US" dirty="0"/>
              <a:t> </a:t>
            </a:r>
          </a:p>
        </p:txBody>
      </p:sp>
      <p:sp>
        <p:nvSpPr>
          <p:cNvPr id="8" name="标题 3"/>
          <p:cNvSpPr>
            <a:spLocks noGrp="1"/>
          </p:cNvSpPr>
          <p:nvPr>
            <p:ph type="title"/>
          </p:nvPr>
        </p:nvSpPr>
        <p:spPr>
          <a:xfrm>
            <a:off x="251248" y="408051"/>
            <a:ext cx="933577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TROPION-PanTumor01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队列更新分析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530713" y="2075969"/>
          <a:ext cx="5133180" cy="2720452"/>
        </p:xfrm>
        <a:graphic>
          <a:graphicData uri="http://schemas.openxmlformats.org/drawingml/2006/table">
            <a:tbl>
              <a:tblPr/>
              <a:tblGrid>
                <a:gridCol w="1236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770">
                <a:tc rowSpan="2"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最佳总缓解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by BICR per </a:t>
                      </a:r>
                      <a:b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RECIST v1.1, n (%)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 gridSpan="3"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Datopotamab Deruxtecan 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8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53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mg/kg (n = 50)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A1B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 mg/kg (n = 50)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A1BB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 mg/kg (n = 80)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A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457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ORR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 (24)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 (24)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 (28)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 (28)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 (24)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(1)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 (23)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77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SD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 (50)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 (40)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 (53)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77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Non-CR/PD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(2)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(3)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77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PD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 (14)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 (20)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 (10)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77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不可评估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(10)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(10)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 (11)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614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中位</a:t>
                      </a:r>
                      <a:r>
                        <a:rPr kumimoji="0" lang="en-US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DoR</a:t>
                      </a: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(95% CI)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 (2.8-NE)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10.5 (5.6-NE)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9.4 (5.8-NE)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61994" y="1993356"/>
          <a:ext cx="5347360" cy="3200480"/>
        </p:xfrm>
        <a:graphic>
          <a:graphicData uri="http://schemas.openxmlformats.org/drawingml/2006/table">
            <a:tbl>
              <a:tblPr/>
              <a:tblGrid>
                <a:gridCol w="2603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727">
                <a:tc rowSpan="2"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安全性结果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n (%)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 gridSpan="3"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Datopotamab Deruxtecan 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8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08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mg/kg (n = 50)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A1B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 mg/kg (n = 50)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A1BB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 mg/kg (n = 80)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A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744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TEAE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≥3</a:t>
                      </a: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药物相关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517525" marR="0" lvl="1" indent="-1733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0000"/>
                        <a:buFontTx/>
                        <a:buChar char="•"/>
                      </a:pPr>
                      <a:r>
                        <a:rPr kumimoji="0" 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≥3</a:t>
                      </a:r>
                      <a:r>
                        <a:rPr kumimoji="0" lang="zh-CN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级</a:t>
                      </a:r>
                      <a:endParaRPr kumimoji="0" lang="en-US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严重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517525" marR="0" lvl="1" indent="-1733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0000"/>
                        <a:buFontTx/>
                        <a:buChar char="•"/>
                      </a:pPr>
                      <a:r>
                        <a:rPr kumimoji="0" 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≥3</a:t>
                      </a:r>
                      <a:r>
                        <a:rPr kumimoji="0" lang="zh-CN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级</a:t>
                      </a:r>
                      <a:endParaRPr kumimoji="0" lang="en-US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 (98)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 (30)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47 (94)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 (14)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 (20)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 (20)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 (98)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 (54)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 (82)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 (26)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 (48)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 (36)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 (100)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 (58)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78 (98)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 (35)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 (50)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 (46)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913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因</a:t>
                      </a: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TEAE</a:t>
                      </a: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剂量调整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治疗终止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暂停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减量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 (16)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(8)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(2)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 (14)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 (30)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(10)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 (24)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 (36)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 (29)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913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药物相关</a:t>
                      </a: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ILD, n (%)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≤2</a:t>
                      </a: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3-4</a:t>
                      </a: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(10)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(8)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(2)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 (6)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(4)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(2)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 (14)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 (9)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(1)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356680" y="1050201"/>
            <a:ext cx="7479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6mg/kg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组较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8mg/kg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组因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TEAE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导致的治疗终止率更低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6mg/kg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ORR 28%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，中位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DOR 10.5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2280" y="5498465"/>
            <a:ext cx="27216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数据截止：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00330" y="1904365"/>
            <a:ext cx="5743575" cy="3342640"/>
            <a:chOff x="466928" y="1363142"/>
            <a:chExt cx="11149687" cy="3683167"/>
          </a:xfrm>
        </p:grpSpPr>
        <p:grpSp>
          <p:nvGrpSpPr>
            <p:cNvPr id="14" name="组合 13"/>
            <p:cNvGrpSpPr/>
            <p:nvPr/>
          </p:nvGrpSpPr>
          <p:grpSpPr>
            <a:xfrm>
              <a:off x="466928" y="1363142"/>
              <a:ext cx="11149687" cy="3636288"/>
              <a:chOff x="466928" y="1488124"/>
              <a:chExt cx="11149687" cy="3636288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4804797" y="1488124"/>
                <a:ext cx="1538457" cy="303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剂量爬坡</a:t>
                </a: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466928" y="1948121"/>
                <a:ext cx="11149687" cy="3176291"/>
                <a:chOff x="466928" y="1948121"/>
                <a:chExt cx="11149687" cy="3176291"/>
              </a:xfrm>
            </p:grpSpPr>
            <p:sp>
              <p:nvSpPr>
                <p:cNvPr id="4" name="矩形 3"/>
                <p:cNvSpPr/>
                <p:nvPr/>
              </p:nvSpPr>
              <p:spPr>
                <a:xfrm>
                  <a:off x="466928" y="1948121"/>
                  <a:ext cx="3171217" cy="317629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zh-CN" altLang="en-US" sz="1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复发</a:t>
                  </a:r>
                  <a:r>
                    <a:rPr lang="en-US" altLang="zh-CN" sz="1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sz="1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难治的晚期</a:t>
                  </a:r>
                  <a:r>
                    <a:rPr lang="en-US" altLang="zh-CN" sz="1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sz="1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转移性</a:t>
                  </a:r>
                  <a:r>
                    <a:rPr lang="en-US" altLang="zh-CN" sz="1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NSCLC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zh-CN" altLang="en-US" sz="1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根据</a:t>
                  </a:r>
                  <a:r>
                    <a:rPr lang="en-US" altLang="zh-CN" sz="1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RECIST V1.1</a:t>
                  </a:r>
                  <a:r>
                    <a:rPr lang="zh-CN" altLang="en-US" sz="1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评估有可测量病灶</a:t>
                  </a:r>
                  <a:endParaRPr lang="en-US" altLang="zh-CN" sz="1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US" altLang="zh-CN" sz="1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ECOG PS 0-1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zh-CN" altLang="en-US" sz="1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稳定的经过治疗的脑转移允许入组</a:t>
                  </a:r>
                  <a:endParaRPr lang="en-US" altLang="zh-CN" sz="1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zh-CN" altLang="en-US" sz="1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收集治疗前的活检组织，但入组患者不做</a:t>
                  </a:r>
                  <a:r>
                    <a:rPr lang="en-US" altLang="zh-CN" sz="1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TROP2</a:t>
                  </a:r>
                  <a:r>
                    <a:rPr lang="zh-CN" altLang="en-US" sz="1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表达筛选</a:t>
                  </a:r>
                  <a:endParaRPr lang="en-US" altLang="zh-CN" sz="1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zh-CN" altLang="en-US" sz="1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年龄≥</a:t>
                  </a:r>
                  <a:r>
                    <a:rPr lang="en-US" altLang="zh-CN" sz="1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18</a:t>
                  </a:r>
                  <a:r>
                    <a:rPr lang="zh-CN" altLang="en-US" sz="1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岁（美国）或≥ </a:t>
                  </a:r>
                  <a:r>
                    <a:rPr lang="en-US" altLang="zh-CN" sz="1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</a:t>
                  </a:r>
                  <a:r>
                    <a:rPr lang="zh-CN" altLang="en-US" sz="1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岁（日本）</a:t>
                  </a:r>
                  <a:endParaRPr lang="en-US" altLang="zh-CN" sz="1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171450" indent="-171450" algn="ctr">
                    <a:buFont typeface="Arial" panose="020B0604020202020204" pitchFamily="34" charset="0"/>
                    <a:buChar char="•"/>
                  </a:pPr>
                  <a:r>
                    <a:rPr lang="zh-CN" altLang="en-US" sz="1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</a:t>
                  </a:r>
                  <a:r>
                    <a:rPr lang="en-US" altLang="zh-CN" sz="1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N=180</a:t>
                  </a:r>
                  <a:r>
                    <a:rPr lang="zh-CN" altLang="en-US" sz="1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）</a:t>
                  </a:r>
                </a:p>
              </p:txBody>
            </p:sp>
            <p:cxnSp>
              <p:nvCxnSpPr>
                <p:cNvPr id="7" name="直接箭头连接符 6"/>
                <p:cNvCxnSpPr/>
                <p:nvPr/>
              </p:nvCxnSpPr>
              <p:spPr>
                <a:xfrm>
                  <a:off x="3657600" y="2752521"/>
                  <a:ext cx="817123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" name="矩形 8"/>
                <p:cNvSpPr/>
                <p:nvPr/>
              </p:nvSpPr>
              <p:spPr>
                <a:xfrm>
                  <a:off x="4455268" y="1948122"/>
                  <a:ext cx="2091447" cy="1569888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0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Dato-</a:t>
                  </a:r>
                  <a:r>
                    <a:rPr lang="en-US" altLang="zh-CN" sz="1000" dirty="0" err="1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DXd</a:t>
                  </a:r>
                  <a:r>
                    <a:rPr lang="en-US" altLang="zh-CN" sz="10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0.27-10.0mg/kg Q3W</a:t>
                  </a:r>
                </a:p>
                <a:p>
                  <a:pPr algn="ctr"/>
                  <a:r>
                    <a:rPr lang="zh-CN" altLang="en-US" sz="10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已确立的</a:t>
                  </a:r>
                  <a:r>
                    <a:rPr lang="en-US" altLang="zh-CN" sz="10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MTD</a:t>
                  </a:r>
                  <a:r>
                    <a:rPr lang="zh-CN" altLang="en-US" sz="10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：</a:t>
                  </a:r>
                  <a:r>
                    <a:rPr lang="en-US" altLang="zh-CN" sz="10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8mg/kg Q3W</a:t>
                  </a:r>
                </a:p>
              </p:txBody>
            </p:sp>
            <p:cxnSp>
              <p:nvCxnSpPr>
                <p:cNvPr id="11" name="直接箭头连接符 10"/>
                <p:cNvCxnSpPr/>
                <p:nvPr/>
              </p:nvCxnSpPr>
              <p:spPr>
                <a:xfrm>
                  <a:off x="6546715" y="2752521"/>
                  <a:ext cx="817123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>
                  <a:off x="6955276" y="2276272"/>
                  <a:ext cx="0" cy="93385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箭头连接符 15"/>
                <p:cNvCxnSpPr/>
                <p:nvPr/>
              </p:nvCxnSpPr>
              <p:spPr>
                <a:xfrm>
                  <a:off x="6955276" y="3210128"/>
                  <a:ext cx="408562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" name="矩形 20"/>
                <p:cNvSpPr/>
                <p:nvPr/>
              </p:nvSpPr>
              <p:spPr>
                <a:xfrm>
                  <a:off x="7344383" y="2042650"/>
                  <a:ext cx="1760706" cy="419664"/>
                </a:xfrm>
                <a:prstGeom prst="rect">
                  <a:avLst/>
                </a:prstGeom>
                <a:solidFill>
                  <a:srgbClr val="AACC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50</a:t>
                  </a:r>
                  <a:r>
                    <a:rPr lang="zh-CN" altLang="en-US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例患者</a:t>
                  </a:r>
                  <a:r>
                    <a:rPr lang="en-US" altLang="zh-CN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4mg/kg</a:t>
                  </a:r>
                </a:p>
              </p:txBody>
            </p:sp>
            <p:cxnSp>
              <p:nvCxnSpPr>
                <p:cNvPr id="22" name="直接箭头连接符 21"/>
                <p:cNvCxnSpPr/>
                <p:nvPr/>
              </p:nvCxnSpPr>
              <p:spPr>
                <a:xfrm>
                  <a:off x="6955276" y="2299252"/>
                  <a:ext cx="408562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" name="矩形 22"/>
                <p:cNvSpPr/>
                <p:nvPr/>
              </p:nvSpPr>
              <p:spPr>
                <a:xfrm>
                  <a:off x="7370324" y="2557485"/>
                  <a:ext cx="1760706" cy="419664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50</a:t>
                  </a:r>
                  <a:r>
                    <a:rPr lang="zh-CN" altLang="en-US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例患者</a:t>
                  </a:r>
                  <a:r>
                    <a:rPr lang="en-US" altLang="zh-CN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6mg/kg</a:t>
                  </a: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7370324" y="3059436"/>
                  <a:ext cx="1760706" cy="419664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80</a:t>
                  </a:r>
                  <a:r>
                    <a:rPr lang="zh-CN" altLang="en-US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例患者</a:t>
                  </a:r>
                  <a:r>
                    <a:rPr lang="en-US" altLang="zh-CN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8mg/kg</a:t>
                  </a:r>
                </a:p>
              </p:txBody>
            </p:sp>
            <p:sp>
              <p:nvSpPr>
                <p:cNvPr id="25" name="右大括号 24"/>
                <p:cNvSpPr/>
                <p:nvPr/>
              </p:nvSpPr>
              <p:spPr>
                <a:xfrm>
                  <a:off x="9131029" y="2276272"/>
                  <a:ext cx="207521" cy="914400"/>
                </a:xfrm>
                <a:prstGeom prst="rightBrac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9435985" y="2276975"/>
                  <a:ext cx="2180630" cy="919392"/>
                </a:xfrm>
                <a:prstGeom prst="rect">
                  <a:avLst/>
                </a:prstGeom>
                <a:solidFill>
                  <a:srgbClr val="88C68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34</a:t>
                  </a:r>
                  <a:r>
                    <a:rPr lang="zh-CN" altLang="en-US" sz="14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例患者有可靶向的基因变异</a:t>
                  </a:r>
                  <a:endParaRPr lang="zh-CN" altLang="en-US" sz="1400" baseline="300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4454682" y="3648367"/>
                  <a:ext cx="5569297" cy="769659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zh-CN" altLang="en-US" sz="1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主要研究终点：</a:t>
                  </a:r>
                  <a:r>
                    <a:rPr lang="en-US" altLang="zh-CN" sz="1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MTD</a:t>
                  </a:r>
                  <a:r>
                    <a:rPr lang="zh-CN" altLang="en-US" sz="1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；安全性，耐受性                        </a:t>
                  </a:r>
                  <a:endParaRPr lang="en-US" altLang="zh-CN" sz="1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r>
                    <a:rPr lang="zh-CN" altLang="en-US" sz="1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次要研究终点：疗效，药代动力学，抗药抗体</a:t>
                  </a:r>
                </a:p>
              </p:txBody>
            </p:sp>
          </p:grpSp>
          <p:sp>
            <p:nvSpPr>
              <p:cNvPr id="30" name="文本框 29"/>
              <p:cNvSpPr txBox="1"/>
              <p:nvPr/>
            </p:nvSpPr>
            <p:spPr>
              <a:xfrm>
                <a:off x="7343546" y="1518987"/>
                <a:ext cx="1649404" cy="303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剂量扩展</a:t>
                </a:r>
                <a:r>
                  <a:rPr lang="en-US" altLang="zh-CN" sz="1200" b="1" baseline="30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9456941" y="1695231"/>
                <a:ext cx="2106668" cy="575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AGA</a:t>
                </a:r>
                <a:r>
                  <a: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亚组分析</a:t>
                </a: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4454682" y="4471164"/>
              <a:ext cx="5569297" cy="575145"/>
            </a:xfrm>
            <a:prstGeom prst="rect">
              <a:avLst/>
            </a:prstGeom>
            <a:solidFill>
              <a:srgbClr val="BDD7E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包括剂量爬坡和剂量扩展队列患者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标题 3"/>
          <p:cNvSpPr>
            <a:spLocks noGrp="1"/>
          </p:cNvSpPr>
          <p:nvPr>
            <p:ph type="title"/>
          </p:nvPr>
        </p:nvSpPr>
        <p:spPr>
          <a:xfrm>
            <a:off x="258872" y="374695"/>
            <a:ext cx="8716149" cy="461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TROPION-PanTumor01 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：有可靶向基因组变异（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AGA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亚组分析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aphicFrame>
        <p:nvGraphicFramePr>
          <p:cNvPr id="38" name="表格 3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936146" y="1734749"/>
          <a:ext cx="3004773" cy="4389248"/>
        </p:xfrm>
        <a:graphic>
          <a:graphicData uri="http://schemas.openxmlformats.org/drawingml/2006/table">
            <a:tbl>
              <a:tblPr/>
              <a:tblGrid>
                <a:gridCol w="1558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9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特征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Dato-DXd </a:t>
                      </a:r>
                      <a:b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(n = 34)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816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中位年龄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范围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 (42-80)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816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中位体重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kg (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范围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 (38-107)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816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女性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%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56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816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非鳞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%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97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816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既往治疗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≥3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线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%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82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0941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既往全身治疗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%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免疫治疗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含铂化疗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KI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74168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奥希替尼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69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0941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可靶向的基因变异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%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EGFR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突变</a:t>
                      </a:r>
                      <a:endParaRPr kumimoji="0" lang="en-US" sz="1200" b="0" i="0" u="none" strike="noStrike" cap="none" normalizeH="0" baseline="300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ALK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融合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ROS1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融合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RET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融合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" name="表格 3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940838" y="1735040"/>
          <a:ext cx="2984896" cy="3657696"/>
        </p:xfrm>
        <a:graphic>
          <a:graphicData uri="http://schemas.openxmlformats.org/drawingml/2006/table">
            <a:tbl>
              <a:tblPr/>
              <a:tblGrid>
                <a:gridCol w="161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801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治疗状态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Dato-DXd </a:t>
                      </a:r>
                      <a:b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(n = 34)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Dato-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DXd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剂量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%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mg/kg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 mg/kg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 mg/kg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47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8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仍在接受研究治疗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%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083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终止治疗的原因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%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进展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AE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死亡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083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中位治疗持续时间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范围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13.4 (7-28)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083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中位曝露时间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范围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5.8 (0.7-17.2)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" name="文本框 39"/>
          <p:cNvSpPr txBox="1"/>
          <p:nvPr/>
        </p:nvSpPr>
        <p:spPr>
          <a:xfrm>
            <a:off x="5620523" y="1163111"/>
            <a:ext cx="1888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患者特征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10539220" y="5941159"/>
            <a:ext cx="1652780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/>
              <a:t>2021 WCLC, MA03.02.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707907" y="2089150"/>
            <a:ext cx="1146078" cy="136032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310003" y="5639309"/>
            <a:ext cx="2462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数据截止：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752349" y="1365415"/>
            <a:ext cx="1941195" cy="499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研究设计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0810187" y="6001375"/>
            <a:ext cx="1295547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2021 </a:t>
            </a:r>
            <a:r>
              <a:rPr lang="en-US" altLang="zh-CN" dirty="0"/>
              <a:t>ESMO,</a:t>
            </a:r>
            <a:r>
              <a:rPr lang="en-US" altLang="en-US" dirty="0"/>
              <a:t> </a:t>
            </a:r>
            <a:r>
              <a:rPr lang="en-US" altLang="zh-CN" dirty="0"/>
              <a:t>LBA49.</a:t>
            </a:r>
            <a:r>
              <a:rPr lang="en-US" altLang="en-US" dirty="0"/>
              <a:t> </a:t>
            </a:r>
          </a:p>
        </p:txBody>
      </p:sp>
      <p:sp>
        <p:nvSpPr>
          <p:cNvPr id="8" name="标题 3"/>
          <p:cNvSpPr>
            <a:spLocks noGrp="1"/>
          </p:cNvSpPr>
          <p:nvPr>
            <p:ph type="title"/>
          </p:nvPr>
        </p:nvSpPr>
        <p:spPr>
          <a:xfrm>
            <a:off x="258051" y="416644"/>
            <a:ext cx="121920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TROPION-PanTumor01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AGA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亚组分析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72329" y="2465517"/>
          <a:ext cx="3614980" cy="2511823"/>
        </p:xfrm>
        <a:graphic>
          <a:graphicData uri="http://schemas.openxmlformats.org/drawingml/2006/table">
            <a:tbl>
              <a:tblPr/>
              <a:tblGrid>
                <a:gridCol w="1848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6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25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最佳总缓解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(BICR)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Dato-DXd (n = 34)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586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ORR, n (%)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CR, n (%) </a:t>
                      </a:r>
                    </a:p>
                    <a:p>
                      <a:pPr marL="28448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PR, 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 (35)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 (35)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5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SD, 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 (41)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5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Non-CR/PD, 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(6)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603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PD, 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(6)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603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NE, 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(12)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603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中位</a:t>
                      </a:r>
                      <a:r>
                        <a:rPr kumimoji="0" lang="en-US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DoR</a:t>
                      </a: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(95% CI)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9.5 (3.3-NE)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0401" y="2055336"/>
            <a:ext cx="7328513" cy="321766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356180" y="1088608"/>
            <a:ext cx="7479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ORR 35%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，中位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DOR 9.5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个月，疗效与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总人群一致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15508" y="1951195"/>
            <a:ext cx="179070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最佳总缓解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(BICR)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67255" y="1937395"/>
            <a:ext cx="5481659" cy="337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最佳直径总和改变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(BICR)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和肿瘤基因型</a:t>
            </a:r>
            <a:endParaRPr lang="zh-CN" altLang="en-US" sz="16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5244" y="5532016"/>
            <a:ext cx="7479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临床疗效见于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EGFR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突变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外显子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缺失，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L858R)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患者（包括经奥希替尼治疗后），以及其他有可靶向基因组变异的患者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5495" y="1326515"/>
            <a:ext cx="1062164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"/>
            </a:pP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选择性RET抑制剂普拉替尼在中国初治和经治RET融合阳性晚期NSCLC中实现了高效缓解，与全球结果一致。2020年NCCN指南将普拉替尼作为RET融合阳性NSCLC一线系统治疗优先推荐。2021 年更新的CSCO指南也新增了普拉替尼作为RET融合NSCLC治疗推荐。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"/>
            </a:pP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索托拉西布</a:t>
            </a:r>
            <a:r>
              <a:rPr lang="zh-CN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打破了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KRAS</a:t>
            </a:r>
            <a:r>
              <a:rPr lang="zh-CN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靶点不可成药的魔咒，该药为经治的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KRAS p.G12C</a:t>
            </a:r>
            <a:r>
              <a:rPr lang="zh-CN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突变晚期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NSCLC</a:t>
            </a:r>
            <a:r>
              <a:rPr lang="zh-CN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患者带来显著生存获益和良好安全性。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"/>
            </a:pP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HER2</a:t>
            </a:r>
            <a:r>
              <a:rPr lang="zh-CN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是泛瘤种的靶点，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HER2</a:t>
            </a:r>
            <a:r>
              <a:rPr lang="zh-CN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突变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NSCLC</a:t>
            </a:r>
            <a:r>
              <a:rPr lang="zh-CN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预后不良，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ADC</a:t>
            </a:r>
            <a:r>
              <a:rPr lang="zh-CN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药物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T-</a:t>
            </a:r>
            <a:r>
              <a:rPr lang="en-US" altLang="zh-CN" sz="20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DXd</a:t>
            </a:r>
            <a:r>
              <a:rPr lang="zh-CN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用于经治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HER2</a:t>
            </a:r>
            <a:r>
              <a:rPr lang="zh-CN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突变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NSCLC</a:t>
            </a:r>
            <a:r>
              <a:rPr lang="zh-CN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显示出强大而持久的抗肿瘤活性，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ILD</a:t>
            </a:r>
            <a:r>
              <a:rPr lang="zh-CN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的管理需要重视。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HER2</a:t>
            </a:r>
            <a:r>
              <a:rPr lang="zh-CN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突变以外显子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插入突变最常见，波奇替尼是泛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HER TKI</a:t>
            </a:r>
            <a:r>
              <a:rPr lang="zh-CN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，对于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HER2</a:t>
            </a:r>
            <a:r>
              <a:rPr lang="zh-CN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外显子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插入突变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NSCLC</a:t>
            </a:r>
            <a:r>
              <a:rPr lang="zh-CN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有抗肿瘤活性，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"/>
            </a:pP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TROP-2</a:t>
            </a:r>
            <a:r>
              <a:rPr lang="zh-CN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在包括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NSCLC</a:t>
            </a:r>
            <a:r>
              <a:rPr lang="zh-CN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在内的多种上皮性肿瘤中过表达，且与患者预后差相关，被认为是新一代泛瘤种靶点新星。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ADC</a:t>
            </a:r>
            <a:r>
              <a:rPr lang="zh-CN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药物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Dato-</a:t>
            </a:r>
            <a:r>
              <a:rPr lang="en-US" altLang="zh-CN" sz="20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DXd</a:t>
            </a:r>
            <a:r>
              <a:rPr lang="zh-CN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在晚期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NSCLC</a:t>
            </a:r>
            <a:r>
              <a:rPr lang="zh-CN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的治疗前景可期。</a:t>
            </a:r>
          </a:p>
        </p:txBody>
      </p:sp>
      <p:sp>
        <p:nvSpPr>
          <p:cNvPr id="3" name="矩形 2"/>
          <p:cNvSpPr/>
          <p:nvPr/>
        </p:nvSpPr>
        <p:spPr>
          <a:xfrm>
            <a:off x="785357" y="66943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小结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41830"/>
            <a:ext cx="10515600" cy="1487170"/>
          </a:xfrm>
        </p:spPr>
        <p:txBody>
          <a:bodyPr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感谢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聆听！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/>
        </p:nvSpPr>
        <p:spPr>
          <a:xfrm>
            <a:off x="307857" y="412001"/>
            <a:ext cx="8451582" cy="612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ARROW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400" b="1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普拉替尼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治疗RET融合阳性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晚期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NSCLC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患者的全球性I/II期研究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28018" y="1283577"/>
            <a:ext cx="1778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研究设计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1086485" y="1763395"/>
            <a:ext cx="9943465" cy="4567555"/>
            <a:chOff x="803894" y="1318730"/>
            <a:chExt cx="10290376" cy="5297383"/>
          </a:xfrm>
        </p:grpSpPr>
        <p:sp>
          <p:nvSpPr>
            <p:cNvPr id="72" name="矩形 71"/>
            <p:cNvSpPr/>
            <p:nvPr/>
          </p:nvSpPr>
          <p:spPr>
            <a:xfrm>
              <a:off x="803894" y="1695704"/>
              <a:ext cx="3560364" cy="3000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I</a:t>
              </a: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期剂量递增</a:t>
              </a: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(</a:t>
              </a: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完成</a:t>
              </a: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)</a:t>
              </a:r>
            </a:p>
          </p:txBody>
        </p:sp>
        <p:sp>
          <p:nvSpPr>
            <p:cNvPr id="73" name="矩形 72"/>
            <p:cNvSpPr/>
            <p:nvPr/>
          </p:nvSpPr>
          <p:spPr>
            <a:xfrm>
              <a:off x="4682675" y="1695775"/>
              <a:ext cx="4310183" cy="3000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II </a:t>
              </a: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期剂量扩展</a:t>
              </a: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(</a:t>
              </a: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正在进行</a:t>
              </a: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)</a:t>
              </a: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5122935" y="2100184"/>
              <a:ext cx="4439262" cy="375826"/>
              <a:chOff x="5122935" y="2100184"/>
              <a:chExt cx="4439262" cy="375826"/>
            </a:xfrm>
            <a:solidFill>
              <a:schemeClr val="accent2"/>
            </a:solidFill>
          </p:grpSpPr>
          <p:sp>
            <p:nvSpPr>
              <p:cNvPr id="128" name="Pentagon 67"/>
              <p:cNvSpPr/>
              <p:nvPr/>
            </p:nvSpPr>
            <p:spPr>
              <a:xfrm>
                <a:off x="5849350" y="2100184"/>
                <a:ext cx="3712847" cy="375826"/>
              </a:xfrm>
              <a:prstGeom prst="homePlate">
                <a:avLst/>
              </a:prstGeom>
              <a:grpFill/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lIns="121912" tIns="60956" rIns="72000" bIns="60956" rtlCol="0" anchor="ctr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9pPr>
              </a:lstStyle>
              <a:p>
                <a:pPr marL="0" marR="0" lvl="0" indent="0" algn="ctr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既往经铂类治疗</a:t>
                </a:r>
                <a:r>
                  <a:rPr kumimoji="0" lang="en-US" altLang="zh-CN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RET </a:t>
                </a:r>
                <a:r>
                  <a:rPr kumimoji="0" lang="zh-CN" altLang="en-US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融合</a:t>
                </a:r>
                <a:r>
                  <a:rPr kumimoji="0" lang="en-US" altLang="zh-CN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NSCLC</a:t>
                </a:r>
              </a:p>
            </p:txBody>
          </p:sp>
          <p:sp>
            <p:nvSpPr>
              <p:cNvPr id="129" name="Pentagon 67"/>
              <p:cNvSpPr/>
              <p:nvPr/>
            </p:nvSpPr>
            <p:spPr>
              <a:xfrm>
                <a:off x="5122935" y="2100184"/>
                <a:ext cx="705267" cy="375826"/>
              </a:xfrm>
              <a:prstGeom prst="homePlate">
                <a:avLst/>
              </a:prstGeom>
              <a:grpFill/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lIns="121912" tIns="60956" rIns="72000" bIns="60956" rtlCol="0" anchor="ctr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9pPr>
              </a:lstStyle>
              <a:p>
                <a:pPr marL="0" marR="0" lvl="0" indent="0" algn="ctr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Arial" panose="020B0604020202020204" pitchFamily="34" charset="0"/>
                    <a:sym typeface="+mn-lt"/>
                  </a:rPr>
                  <a:t>N～80</a:t>
                </a: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5122935" y="2547697"/>
              <a:ext cx="4439262" cy="375826"/>
              <a:chOff x="5122935" y="2556758"/>
              <a:chExt cx="4439262" cy="375826"/>
            </a:xfrm>
            <a:solidFill>
              <a:schemeClr val="accent1"/>
            </a:solidFill>
          </p:grpSpPr>
          <p:sp>
            <p:nvSpPr>
              <p:cNvPr id="126" name="Pentagon 67"/>
              <p:cNvSpPr/>
              <p:nvPr/>
            </p:nvSpPr>
            <p:spPr>
              <a:xfrm>
                <a:off x="5849350" y="2556758"/>
                <a:ext cx="3712847" cy="375826"/>
              </a:xfrm>
              <a:prstGeom prst="homePlate">
                <a:avLst/>
              </a:prstGeom>
              <a:grp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121912" tIns="60956" rIns="72000" bIns="60956" rtlCol="0" anchor="ctr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9pPr>
              </a:lstStyle>
              <a:p>
                <a:pPr marL="0" marR="0" lvl="0" indent="0" algn="ctr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i="0" u="none" strike="noStrike" kern="0" cap="none" spc="67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既往未经铂类治疗的</a:t>
                </a:r>
                <a:r>
                  <a:rPr kumimoji="0" lang="en-US" altLang="zh-CN" sz="1000" i="0" u="none" strike="noStrike" kern="0" cap="none" spc="67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RET</a:t>
                </a:r>
                <a:r>
                  <a:rPr kumimoji="0" lang="zh-CN" altLang="en-US" sz="1000" i="0" u="none" strike="noStrike" kern="0" cap="none" spc="67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融合</a:t>
                </a:r>
                <a:r>
                  <a:rPr kumimoji="0" lang="en-US" altLang="zh-CN" sz="1000" i="0" u="none" strike="noStrike" kern="0" cap="none" spc="67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NSCLC</a:t>
                </a:r>
              </a:p>
            </p:txBody>
          </p:sp>
          <p:sp>
            <p:nvSpPr>
              <p:cNvPr id="127" name="Pentagon 67"/>
              <p:cNvSpPr/>
              <p:nvPr/>
            </p:nvSpPr>
            <p:spPr>
              <a:xfrm>
                <a:off x="5122935" y="2556758"/>
                <a:ext cx="705267" cy="375826"/>
              </a:xfrm>
              <a:prstGeom prst="homePlate">
                <a:avLst/>
              </a:prstGeom>
              <a:grpFill/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lIns="121912" tIns="60956" rIns="72000" bIns="60956" rtlCol="0" anchor="ctr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9pPr>
              </a:lstStyle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000" i="0" u="none" strike="noStrike" kern="0" cap="none" spc="67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Arial" panose="020B0604020202020204" pitchFamily="34" charset="0"/>
                    <a:sym typeface="+mn-lt"/>
                  </a:rPr>
                  <a:t>N～200*</a:t>
                </a: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5122935" y="2995210"/>
              <a:ext cx="4439262" cy="375826"/>
              <a:chOff x="5122935" y="3036086"/>
              <a:chExt cx="4439262" cy="375826"/>
            </a:xfrm>
            <a:solidFill>
              <a:schemeClr val="accent2"/>
            </a:solidFill>
          </p:grpSpPr>
          <p:sp>
            <p:nvSpPr>
              <p:cNvPr id="124" name="Pentagon 67"/>
              <p:cNvSpPr/>
              <p:nvPr/>
            </p:nvSpPr>
            <p:spPr>
              <a:xfrm>
                <a:off x="5849350" y="3036086"/>
                <a:ext cx="3712847" cy="375826"/>
              </a:xfrm>
              <a:prstGeom prst="homePlate">
                <a:avLst/>
              </a:prstGeom>
              <a:grpFill/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lIns="121912" tIns="60956" rIns="72000" bIns="60956" rtlCol="0" anchor="ctr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i="0" u="none" strike="noStrike" kern="0" cap="none" spc="67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MTC,  </a:t>
                </a:r>
                <a:r>
                  <a:rPr kumimoji="0" lang="zh-CN" altLang="en-US" sz="1000" i="0" u="none" strike="noStrike" kern="0" cap="none" spc="67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既往卡博和</a:t>
                </a:r>
                <a:r>
                  <a:rPr kumimoji="0" lang="en-US" altLang="zh-CN" sz="1000" i="0" u="none" strike="noStrike" kern="0" cap="none" spc="67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/</a:t>
                </a:r>
                <a:r>
                  <a:rPr kumimoji="0" lang="zh-CN" altLang="en-US" sz="1000" i="0" u="none" strike="noStrike" kern="0" cap="none" spc="67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或凡德他尼治疗</a:t>
                </a:r>
              </a:p>
            </p:txBody>
          </p:sp>
          <p:sp>
            <p:nvSpPr>
              <p:cNvPr id="125" name="Pentagon 67"/>
              <p:cNvSpPr/>
              <p:nvPr/>
            </p:nvSpPr>
            <p:spPr>
              <a:xfrm>
                <a:off x="5122935" y="3036086"/>
                <a:ext cx="705267" cy="375826"/>
              </a:xfrm>
              <a:prstGeom prst="homePlate">
                <a:avLst/>
              </a:prstGeom>
              <a:grpFill/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lIns="121912" tIns="60956" rIns="72000" bIns="60956" rtlCol="0" anchor="ctr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9pPr>
              </a:lstStyle>
              <a:p>
                <a:pPr marL="0" marR="0" lvl="0" indent="0" algn="ctr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Arial" panose="020B0604020202020204" pitchFamily="34" charset="0"/>
                    <a:sym typeface="+mn-lt"/>
                  </a:rPr>
                  <a:t>N～65</a:t>
                </a: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5122935" y="3442723"/>
              <a:ext cx="4439262" cy="375826"/>
              <a:chOff x="5122935" y="3478038"/>
              <a:chExt cx="4439262" cy="375826"/>
            </a:xfrm>
            <a:solidFill>
              <a:schemeClr val="accent2"/>
            </a:solidFill>
          </p:grpSpPr>
          <p:sp>
            <p:nvSpPr>
              <p:cNvPr id="122" name="Pentagon 67"/>
              <p:cNvSpPr/>
              <p:nvPr/>
            </p:nvSpPr>
            <p:spPr>
              <a:xfrm>
                <a:off x="5849350" y="3478038"/>
                <a:ext cx="3712847" cy="375826"/>
              </a:xfrm>
              <a:prstGeom prst="homePlate">
                <a:avLst/>
              </a:prstGeom>
              <a:grpFill/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lIns="121912" tIns="60956" rIns="72000" bIns="60956" rtlCol="0" anchor="ctr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i="0" u="none" strike="noStrike" kern="0" cap="none" spc="67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+mn-lt"/>
                  </a:rPr>
                  <a:t>MTC,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i="0" u="none" strike="noStrike" kern="0" cap="none" spc="67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+mn-lt"/>
                  </a:rPr>
                  <a:t>未经卡博替尼或凡德他尼治疗</a:t>
                </a:r>
              </a:p>
            </p:txBody>
          </p:sp>
          <p:sp>
            <p:nvSpPr>
              <p:cNvPr id="123" name="Pentagon 67"/>
              <p:cNvSpPr/>
              <p:nvPr/>
            </p:nvSpPr>
            <p:spPr>
              <a:xfrm>
                <a:off x="5122935" y="3478038"/>
                <a:ext cx="705267" cy="375826"/>
              </a:xfrm>
              <a:prstGeom prst="homePlate">
                <a:avLst/>
              </a:prstGeom>
              <a:grpFill/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lIns="121912" tIns="60956" rIns="72000" bIns="60956" rtlCol="0" anchor="ctr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9pPr>
              </a:lstStyle>
              <a:p>
                <a:pPr marL="0" marR="0" lvl="0" indent="0" algn="ctr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Arial" panose="020B0604020202020204" pitchFamily="34" charset="0"/>
                    <a:sym typeface="+mn-lt"/>
                  </a:rPr>
                  <a:t>N～40</a:t>
                </a: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5122935" y="3890236"/>
              <a:ext cx="4439262" cy="375826"/>
              <a:chOff x="5122935" y="3922547"/>
              <a:chExt cx="4439262" cy="375826"/>
            </a:xfrm>
            <a:solidFill>
              <a:schemeClr val="accent2"/>
            </a:solidFill>
          </p:grpSpPr>
          <p:sp>
            <p:nvSpPr>
              <p:cNvPr id="120" name="Pentagon 67"/>
              <p:cNvSpPr/>
              <p:nvPr/>
            </p:nvSpPr>
            <p:spPr>
              <a:xfrm>
                <a:off x="5849350" y="3922547"/>
                <a:ext cx="3712847" cy="375826"/>
              </a:xfrm>
              <a:prstGeom prst="homePlate">
                <a:avLst/>
              </a:prstGeom>
              <a:grpFill/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lIns="121912" tIns="60956" rIns="72000" bIns="60956" rtlCol="0" anchor="ctr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i="0" u="none" strike="noStrike" kern="0" cap="none" spc="67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其他</a:t>
                </a:r>
                <a:r>
                  <a:rPr kumimoji="0" lang="en-US" altLang="zh-CN" sz="1000" i="0" u="none" strike="noStrike" kern="0" cap="none" spc="67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RET</a:t>
                </a:r>
                <a:r>
                  <a:rPr kumimoji="0" lang="zh-CN" altLang="en-US" sz="1000" i="0" u="none" strike="noStrike" kern="0" cap="none" spc="67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融合实体瘤</a:t>
                </a:r>
              </a:p>
            </p:txBody>
          </p:sp>
          <p:sp>
            <p:nvSpPr>
              <p:cNvPr id="121" name="Pentagon 67"/>
              <p:cNvSpPr/>
              <p:nvPr/>
            </p:nvSpPr>
            <p:spPr>
              <a:xfrm>
                <a:off x="5122935" y="3922547"/>
                <a:ext cx="705267" cy="375826"/>
              </a:xfrm>
              <a:prstGeom prst="homePlate">
                <a:avLst/>
              </a:prstGeom>
              <a:grpFill/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lIns="121912" tIns="60956" rIns="72000" bIns="60956" rtlCol="0" anchor="ctr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9pPr>
              </a:lstStyle>
              <a:p>
                <a:pPr marL="0" marR="0" lvl="0" indent="0" algn="ctr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Arial" panose="020B0604020202020204" pitchFamily="34" charset="0"/>
                    <a:sym typeface="+mn-lt"/>
                  </a:rPr>
                  <a:t>N～100</a:t>
                </a: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5122935" y="4337749"/>
              <a:ext cx="4439262" cy="375826"/>
              <a:chOff x="5122935" y="4360231"/>
              <a:chExt cx="4439262" cy="375826"/>
            </a:xfrm>
            <a:solidFill>
              <a:schemeClr val="accent2"/>
            </a:solidFill>
          </p:grpSpPr>
          <p:sp>
            <p:nvSpPr>
              <p:cNvPr id="118" name="Pentagon 67"/>
              <p:cNvSpPr/>
              <p:nvPr/>
            </p:nvSpPr>
            <p:spPr>
              <a:xfrm>
                <a:off x="5849350" y="4360231"/>
                <a:ext cx="3712847" cy="375826"/>
              </a:xfrm>
              <a:prstGeom prst="homePlate">
                <a:avLst/>
              </a:prstGeom>
              <a:grpFill/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lIns="121912" tIns="60956" rIns="72000" bIns="60956" rtlCol="0" anchor="ctr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既往经选择性</a:t>
                </a:r>
                <a:r>
                  <a:rPr kumimoji="0" lang="en-US" altLang="zh-CN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RET TKI</a:t>
                </a:r>
                <a:r>
                  <a:rPr kumimoji="0" lang="zh-CN" altLang="en-US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治疗的</a:t>
                </a:r>
                <a:r>
                  <a:rPr kumimoji="0" lang="en-US" altLang="zh-CN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RET</a:t>
                </a:r>
                <a:r>
                  <a:rPr kumimoji="0" lang="zh-CN" altLang="en-US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变异肿瘤</a:t>
                </a:r>
                <a:endParaRPr kumimoji="0" lang="en-US" sz="1000" i="0" u="none" strike="noStrike" kern="0" cap="none" spc="67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19" name="Pentagon 67"/>
              <p:cNvSpPr/>
              <p:nvPr/>
            </p:nvSpPr>
            <p:spPr>
              <a:xfrm>
                <a:off x="5122935" y="4360231"/>
                <a:ext cx="705267" cy="375826"/>
              </a:xfrm>
              <a:prstGeom prst="homePlate">
                <a:avLst/>
              </a:prstGeom>
              <a:grpFill/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lIns="121912" tIns="60956" rIns="72000" bIns="60956" rtlCol="0" anchor="ctr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9pPr>
              </a:lstStyle>
              <a:p>
                <a:pPr marL="0" marR="0" lvl="0" indent="0" algn="ctr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000" i="0" u="none" strike="noStrike" kern="0" cap="none" spc="67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Arial" panose="020B0604020202020204" pitchFamily="34" charset="0"/>
                    <a:sym typeface="+mn-lt"/>
                  </a:rPr>
                  <a:t>N～20</a:t>
                </a:r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5122935" y="4785262"/>
              <a:ext cx="4439262" cy="375826"/>
              <a:chOff x="5122935" y="4787486"/>
              <a:chExt cx="4439262" cy="375826"/>
            </a:xfrm>
            <a:solidFill>
              <a:schemeClr val="accent2"/>
            </a:solidFill>
          </p:grpSpPr>
          <p:sp>
            <p:nvSpPr>
              <p:cNvPr id="116" name="Pentagon 67"/>
              <p:cNvSpPr/>
              <p:nvPr/>
            </p:nvSpPr>
            <p:spPr>
              <a:xfrm>
                <a:off x="5849350" y="4787486"/>
                <a:ext cx="3712847" cy="375826"/>
              </a:xfrm>
              <a:prstGeom prst="homePlate">
                <a:avLst/>
              </a:prstGeom>
              <a:grpFill/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lIns="121912" tIns="60956" rIns="72000" bIns="60956" rtlCol="0" anchor="ctr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其他</a:t>
                </a:r>
                <a:r>
                  <a:rPr kumimoji="0" lang="en-US" altLang="zh-CN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RET</a:t>
                </a:r>
                <a:r>
                  <a:rPr kumimoji="0" lang="zh-CN" altLang="en-US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突变实体瘤</a:t>
                </a:r>
                <a:endParaRPr kumimoji="0" lang="en-US" sz="1000" i="0" u="none" strike="noStrike" kern="0" cap="none" spc="67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17" name="Pentagon 67"/>
              <p:cNvSpPr/>
              <p:nvPr/>
            </p:nvSpPr>
            <p:spPr>
              <a:xfrm>
                <a:off x="5122935" y="4787486"/>
                <a:ext cx="705267" cy="375826"/>
              </a:xfrm>
              <a:prstGeom prst="homePlate">
                <a:avLst/>
              </a:prstGeom>
              <a:grpFill/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lIns="121912" tIns="60956" rIns="72000" bIns="60956" rtlCol="0" anchor="ctr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9pPr>
              </a:lstStyle>
              <a:p>
                <a:pPr marL="0" marR="0" lvl="0" indent="0" algn="ctr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Arial" panose="020B0604020202020204" pitchFamily="34" charset="0"/>
                    <a:sym typeface="+mn-lt"/>
                  </a:rPr>
                  <a:t>N～20</a:t>
                </a: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5122935" y="5232775"/>
              <a:ext cx="4439262" cy="375826"/>
              <a:chOff x="5122935" y="5233204"/>
              <a:chExt cx="4439262" cy="375826"/>
            </a:xfrm>
            <a:solidFill>
              <a:schemeClr val="accent1"/>
            </a:solidFill>
          </p:grpSpPr>
          <p:sp>
            <p:nvSpPr>
              <p:cNvPr id="114" name="Pentagon 67"/>
              <p:cNvSpPr/>
              <p:nvPr/>
            </p:nvSpPr>
            <p:spPr>
              <a:xfrm>
                <a:off x="5849350" y="5233204"/>
                <a:ext cx="3712847" cy="375826"/>
              </a:xfrm>
              <a:prstGeom prst="homePlate">
                <a:avLst/>
              </a:prstGeom>
              <a:grp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121912" tIns="60956" rIns="72000" bIns="60956" rtlCol="0" anchor="ctr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i="0" u="none" strike="noStrike" kern="0" cap="none" spc="67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经铂类化疗的</a:t>
                </a:r>
                <a:r>
                  <a:rPr kumimoji="0" lang="en-US" altLang="zh-CN" sz="1000" i="0" u="none" strike="noStrike" kern="0" cap="none" spc="67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RET </a:t>
                </a:r>
                <a:r>
                  <a:rPr kumimoji="0" lang="zh-CN" altLang="en-US" sz="1000" i="0" u="none" strike="noStrike" kern="0" cap="none" spc="67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融合</a:t>
                </a:r>
                <a:r>
                  <a:rPr kumimoji="0" lang="en-US" altLang="zh-CN" sz="1000" i="0" u="none" strike="noStrike" kern="0" cap="none" spc="67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NSCLC</a:t>
                </a:r>
                <a:r>
                  <a:rPr kumimoji="0" lang="zh-CN" altLang="en-US" sz="1000" i="0" u="none" strike="noStrike" kern="0" cap="none" spc="67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患者扩展队列 </a:t>
                </a:r>
                <a:r>
                  <a:rPr kumimoji="0" lang="en-US" altLang="zh-CN" sz="1000" i="0" u="none" strike="noStrike" kern="0" cap="none" spc="67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(</a:t>
                </a:r>
                <a:r>
                  <a:rPr kumimoji="0" lang="zh-CN" altLang="en-US" sz="1000" i="0" u="none" strike="noStrike" kern="0" cap="none" spc="67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仅中国</a:t>
                </a:r>
                <a:r>
                  <a:rPr kumimoji="0" lang="en-US" altLang="zh-CN" sz="1000" i="0" u="none" strike="noStrike" kern="0" cap="none" spc="67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)</a:t>
                </a:r>
              </a:p>
            </p:txBody>
          </p:sp>
          <p:sp>
            <p:nvSpPr>
              <p:cNvPr id="115" name="Pentagon 67"/>
              <p:cNvSpPr/>
              <p:nvPr/>
            </p:nvSpPr>
            <p:spPr>
              <a:xfrm>
                <a:off x="5122935" y="5233204"/>
                <a:ext cx="705267" cy="375826"/>
              </a:xfrm>
              <a:prstGeom prst="homePlate">
                <a:avLst/>
              </a:prstGeom>
              <a:grpFill/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lIns="121912" tIns="60956" rIns="72000" bIns="60956" rtlCol="0" anchor="ctr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9pPr>
              </a:lstStyle>
              <a:p>
                <a:pPr marL="0" marR="0" lvl="0" indent="0" algn="ctr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Arial" panose="020B0604020202020204" pitchFamily="34" charset="0"/>
                    <a:sym typeface="+mn-lt"/>
                  </a:rPr>
                  <a:t>N～30*</a:t>
                </a: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5122935" y="5680286"/>
              <a:ext cx="4439262" cy="375826"/>
              <a:chOff x="5122935" y="5651711"/>
              <a:chExt cx="4439262" cy="375826"/>
            </a:xfrm>
            <a:solidFill>
              <a:schemeClr val="accent2"/>
            </a:solidFill>
          </p:grpSpPr>
          <p:sp>
            <p:nvSpPr>
              <p:cNvPr id="112" name="Pentagon 67"/>
              <p:cNvSpPr/>
              <p:nvPr/>
            </p:nvSpPr>
            <p:spPr>
              <a:xfrm>
                <a:off x="5849350" y="5651711"/>
                <a:ext cx="3712847" cy="375826"/>
              </a:xfrm>
              <a:prstGeom prst="homePlate">
                <a:avLst/>
              </a:prstGeom>
              <a:grpFill/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lIns="121912" tIns="60956" rIns="72000" bIns="60956" rtlCol="0" anchor="ctr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9pPr>
              </a:lstStyle>
              <a:p>
                <a:pPr marL="0" marR="0" lvl="0" indent="0" algn="ctr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MTC,</a:t>
                </a:r>
                <a:r>
                  <a:rPr kumimoji="0" lang="zh-CN" altLang="en-US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既往无系统性治疗扩展队列</a:t>
                </a:r>
                <a:r>
                  <a:rPr kumimoji="0" lang="en-US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 (</a:t>
                </a:r>
                <a:r>
                  <a:rPr kumimoji="0" lang="zh-CN" altLang="en-US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除化疗</a:t>
                </a:r>
                <a:r>
                  <a:rPr kumimoji="0" lang="en-US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) </a:t>
                </a:r>
                <a:r>
                  <a:rPr kumimoji="0" lang="en-US" altLang="zh-CN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(</a:t>
                </a:r>
                <a:r>
                  <a:rPr kumimoji="0" lang="zh-CN" altLang="en-US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仅中国</a:t>
                </a:r>
                <a:r>
                  <a:rPr kumimoji="0" lang="en-US" altLang="zh-CN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)</a:t>
                </a:r>
                <a:endParaRPr kumimoji="0" lang="en-US" sz="1000" i="0" u="none" strike="noStrike" kern="0" cap="none" spc="67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13" name="Pentagon 67"/>
              <p:cNvSpPr/>
              <p:nvPr/>
            </p:nvSpPr>
            <p:spPr>
              <a:xfrm>
                <a:off x="5122935" y="5651711"/>
                <a:ext cx="705267" cy="375826"/>
              </a:xfrm>
              <a:prstGeom prst="homePlate">
                <a:avLst/>
              </a:prstGeom>
              <a:grpFill/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lIns="121912" tIns="60956" rIns="72000" bIns="60956" rtlCol="0" anchor="ctr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chemeClr val="lt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 panose="020B0504020202030204"/>
                  </a:defRPr>
                </a:lvl9pPr>
              </a:lstStyle>
              <a:p>
                <a:pPr marL="0" marR="0" lvl="0" indent="0" algn="ctr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000" i="0" u="none" strike="noStrike" kern="0" cap="none" spc="67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Arial" panose="020B0604020202020204" pitchFamily="34" charset="0"/>
                    <a:sym typeface="+mn-lt"/>
                  </a:rPr>
                  <a:t>N～30</a:t>
                </a:r>
              </a:p>
            </p:txBody>
          </p:sp>
        </p:grpSp>
        <p:sp>
          <p:nvSpPr>
            <p:cNvPr id="83" name="矩形 82"/>
            <p:cNvSpPr/>
            <p:nvPr/>
          </p:nvSpPr>
          <p:spPr>
            <a:xfrm>
              <a:off x="9956009" y="1697177"/>
              <a:ext cx="1053738" cy="3000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Endpoints</a:t>
              </a:r>
              <a:endParaRPr kumimoji="0" lang="en-US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9944168" y="2316384"/>
              <a:ext cx="1150102" cy="2872208"/>
            </a:xfrm>
            <a:prstGeom prst="rect">
              <a:avLst/>
            </a:prstGeom>
            <a:solidFill>
              <a:schemeClr val="accent3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主要终点：</a:t>
              </a:r>
              <a:endParaRPr kumimoji="0" lang="en-US" altLang="zh-CN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ORR </a:t>
              </a:r>
            </a:p>
            <a:p>
              <a:pPr marL="0" marR="0" lvl="0" indent="0" algn="ctr" defTabSz="91440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安全性</a:t>
              </a:r>
              <a:endParaRPr kumimoji="0" lang="en-US" altLang="zh-CN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次要终点</a:t>
              </a: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:</a:t>
              </a:r>
            </a:p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DOR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CBR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DCR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PFS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OS </a:t>
              </a: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803894" y="1326266"/>
              <a:ext cx="3560364" cy="286361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N=62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4690260" y="1318730"/>
              <a:ext cx="4281659" cy="311818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N~585</a:t>
              </a: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803894" y="4464474"/>
              <a:ext cx="3298525" cy="16761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Arial" panose="020B0604020202020204" pitchFamily="34" charset="0"/>
                  <a:sym typeface="+mn-lt"/>
                </a:rPr>
                <a:t>*</a:t>
              </a: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截止</a:t>
              </a: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2021</a:t>
              </a: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年</a:t>
              </a: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4</a:t>
              </a: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月</a:t>
              </a: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12 </a:t>
              </a: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日，</a:t>
              </a: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68</a:t>
              </a: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例中国</a:t>
              </a: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RET</a:t>
              </a: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融合</a:t>
              </a: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NSCLC</a:t>
              </a: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患者接受了普拉替尼治疗（</a:t>
              </a: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37</a:t>
              </a: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例既往经铂类化疗</a:t>
              </a: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【</a:t>
              </a: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第</a:t>
              </a: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8</a:t>
              </a: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组</a:t>
              </a: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】</a:t>
              </a: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中位随访时间为</a:t>
              </a: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17.0</a:t>
              </a: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个月，</a:t>
              </a: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31</a:t>
              </a: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例既往无系统性治疗</a:t>
              </a: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【</a:t>
              </a: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第</a:t>
              </a: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2</a:t>
              </a: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组</a:t>
              </a: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】</a:t>
              </a: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中位随访时间为</a:t>
              </a: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8.2</a:t>
              </a: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个月）</a:t>
              </a:r>
              <a:endParaRPr kumimoji="0" lang="en-US" altLang="zh-CN" sz="1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>
                <a:defRPr/>
              </a:pPr>
              <a:r>
                <a:rPr kumimoji="0" lang="en-US" altLang="zh-CN" sz="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BOIN, </a:t>
              </a:r>
              <a:r>
                <a:rPr kumimoji="0" lang="zh-CN" altLang="en-US" sz="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贝叶斯最优区间设计</a:t>
              </a:r>
              <a:r>
                <a:rPr kumimoji="0" lang="en-US" altLang="zh-CN" sz="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; MTC, </a:t>
              </a:r>
              <a:r>
                <a:rPr kumimoji="0" lang="zh-CN" altLang="en-US" sz="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甲状腺髓样癌</a:t>
              </a:r>
              <a:r>
                <a:rPr kumimoji="0" lang="en-US" altLang="zh-CN" sz="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; NSCLC, </a:t>
              </a:r>
              <a:r>
                <a:rPr kumimoji="0" lang="zh-CN" altLang="en-US" sz="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非小细胞肺癌</a:t>
              </a:r>
              <a:r>
                <a:rPr kumimoji="0" lang="en-US" altLang="zh-CN" sz="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; PO,</a:t>
              </a:r>
              <a:r>
                <a:rPr kumimoji="0" lang="zh-CN" altLang="en-US" sz="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口服</a:t>
              </a:r>
              <a:r>
                <a:rPr kumimoji="0" lang="en-US" altLang="zh-CN" sz="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, QD, </a:t>
              </a:r>
              <a:r>
                <a:rPr kumimoji="0" lang="zh-CN" altLang="en-US" sz="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每日一次</a:t>
              </a:r>
              <a:r>
                <a:rPr kumimoji="0" lang="en-US" altLang="zh-CN" sz="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, BID, </a:t>
              </a:r>
              <a:r>
                <a:rPr kumimoji="0" lang="zh-CN" altLang="en-US" sz="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每日两次</a:t>
              </a:r>
              <a:r>
                <a:rPr kumimoji="0" lang="en-US" altLang="zh-CN" sz="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; RET, </a:t>
              </a:r>
              <a:r>
                <a:rPr kumimoji="0" lang="zh-CN" altLang="en-US" sz="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转染重排</a:t>
              </a:r>
              <a:r>
                <a:rPr kumimoji="0" lang="en-US" altLang="zh-CN" sz="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; TKI,</a:t>
              </a:r>
              <a:r>
                <a:rPr kumimoji="0" lang="zh-CN" altLang="en-US" sz="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酪氨酸激酶抑制剂</a:t>
              </a:r>
              <a:r>
                <a:rPr kumimoji="0" lang="en-US" altLang="zh-CN" sz="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;</a:t>
              </a:r>
              <a:r>
                <a:rPr lang="en-US" altLang="zh-CN" sz="8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ORR, </a:t>
              </a:r>
              <a:r>
                <a:rPr lang="zh-CN" altLang="en-US" sz="8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客观缓解率</a:t>
              </a:r>
              <a:r>
                <a:rPr lang="en-US" altLang="zh-CN" sz="8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; DOR, </a:t>
              </a:r>
              <a:r>
                <a:rPr lang="zh-CN" altLang="en-US" sz="8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持续反应时间</a:t>
              </a:r>
              <a:r>
                <a:rPr lang="en-US" altLang="zh-CN" sz="8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; CBR, </a:t>
              </a:r>
              <a:r>
                <a:rPr lang="zh-CN" altLang="en-US" sz="8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临床获益率</a:t>
              </a:r>
              <a:r>
                <a:rPr lang="en-US" altLang="zh-CN" sz="8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; DCR, </a:t>
              </a:r>
              <a:r>
                <a:rPr lang="zh-CN" altLang="en-US" sz="8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疾病控制率</a:t>
              </a:r>
              <a:r>
                <a:rPr lang="en-US" altLang="zh-CN" sz="8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; PFS, </a:t>
              </a:r>
              <a:r>
                <a:rPr lang="zh-CN" altLang="en-US" sz="8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无进展生存期</a:t>
              </a:r>
              <a:r>
                <a:rPr lang="en-US" altLang="zh-CN" sz="8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; OS, </a:t>
              </a:r>
              <a:r>
                <a:rPr lang="zh-CN" altLang="en-US" sz="8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总生存期</a:t>
              </a:r>
              <a:r>
                <a:rPr lang="en-US" altLang="zh-CN" sz="8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.</a:t>
              </a: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8" name="箭头: 五边形 48"/>
            <p:cNvSpPr/>
            <p:nvPr/>
          </p:nvSpPr>
          <p:spPr>
            <a:xfrm>
              <a:off x="841943" y="3286953"/>
              <a:ext cx="2577532" cy="1031482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贝叶斯最优区间设计</a:t>
              </a:r>
              <a:endParaRPr kumimoji="0" lang="en-US" altLang="zh-CN" sz="1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晚期</a:t>
              </a: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MTC</a:t>
              </a: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</a:t>
              </a: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NSCLC</a:t>
              </a: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或其他实体瘤</a:t>
              </a: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30-600 mg (PO QD </a:t>
              </a: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或</a:t>
              </a: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BID)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RET</a:t>
              </a:r>
              <a:r>
                <a: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变异患者要求剂量</a:t>
              </a: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&gt;120mg QD </a:t>
              </a:r>
              <a:endParaRPr kumimoji="0" lang="zh-CN" altLang="zh-CN" sz="1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9" name="箭头: V 形 11"/>
            <p:cNvSpPr/>
            <p:nvPr/>
          </p:nvSpPr>
          <p:spPr>
            <a:xfrm>
              <a:off x="2867025" y="3286953"/>
              <a:ext cx="1620142" cy="1031482"/>
            </a:xfrm>
            <a:prstGeom prst="chevron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0" b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Arial" panose="020B0604020202020204" pitchFamily="34" charset="0"/>
                </a:rPr>
                <a:t>400mg QD</a:t>
              </a: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838200" y="6154448"/>
              <a:ext cx="1847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9562197" y="2288097"/>
              <a:ext cx="12700" cy="3580102"/>
              <a:chOff x="9562197" y="2288097"/>
              <a:chExt cx="12700" cy="3580102"/>
            </a:xfrm>
          </p:grpSpPr>
          <p:cxnSp>
            <p:nvCxnSpPr>
              <p:cNvPr id="107" name="连接符: 肘形 106"/>
              <p:cNvCxnSpPr>
                <a:stCxn id="128" idx="3"/>
                <a:endCxn id="112" idx="3"/>
              </p:cNvCxnSpPr>
              <p:nvPr/>
            </p:nvCxnSpPr>
            <p:spPr>
              <a:xfrm>
                <a:off x="9562197" y="2288097"/>
                <a:ext cx="12700" cy="3580102"/>
              </a:xfrm>
              <a:prstGeom prst="bentConnector3">
                <a:avLst>
                  <a:gd name="adj1" fmla="val 1800000"/>
                </a:avLst>
              </a:prstGeom>
              <a:ln w="19050"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连接符: 肘形 107"/>
              <p:cNvCxnSpPr>
                <a:stCxn id="126" idx="3"/>
                <a:endCxn id="114" idx="3"/>
              </p:cNvCxnSpPr>
              <p:nvPr/>
            </p:nvCxnSpPr>
            <p:spPr>
              <a:xfrm>
                <a:off x="9562197" y="2735610"/>
                <a:ext cx="12700" cy="2685078"/>
              </a:xfrm>
              <a:prstGeom prst="bentConnector3">
                <a:avLst>
                  <a:gd name="adj1" fmla="val 1800000"/>
                </a:avLst>
              </a:prstGeom>
              <a:ln w="19050"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连接符: 肘形 108"/>
              <p:cNvCxnSpPr>
                <a:stCxn id="124" idx="3"/>
                <a:endCxn id="116" idx="3"/>
              </p:cNvCxnSpPr>
              <p:nvPr/>
            </p:nvCxnSpPr>
            <p:spPr>
              <a:xfrm>
                <a:off x="9562197" y="3183123"/>
                <a:ext cx="12700" cy="1790052"/>
              </a:xfrm>
              <a:prstGeom prst="bentConnector3">
                <a:avLst>
                  <a:gd name="adj1" fmla="val 1800000"/>
                </a:avLst>
              </a:prstGeom>
              <a:ln w="19050"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连接符: 肘形 109"/>
              <p:cNvCxnSpPr>
                <a:stCxn id="122" idx="3"/>
                <a:endCxn id="118" idx="3"/>
              </p:cNvCxnSpPr>
              <p:nvPr/>
            </p:nvCxnSpPr>
            <p:spPr>
              <a:xfrm>
                <a:off x="9562197" y="3630636"/>
                <a:ext cx="12700" cy="895026"/>
              </a:xfrm>
              <a:prstGeom prst="bentConnector3">
                <a:avLst>
                  <a:gd name="adj1" fmla="val 1800000"/>
                </a:avLst>
              </a:prstGeom>
              <a:ln w="19050"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连接符: 肘形 110"/>
              <p:cNvCxnSpPr>
                <a:stCxn id="120" idx="3"/>
                <a:endCxn id="118" idx="3"/>
              </p:cNvCxnSpPr>
              <p:nvPr/>
            </p:nvCxnSpPr>
            <p:spPr>
              <a:xfrm>
                <a:off x="9562465" y="4077970"/>
                <a:ext cx="3175" cy="447675"/>
              </a:xfrm>
              <a:prstGeom prst="bentConnector3">
                <a:avLst>
                  <a:gd name="adj1" fmla="val 7508441"/>
                </a:avLst>
              </a:prstGeom>
              <a:ln w="19050"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组合 91"/>
            <p:cNvGrpSpPr/>
            <p:nvPr/>
          </p:nvGrpSpPr>
          <p:grpSpPr>
            <a:xfrm>
              <a:off x="4578099" y="2183967"/>
              <a:ext cx="557536" cy="4028612"/>
              <a:chOff x="4578099" y="2183967"/>
              <a:chExt cx="557536" cy="4028612"/>
            </a:xfrm>
          </p:grpSpPr>
          <p:sp>
            <p:nvSpPr>
              <p:cNvPr id="93" name="文本框 92"/>
              <p:cNvSpPr txBox="1"/>
              <p:nvPr/>
            </p:nvSpPr>
            <p:spPr>
              <a:xfrm>
                <a:off x="4592868" y="2183967"/>
                <a:ext cx="343364" cy="284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Arial" panose="020B0604020202020204" pitchFamily="34" charset="0"/>
                  </a:rPr>
                  <a:t>G1</a:t>
                </a:r>
                <a:endParaRPr kumimoji="0" lang="zh-CN" altLang="en-US" sz="10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4" name="文本框 93"/>
              <p:cNvSpPr txBox="1"/>
              <p:nvPr/>
            </p:nvSpPr>
            <p:spPr>
              <a:xfrm>
                <a:off x="4583752" y="2629731"/>
                <a:ext cx="343364" cy="462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Arial" panose="020B0604020202020204" pitchFamily="34" charset="0"/>
                  </a:rPr>
                  <a:t>G2</a:t>
                </a:r>
                <a:endParaRPr kumimoji="0" lang="zh-CN" altLang="en-US" sz="10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5" name="文本框 94"/>
              <p:cNvSpPr txBox="1"/>
              <p:nvPr/>
            </p:nvSpPr>
            <p:spPr>
              <a:xfrm>
                <a:off x="4592868" y="3075495"/>
                <a:ext cx="343364" cy="462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Arial" panose="020B0604020202020204" pitchFamily="34" charset="0"/>
                  </a:rPr>
                  <a:t>G3</a:t>
                </a:r>
                <a:endParaRPr kumimoji="0" lang="zh-CN" altLang="en-US" sz="10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6" name="文本框 95"/>
              <p:cNvSpPr txBox="1"/>
              <p:nvPr/>
            </p:nvSpPr>
            <p:spPr>
              <a:xfrm>
                <a:off x="4601982" y="3521259"/>
                <a:ext cx="343364" cy="462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Arial" panose="020B0604020202020204" pitchFamily="34" charset="0"/>
                  </a:rPr>
                  <a:t>G4</a:t>
                </a:r>
                <a:endParaRPr kumimoji="0" lang="zh-CN" altLang="en-US" sz="10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7" name="文本框 96"/>
              <p:cNvSpPr txBox="1"/>
              <p:nvPr/>
            </p:nvSpPr>
            <p:spPr>
              <a:xfrm>
                <a:off x="4578099" y="3967023"/>
                <a:ext cx="343364" cy="462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Arial" panose="020B0604020202020204" pitchFamily="34" charset="0"/>
                  </a:rPr>
                  <a:t>G5</a:t>
                </a:r>
                <a:endParaRPr kumimoji="0" lang="zh-CN" altLang="en-US" sz="10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8" name="文本框 97"/>
              <p:cNvSpPr txBox="1"/>
              <p:nvPr/>
            </p:nvSpPr>
            <p:spPr>
              <a:xfrm>
                <a:off x="4578099" y="4412787"/>
                <a:ext cx="343364" cy="462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Arial" panose="020B0604020202020204" pitchFamily="34" charset="0"/>
                  </a:rPr>
                  <a:t>G6</a:t>
                </a:r>
                <a:endParaRPr kumimoji="0" lang="zh-CN" altLang="en-US" sz="10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9" name="文本框 98"/>
              <p:cNvSpPr txBox="1"/>
              <p:nvPr/>
            </p:nvSpPr>
            <p:spPr>
              <a:xfrm>
                <a:off x="4578099" y="4858551"/>
                <a:ext cx="343364" cy="462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Arial" panose="020B0604020202020204" pitchFamily="34" charset="0"/>
                  </a:rPr>
                  <a:t>G7</a:t>
                </a:r>
                <a:endParaRPr kumimoji="0" lang="zh-CN" altLang="en-US" sz="10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0" name="文本框 99"/>
              <p:cNvSpPr txBox="1"/>
              <p:nvPr/>
            </p:nvSpPr>
            <p:spPr>
              <a:xfrm>
                <a:off x="4592868" y="5304315"/>
                <a:ext cx="343364" cy="462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Arial" panose="020B0604020202020204" pitchFamily="34" charset="0"/>
                  </a:rPr>
                  <a:t>G8</a:t>
                </a:r>
                <a:endParaRPr kumimoji="0" lang="zh-CN" altLang="en-US" sz="10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1" name="文本框 100"/>
              <p:cNvSpPr txBox="1"/>
              <p:nvPr/>
            </p:nvSpPr>
            <p:spPr>
              <a:xfrm>
                <a:off x="4578099" y="5750080"/>
                <a:ext cx="343364" cy="462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Arial" panose="020B0604020202020204" pitchFamily="34" charset="0"/>
                  </a:rPr>
                  <a:t>G9</a:t>
                </a:r>
                <a:endParaRPr kumimoji="0" lang="zh-CN" altLang="en-US" sz="10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102" name="连接符: 肘形 101"/>
              <p:cNvCxnSpPr>
                <a:stCxn id="129" idx="1"/>
                <a:endCxn id="113" idx="1"/>
              </p:cNvCxnSpPr>
              <p:nvPr/>
            </p:nvCxnSpPr>
            <p:spPr>
              <a:xfrm rot="10800000" flipV="1">
                <a:off x="5122935" y="2288097"/>
                <a:ext cx="12700" cy="3580102"/>
              </a:xfrm>
              <a:prstGeom prst="bentConnector3">
                <a:avLst>
                  <a:gd name="adj1" fmla="val 1800000"/>
                </a:avLst>
              </a:prstGeom>
              <a:ln w="19050"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连接符: 肘形 102"/>
              <p:cNvCxnSpPr>
                <a:stCxn id="127" idx="1"/>
                <a:endCxn id="115" idx="1"/>
              </p:cNvCxnSpPr>
              <p:nvPr/>
            </p:nvCxnSpPr>
            <p:spPr>
              <a:xfrm rot="10800000" flipV="1">
                <a:off x="5122935" y="2735610"/>
                <a:ext cx="12700" cy="2685078"/>
              </a:xfrm>
              <a:prstGeom prst="bentConnector3">
                <a:avLst>
                  <a:gd name="adj1" fmla="val 1800000"/>
                </a:avLst>
              </a:prstGeom>
              <a:ln w="19050"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连接符: 肘形 103"/>
              <p:cNvCxnSpPr>
                <a:stCxn id="125" idx="1"/>
                <a:endCxn id="117" idx="1"/>
              </p:cNvCxnSpPr>
              <p:nvPr/>
            </p:nvCxnSpPr>
            <p:spPr>
              <a:xfrm rot="10800000" flipV="1">
                <a:off x="5122935" y="3183123"/>
                <a:ext cx="12700" cy="1790052"/>
              </a:xfrm>
              <a:prstGeom prst="bentConnector3">
                <a:avLst>
                  <a:gd name="adj1" fmla="val 1800000"/>
                </a:avLst>
              </a:prstGeom>
              <a:ln w="19050"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连接符: 肘形 104"/>
              <p:cNvCxnSpPr>
                <a:stCxn id="123" idx="1"/>
                <a:endCxn id="119" idx="1"/>
              </p:cNvCxnSpPr>
              <p:nvPr/>
            </p:nvCxnSpPr>
            <p:spPr>
              <a:xfrm rot="10800000" flipV="1">
                <a:off x="5122935" y="3630636"/>
                <a:ext cx="12700" cy="895026"/>
              </a:xfrm>
              <a:prstGeom prst="bentConnector3">
                <a:avLst>
                  <a:gd name="adj1" fmla="val 1800000"/>
                </a:avLst>
              </a:prstGeom>
              <a:ln w="19050"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连接符: 肘形 105"/>
              <p:cNvCxnSpPr>
                <a:stCxn id="121" idx="1"/>
                <a:endCxn id="119" idx="1"/>
              </p:cNvCxnSpPr>
              <p:nvPr/>
            </p:nvCxnSpPr>
            <p:spPr>
              <a:xfrm rot="10800000" flipV="1">
                <a:off x="5122935" y="4078148"/>
                <a:ext cx="12700" cy="447513"/>
              </a:xfrm>
              <a:prstGeom prst="bentConnector3">
                <a:avLst>
                  <a:gd name="adj1" fmla="val 1800000"/>
                </a:avLst>
              </a:prstGeom>
              <a:ln w="19050"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内容占位符 22"/>
          <p:cNvSpPr>
            <a:spLocks noGrp="1"/>
          </p:cNvSpPr>
          <p:nvPr/>
        </p:nvSpPr>
        <p:spPr>
          <a:xfrm>
            <a:off x="9523912" y="5856673"/>
            <a:ext cx="9943303" cy="2905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Zhou Q, et al. 2021 WCLC. Abs MA02.02.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42001" y="417568"/>
            <a:ext cx="1211326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defTabSz="685800">
              <a:lnSpc>
                <a:spcPct val="90000"/>
              </a:lnSpc>
              <a:spcBef>
                <a:spcPct val="0"/>
              </a:spcBef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/>
              <a:t>ARROW研究结果中国队列最新数据：初治和经治患者均高效缓解</a:t>
            </a:r>
          </a:p>
        </p:txBody>
      </p:sp>
      <p:sp>
        <p:nvSpPr>
          <p:cNvPr id="11" name="矩形 10"/>
          <p:cNvSpPr/>
          <p:nvPr/>
        </p:nvSpPr>
        <p:spPr>
          <a:xfrm>
            <a:off x="323850" y="956696"/>
            <a:ext cx="11544300" cy="5326380"/>
          </a:xfrm>
          <a:prstGeom prst="rect">
            <a:avLst/>
          </a:prstGeom>
          <a:solidFill>
            <a:schemeClr val="bg1"/>
          </a:solidFill>
          <a:ln w="6350">
            <a:gradFill>
              <a:gsLst>
                <a:gs pos="0">
                  <a:srgbClr val="18377B"/>
                </a:gs>
                <a:gs pos="100000">
                  <a:srgbClr val="18377B">
                    <a:alpha val="0"/>
                  </a:srgb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79425" y="2059331"/>
            <a:ext cx="4329763" cy="24482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413732" y="1383384"/>
            <a:ext cx="3625275" cy="454699"/>
            <a:chOff x="1060299" y="1237563"/>
            <a:chExt cx="2718956" cy="341024"/>
          </a:xfrm>
        </p:grpSpPr>
        <p:sp>
          <p:nvSpPr>
            <p:cNvPr id="30" name="Title 1"/>
            <p:cNvSpPr txBox="1"/>
            <p:nvPr/>
          </p:nvSpPr>
          <p:spPr>
            <a:xfrm>
              <a:off x="1288661" y="1237563"/>
              <a:ext cx="2289140" cy="341024"/>
            </a:xfrm>
            <a:prstGeom prst="rect">
              <a:avLst/>
            </a:prstGeom>
          </p:spPr>
          <p:txBody>
            <a:bodyPr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CN" altLang="en-US" sz="213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既往接受过化疗的患者</a:t>
              </a: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060299" y="1257680"/>
              <a:ext cx="261229" cy="232013"/>
              <a:chOff x="1259899" y="902276"/>
              <a:chExt cx="370118" cy="328724"/>
            </a:xfrm>
          </p:grpSpPr>
          <p:sp>
            <p:nvSpPr>
              <p:cNvPr id="35" name="等腰三角形 34"/>
              <p:cNvSpPr/>
              <p:nvPr/>
            </p:nvSpPr>
            <p:spPr>
              <a:xfrm rot="16200000">
                <a:off x="1238250" y="923925"/>
                <a:ext cx="328724" cy="285425"/>
              </a:xfrm>
              <a:prstGeom prst="triangle">
                <a:avLst/>
              </a:prstGeom>
              <a:gradFill>
                <a:gsLst>
                  <a:gs pos="0">
                    <a:srgbClr val="18377B"/>
                  </a:gs>
                  <a:gs pos="84000">
                    <a:srgbClr val="18377B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 rot="16200000">
                <a:off x="1322943" y="923925"/>
                <a:ext cx="328724" cy="285425"/>
              </a:xfrm>
              <a:prstGeom prst="triangle">
                <a:avLst/>
              </a:prstGeom>
              <a:gradFill>
                <a:gsLst>
                  <a:gs pos="0">
                    <a:srgbClr val="18377B"/>
                  </a:gs>
                  <a:gs pos="84000">
                    <a:srgbClr val="18377B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 flipH="1">
              <a:off x="3518026" y="1257680"/>
              <a:ext cx="261229" cy="232013"/>
              <a:chOff x="1259899" y="902276"/>
              <a:chExt cx="370118" cy="328724"/>
            </a:xfrm>
          </p:grpSpPr>
          <p:sp>
            <p:nvSpPr>
              <p:cNvPr id="33" name="等腰三角形 32"/>
              <p:cNvSpPr/>
              <p:nvPr/>
            </p:nvSpPr>
            <p:spPr>
              <a:xfrm rot="16200000">
                <a:off x="1238250" y="923925"/>
                <a:ext cx="328724" cy="285425"/>
              </a:xfrm>
              <a:prstGeom prst="triangle">
                <a:avLst/>
              </a:prstGeom>
              <a:gradFill>
                <a:gsLst>
                  <a:gs pos="0">
                    <a:srgbClr val="18377B"/>
                  </a:gs>
                  <a:gs pos="84000">
                    <a:srgbClr val="18377B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6200000">
                <a:off x="1322943" y="923925"/>
                <a:ext cx="328724" cy="285425"/>
              </a:xfrm>
              <a:prstGeom prst="triangle">
                <a:avLst/>
              </a:prstGeom>
              <a:gradFill>
                <a:gsLst>
                  <a:gs pos="0">
                    <a:srgbClr val="18377B"/>
                  </a:gs>
                  <a:gs pos="84000">
                    <a:srgbClr val="18377B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</p:grpSp>
      <p:sp>
        <p:nvSpPr>
          <p:cNvPr id="27" name="Rectangle: Rounded Corners 32"/>
          <p:cNvSpPr/>
          <p:nvPr/>
        </p:nvSpPr>
        <p:spPr>
          <a:xfrm>
            <a:off x="570477" y="1124433"/>
            <a:ext cx="5347660" cy="3732319"/>
          </a:xfrm>
          <a:prstGeom prst="roundRect">
            <a:avLst>
              <a:gd name="adj" fmla="val 0"/>
            </a:avLst>
          </a:prstGeom>
          <a:ln w="6350">
            <a:solidFill>
              <a:srgbClr val="18377B"/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 defTabSz="4565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2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45656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zh-CN" sz="12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565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2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646175" y="2059329"/>
            <a:ext cx="4464375" cy="2448207"/>
          </a:xfrm>
          <a:prstGeom prst="rect">
            <a:avLst/>
          </a:prstGeom>
        </p:spPr>
      </p:pic>
      <p:sp>
        <p:nvSpPr>
          <p:cNvPr id="16" name="Rectangle: Rounded Corners 32"/>
          <p:cNvSpPr/>
          <p:nvPr/>
        </p:nvSpPr>
        <p:spPr>
          <a:xfrm>
            <a:off x="6135203" y="1124433"/>
            <a:ext cx="5486320" cy="3732319"/>
          </a:xfrm>
          <a:prstGeom prst="roundRect">
            <a:avLst>
              <a:gd name="adj" fmla="val 0"/>
            </a:avLst>
          </a:prstGeom>
          <a:ln w="6350">
            <a:solidFill>
              <a:srgbClr val="18377B"/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 defTabSz="4565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2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45656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zh-CN" sz="12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565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2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01955" y="4846954"/>
            <a:ext cx="11219815" cy="1275081"/>
            <a:chOff x="250825" y="3896686"/>
            <a:chExt cx="8642350" cy="1145136"/>
          </a:xfrm>
        </p:grpSpPr>
        <p:sp>
          <p:nvSpPr>
            <p:cNvPr id="38" name="矩形 37"/>
            <p:cNvSpPr/>
            <p:nvPr/>
          </p:nvSpPr>
          <p:spPr>
            <a:xfrm>
              <a:off x="250825" y="3963508"/>
              <a:ext cx="8642350" cy="1078314"/>
            </a:xfrm>
            <a:prstGeom prst="rect">
              <a:avLst/>
            </a:prstGeom>
            <a:solidFill>
              <a:srgbClr val="18377B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39" name="标题 1"/>
            <p:cNvSpPr txBox="1"/>
            <p:nvPr/>
          </p:nvSpPr>
          <p:spPr>
            <a:xfrm>
              <a:off x="496544" y="3896686"/>
              <a:ext cx="8151610" cy="1078314"/>
            </a:xfrm>
            <a:prstGeom prst="rect">
              <a:avLst/>
            </a:prstGeom>
          </p:spPr>
          <p:txBody>
            <a:bodyPr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8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既往接受过化疗的患者：</a:t>
              </a:r>
              <a:r>
                <a:rPr lang="zh-CN" altLang="en-US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中位随访</a:t>
              </a:r>
              <a:r>
                <a:rPr lang="en-US" altLang="zh-CN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17.0</a:t>
              </a:r>
              <a:r>
                <a:rPr lang="zh-CN" altLang="en-US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个月，</a:t>
              </a:r>
              <a:r>
                <a:rPr lang="en-US" altLang="zh-CN" sz="18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ORR</a:t>
              </a:r>
              <a:r>
                <a:rPr lang="zh-CN" altLang="en-US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 </a:t>
              </a:r>
              <a:r>
                <a:rPr lang="en-US" altLang="zh-CN" sz="18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66.7%</a:t>
              </a:r>
              <a:r>
                <a:rPr lang="zh-CN" altLang="en-US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en-US" altLang="zh-CN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个月和</a:t>
              </a:r>
              <a:r>
                <a:rPr lang="en-US" altLang="zh-CN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个月持续缓解 (</a:t>
              </a:r>
              <a:r>
                <a:rPr lang="zh-CN" altLang="en-US" sz="1465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DoR</a:t>
              </a:r>
              <a:r>
                <a:rPr lang="zh-CN" altLang="en-US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)率分别为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77.3% (95% Cl: 59.8-94.8) </a:t>
              </a:r>
              <a:r>
                <a:rPr lang="zh-CN" altLang="en-US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50.0% (95% Cl: 29.1-70.9)</a:t>
              </a:r>
              <a:r>
                <a:rPr lang="zh-CN" altLang="en-US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8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未接受既往治疗的患者：</a:t>
              </a:r>
              <a:r>
                <a:rPr lang="zh-CN" altLang="en-US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中位随访时间</a:t>
              </a:r>
              <a:r>
                <a:rPr lang="en-US" altLang="zh-CN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8.2</a:t>
              </a:r>
              <a:r>
                <a:rPr lang="zh-CN" altLang="en-US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个月，</a:t>
              </a:r>
              <a:r>
                <a:rPr lang="en-US" altLang="zh-CN" sz="18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ORR</a:t>
              </a:r>
              <a:r>
                <a:rPr lang="zh-CN" altLang="en-US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r>
                <a:rPr lang="en-US" altLang="zh-CN" sz="18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  <a:r>
                <a:rPr lang="zh-CN" altLang="en-US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en-US" altLang="zh-CN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个月和</a:t>
              </a:r>
              <a:r>
                <a:rPr lang="en-US" altLang="zh-CN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个月</a:t>
              </a:r>
              <a:r>
                <a:rPr lang="en-US" altLang="zh-CN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DOR</a:t>
              </a:r>
              <a:r>
                <a:rPr lang="zh-CN" altLang="en-US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率分别为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76.7%</a:t>
              </a:r>
              <a:r>
                <a:rPr lang="zh-CN" altLang="en-US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95% Cl</a:t>
              </a:r>
              <a:r>
                <a:rPr lang="zh-CN" altLang="en-US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55.6-97.8</a:t>
              </a:r>
              <a:r>
                <a:rPr lang="zh-CN" altLang="en-US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）和</a:t>
              </a:r>
              <a:r>
                <a:rPr lang="en-US" altLang="zh-CN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38.3%</a:t>
              </a:r>
              <a:r>
                <a:rPr lang="zh-CN" altLang="en-US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95% Cl</a:t>
              </a:r>
              <a:r>
                <a:rPr lang="zh-CN" altLang="en-US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0.0-92.5</a:t>
              </a:r>
              <a:r>
                <a:rPr lang="zh-CN" altLang="en-US" sz="14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）。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065725" y="1383384"/>
            <a:ext cx="3625275" cy="454699"/>
            <a:chOff x="1060299" y="1237563"/>
            <a:chExt cx="2718956" cy="341024"/>
          </a:xfrm>
        </p:grpSpPr>
        <p:sp>
          <p:nvSpPr>
            <p:cNvPr id="42" name="Title 1"/>
            <p:cNvSpPr txBox="1"/>
            <p:nvPr/>
          </p:nvSpPr>
          <p:spPr>
            <a:xfrm>
              <a:off x="1288661" y="1237563"/>
              <a:ext cx="2289140" cy="341024"/>
            </a:xfrm>
            <a:prstGeom prst="rect">
              <a:avLst/>
            </a:prstGeom>
          </p:spPr>
          <p:txBody>
            <a:bodyPr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CN" altLang="en-US" sz="213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未接受既往治疗的患者</a:t>
              </a: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060299" y="1257680"/>
              <a:ext cx="261229" cy="232013"/>
              <a:chOff x="1259899" y="902276"/>
              <a:chExt cx="370118" cy="328724"/>
            </a:xfrm>
          </p:grpSpPr>
          <p:sp>
            <p:nvSpPr>
              <p:cNvPr id="47" name="等腰三角形 46"/>
              <p:cNvSpPr/>
              <p:nvPr/>
            </p:nvSpPr>
            <p:spPr>
              <a:xfrm rot="16200000">
                <a:off x="1238250" y="923925"/>
                <a:ext cx="328724" cy="285425"/>
              </a:xfrm>
              <a:prstGeom prst="triangle">
                <a:avLst/>
              </a:prstGeom>
              <a:gradFill>
                <a:gsLst>
                  <a:gs pos="0">
                    <a:srgbClr val="18377B"/>
                  </a:gs>
                  <a:gs pos="84000">
                    <a:srgbClr val="18377B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8" name="等腰三角形 47"/>
              <p:cNvSpPr/>
              <p:nvPr/>
            </p:nvSpPr>
            <p:spPr>
              <a:xfrm rot="16200000">
                <a:off x="1322943" y="923925"/>
                <a:ext cx="328724" cy="285425"/>
              </a:xfrm>
              <a:prstGeom prst="triangle">
                <a:avLst/>
              </a:prstGeom>
              <a:gradFill>
                <a:gsLst>
                  <a:gs pos="0">
                    <a:srgbClr val="18377B"/>
                  </a:gs>
                  <a:gs pos="84000">
                    <a:srgbClr val="18377B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 flipH="1">
              <a:off x="3518026" y="1257680"/>
              <a:ext cx="261229" cy="232013"/>
              <a:chOff x="1259899" y="902276"/>
              <a:chExt cx="370118" cy="328724"/>
            </a:xfrm>
          </p:grpSpPr>
          <p:sp>
            <p:nvSpPr>
              <p:cNvPr id="45" name="等腰三角形 44"/>
              <p:cNvSpPr/>
              <p:nvPr/>
            </p:nvSpPr>
            <p:spPr>
              <a:xfrm rot="16200000">
                <a:off x="1238250" y="923925"/>
                <a:ext cx="328724" cy="285425"/>
              </a:xfrm>
              <a:prstGeom prst="triangle">
                <a:avLst/>
              </a:prstGeom>
              <a:gradFill>
                <a:gsLst>
                  <a:gs pos="0">
                    <a:srgbClr val="18377B"/>
                  </a:gs>
                  <a:gs pos="84000">
                    <a:srgbClr val="18377B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6" name="等腰三角形 45"/>
              <p:cNvSpPr/>
              <p:nvPr/>
            </p:nvSpPr>
            <p:spPr>
              <a:xfrm rot="16200000">
                <a:off x="1322943" y="923925"/>
                <a:ext cx="328724" cy="285425"/>
              </a:xfrm>
              <a:prstGeom prst="triangle">
                <a:avLst/>
              </a:prstGeom>
              <a:gradFill>
                <a:gsLst>
                  <a:gs pos="0">
                    <a:srgbClr val="18377B"/>
                  </a:gs>
                  <a:gs pos="84000">
                    <a:srgbClr val="18377B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</p:grpSp>
      <p:sp>
        <p:nvSpPr>
          <p:cNvPr id="23" name="内容占位符 22"/>
          <p:cNvSpPr>
            <a:spLocks noGrp="1"/>
          </p:cNvSpPr>
          <p:nvPr/>
        </p:nvSpPr>
        <p:spPr>
          <a:xfrm>
            <a:off x="9564552" y="5992563"/>
            <a:ext cx="9943303" cy="2905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Zhou Q, et al. 2021 WCLC. Abs MA02.02.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/>
        </p:nvSpPr>
        <p:spPr>
          <a:xfrm>
            <a:off x="245300" y="379529"/>
            <a:ext cx="10086565" cy="615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ARRO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W中国队列：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普拉替尼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对RET融合阳性晚期NSCLC患者耐受性良好，安全性可控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12166" y="1275971"/>
            <a:ext cx="3781425" cy="3371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治疗相关的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AEs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在患者中发生率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≥ 20%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5949" y="1692275"/>
          <a:ext cx="6330315" cy="3874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2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26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71755" algn="l"/>
                      <a:r>
                        <a:rPr lang="zh-CN" altLang="en-US" sz="1400" b="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优先分类</a:t>
                      </a:r>
                      <a:endParaRPr lang="zh-CN" altLang="en-US" sz="1400" b="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1400" b="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总体</a:t>
                      </a:r>
                      <a:r>
                        <a:rPr lang="en-US" sz="1400" b="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(N=68)</a:t>
                      </a:r>
                      <a:endParaRPr lang="zh-CN" sz="1400" b="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2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1400" b="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任何等级</a:t>
                      </a:r>
                      <a:r>
                        <a:rPr lang="en-US" altLang="zh-CN" sz="1400" b="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, n (%)</a:t>
                      </a:r>
                      <a:endParaRPr lang="zh-CN" sz="1400" b="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3-4</a:t>
                      </a:r>
                      <a:r>
                        <a:rPr lang="zh-CN" altLang="en-US" sz="1400" b="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级</a:t>
                      </a:r>
                      <a:r>
                        <a:rPr lang="en-US" altLang="zh-CN" sz="1400" b="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, n (%)</a:t>
                      </a:r>
                      <a:endParaRPr lang="zh-CN" altLang="zh-CN" sz="1400" b="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60045"/>
                      <a:r>
                        <a:rPr lang="zh-CN" alt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天冬氨酸氨基转移酶升高</a:t>
                      </a:r>
                      <a:endParaRPr lang="zh-CN" alt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ECB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55 (80.9)</a:t>
                      </a:r>
                      <a:endParaRPr 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ECB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 (4.4)</a:t>
                      </a:r>
                      <a:endParaRPr lang="en-US" altLang="zh-CN" sz="1400" b="0" kern="100" dirty="0"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ECBCC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60045"/>
                      <a:r>
                        <a:rPr lang="zh-CN" alt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中性粒细胞计数减少</a:t>
                      </a:r>
                      <a:endParaRPr lang="zh-CN" alt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54 (79.4)</a:t>
                      </a:r>
                      <a:endParaRPr 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 (33.8)</a:t>
                      </a:r>
                      <a:endParaRPr lang="en-US" altLang="zh-CN" sz="1400" b="0" kern="100" dirty="0"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60045"/>
                      <a:r>
                        <a:rPr lang="zh-CN" alt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贫血</a:t>
                      </a:r>
                      <a:endParaRPr lang="zh-CN" alt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ECB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46 (67.6)</a:t>
                      </a:r>
                      <a:endParaRPr 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ECB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 (32.4)</a:t>
                      </a:r>
                      <a:endParaRPr lang="en-US" altLang="zh-CN" sz="1400" b="0" kern="100" dirty="0"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ECBCC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60045"/>
                      <a:r>
                        <a:rPr lang="zh-CN" alt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白细胞计数减少</a:t>
                      </a:r>
                      <a:endParaRPr lang="zh-CN" alt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41 (60.3)</a:t>
                      </a:r>
                      <a:endParaRPr 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 (13.2)</a:t>
                      </a:r>
                      <a:endParaRPr lang="en-US" altLang="zh-CN" sz="1400" b="0" kern="100" dirty="0"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60045"/>
                      <a:r>
                        <a:rPr lang="zh-CN" alt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丙氨酸氨基转移酶升高</a:t>
                      </a:r>
                      <a:endParaRPr lang="zh-CN" alt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ECB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39 (57.4)</a:t>
                      </a:r>
                      <a:endParaRPr 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ECB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 (4.4)</a:t>
                      </a:r>
                      <a:endParaRPr lang="en-US" altLang="zh-CN" sz="1400" b="0" kern="100" dirty="0"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ECBCC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60045"/>
                      <a:r>
                        <a:rPr lang="zh-CN" alt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血肌酸磷酸激酶升高</a:t>
                      </a:r>
                      <a:endParaRPr lang="zh-CN" alt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31 (45.6)</a:t>
                      </a:r>
                      <a:endParaRPr 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 (17.6)</a:t>
                      </a:r>
                      <a:endParaRPr lang="en-US" altLang="zh-CN" sz="1400" b="0" kern="100" dirty="0"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60045"/>
                      <a:r>
                        <a:rPr lang="zh-CN" alt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高血压</a:t>
                      </a:r>
                      <a:endParaRPr lang="zh-CN" alt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ECB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24 (35.3)</a:t>
                      </a:r>
                      <a:endParaRPr 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ECB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 (11.8)</a:t>
                      </a:r>
                      <a:endParaRPr lang="en-US" altLang="zh-CN" sz="1400" b="0" kern="100" dirty="0"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ECBCC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60045"/>
                      <a:r>
                        <a:rPr lang="zh-CN" alt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血小板计数减少</a:t>
                      </a:r>
                      <a:endParaRPr lang="zh-CN" alt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21 (30.9)</a:t>
                      </a:r>
                      <a:endParaRPr 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 (8.8)</a:t>
                      </a:r>
                      <a:endParaRPr lang="zh-CN" sz="1400" b="0" kern="100" dirty="0"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60045"/>
                      <a:r>
                        <a:rPr lang="zh-CN" alt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血肌酐升高</a:t>
                      </a:r>
                      <a:endParaRPr lang="zh-CN" alt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ECB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20 (29.4)</a:t>
                      </a:r>
                      <a:endParaRPr 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ECB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(1.5)</a:t>
                      </a:r>
                      <a:endParaRPr lang="zh-CN" sz="1400" b="0" kern="100" dirty="0"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ECBCC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60045"/>
                      <a:r>
                        <a:rPr lang="zh-CN" alt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结合胆红素升高</a:t>
                      </a:r>
                      <a:endParaRPr lang="zh-CN" alt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19 (27.9)</a:t>
                      </a:r>
                      <a:endParaRPr 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zh-CN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60045"/>
                      <a:r>
                        <a:rPr lang="zh-CN" alt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便秘</a:t>
                      </a:r>
                      <a:endParaRPr lang="zh-CN" alt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ECB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19 (27.9)</a:t>
                      </a:r>
                      <a:endParaRPr 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ECB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zh-CN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ECBCC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60045"/>
                      <a:r>
                        <a:rPr lang="en-US" alt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γ-</a:t>
                      </a:r>
                      <a:r>
                        <a:rPr lang="zh-CN" alt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谷氨酰转移酶升高</a:t>
                      </a:r>
                      <a:endParaRPr lang="zh-CN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19 (27.9)</a:t>
                      </a:r>
                      <a:endParaRPr 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(5.9)</a:t>
                      </a:r>
                      <a:endParaRPr lang="en-US" altLang="zh-CN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60045"/>
                      <a:r>
                        <a:rPr lang="zh-CN" alt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血液碱性磷酸酶升高</a:t>
                      </a:r>
                      <a:endParaRPr lang="zh-CN" alt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ECB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18 (26.5)</a:t>
                      </a:r>
                      <a:endParaRPr 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ECB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(2.9)</a:t>
                      </a:r>
                      <a:endParaRPr lang="en-US" altLang="zh-CN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ECBCC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60045"/>
                      <a:r>
                        <a:rPr lang="zh-CN" alt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难受</a:t>
                      </a:r>
                      <a:endParaRPr lang="zh-CN" alt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17 (25.0)</a:t>
                      </a:r>
                      <a:endParaRPr 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zh-CN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60045"/>
                      <a:r>
                        <a:rPr lang="zh-CN" alt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血胆红素升高</a:t>
                      </a:r>
                      <a:endParaRPr lang="zh-CN" alt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ECB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16 (23.5)</a:t>
                      </a:r>
                      <a:endParaRPr 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ECB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(1.5)</a:t>
                      </a:r>
                      <a:endParaRPr lang="zh-CN" altLang="zh-CN" sz="1400" b="0" kern="100" dirty="0"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ECBCC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5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60045"/>
                      <a:r>
                        <a:rPr lang="zh-CN" alt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低钙血症</a:t>
                      </a:r>
                      <a:endParaRPr lang="zh-CN" alt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14 (20.6)</a:t>
                      </a:r>
                      <a:endParaRPr lang="en-US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(1.5)</a:t>
                      </a:r>
                      <a:endParaRPr lang="zh-CN" altLang="zh-CN" sz="1400" b="0" kern="100" dirty="0"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7571106" y="1691995"/>
            <a:ext cx="3790950" cy="1989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全部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68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例患者经历了至少一个治疗中出现的不良事件</a:t>
            </a:r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67/68 (98.5%)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患者经历了治疗相关的不良事件 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(TRAEs)</a:t>
            </a:r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7/68 (10.3%) 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患者由于治疗相关的不良事件停止治疗</a:t>
            </a:r>
          </a:p>
        </p:txBody>
      </p:sp>
      <p:sp>
        <p:nvSpPr>
          <p:cNvPr id="16" name="矩形: 圆角 15"/>
          <p:cNvSpPr/>
          <p:nvPr/>
        </p:nvSpPr>
        <p:spPr>
          <a:xfrm>
            <a:off x="7767320" y="3787775"/>
            <a:ext cx="3709670" cy="1779270"/>
          </a:xfrm>
          <a:prstGeom prst="roundRect">
            <a:avLst>
              <a:gd name="adj" fmla="val 3459"/>
            </a:avLst>
          </a:prstGeom>
          <a:solidFill>
            <a:schemeClr val="bg1">
              <a:alpha val="6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3-4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级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TRAEs(≥5%):  </a:t>
            </a:r>
          </a:p>
          <a:p>
            <a:pPr marL="2857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淋巴细胞计数减少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(5.9%)</a:t>
            </a:r>
          </a:p>
          <a:p>
            <a:pPr marL="2857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白细胞减少症 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(5.9%)</a:t>
            </a:r>
          </a:p>
          <a:p>
            <a:pPr marL="2857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低磷血症 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(11.8%)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16025" y="5638660"/>
            <a:ext cx="1858645" cy="275590"/>
          </a:xfrm>
          <a:prstGeom prst="rect">
            <a:avLst/>
          </a:prstGeom>
          <a:noFill/>
        </p:spPr>
        <p:txBody>
          <a:bodyPr wrap="none" lIns="91440" tIns="45720" rIns="0" bIns="4572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数据截止日期：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2021.4.12 </a:t>
            </a:r>
          </a:p>
        </p:txBody>
      </p:sp>
      <p:sp>
        <p:nvSpPr>
          <p:cNvPr id="23" name="内容占位符 22"/>
          <p:cNvSpPr>
            <a:spLocks noGrp="1"/>
          </p:cNvSpPr>
          <p:nvPr/>
        </p:nvSpPr>
        <p:spPr>
          <a:xfrm>
            <a:off x="9400087" y="5922713"/>
            <a:ext cx="9943303" cy="2905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Zhou Q, et al. 2021 WCLC. Abs MA02.02.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8"/>
          <p:cNvSpPr>
            <a:spLocks noGrp="1"/>
          </p:cNvSpPr>
          <p:nvPr/>
        </p:nvSpPr>
        <p:spPr>
          <a:xfrm>
            <a:off x="245745" y="384049"/>
            <a:ext cx="12192000" cy="612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普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拉替尼先后获得FDA和NMPA批准用于RET融合阳性NSCLC患者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67088" y="1307324"/>
            <a:ext cx="4235989" cy="106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defTabSz="1036320"/>
            <a:r>
              <a:rPr lang="en-US" altLang="zh-CN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日，美国</a:t>
            </a:r>
            <a:r>
              <a:rPr lang="en-US" altLang="zh-CN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FDA</a:t>
            </a:r>
            <a:r>
              <a:rPr lang="zh-CN" altLang="en-US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批准普拉替尼用于治疗</a:t>
            </a:r>
            <a:r>
              <a:rPr lang="en-US" altLang="zh-CN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RET</a:t>
            </a:r>
            <a:r>
              <a:rPr lang="zh-CN" altLang="en-US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融合基因突变阳性转移性</a:t>
            </a:r>
            <a:r>
              <a:rPr lang="en-US" altLang="zh-CN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NSCLC</a:t>
            </a:r>
            <a:r>
              <a:rPr lang="zh-CN" altLang="en-US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成人患者。这是</a:t>
            </a:r>
            <a:r>
              <a:rPr lang="en-US" altLang="zh-CN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FDA</a:t>
            </a:r>
            <a:r>
              <a:rPr lang="zh-CN" altLang="en-US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批准的首款有效率超</a:t>
            </a:r>
            <a:r>
              <a:rPr lang="en-US" altLang="zh-CN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60%</a:t>
            </a:r>
            <a:r>
              <a:rPr lang="zh-CN" altLang="en-US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lang="en-US" altLang="zh-CN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RET</a:t>
            </a:r>
            <a:r>
              <a:rPr lang="zh-CN" altLang="en-US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抑制剂。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39236" y="1307239"/>
            <a:ext cx="5647897" cy="106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defTabSz="1036320"/>
            <a:r>
              <a: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</a:t>
            </a:r>
            <a:r>
              <a: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</a:t>
            </a:r>
            <a:r>
              <a: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日，</a:t>
            </a:r>
            <a:r>
              <a:rPr lang="zh-CN" altLang="en-US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普拉替尼</a:t>
            </a:r>
            <a:r>
              <a: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正式获</a:t>
            </a:r>
            <a:r>
              <a: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NMPA</a:t>
            </a:r>
            <a:r>
              <a: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批准用于既往接受过含铂化疗的转染重排（</a:t>
            </a:r>
            <a:r>
              <a: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RET</a:t>
            </a:r>
            <a:r>
              <a: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）基因融合阳性的局部晚期或转移性</a:t>
            </a:r>
            <a:r>
              <a: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NSCLC</a:t>
            </a:r>
            <a:r>
              <a: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成人患者，成为中国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首个</a:t>
            </a:r>
            <a:r>
              <a: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且目前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唯一</a:t>
            </a:r>
            <a:r>
              <a: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获批的</a:t>
            </a:r>
            <a:r>
              <a: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RET</a:t>
            </a:r>
            <a:r>
              <a: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抑制剂。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67088" y="2383807"/>
            <a:ext cx="4235989" cy="3011370"/>
            <a:chOff x="853118" y="2694295"/>
            <a:chExt cx="4235989" cy="301137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118" y="2694295"/>
              <a:ext cx="1889504" cy="50933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118" y="3192418"/>
              <a:ext cx="4235989" cy="251324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5739237" y="2440957"/>
            <a:ext cx="5647898" cy="3011370"/>
            <a:chOff x="5609785" y="2590181"/>
            <a:chExt cx="6204679" cy="303686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9785" y="3111492"/>
              <a:ext cx="6204679" cy="251554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9785" y="2590181"/>
              <a:ext cx="3017406" cy="538317"/>
            </a:xfrm>
            <a:prstGeom prst="rect">
              <a:avLst/>
            </a:prstGeom>
          </p:spPr>
        </p:pic>
      </p:grpSp>
      <p:sp>
        <p:nvSpPr>
          <p:cNvPr id="8" name="内容占位符 7"/>
          <p:cNvSpPr>
            <a:spLocks noGrp="1"/>
          </p:cNvSpPr>
          <p:nvPr/>
        </p:nvSpPr>
        <p:spPr>
          <a:xfrm>
            <a:off x="245745" y="5810277"/>
            <a:ext cx="7644765" cy="2901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</a:pPr>
            <a:r>
              <a:rPr lang="nn-NO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FDA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官网</a:t>
            </a:r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nn-NO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https://www.fda.gov/drugs/resources-information-approved-drugs/fda-approves-pralsetinib-lung-cancer-ret-gene-fusions  </a:t>
            </a:r>
            <a:r>
              <a:rPr lang="nn-NO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736840" y="5753127"/>
            <a:ext cx="42703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n-NO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https://www.nmpa.gov.cn/yaowen/ypjgyw/20210324140443175.html   </a:t>
            </a:r>
            <a:r>
              <a:rPr lang="nn-NO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zh-CN" altLang="en-US"/>
          </a:p>
        </p:txBody>
      </p:sp>
      <p:sp>
        <p:nvSpPr>
          <p:cNvPr id="19" name="圆角矩形标注 7"/>
          <p:cNvSpPr/>
          <p:nvPr/>
        </p:nvSpPr>
        <p:spPr>
          <a:xfrm>
            <a:off x="7734300" y="4084982"/>
            <a:ext cx="2046605" cy="533400"/>
          </a:xfrm>
          <a:prstGeom prst="wedgeRoundRectCallout">
            <a:avLst>
              <a:gd name="adj1" fmla="val -60934"/>
              <a:gd name="adj2" fmla="val 735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优先审评极大提高了</a:t>
            </a:r>
          </a:p>
          <a:p>
            <a:pPr algn="ctr"/>
            <a:r>
              <a:rPr lang="zh-CN" altLang="en-US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普拉替尼可及性</a:t>
            </a:r>
          </a:p>
        </p:txBody>
      </p:sp>
      <p:sp>
        <p:nvSpPr>
          <p:cNvPr id="4" name="矩形 3"/>
          <p:cNvSpPr/>
          <p:nvPr/>
        </p:nvSpPr>
        <p:spPr>
          <a:xfrm>
            <a:off x="6889115" y="4618382"/>
            <a:ext cx="607695" cy="193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2"/>
  <p:tag name="REFSHAPE" val="1055532357191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6"/>
  <p:tag name="REFSHAPE" val="1055532357216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2"/>
  <p:tag name="REFSHAPE" val="1055532357104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3"/>
  <p:tag name="REFSHAPE" val="10555323572005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4"/>
  <p:tag name="REFSHAPE" val="1055532357169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5"/>
  <p:tag name="REFSHAPE" val="1055532357196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6"/>
  <p:tag name="REFSHAPE" val="10555323572050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2"/>
  <p:tag name="REFSHAPE" val="10555323571848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3"/>
  <p:tag name="REFSHAPE" val="10555323571647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4"/>
  <p:tag name="REFSHAPE" val="10555323571557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5"/>
  <p:tag name="REFSHAPE" val="1055532357209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3"/>
  <p:tag name="REFSHAPE" val="10555323571893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6"/>
  <p:tag name="REFSHAPE" val="10555323571804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2"/>
  <p:tag name="REFSHAPE" val="10555323571938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3"/>
  <p:tag name="REFSHAPE" val="105553235712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4"/>
  <p:tag name="REFSHAPE" val="10555323571378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5"/>
  <p:tag name="REFSHAPE" val="1055532357220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6"/>
  <p:tag name="REFSHAPE" val="10555323572028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7"/>
  <p:tag name="REFSHAPE" val="1055532357079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2"/>
  <p:tag name="REFSHAPE" val="1055532357187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3"/>
  <p:tag name="REFSHAPE" val="10555323571826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4"/>
  <p:tag name="REFSHAPE" val="1055532357066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4"/>
  <p:tag name="REFSHAPE" val="10555323571736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5"/>
  <p:tag name="REFSHAPE" val="10555323570952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6"/>
  <p:tag name="REFSHAPE" val="1055532357059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7"/>
  <p:tag name="REFSHAPE" val="10555323570908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8"/>
  <p:tag name="REFSHAPE" val="1055532357072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9"/>
  <p:tag name="REFSHAPE" val="1055532357075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2"/>
  <p:tag name="REFSHAPE" val="10555323570840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3"/>
  <p:tag name="REFSHAPE" val="10555323570706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4"/>
  <p:tag name="REFSHAPE" val="10555323570863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5"/>
  <p:tag name="REFSHAPE" val="10555323570616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2"/>
  <p:tag name="REFSHAPE" val="1055532357088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5"/>
  <p:tag name="REFSHAPE" val="1055532357178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3"/>
  <p:tag name="REFSHAPE" val="10555323570930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4"/>
  <p:tag name="REFSHAPE" val="10555323570684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2"/>
  <p:tag name="REFSHAPE" val="10555323570639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3"/>
  <p:tag name="REFSHAPE" val="10555323570773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4"/>
  <p:tag name="REFSHAPE" val="10555323571064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5"/>
  <p:tag name="REFSHAPE" val="10555323570818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6"/>
  <p:tag name="REFSHAPE" val="1055532357627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7"/>
  <p:tag name="REFSHAPE" val="1055532357665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2"/>
  <p:tag name="REFSHAPE" val="1055532357600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3"/>
  <p:tag name="REFSHAPE" val="1055532357618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6"/>
  <p:tag name="REFSHAPE" val="10555323572140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4"/>
  <p:tag name="REFSHAPE" val="10555323575957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5"/>
  <p:tag name="REFSHAPE" val="10555323576495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6"/>
  <p:tag name="REFSHAPE" val="105553235755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7"/>
  <p:tag name="REFSHAPE" val="10555323577077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2"/>
  <p:tag name="REFSHAPE" val="10555323577010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3"/>
  <p:tag name="REFSHAPE" val="10555323576853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4"/>
  <p:tag name="REFSHAPE" val="10555323576876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5"/>
  <p:tag name="REFSHAPE" val="10555323575644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6"/>
  <p:tag name="REFSHAPE" val="10555323576472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1026"/>
  <p:tag name="REFSHAPE" val="1055532357598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2"/>
  <p:tag name="REFSHAPE" val="10555323571244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1027"/>
  <p:tag name="REFSHAPE" val="10555323576360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4"/>
  <p:tag name="REFSHAPE" val="10555323576696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5"/>
  <p:tag name="REFSHAPE" val="10555323576226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6"/>
  <p:tag name="REFSHAPE" val="10555323576047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16"/>
  <p:tag name="REFSHAPE" val="10555323575868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18"/>
  <p:tag name="REFSHAPE" val="10555323576293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20"/>
  <p:tag name="REFSHAPE" val="10555323575845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21"/>
  <p:tag name="REFSHAPE" val="1055532357553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23"/>
  <p:tag name="REFSHAPE" val="10555323576965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2"/>
  <p:tag name="REFSHAPE" val="1055532357689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3"/>
  <p:tag name="REFSHAPE" val="10555323572072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3"/>
  <p:tag name="REFSHAPE" val="10555323576136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5"/>
  <p:tag name="REFSHAPE" val="10555323579928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4"/>
  <p:tag name="REFSHAPE" val="10555323580264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9"/>
  <p:tag name="REFSHAPE" val="10555323578853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10"/>
  <p:tag name="REFSHAPE" val="10555323580175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2"/>
  <p:tag name="REFSHAPE" val="10555323579794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3"/>
  <p:tag name="REFSHAPE" val="10555323580220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4"/>
  <p:tag name="REFSHAPE" val="10555323580152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9"/>
  <p:tag name="REFSHAPE" val="10555323579861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10"/>
  <p:tag name="REFSHAPE" val="10555323579458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4"/>
  <p:tag name="REFSHAPE" val="10555323571535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11"/>
  <p:tag name="REFSHAPE" val="10555323579234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2"/>
  <p:tag name="REFSHAPE" val="10555323579839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336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6f168c1-cbb1-4050-89cf-ee8aff63e087}"/>
  <p:tag name="TABLE_ENDDRAG_ORIGIN_RECT" val="498*304"/>
  <p:tag name="TABLE_ENDDRAG_RECT" val="43*189*498*30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93369_9"/>
  <p:tag name="KSO_WM_TEMPLATE_SUBCATEGORY" val="0"/>
  <p:tag name="KSO_WM_TEMPLATE_MASTER_TYPE" val="0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193369"/>
  <p:tag name="KSO_WM_SLIDE_TYPE" val="text"/>
  <p:tag name="KSO_WM_SLIDE_SUBTYPE" val="picTxt"/>
  <p:tag name="KSO_WM_SLIDE_SIZE" val="863*444"/>
  <p:tag name="KSO_WM_SLIDE_POSITION" val="47*47"/>
  <p:tag name="KSO_WM_SLIDE_LAYOUT" val="a_d"/>
  <p:tag name="KSO_WM_SLIDE_LAYOUT_CNT" val="1_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0d57a06-6e56-4cd6-8eaf-1a0909940ce6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0f05da0-52f5-4d55-83aa-1c744f81578d}"/>
  <p:tag name="TABLE_ENDDRAG_ORIGIN_RECT" val="638*264"/>
  <p:tag name="TABLE_ENDDRAG_RECT" val="94*126*638*24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ed5f03c-d9da-4ea1-b9c6-b9062095ea7b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55180e3-6b99-45a6-9aed-be4c4092b0dc}"/>
  <p:tag name="TABLE_ENDDRAG_ORIGIN_RECT" val="812*374"/>
  <p:tag name="TABLE_ENDDRAG_RECT" val="66*106*798*37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34e2486-7e92-49dc-b5c0-d97c4d2f4500}"/>
  <p:tag name="TABLE_ENDDRAG_ORIGIN_RECT" val="849*355"/>
  <p:tag name="TABLE_ENDDRAG_RECT" val="57*126*849*3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5"/>
  <p:tag name="REFSHAPE" val="10555323571490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2"/>
  <p:tag name="REFSHAPE" val="10555323485442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8"/>
  <p:tag name="REFSHAPE" val="10555323487775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OLD_SHAPE_ID" val="5"/>
  <p:tag name="REFSHAPE" val="10555323487551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cb7f17d-3eaf-4f2c-82fb-dbc38c5c4b1f}"/>
  <p:tag name="TABLE_ENDDRAG_ORIGIN_RECT" val="672*402"/>
  <p:tag name="TABLE_ENDDRAG_RECT" val="144*141*672*323"/>
  <p:tag name="MH_OLD_SHAPE_ID" val="4"/>
  <p:tag name="REFSHAPE" val="10555323484543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5b53fba-8e85-40a0-92dc-2d0ba04b5594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36535de-066c-48cd-8269-e886f1a27f49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29ad2fb-0be5-41d3-b95d-311cfab3a81e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3e4545d-6766-404b-be99-bbb2d1c5554e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491bbf3-53fe-425e-9501-b82deb88da85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09d6474-2164-4400-b318-3f51e83fa5bb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chemeClr val="bg1"/>
          </a:solidFill>
          <a:round/>
        </a:ln>
      </a:spPr>
      <a:bodyPr/>
      <a:lstStyle>
        <a:defPPr algn="l">
          <a:defRPr>
            <a:solidFill>
              <a:schemeClr val="bg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  <a:txDef>
      <a:spPr bwMode="auto">
        <a:noFill/>
        <a:ln>
          <a:noFill/>
        </a:ln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STONE">
    <a:dk1>
      <a:sysClr val="windowText" lastClr="000000"/>
    </a:dk1>
    <a:lt1>
      <a:srgbClr val="FFFFFF"/>
    </a:lt1>
    <a:dk2>
      <a:srgbClr val="3A99CD"/>
    </a:dk2>
    <a:lt2>
      <a:srgbClr val="EEECE1"/>
    </a:lt2>
    <a:accent1>
      <a:srgbClr val="0171C0"/>
    </a:accent1>
    <a:accent2>
      <a:srgbClr val="26A7FE"/>
    </a:accent2>
    <a:accent3>
      <a:srgbClr val="9CD6FE"/>
    </a:accent3>
    <a:accent4>
      <a:srgbClr val="3A99CD"/>
    </a:accent4>
    <a:accent5>
      <a:srgbClr val="1A4D68"/>
    </a:accent5>
    <a:accent6>
      <a:srgbClr val="D7EAF5"/>
    </a:accent6>
    <a:hlink>
      <a:srgbClr val="D2D2D2"/>
    </a:hlink>
    <a:folHlink>
      <a:srgbClr val="4E5967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STONE">
    <a:dk1>
      <a:sysClr val="windowText" lastClr="000000"/>
    </a:dk1>
    <a:lt1>
      <a:srgbClr val="FFFFFF"/>
    </a:lt1>
    <a:dk2>
      <a:srgbClr val="3A99CD"/>
    </a:dk2>
    <a:lt2>
      <a:srgbClr val="EEECE1"/>
    </a:lt2>
    <a:accent1>
      <a:srgbClr val="0171C0"/>
    </a:accent1>
    <a:accent2>
      <a:srgbClr val="26A7FE"/>
    </a:accent2>
    <a:accent3>
      <a:srgbClr val="9CD6FE"/>
    </a:accent3>
    <a:accent4>
      <a:srgbClr val="3A99CD"/>
    </a:accent4>
    <a:accent5>
      <a:srgbClr val="1A4D68"/>
    </a:accent5>
    <a:accent6>
      <a:srgbClr val="D7EAF5"/>
    </a:accent6>
    <a:hlink>
      <a:srgbClr val="D2D2D2"/>
    </a:hlink>
    <a:folHlink>
      <a:srgbClr val="4E5967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11662</Words>
  <Application>Microsoft Office PowerPoint</Application>
  <PresentationFormat>宽屏</PresentationFormat>
  <Paragraphs>1875</Paragraphs>
  <Slides>56</Slides>
  <Notes>42</Notes>
  <HiddenSlides>8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56</vt:i4>
      </vt:variant>
    </vt:vector>
  </HeadingPairs>
  <TitlesOfParts>
    <vt:vector size="66" baseType="lpstr">
      <vt:lpstr>等线</vt:lpstr>
      <vt:lpstr>等线 Light</vt:lpstr>
      <vt:lpstr>思源黑体 CN Bold</vt:lpstr>
      <vt:lpstr>思源黑体 CN Normal</vt:lpstr>
      <vt:lpstr>微软雅黑</vt:lpstr>
      <vt:lpstr>Arial</vt:lpstr>
      <vt:lpstr>Calibri</vt:lpstr>
      <vt:lpstr>Wingdings</vt:lpstr>
      <vt:lpstr>Office 主题​​</vt:lpstr>
      <vt:lpstr>2017_HTAA_Diabetes</vt:lpstr>
      <vt:lpstr>PowerPoint 演示文稿</vt:lpstr>
      <vt:lpstr>Session 6： 少见/罕见基因突变阳性晚期NSCLC研究进展 ——RET/KRAS/HER2/TROP-2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2021版指南将RET融合检测从II级推荐上升到I级推荐</vt:lpstr>
      <vt:lpstr>LIBRETTO-321：Selpercatinib治疗晚期RET融合阳性NSCLC中国患者的疗效与安全性的II期研究</vt:lpstr>
      <vt:lpstr>PowerPoint 演示文稿</vt:lpstr>
      <vt:lpstr>BOS172738治疗RET融合NSCLC 的I期临床试验</vt:lpstr>
      <vt:lpstr>BOS172738治疗RET融合NSCLC 的疗效、安全性和药代动力学</vt:lpstr>
      <vt:lpstr>PowerPoint 演示文稿</vt:lpstr>
      <vt:lpstr>PowerPoint 演示文稿</vt:lpstr>
      <vt:lpstr>PowerPoint 演示文稿</vt:lpstr>
      <vt:lpstr>CHRYSALIS ：Amivantamab治疗METex14跳跃突变NSCLC的I期研究</vt:lpstr>
      <vt:lpstr>CHRYSALIS METex14 队列: 抗肿瘤活性</vt:lpstr>
      <vt:lpstr>CHRYSALIS METex14 队列: DoR</vt:lpstr>
      <vt:lpstr>GEOMETRY mono-1: 卡马替尼治疗METex14跳跃突变 NSCLC的单臂、多中心 II 期研究</vt:lpstr>
      <vt:lpstr>GEOMETRY mono-1: 疗效数据更新</vt:lpstr>
      <vt:lpstr>GEOMETRY mono-1: 安全性数据更新</vt:lpstr>
      <vt:lpstr>VISION: 特泊替尼治疗METex14突变NSCLC的单臂, 多中心II期研究 </vt:lpstr>
      <vt:lpstr>PowerPoint 演示文稿</vt:lpstr>
      <vt:lpstr>PowerPoint 演示文稿</vt:lpstr>
      <vt:lpstr>患者基线特征</vt:lpstr>
      <vt:lpstr>总体人群：PFS无差别</vt:lpstr>
      <vt:lpstr>CodeBreaK100：索托拉西布（Sotorasib）用于经治KRAS p.G12C突变NSCLC</vt:lpstr>
      <vt:lpstr>CodeBreaK100更新数据：疗效和OS</vt:lpstr>
      <vt:lpstr>CodeBreaK100更新数据：基于患者基线特征的预设亚组疗效分析</vt:lpstr>
      <vt:lpstr>CodeBreaK100更新数据： 基于分子亚组的探索性疗效分析</vt:lpstr>
      <vt:lpstr>CodeBreaK100更新数据：同时合并STK11和KEAP1共突变的探索性疗效分析</vt:lpstr>
      <vt:lpstr>CodeBreaK100更新数据：安全性可管理</vt:lpstr>
      <vt:lpstr>CodeBreaK100患者自报告结果：生活质量测评指标保持稳定或改善</vt:lpstr>
      <vt:lpstr>CodeBreaK100：脑转移患者事后分析</vt:lpstr>
      <vt:lpstr>CodeBreaK100：基因组图谱及应答和耐药的潜在决定因素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88%的患者观察到肿瘤退缩</vt:lpstr>
      <vt:lpstr>PowerPoint 演示文稿</vt:lpstr>
      <vt:lpstr>TROPION-PanTumor01 ：Datopomab deruxtecan(Dato-DXd；DS-1062)治疗经治的晚期NSCLC，I期剂量分析</vt:lpstr>
      <vt:lpstr>PowerPoint 演示文稿</vt:lpstr>
      <vt:lpstr>TROPION-PanTumor01：I期剂量分析——安全性</vt:lpstr>
      <vt:lpstr>TROPION-PanTumor01 ： I期剂量分析——疗效</vt:lpstr>
      <vt:lpstr>TROPION-PanTumor01 ：NSCLC队列更新分析</vt:lpstr>
      <vt:lpstr>TROPION-PanTumor01 ：有可靶向基因组变异（AGA）NSCLC亚组分析</vt:lpstr>
      <vt:lpstr>TROPION-PanTumor01：AGA亚组分析</vt:lpstr>
      <vt:lpstr>PowerPoint 演示文稿</vt:lpstr>
      <vt:lpstr>感谢聆听！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顾 思勰</dc:creator>
  <cp:lastModifiedBy>顾 思勰</cp:lastModifiedBy>
  <cp:revision>377</cp:revision>
  <dcterms:created xsi:type="dcterms:W3CDTF">2021-12-20T09:45:00Z</dcterms:created>
  <dcterms:modified xsi:type="dcterms:W3CDTF">2021-12-31T06:03:24Z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F35789CCED4F4E5EAD2B252988957F26</vt:lpwstr>
  </property>
</Properties>
</file>