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emf" ContentType="image/x-em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3"/>
  </p:sldMasterIdLst>
  <p:notesMasterIdLst>
    <p:notesMasterId r:id="rId6"/>
  </p:notesMasterIdLst>
  <p:sldIdLst>
    <p:sldId id="256" r:id="rId4"/>
    <p:sldId id="2009" r:id="rId5"/>
    <p:sldId id="305" r:id="rId7"/>
    <p:sldId id="318" r:id="rId8"/>
    <p:sldId id="313" r:id="rId9"/>
    <p:sldId id="270" r:id="rId10"/>
    <p:sldId id="271" r:id="rId11"/>
    <p:sldId id="272" r:id="rId12"/>
    <p:sldId id="273" r:id="rId13"/>
    <p:sldId id="274" r:id="rId14"/>
    <p:sldId id="1967" r:id="rId15"/>
    <p:sldId id="267" r:id="rId16"/>
    <p:sldId id="268" r:id="rId17"/>
    <p:sldId id="1469" r:id="rId18"/>
    <p:sldId id="2061" r:id="rId19"/>
    <p:sldId id="2062" r:id="rId20"/>
    <p:sldId id="2063" r:id="rId21"/>
    <p:sldId id="2064" r:id="rId22"/>
    <p:sldId id="292" r:id="rId23"/>
    <p:sldId id="293" r:id="rId24"/>
    <p:sldId id="1969" r:id="rId25"/>
    <p:sldId id="295" r:id="rId26"/>
    <p:sldId id="296" r:id="rId27"/>
    <p:sldId id="1970" r:id="rId28"/>
    <p:sldId id="1971" r:id="rId29"/>
    <p:sldId id="299" r:id="rId30"/>
    <p:sldId id="1972" r:id="rId31"/>
    <p:sldId id="301" r:id="rId32"/>
    <p:sldId id="276" r:id="rId33"/>
    <p:sldId id="277" r:id="rId34"/>
    <p:sldId id="278" r:id="rId35"/>
    <p:sldId id="1973" r:id="rId36"/>
    <p:sldId id="280" r:id="rId37"/>
    <p:sldId id="281" r:id="rId38"/>
    <p:sldId id="282" r:id="rId39"/>
    <p:sldId id="283" r:id="rId40"/>
    <p:sldId id="284" r:id="rId41"/>
    <p:sldId id="285" r:id="rId42"/>
    <p:sldId id="286" r:id="rId43"/>
    <p:sldId id="287" r:id="rId44"/>
    <p:sldId id="288" r:id="rId45"/>
    <p:sldId id="289" r:id="rId46"/>
    <p:sldId id="290" r:id="rId47"/>
    <p:sldId id="1914" r:id="rId48"/>
    <p:sldId id="1902" r:id="rId49"/>
    <p:sldId id="269" r:id="rId50"/>
    <p:sldId id="1975" r:id="rId51"/>
    <p:sldId id="315" r:id="rId52"/>
    <p:sldId id="263" r:id="rId53"/>
    <p:sldId id="264" r:id="rId54"/>
    <p:sldId id="265" r:id="rId55"/>
    <p:sldId id="266" r:id="rId56"/>
    <p:sldId id="303" r:id="rId57"/>
    <p:sldId id="316" r:id="rId58"/>
    <p:sldId id="311" r:id="rId59"/>
    <p:sldId id="291" r:id="rId6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开头" id="{D8144E61-F9E2-45E5-9B7E-5ED46B1166C4}">
          <p14:sldIdLst>
            <p14:sldId id="256"/>
            <p14:sldId id="2009"/>
            <p14:sldId id="305"/>
          </p14:sldIdLst>
        </p14:section>
        <p14:section name="目录-NSCLC靶向辅助治疗" id="{07138E8B-A9A9-4992-9DD7-9AB440B44434}">
          <p14:sldIdLst>
            <p14:sldId id="318"/>
            <p14:sldId id="313"/>
          </p14:sldIdLst>
        </p14:section>
        <p14:section name="EVAN研究" id="{9DE22003-1DCD-4540-A7CE-7D9B0850C0B8}">
          <p14:sldIdLst>
            <p14:sldId id="270"/>
            <p14:sldId id="271"/>
            <p14:sldId id="272"/>
            <p14:sldId id="273"/>
            <p14:sldId id="274"/>
          </p14:sldIdLst>
        </p14:section>
        <p14:section name="ADAURA研究" id="{2D124274-5D0A-4BDE-80C6-9A175AC8E3CB}">
          <p14:sldIdLst>
            <p14:sldId id="1967"/>
            <p14:sldId id="267"/>
            <p14:sldId id="268"/>
            <p14:sldId id="1469"/>
          </p14:sldIdLst>
        </p14:section>
        <p14:section name="EVIDENCE研究" id="{9a2268e2-d659-42f5-935b-eca970078069}">
          <p14:sldIdLst>
            <p14:sldId id="2061"/>
            <p14:sldId id="2062"/>
            <p14:sldId id="2063"/>
            <p14:sldId id="2064"/>
          </p14:sldIdLst>
        </p14:section>
        <p14:section name="ICOMPARE研究" id="{AF160FD2-C63C-42E3-B97E-E486D5A43B28}">
          <p14:sldIdLst>
            <p14:sldId id="292"/>
            <p14:sldId id="293"/>
            <p14:sldId id="1969"/>
            <p14:sldId id="295"/>
            <p14:sldId id="296"/>
            <p14:sldId id="1970"/>
            <p14:sldId id="1971"/>
            <p14:sldId id="299"/>
            <p14:sldId id="1972"/>
            <p14:sldId id="301"/>
          </p14:sldIdLst>
        </p14:section>
        <p14:section name="IMPACT, WJOG6410L" id="{F6D71FA3-A786-4134-B794-2DE3759903D0}">
          <p14:sldIdLst>
            <p14:sldId id="276"/>
            <p14:sldId id="277"/>
            <p14:sldId id="278"/>
            <p14:sldId id="1973"/>
            <p14:sldId id="280"/>
            <p14:sldId id="281"/>
            <p14:sldId id="282"/>
            <p14:sldId id="283"/>
            <p14:sldId id="284"/>
            <p14:sldId id="285"/>
            <p14:sldId id="286"/>
            <p14:sldId id="287"/>
            <p14:sldId id="288"/>
            <p14:sldId id="289"/>
            <p14:sldId id="290"/>
            <p14:sldId id="1914"/>
            <p14:sldId id="1902"/>
          </p14:sldIdLst>
        </p14:section>
        <p14:section name="ALINA" id="{A8105A72-0FEF-4C82-9718-6E2779D84EDE}">
          <p14:sldIdLst>
            <p14:sldId id="269"/>
          </p14:sldIdLst>
        </p14:section>
        <p14:section name="目录-NSCLC免疫辅助治疗" id="{D7140952-F10C-49EF-A8E7-BCBB7C71C568}">
          <p14:sldIdLst>
            <p14:sldId id="1975"/>
            <p14:sldId id="315"/>
          </p14:sldIdLst>
        </p14:section>
        <p14:section name="IMpower010" id="{7B3B122E-0217-4AF3-BEF5-7473FE472CD4}">
          <p14:sldIdLst>
            <p14:sldId id="263"/>
            <p14:sldId id="264"/>
            <p14:sldId id="265"/>
            <p14:sldId id="266"/>
            <p14:sldId id="303"/>
            <p14:sldId id="316"/>
          </p14:sldIdLst>
        </p14:section>
        <p14:section name="讨论+结尾" id="{334C72C3-A3FC-4D59-B16F-E2387D354C23}">
          <p14:sldIdLst>
            <p14:sldId id="311"/>
            <p14:sldId id="291"/>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v Janet" initials="LJ" lastIdx="7" clrIdx="0"/>
  <p:cmAuthor id="2" name="Chao Yuan~MA [袁超]" initials="CY[" lastIdx="2" clrIdx="1"/>
  <p:cmAuthor id="3" name="Hui Li~MA [李卉]" initials="HL[" lastIdx="2" clrIdx="2"/>
  <p:cmAuthor id="0" name="Hu, Hai Ying" initials="" lastIdx="40" clrIdx="0"/>
  <p:cmAuthor id="4" name="kobholz@clinicaloptions.com" initials="k" lastIdx="3" clrIdx="3"/>
  <p:cmAuthor id="5" name="Andrea Boecler" initials="A" lastIdx="18" clrIdx="4"/>
  <p:cmAuthor id="6" name="Vicki Blasberg" initials="VEB" lastIdx="1" clrIdx="6"/>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A22"/>
    <a:srgbClr val="3953A4"/>
    <a:srgbClr val="C55A11"/>
    <a:srgbClr val="0C2657"/>
    <a:srgbClr val="21248C"/>
    <a:srgbClr val="D927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4658"/>
  </p:normalViewPr>
  <p:slideViewPr>
    <p:cSldViewPr snapToGrid="0">
      <p:cViewPr varScale="1">
        <p:scale>
          <a:sx n="83" d="100"/>
          <a:sy n="83" d="100"/>
        </p:scale>
        <p:origin x="64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4" Type="http://schemas.openxmlformats.org/officeDocument/2006/relationships/commentAuthors" Target="commentAuthors.xml"/><Relationship Id="rId63" Type="http://schemas.openxmlformats.org/officeDocument/2006/relationships/tableStyles" Target="tableStyles.xml"/><Relationship Id="rId62" Type="http://schemas.openxmlformats.org/officeDocument/2006/relationships/viewProps" Target="viewProps.xml"/><Relationship Id="rId61" Type="http://schemas.openxmlformats.org/officeDocument/2006/relationships/presProps" Target="presProps.xml"/><Relationship Id="rId60" Type="http://schemas.openxmlformats.org/officeDocument/2006/relationships/slide" Target="slides/slide56.xml"/><Relationship Id="rId6" Type="http://schemas.openxmlformats.org/officeDocument/2006/relationships/notesMaster" Target="notesMasters/notesMaster1.xml"/><Relationship Id="rId59" Type="http://schemas.openxmlformats.org/officeDocument/2006/relationships/slide" Target="slides/slide55.xml"/><Relationship Id="rId58" Type="http://schemas.openxmlformats.org/officeDocument/2006/relationships/slide" Target="slides/slide54.xml"/><Relationship Id="rId57" Type="http://schemas.openxmlformats.org/officeDocument/2006/relationships/slide" Target="slides/slide53.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4" Type="http://schemas.microsoft.com/office/2011/relationships/chartColorStyle" Target="colors3.xml"/><Relationship Id="rId3" Type="http://schemas.microsoft.com/office/2011/relationships/chartStyle" Target="style3.xml"/><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2" Type="http://schemas.openxmlformats.org/officeDocument/2006/relationships/themeOverride" Target="../theme/themeOverride4.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0672067501110283"/>
          <c:y val="0.0365880264177598"/>
          <c:w val="0.844363920431495"/>
          <c:h val="0.879160513007606"/>
        </c:manualLayout>
      </c:layout>
      <c:barChart>
        <c:barDir val="bar"/>
        <c:grouping val="stacked"/>
        <c:varyColors val="0"/>
        <c:ser>
          <c:idx val="0"/>
          <c:order val="0"/>
          <c:tx>
            <c:strRef>
              <c:f>Sheet1!$B$1</c:f>
              <c:strCache>
                <c:ptCount val="1"/>
                <c:pt idx="0">
                  <c:v>Atezolizumab (n=73)</c:v>
                </c:pt>
              </c:strCache>
            </c:strRef>
          </c:tx>
          <c:spPr>
            <a:solidFill>
              <a:srgbClr val="3953A4"/>
            </a:solidFill>
            <a:ln>
              <a:noFill/>
            </a:ln>
            <a:effectLst/>
          </c:spPr>
          <c:invertIfNegative val="0"/>
          <c:dPt>
            <c:idx val="2"/>
            <c:invertIfNegative val="0"/>
            <c:bubble3D val="0"/>
            <c:spPr>
              <a:solidFill>
                <a:srgbClr val="3953A4"/>
              </a:solidFill>
              <a:ln>
                <a:noFill/>
              </a:ln>
              <a:effectLst/>
            </c:spPr>
          </c:dPt>
          <c:dPt>
            <c:idx val="4"/>
            <c:invertIfNegative val="0"/>
            <c:bubble3D val="0"/>
            <c:spPr>
              <a:solidFill>
                <a:srgbClr val="3953A4"/>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Sheet1!$B$2:$B$6</c:f>
              <c:numCache>
                <c:formatCode>General</c:formatCode>
                <c:ptCount val="5"/>
                <c:pt idx="0">
                  <c:v>-1.9</c:v>
                </c:pt>
                <c:pt idx="1">
                  <c:v>-9</c:v>
                </c:pt>
                <c:pt idx="2">
                  <c:v>-17.3</c:v>
                </c:pt>
                <c:pt idx="3">
                  <c:v>-42.9</c:v>
                </c:pt>
                <c:pt idx="4">
                  <c:v>-37.8</c:v>
                </c:pt>
              </c:numCache>
            </c:numRef>
          </c:val>
        </c:ser>
        <c:ser>
          <c:idx val="1"/>
          <c:order val="1"/>
          <c:tx>
            <c:strRef>
              <c:f>Sheet1!$C$1</c:f>
              <c:strCache>
                <c:ptCount val="1"/>
                <c:pt idx="0">
                  <c:v>BSC (n=102)</c:v>
                </c:pt>
              </c:strCache>
            </c:strRef>
          </c:tx>
          <c:spPr>
            <a:solidFill>
              <a:srgbClr val="ED1A22"/>
            </a:solidFill>
            <a:ln>
              <a:noFill/>
            </a:ln>
            <a:effectLst/>
          </c:spPr>
          <c:invertIfNegative val="0"/>
          <c:dPt>
            <c:idx val="2"/>
            <c:invertIfNegative val="0"/>
            <c:bubble3D val="0"/>
            <c:spPr>
              <a:solidFill>
                <a:srgbClr val="ED1A22"/>
              </a:solidFill>
              <a:ln>
                <a:noFill/>
              </a:ln>
              <a:effectLst/>
            </c:spPr>
          </c:dPt>
          <c:dPt>
            <c:idx val="3"/>
            <c:invertIfNegative val="0"/>
            <c:bubble3D val="0"/>
            <c:spPr>
              <a:solidFill>
                <a:srgbClr val="ED1A22"/>
              </a:solidFill>
              <a:ln>
                <a:noFill/>
              </a:ln>
              <a:effectLst/>
            </c:spPr>
          </c:dPt>
          <c:dPt>
            <c:idx val="4"/>
            <c:invertIfNegative val="0"/>
            <c:bubble3D val="0"/>
            <c:spPr>
              <a:solidFill>
                <a:srgbClr val="ED1A22"/>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Sheet1!$C$2:$C$6</c:f>
              <c:numCache>
                <c:formatCode>General</c:formatCode>
                <c:ptCount val="5"/>
                <c:pt idx="0">
                  <c:v>3.4</c:v>
                </c:pt>
                <c:pt idx="1">
                  <c:v>12.3</c:v>
                </c:pt>
                <c:pt idx="2">
                  <c:v>18.7</c:v>
                </c:pt>
                <c:pt idx="3">
                  <c:v>40.4</c:v>
                </c:pt>
                <c:pt idx="4">
                  <c:v>36.9</c:v>
                </c:pt>
              </c:numCache>
            </c:numRef>
          </c:val>
        </c:ser>
        <c:dLbls>
          <c:showLegendKey val="0"/>
          <c:showVal val="0"/>
          <c:showCatName val="0"/>
          <c:showSerName val="0"/>
          <c:showPercent val="0"/>
          <c:showBubbleSize val="0"/>
        </c:dLbls>
        <c:gapWidth val="67"/>
        <c:overlap val="100"/>
        <c:axId val="1397997519"/>
        <c:axId val="1397991695"/>
      </c:barChart>
      <c:catAx>
        <c:axId val="1397997519"/>
        <c:scaling>
          <c:orientation val="minMax"/>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ea"/>
                <a:sym typeface="+mn-lt"/>
              </a:defRPr>
            </a:pPr>
          </a:p>
        </c:txPr>
        <c:crossAx val="1397991695"/>
        <c:crossesAt val="-100"/>
        <c:auto val="1"/>
        <c:lblAlgn val="ctr"/>
        <c:lblOffset val="100"/>
        <c:noMultiLvlLbl val="0"/>
      </c:catAx>
      <c:valAx>
        <c:axId val="1397991695"/>
        <c:scaling>
          <c:orientation val="minMax"/>
          <c:max val="50"/>
          <c:min val="-50"/>
        </c:scaling>
        <c:delete val="0"/>
        <c:axPos val="b"/>
        <c:numFmt formatCode="General"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ea"/>
                <a:sym typeface="+mn-lt"/>
              </a:defRPr>
            </a:pPr>
          </a:p>
        </c:txPr>
        <c:crossAx val="1397997519"/>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lang="zh-CN">
          <a:solidFill>
            <a:schemeClr val="tx1"/>
          </a:solidFill>
          <a:latin typeface="+mn-lt"/>
          <a:ea typeface="+mn-ea"/>
          <a:cs typeface="+mn-ea"/>
          <a:sym typeface="+mn-lt"/>
        </a:defRPr>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0672067501110283"/>
          <c:y val="0.0365880264177598"/>
          <c:w val="0.844363920431495"/>
          <c:h val="0.879160513007606"/>
        </c:manualLayout>
      </c:layout>
      <c:barChart>
        <c:barDir val="bar"/>
        <c:grouping val="stacked"/>
        <c:varyColors val="0"/>
        <c:ser>
          <c:idx val="0"/>
          <c:order val="0"/>
          <c:tx>
            <c:strRef>
              <c:f>Sheet1!$B$1</c:f>
              <c:strCache>
                <c:ptCount val="1"/>
                <c:pt idx="0">
                  <c:v>Atezolizumab (n=73)</c:v>
                </c:pt>
              </c:strCache>
            </c:strRef>
          </c:tx>
          <c:spPr>
            <a:solidFill>
              <a:srgbClr val="3953A4"/>
            </a:solidFill>
            <a:ln>
              <a:noFill/>
            </a:ln>
            <a:effectLst/>
          </c:spPr>
          <c:invertIfNegative val="0"/>
          <c:dPt>
            <c:idx val="2"/>
            <c:invertIfNegative val="0"/>
            <c:bubble3D val="0"/>
            <c:spPr>
              <a:solidFill>
                <a:srgbClr val="3953A4"/>
              </a:solidFill>
              <a:ln>
                <a:noFill/>
              </a:ln>
              <a:effectLst/>
            </c:spPr>
          </c:dPt>
          <c:dPt>
            <c:idx val="4"/>
            <c:invertIfNegative val="0"/>
            <c:bubble3D val="0"/>
            <c:spPr>
              <a:solidFill>
                <a:srgbClr val="3953A4"/>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Sheet1!$B$2:$B$6</c:f>
              <c:numCache>
                <c:formatCode>General</c:formatCode>
                <c:ptCount val="5"/>
                <c:pt idx="0">
                  <c:v>-1.4</c:v>
                </c:pt>
                <c:pt idx="1">
                  <c:v>-9.5</c:v>
                </c:pt>
                <c:pt idx="2">
                  <c:v>-17</c:v>
                </c:pt>
                <c:pt idx="3">
                  <c:v>-42.2</c:v>
                </c:pt>
                <c:pt idx="4">
                  <c:v>-39.5</c:v>
                </c:pt>
              </c:numCache>
            </c:numRef>
          </c:val>
        </c:ser>
        <c:ser>
          <c:idx val="1"/>
          <c:order val="1"/>
          <c:tx>
            <c:strRef>
              <c:f>Sheet1!$C$1</c:f>
              <c:strCache>
                <c:ptCount val="1"/>
                <c:pt idx="0">
                  <c:v>BSC (n=102)</c:v>
                </c:pt>
              </c:strCache>
            </c:strRef>
          </c:tx>
          <c:spPr>
            <a:solidFill>
              <a:srgbClr val="ED1A22"/>
            </a:solidFill>
            <a:ln>
              <a:noFill/>
            </a:ln>
            <a:effectLst/>
          </c:spPr>
          <c:invertIfNegative val="0"/>
          <c:dPt>
            <c:idx val="2"/>
            <c:invertIfNegative val="0"/>
            <c:bubble3D val="0"/>
            <c:spPr>
              <a:solidFill>
                <a:srgbClr val="ED1A22"/>
              </a:solidFill>
              <a:ln>
                <a:noFill/>
              </a:ln>
              <a:effectLst/>
            </c:spPr>
          </c:dPt>
          <c:dPt>
            <c:idx val="3"/>
            <c:invertIfNegative val="0"/>
            <c:bubble3D val="0"/>
            <c:spPr>
              <a:solidFill>
                <a:srgbClr val="ED1A22"/>
              </a:solidFill>
              <a:ln>
                <a:noFill/>
              </a:ln>
              <a:effectLst/>
            </c:spPr>
          </c:dPt>
          <c:dPt>
            <c:idx val="4"/>
            <c:invertIfNegative val="0"/>
            <c:bubble3D val="0"/>
            <c:spPr>
              <a:solidFill>
                <a:srgbClr val="ED1A22"/>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Sheet1!$C$2:$C$6</c:f>
              <c:numCache>
                <c:formatCode>General</c:formatCode>
                <c:ptCount val="5"/>
                <c:pt idx="0">
                  <c:v>2.6</c:v>
                </c:pt>
                <c:pt idx="1">
                  <c:v>12.2</c:v>
                </c:pt>
                <c:pt idx="2">
                  <c:v>18</c:v>
                </c:pt>
                <c:pt idx="3">
                  <c:v>40.7</c:v>
                </c:pt>
                <c:pt idx="4">
                  <c:v>38.1</c:v>
                </c:pt>
              </c:numCache>
            </c:numRef>
          </c:val>
        </c:ser>
        <c:dLbls>
          <c:showLegendKey val="0"/>
          <c:showVal val="0"/>
          <c:showCatName val="0"/>
          <c:showSerName val="0"/>
          <c:showPercent val="0"/>
          <c:showBubbleSize val="0"/>
        </c:dLbls>
        <c:gapWidth val="67"/>
        <c:overlap val="100"/>
        <c:axId val="1397997519"/>
        <c:axId val="1397991695"/>
      </c:barChart>
      <c:catAx>
        <c:axId val="1397997519"/>
        <c:scaling>
          <c:orientation val="minMax"/>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ea"/>
                <a:sym typeface="+mn-lt"/>
              </a:defRPr>
            </a:pPr>
          </a:p>
        </c:txPr>
        <c:crossAx val="1397991695"/>
        <c:crossesAt val="-100"/>
        <c:auto val="1"/>
        <c:lblAlgn val="ctr"/>
        <c:lblOffset val="100"/>
        <c:noMultiLvlLbl val="0"/>
      </c:catAx>
      <c:valAx>
        <c:axId val="1397991695"/>
        <c:scaling>
          <c:orientation val="minMax"/>
          <c:max val="50"/>
          <c:min val="-50"/>
        </c:scaling>
        <c:delete val="0"/>
        <c:axPos val="b"/>
        <c:numFmt formatCode="General"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lang="zh-CN" sz="1195" b="0" i="0" u="none" strike="noStrike" kern="1200" baseline="0">
                <a:solidFill>
                  <a:schemeClr val="bg1"/>
                </a:solidFill>
                <a:latin typeface="+mn-lt"/>
                <a:ea typeface="+mn-ea"/>
                <a:cs typeface="+mn-ea"/>
                <a:sym typeface="+mn-lt"/>
              </a:defRPr>
            </a:pPr>
          </a:p>
        </c:txPr>
        <c:crossAx val="1397997519"/>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lang="zh-CN">
          <a:solidFill>
            <a:schemeClr val="bg1"/>
          </a:solidFill>
          <a:latin typeface="+mn-lt"/>
          <a:ea typeface="+mn-ea"/>
          <a:cs typeface="+mn-ea"/>
          <a:sym typeface="+mn-lt"/>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manualLayout>
          <c:layoutTarget val="inner"/>
          <c:xMode val="edge"/>
          <c:yMode val="edge"/>
          <c:x val="0.0672067501110283"/>
          <c:y val="0.0365880264177598"/>
          <c:w val="0.844363920431495"/>
          <c:h val="0.879160513007606"/>
        </c:manualLayout>
      </c:layout>
      <c:barChart>
        <c:barDir val="bar"/>
        <c:grouping val="stacked"/>
        <c:varyColors val="0"/>
        <c:ser>
          <c:idx val="0"/>
          <c:order val="0"/>
          <c:tx>
            <c:strRef>
              <c:f>Sheet1!$B$1</c:f>
              <c:strCache>
                <c:ptCount val="1"/>
                <c:pt idx="0">
                  <c:v>Atezolizumab (n=73)</c:v>
                </c:pt>
              </c:strCache>
            </c:strRef>
          </c:tx>
          <c:spPr>
            <a:solidFill>
              <a:srgbClr val="3953A4"/>
            </a:solidFill>
            <a:ln>
              <a:noFill/>
            </a:ln>
            <a:effectLst/>
          </c:spPr>
          <c:invertIfNegative val="0"/>
          <c:dPt>
            <c:idx val="2"/>
            <c:invertIfNegative val="0"/>
            <c:bubble3D val="0"/>
            <c:spPr>
              <a:solidFill>
                <a:srgbClr val="3953A4"/>
              </a:solidFill>
              <a:ln>
                <a:noFill/>
              </a:ln>
              <a:effectLst/>
            </c:spPr>
          </c:dPt>
          <c:dPt>
            <c:idx val="4"/>
            <c:invertIfNegative val="0"/>
            <c:bubble3D val="0"/>
            <c:spPr>
              <a:solidFill>
                <a:srgbClr val="3953A4"/>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Sheet1!$B$2:$B$6</c:f>
              <c:numCache>
                <c:formatCode>General</c:formatCode>
                <c:ptCount val="5"/>
                <c:pt idx="0">
                  <c:v>-1.4</c:v>
                </c:pt>
                <c:pt idx="1">
                  <c:v>-11</c:v>
                </c:pt>
                <c:pt idx="2">
                  <c:v>-12.3</c:v>
                </c:pt>
                <c:pt idx="3">
                  <c:v>-38.4</c:v>
                </c:pt>
                <c:pt idx="4">
                  <c:v>-47.9</c:v>
                </c:pt>
              </c:numCache>
            </c:numRef>
          </c:val>
        </c:ser>
        <c:ser>
          <c:idx val="1"/>
          <c:order val="1"/>
          <c:tx>
            <c:strRef>
              <c:f>Sheet1!$C$1</c:f>
              <c:strCache>
                <c:ptCount val="1"/>
                <c:pt idx="0">
                  <c:v>BSC (n=102)</c:v>
                </c:pt>
              </c:strCache>
            </c:strRef>
          </c:tx>
          <c:spPr>
            <a:solidFill>
              <a:srgbClr val="ED1A22"/>
            </a:solidFill>
            <a:ln>
              <a:noFill/>
            </a:ln>
            <a:effectLst/>
          </c:spPr>
          <c:invertIfNegative val="0"/>
          <c:dPt>
            <c:idx val="2"/>
            <c:invertIfNegative val="0"/>
            <c:bubble3D val="0"/>
            <c:spPr>
              <a:solidFill>
                <a:srgbClr val="ED1A22"/>
              </a:solidFill>
              <a:ln>
                <a:noFill/>
              </a:ln>
              <a:effectLst/>
            </c:spPr>
          </c:dPt>
          <c:dPt>
            <c:idx val="3"/>
            <c:invertIfNegative val="0"/>
            <c:bubble3D val="0"/>
            <c:spPr>
              <a:solidFill>
                <a:srgbClr val="ED1A22"/>
              </a:solidFill>
              <a:ln>
                <a:noFill/>
              </a:ln>
              <a:effectLst/>
            </c:spPr>
          </c:dPt>
          <c:dPt>
            <c:idx val="4"/>
            <c:invertIfNegative val="0"/>
            <c:bubble3D val="0"/>
            <c:spPr>
              <a:solidFill>
                <a:srgbClr val="ED1A22"/>
              </a:solidFill>
              <a:ln>
                <a:noFill/>
              </a:ln>
              <a:effectLst/>
            </c:spPr>
          </c:dPt>
          <c:dLbls>
            <c:delete val="1"/>
          </c:dLbls>
          <c:cat>
            <c:strRef>
              <c:f>Sheet1!$A$2:$A$6</c:f>
              <c:strCache>
                <c:ptCount val="5"/>
                <c:pt idx="0">
                  <c:v>Second primary lung only</c:v>
                </c:pt>
                <c:pt idx="1">
                  <c:v>CNS only</c:v>
                </c:pt>
                <c:pt idx="2">
                  <c:v>Locoregional and distant</c:v>
                </c:pt>
                <c:pt idx="3">
                  <c:v>Distant only</c:v>
                </c:pt>
                <c:pt idx="4">
                  <c:v>Locoregional only</c:v>
                </c:pt>
              </c:strCache>
            </c:strRef>
          </c:cat>
          <c:val>
            <c:numRef>
              <c:f>Sheet1!$C$2:$C$6</c:f>
              <c:numCache>
                <c:formatCode>General</c:formatCode>
                <c:ptCount val="5"/>
                <c:pt idx="0">
                  <c:v>2.9</c:v>
                </c:pt>
                <c:pt idx="1">
                  <c:v>11.8</c:v>
                </c:pt>
                <c:pt idx="2">
                  <c:v>16.7</c:v>
                </c:pt>
                <c:pt idx="3">
                  <c:v>39.2</c:v>
                </c:pt>
                <c:pt idx="4">
                  <c:v>41.2</c:v>
                </c:pt>
              </c:numCache>
            </c:numRef>
          </c:val>
        </c:ser>
        <c:dLbls>
          <c:showLegendKey val="0"/>
          <c:showVal val="0"/>
          <c:showCatName val="0"/>
          <c:showSerName val="0"/>
          <c:showPercent val="0"/>
          <c:showBubbleSize val="0"/>
        </c:dLbls>
        <c:gapWidth val="67"/>
        <c:overlap val="100"/>
        <c:axId val="1397997519"/>
        <c:axId val="1397991695"/>
      </c:barChart>
      <c:catAx>
        <c:axId val="1397997519"/>
        <c:scaling>
          <c:orientation val="minMax"/>
        </c:scaling>
        <c:delete val="0"/>
        <c:axPos val="l"/>
        <c:numFmt formatCode="General" sourceLinked="1"/>
        <c:majorTickMark val="none"/>
        <c:minorTickMark val="none"/>
        <c:tickLblPos val="none"/>
        <c:spPr>
          <a:noFill/>
          <a:ln w="9525" cap="flat" cmpd="sng" algn="ctr">
            <a:noFill/>
            <a:round/>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ea"/>
                <a:sym typeface="+mn-lt"/>
              </a:defRPr>
            </a:pPr>
          </a:p>
        </c:txPr>
        <c:crossAx val="1397991695"/>
        <c:crossesAt val="-100"/>
        <c:auto val="1"/>
        <c:lblAlgn val="ctr"/>
        <c:lblOffset val="100"/>
        <c:noMultiLvlLbl val="0"/>
      </c:catAx>
      <c:valAx>
        <c:axId val="1397991695"/>
        <c:scaling>
          <c:orientation val="minMax"/>
          <c:max val="50"/>
          <c:min val="-50"/>
        </c:scaling>
        <c:delete val="0"/>
        <c:axPos val="b"/>
        <c:majorGridlines>
          <c:spPr>
            <a:ln w="9525" cap="flat" cmpd="sng" algn="ctr">
              <a:noFill/>
              <a:round/>
            </a:ln>
            <a:effectLst/>
          </c:spPr>
        </c:majorGridlines>
        <c:numFmt formatCode="General" sourceLinked="0"/>
        <c:majorTickMark val="out"/>
        <c:minorTickMark val="none"/>
        <c:tickLblPos val="nextTo"/>
        <c:spPr>
          <a:noFill/>
          <a:ln w="19050">
            <a:solidFill>
              <a:schemeClr val="tx1"/>
            </a:solidFill>
          </a:ln>
          <a:effectLst/>
        </c:spPr>
        <c:txPr>
          <a:bodyPr rot="-60000000" spcFirstLastPara="1" vertOverflow="ellipsis" vert="horz" wrap="square" anchor="ctr" anchorCtr="1"/>
          <a:lstStyle/>
          <a:p>
            <a:pPr>
              <a:defRPr lang="zh-CN" sz="1195" b="0" i="0" u="none" strike="noStrike" kern="1200" baseline="0">
                <a:solidFill>
                  <a:schemeClr val="tx1"/>
                </a:solidFill>
                <a:latin typeface="+mn-lt"/>
                <a:ea typeface="+mn-ea"/>
                <a:cs typeface="+mn-ea"/>
                <a:sym typeface="+mn-lt"/>
              </a:defRPr>
            </a:pPr>
          </a:p>
        </c:txPr>
        <c:crossAx val="1397997519"/>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lang="zh-CN">
          <a:solidFill>
            <a:schemeClr val="tx1"/>
          </a:solidFill>
          <a:latin typeface="+mn-lt"/>
          <a:ea typeface="+mn-ea"/>
          <a:cs typeface="+mn-ea"/>
          <a:sym typeface="+mn-lt"/>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dk2" tx2="lt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Sheet1!$C$2</c:f>
              <c:strCache>
                <c:ptCount val="1"/>
                <c:pt idx="0">
                  <c:v>Atezo</c:v>
                </c:pt>
              </c:strCache>
            </c:strRef>
          </c:tx>
          <c:spPr>
            <a:solidFill>
              <a:srgbClr val="3953A4"/>
            </a:solidFill>
            <a:ln>
              <a:noFill/>
            </a:ln>
            <a:effectLst/>
          </c:spPr>
          <c:invertIfNegative val="0"/>
          <c:dLbls>
            <c:dLbl>
              <c:idx val="2"/>
              <c:layout/>
              <c:tx>
                <c:rich>
                  <a:bodyPr rot="0" spcFirstLastPara="0" vertOverflow="ellipsis" vert="horz" wrap="square" lIns="38100" tIns="19050" rIns="38100" bIns="19050" anchor="ctr" anchorCtr="1"/>
                  <a:lstStyle/>
                  <a:p>
                    <a:fld id="{d611a9aa-7fcd-43e6-975f-d2ff4d558438}" type="VALUE">
                      <a:t>[VALUE]</a:t>
                    </a:fld>
                    <a:endParaRPr lang="zh-CN" altLang="en-US" b="0" i="0" u="none" strike="noStrike" baseline="0">
                      <a:latin typeface="Arial" panose="020B0604020202020204" pitchFamily="34" charset="0"/>
                      <a:ea typeface="Arial" panose="020B0604020202020204" pitchFamily="34" charset="0"/>
                      <a:cs typeface="+mn-ea"/>
                    </a:endParaRPr>
                  </a:p>
                </c:rich>
              </c:tx>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0"/>
                  <c:y val="-0.0039319335856169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00283723719671582"/>
                  <c:y val="-0.00786386717123385"/>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Sheet1!$B$3:$B$14</c:f>
              <c:strCache>
                <c:ptCount val="12"/>
                <c:pt idx="0">
                  <c:v>Locoregional only</c:v>
                </c:pt>
                <c:pt idx="1">
                  <c:v>Distant recurrence only</c:v>
                </c:pt>
                <c:pt idx="2">
                  <c:v>Locoregional and distant</c:v>
                </c:pt>
                <c:pt idx="3">
                  <c:v>CNS only</c:v>
                </c:pt>
                <c:pt idx="4">
                  <c:v>Locoregional only</c:v>
                </c:pt>
                <c:pt idx="5">
                  <c:v>Distant recurrence only</c:v>
                </c:pt>
                <c:pt idx="6">
                  <c:v>Locoregional and distant</c:v>
                </c:pt>
                <c:pt idx="7">
                  <c:v>CNS only</c:v>
                </c:pt>
                <c:pt idx="8">
                  <c:v>Locoregional only</c:v>
                </c:pt>
                <c:pt idx="9">
                  <c:v>Distant recurrence only</c:v>
                </c:pt>
                <c:pt idx="10">
                  <c:v>Locoregional and distant</c:v>
                </c:pt>
                <c:pt idx="11">
                  <c:v>CNS only</c:v>
                </c:pt>
              </c:strCache>
            </c:strRef>
          </c:cat>
          <c:val>
            <c:numRef>
              <c:f>Sheet1!$C$3:$C$14</c:f>
              <c:numCache>
                <c:formatCode>0.0</c:formatCode>
                <c:ptCount val="12"/>
                <c:pt idx="0">
                  <c:v>16.8</c:v>
                </c:pt>
                <c:pt idx="1">
                  <c:v>17.3</c:v>
                </c:pt>
                <c:pt idx="2" c:formatCode="General">
                  <c:v>24</c:v>
                </c:pt>
                <c:pt idx="3" c:formatCode="General">
                  <c:v>18.2</c:v>
                </c:pt>
                <c:pt idx="4" c:formatCode="General">
                  <c:v>12.2</c:v>
                </c:pt>
                <c:pt idx="5" c:formatCode="General">
                  <c:v>13.5</c:v>
                </c:pt>
                <c:pt idx="6">
                  <c:v>8.6</c:v>
                </c:pt>
                <c:pt idx="7">
                  <c:v>13.5</c:v>
                </c:pt>
                <c:pt idx="8">
                  <c:v>12.1</c:v>
                </c:pt>
                <c:pt idx="9">
                  <c:v>12.5</c:v>
                </c:pt>
                <c:pt idx="10">
                  <c:v>8.6</c:v>
                </c:pt>
                <c:pt idx="11">
                  <c:v>13.5</c:v>
                </c:pt>
              </c:numCache>
            </c:numRef>
          </c:val>
        </c:ser>
        <c:ser>
          <c:idx val="1"/>
          <c:order val="1"/>
          <c:tx>
            <c:strRef>
              <c:f>Sheet1!$F$2</c:f>
              <c:strCache>
                <c:ptCount val="1"/>
                <c:pt idx="0">
                  <c:v>BSC</c:v>
                </c:pt>
              </c:strCache>
            </c:strRef>
          </c:tx>
          <c:spPr>
            <a:solidFill>
              <a:srgbClr val="ED1A22"/>
            </a:solidFill>
            <a:ln>
              <a:noFill/>
            </a:ln>
            <a:effectLst/>
          </c:spPr>
          <c:invertIfNegative val="0"/>
          <c:dLbls>
            <c:dLbl>
              <c:idx val="0"/>
              <c:layout>
                <c:manualLayout>
                  <c:x val="0.0014186185983579"/>
                  <c:y val="0.0145853063951507"/>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0.00283723719671582"/>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0.00283723719671582"/>
                  <c:y val="0.0033607530203775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4"/>
              <c:layout>
                <c:manualLayout>
                  <c:x val="0.00212792789753681"/>
                  <c:y val="-0.0117958007568508"/>
                </c:manualLayout>
              </c:layout>
              <c:tx>
                <c:rich>
                  <a:bodyPr rot="0" spcFirstLastPara="0" vertOverflow="ellipsis" vert="horz" wrap="square" lIns="38100" tIns="19050" rIns="38100" bIns="19050" anchor="ctr" anchorCtr="1"/>
                  <a:lstStyle/>
                  <a:p>
                    <a:fld id="{2af44627-8f25-43d7-8df1-988928e26412}" type="VALUE">
                      <a:t>[VALUE]</a:t>
                    </a:fld>
                    <a:endParaRPr lang="zh-CN" altLang="en-US" b="0" i="0" u="none" strike="noStrike" baseline="0">
                      <a:latin typeface="Arial" panose="020B0604020202020204" pitchFamily="34" charset="0"/>
                      <a:ea typeface="Arial" panose="020B0604020202020204" pitchFamily="34" charset="0"/>
                      <a:cs typeface="+mn-ea"/>
                    </a:endParaRPr>
                  </a:p>
                </c:rich>
              </c:tx>
              <c:numFmt formatCode="General" sourceLinked="1"/>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p>
              </c:txPr>
              <c:dLblPos val="outEnd"/>
              <c:showLegendKey val="0"/>
              <c:showVal val="1"/>
              <c:showCatName val="0"/>
              <c:showSerName val="0"/>
              <c:showPercent val="0"/>
              <c:showBubbleSize val="0"/>
              <c:extLst>
                <c:ext xmlns:c15="http://schemas.microsoft.com/office/drawing/2012/chart" uri="{CE6537A1-D6FC-4f65-9D91-7224C49458BB}">
                  <c15:layout>
                    <c:manualLayout>
                      <c:w val="0.0370543177891086"/>
                      <c:h val="0.0487308987750014"/>
                    </c:manualLayout>
                  </c15:layout>
                </c:ext>
              </c:extLst>
            </c:dLbl>
            <c:dLbl>
              <c:idx val="5"/>
              <c:layout>
                <c:manualLayout>
                  <c:x val="-5.20154143866177e-17"/>
                  <c:y val="0"/>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7"/>
              <c:layout>
                <c:manualLayout>
                  <c:x val="-1.04030828773235e-16"/>
                  <c:y val="-0.0050743615329340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8"/>
              <c:layout>
                <c:manualLayout>
                  <c:x val="0"/>
                  <c:y val="-0.00900629511855089"/>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9"/>
              <c:layout>
                <c:manualLayout>
                  <c:x val="0.00283723719671582"/>
                  <c:y val="0.0033607530203775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11"/>
              <c:layout>
                <c:manualLayout>
                  <c:x val="0.00141861859835781"/>
                  <c:y val="-0.00507436153293404"/>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ea"/>
                    <a:sym typeface="+mn-lt"/>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Sheet1!$B$3:$B$14</c:f>
              <c:strCache>
                <c:ptCount val="12"/>
                <c:pt idx="0">
                  <c:v>Locoregional only</c:v>
                </c:pt>
                <c:pt idx="1">
                  <c:v>Distant recurrence only</c:v>
                </c:pt>
                <c:pt idx="2">
                  <c:v>Locoregional and distant</c:v>
                </c:pt>
                <c:pt idx="3">
                  <c:v>CNS only</c:v>
                </c:pt>
                <c:pt idx="4">
                  <c:v>Locoregional only</c:v>
                </c:pt>
                <c:pt idx="5">
                  <c:v>Distant recurrence only</c:v>
                </c:pt>
                <c:pt idx="6">
                  <c:v>Locoregional and distant</c:v>
                </c:pt>
                <c:pt idx="7">
                  <c:v>CNS only</c:v>
                </c:pt>
                <c:pt idx="8">
                  <c:v>Locoregional only</c:v>
                </c:pt>
                <c:pt idx="9">
                  <c:v>Distant recurrence only</c:v>
                </c:pt>
                <c:pt idx="10">
                  <c:v>Locoregional and distant</c:v>
                </c:pt>
                <c:pt idx="11">
                  <c:v>CNS only</c:v>
                </c:pt>
              </c:strCache>
            </c:strRef>
          </c:cat>
          <c:val>
            <c:numRef>
              <c:f>Sheet1!$F$3:$F$14</c:f>
              <c:numCache>
                <c:formatCode>0.0</c:formatCode>
                <c:ptCount val="12"/>
                <c:pt idx="0">
                  <c:v>12</c:v>
                </c:pt>
                <c:pt idx="1">
                  <c:v>10.4</c:v>
                </c:pt>
                <c:pt idx="2" c:formatCode="General">
                  <c:v>5.3</c:v>
                </c:pt>
                <c:pt idx="3" c:formatCode="General">
                  <c:v>10.6</c:v>
                </c:pt>
                <c:pt idx="4" c:formatCode="General">
                  <c:v>12</c:v>
                </c:pt>
                <c:pt idx="5" c:formatCode="General">
                  <c:v>10.4</c:v>
                </c:pt>
                <c:pt idx="6">
                  <c:v>8.2</c:v>
                </c:pt>
                <c:pt idx="7">
                  <c:v>12</c:v>
                </c:pt>
                <c:pt idx="8">
                  <c:v>12</c:v>
                </c:pt>
                <c:pt idx="9">
                  <c:v>10.6</c:v>
                </c:pt>
                <c:pt idx="10">
                  <c:v>8.2</c:v>
                </c:pt>
                <c:pt idx="11">
                  <c:v>12</c:v>
                </c:pt>
              </c:numCache>
            </c:numRef>
          </c:val>
        </c:ser>
        <c:dLbls>
          <c:showLegendKey val="0"/>
          <c:showVal val="1"/>
          <c:showCatName val="0"/>
          <c:showSerName val="0"/>
          <c:showPercent val="0"/>
          <c:showBubbleSize val="0"/>
        </c:dLbls>
        <c:gapWidth val="50"/>
        <c:axId val="787148328"/>
        <c:axId val="787148720"/>
      </c:barChart>
      <c:catAx>
        <c:axId val="787148328"/>
        <c:scaling>
          <c:orientation val="minMax"/>
        </c:scaling>
        <c:delete val="0"/>
        <c:axPos val="b"/>
        <c:numFmt formatCode="General" sourceLinked="1"/>
        <c:majorTickMark val="out"/>
        <c:minorTickMark val="none"/>
        <c:tickLblPos val="none"/>
        <c:spPr>
          <a:noFill/>
          <a:ln w="9525" cap="flat" cmpd="sng" algn="ctr">
            <a:solidFill>
              <a:schemeClr val="tx1"/>
            </a:solidFill>
            <a:prstDash val="solid"/>
            <a:round/>
          </a:ln>
          <a:effectLst/>
        </c:spPr>
        <c:txPr>
          <a:bodyPr rot="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787148720"/>
        <c:crosses val="autoZero"/>
        <c:auto val="1"/>
        <c:lblAlgn val="ctr"/>
        <c:lblOffset val="100"/>
        <c:noMultiLvlLbl val="0"/>
      </c:catAx>
      <c:valAx>
        <c:axId val="787148720"/>
        <c:scaling>
          <c:orientation val="minMax"/>
          <c:max val="30"/>
        </c:scaling>
        <c:delete val="0"/>
        <c:axPos val="l"/>
        <c:numFmt formatCode="0" sourceLinked="0"/>
        <c:majorTickMark val="out"/>
        <c:minorTickMark val="none"/>
        <c:tickLblPos val="nextTo"/>
        <c:spPr>
          <a:noFill/>
          <a:ln w="9525" cap="flat" cmpd="sng" algn="ctr">
            <a:solidFill>
              <a:schemeClr val="tx1"/>
            </a:solidFill>
            <a:prstDash val="solid"/>
            <a:round/>
          </a:ln>
          <a:effectLst/>
        </c:spPr>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ea"/>
                <a:sym typeface="+mn-lt"/>
              </a:defRPr>
            </a:pPr>
          </a:p>
        </c:txPr>
        <c:crossAx val="787148328"/>
        <c:crosses val="autoZero"/>
        <c:crossBetween val="between"/>
      </c:valAx>
      <c:spPr>
        <a:noFill/>
        <a:ln>
          <a:noFill/>
        </a:ln>
        <a:effectLst/>
      </c:spPr>
    </c:plotArea>
    <c:plotVisOnly val="1"/>
    <c:dispBlanksAs val="gap"/>
    <c:showDLblsOverMax val="0"/>
  </c:chart>
  <c:spPr>
    <a:noFill/>
    <a:ln>
      <a:noFill/>
    </a:ln>
    <a:effectLst/>
  </c:spPr>
  <c:txPr>
    <a:bodyPr/>
    <a:lstStyle/>
    <a:p>
      <a:pPr>
        <a:defRPr lang="zh-CN">
          <a:solidFill>
            <a:schemeClr val="tx1"/>
          </a:solidFill>
          <a:latin typeface="+mn-lt"/>
          <a:ea typeface="+mn-ea"/>
          <a:cs typeface="+mn-ea"/>
          <a:sym typeface="+mn-lt"/>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latin typeface="微软雅黑" panose="020B0503020204020204" charset="-122"/>
                <a:ea typeface="微软雅黑" panose="020B0503020204020204" charset="-122"/>
                <a:cs typeface="微软雅黑" panose="020B0503020204020204" charset="-122"/>
                <a:sym typeface="+mn-ea"/>
              </a:rPr>
              <a:t>3级及以上不良事件发生率：埃克替尼组10.9%(</a:t>
            </a:r>
            <a:r>
              <a:rPr lang="en-US" altLang="zh-CN" dirty="0">
                <a:latin typeface="微软雅黑" panose="020B0503020204020204" charset="-122"/>
                <a:ea typeface="微软雅黑" panose="020B0503020204020204" charset="-122"/>
                <a:cs typeface="微软雅黑" panose="020B0503020204020204" charset="-122"/>
                <a:sym typeface="+mn-ea"/>
              </a:rPr>
              <a:t>n=17</a:t>
            </a:r>
            <a:r>
              <a:rPr lang="zh-CN" altLang="en-US" dirty="0">
                <a:latin typeface="微软雅黑" panose="020B0503020204020204" charset="-122"/>
                <a:ea typeface="微软雅黑" panose="020B0503020204020204" charset="-122"/>
                <a:cs typeface="微软雅黑" panose="020B0503020204020204" charset="-122"/>
                <a:sym typeface="+mn-ea"/>
              </a:rPr>
              <a:t>)，化疗组57.6%(</a:t>
            </a:r>
            <a:r>
              <a:rPr lang="en-US" altLang="zh-CN" dirty="0">
                <a:latin typeface="微软雅黑" panose="020B0503020204020204" charset="-122"/>
                <a:ea typeface="微软雅黑" panose="020B0503020204020204" charset="-122"/>
                <a:cs typeface="微软雅黑" panose="020B0503020204020204" charset="-122"/>
                <a:sym typeface="+mn-ea"/>
              </a:rPr>
              <a:t>n=80</a:t>
            </a:r>
            <a:r>
              <a:rPr lang="zh-CN" altLang="en-US" dirty="0">
                <a:latin typeface="微软雅黑" panose="020B0503020204020204" charset="-122"/>
                <a:ea typeface="微软雅黑" panose="020B0503020204020204" charset="-122"/>
                <a:cs typeface="微软雅黑" panose="020B0503020204020204" charset="-122"/>
                <a:sym typeface="+mn-ea"/>
              </a:rPr>
              <a:t>)。</a:t>
            </a:r>
            <a:endParaRPr lang="zh-CN" altLang="en-US" dirty="0">
              <a:latin typeface="微软雅黑" panose="020B0503020204020204" charset="-122"/>
              <a:ea typeface="微软雅黑" panose="020B0503020204020204" charset="-122"/>
              <a:cs typeface="微软雅黑" panose="020B0503020204020204" charset="-122"/>
            </a:endParaRPr>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EGFR</a:t>
            </a:r>
            <a:r>
              <a:rPr lang="zh-CN" altLang="en-US" dirty="0"/>
              <a:t>突变阳性的</a:t>
            </a:r>
            <a:r>
              <a:rPr lang="en-US" altLang="zh-CN" dirty="0"/>
              <a:t>II-IIIA</a:t>
            </a:r>
            <a:r>
              <a:rPr lang="zh-CN" altLang="en-US" dirty="0"/>
              <a:t>期非小细胞肺癌患者中不同剂量的埃可替尼辅助治疗暴露时间</a:t>
            </a:r>
            <a:r>
              <a:rPr lang="en-US" altLang="zh-CN" dirty="0"/>
              <a:t>(ICOMPARE</a:t>
            </a:r>
            <a:r>
              <a:rPr lang="zh-CN" altLang="en-US" dirty="0"/>
              <a:t>研究</a:t>
            </a:r>
            <a:r>
              <a:rPr lang="en-US" altLang="zh-CN" dirty="0"/>
              <a:t>):</a:t>
            </a:r>
            <a:r>
              <a:rPr lang="zh-CN" altLang="en-US" dirty="0"/>
              <a:t>一项随机、开放标签的</a:t>
            </a:r>
            <a:r>
              <a:rPr lang="en-US" altLang="zh-CN" dirty="0"/>
              <a:t>2</a:t>
            </a:r>
            <a:r>
              <a:rPr lang="zh-CN" altLang="en-US" dirty="0"/>
              <a:t>期研究</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E1AA4AF-5774-46AA-BBD0-9D79A1098D7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09B9DC4-49E4-4360-B702-6A14B537A14E}"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217FAAD-2791-41C1-8BF7-3F7BB95237B7}"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image" Target="../media/image1.emf"/><Relationship Id="rId3"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5" Type="http://schemas.openxmlformats.org/officeDocument/2006/relationships/vmlDrawing" Target="../drawings/vmlDrawing2.vml"/><Relationship Id="rId4" Type="http://schemas.openxmlformats.org/officeDocument/2006/relationships/image" Target="../media/image1.emf"/><Relationship Id="rId3" Type="http://schemas.openxmlformats.org/officeDocument/2006/relationships/oleObject" Target="../embeddings/oleObject2.bin"/><Relationship Id="rId2" Type="http://schemas.openxmlformats.org/officeDocument/2006/relationships/tags" Target="../tags/tag2.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图片+文字">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3200" name="think-cell 幻灯片" r:id="rId3" imgW="5715" imgH="5715" progId="TCLayout.ActiveDocument.1">
                  <p:embed/>
                </p:oleObj>
              </mc:Choice>
              <mc:Fallback>
                <p:oleObj name="think-cell 幻灯片" r:id="rId3" imgW="5715" imgH="5715" progId="TCLayout.ActiveDocument.1">
                  <p:embed/>
                  <p:pic>
                    <p:nvPicPr>
                      <p:cNvPr id="0" name="对象 5" hidden="1"/>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5" name="标题 1"/>
          <p:cNvSpPr>
            <a:spLocks noGrp="1"/>
          </p:cNvSpPr>
          <p:nvPr>
            <p:ph type="title"/>
          </p:nvPr>
        </p:nvSpPr>
        <p:spPr>
          <a:xfrm>
            <a:off x="339442" y="424879"/>
            <a:ext cx="11014359" cy="1154979"/>
          </a:xfrm>
          <a:prstGeom prst="rect">
            <a:avLst/>
          </a:prstGeom>
        </p:spPr>
        <p:txBody>
          <a:bodyPr vert="horz"/>
          <a:lstStyle>
            <a:lvl1pPr algn="l">
              <a:defRPr sz="2800" b="1">
                <a:solidFill>
                  <a:srgbClr val="6E295B"/>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4" name="矩形 3"/>
          <p:cNvSpPr/>
          <p:nvPr userDrawn="1"/>
        </p:nvSpPr>
        <p:spPr>
          <a:xfrm>
            <a:off x="0" y="830434"/>
            <a:ext cx="12192000" cy="6014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p>
        </p:txBody>
      </p:sp>
      <p:sp>
        <p:nvSpPr>
          <p:cNvPr id="5" name="标题 1"/>
          <p:cNvSpPr>
            <a:spLocks noGrp="1"/>
          </p:cNvSpPr>
          <p:nvPr>
            <p:ph type="title"/>
          </p:nvPr>
        </p:nvSpPr>
        <p:spPr>
          <a:xfrm>
            <a:off x="254525" y="480767"/>
            <a:ext cx="8031637" cy="624690"/>
          </a:xfrm>
        </p:spPr>
        <p:txBody>
          <a:bodyPr>
            <a:normAutofit/>
          </a:bodyPr>
          <a:lstStyle>
            <a:lvl1pPr>
              <a:defRPr sz="2800" b="1">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标题+图片+文字">
    <p:spTree>
      <p:nvGrpSpPr>
        <p:cNvPr id="1" name=""/>
        <p:cNvGrpSpPr/>
        <p:nvPr/>
      </p:nvGrpSpPr>
      <p:grpSpPr>
        <a:xfrm>
          <a:off x="0" y="0"/>
          <a:ext cx="0" cy="0"/>
          <a:chOff x="0" y="0"/>
          <a:chExt cx="0" cy="0"/>
        </a:xfrm>
      </p:grpSpPr>
      <p:cxnSp>
        <p:nvCxnSpPr>
          <p:cNvPr id="9" name="直接连接符 8"/>
          <p:cNvCxnSpPr/>
          <p:nvPr userDrawn="1"/>
        </p:nvCxnSpPr>
        <p:spPr>
          <a:xfrm>
            <a:off x="141428" y="1305981"/>
            <a:ext cx="10562717" cy="0"/>
          </a:xfrm>
          <a:prstGeom prst="line">
            <a:avLst/>
          </a:prstGeom>
          <a:ln w="12700" cmpd="sng">
            <a:gradFill flip="none" rotWithShape="1">
              <a:gsLst>
                <a:gs pos="0">
                  <a:srgbClr val="F5E3EF">
                    <a:alpha val="0"/>
                  </a:srgbClr>
                </a:gs>
                <a:gs pos="62000">
                  <a:srgbClr val="D896C6"/>
                </a:gs>
                <a:gs pos="10000">
                  <a:srgbClr val="6E295B"/>
                </a:gs>
                <a:gs pos="100000">
                  <a:srgbClr val="F5E3E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cxnSp>
        <p:nvCxnSpPr>
          <p:cNvPr id="7" name="直接连接符 6"/>
          <p:cNvCxnSpPr/>
          <p:nvPr userDrawn="1"/>
        </p:nvCxnSpPr>
        <p:spPr>
          <a:xfrm>
            <a:off x="141428" y="1305981"/>
            <a:ext cx="10562717" cy="0"/>
          </a:xfrm>
          <a:prstGeom prst="line">
            <a:avLst/>
          </a:prstGeom>
          <a:ln w="12700" cmpd="sng">
            <a:gradFill flip="none" rotWithShape="1">
              <a:gsLst>
                <a:gs pos="0">
                  <a:srgbClr val="F5E3EF">
                    <a:alpha val="0"/>
                  </a:srgbClr>
                </a:gs>
                <a:gs pos="62000">
                  <a:srgbClr val="D896C6"/>
                </a:gs>
                <a:gs pos="10000">
                  <a:srgbClr val="6E295B"/>
                </a:gs>
                <a:gs pos="100000">
                  <a:srgbClr val="F5E3E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cxnSp>
        <p:nvCxnSpPr>
          <p:cNvPr id="7" name="直接连接符 6"/>
          <p:cNvCxnSpPr/>
          <p:nvPr userDrawn="1"/>
        </p:nvCxnSpPr>
        <p:spPr>
          <a:xfrm>
            <a:off x="141428" y="1305981"/>
            <a:ext cx="10562717" cy="0"/>
          </a:xfrm>
          <a:prstGeom prst="line">
            <a:avLst/>
          </a:prstGeom>
          <a:ln w="12700" cmpd="sng">
            <a:gradFill flip="none" rotWithShape="1">
              <a:gsLst>
                <a:gs pos="0">
                  <a:srgbClr val="F5E3EF">
                    <a:alpha val="0"/>
                  </a:srgbClr>
                </a:gs>
                <a:gs pos="62000">
                  <a:srgbClr val="D896C6"/>
                </a:gs>
                <a:gs pos="10000">
                  <a:srgbClr val="6E295B"/>
                </a:gs>
                <a:gs pos="100000">
                  <a:srgbClr val="F5E3E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cxnSp>
        <p:nvCxnSpPr>
          <p:cNvPr id="7" name="直接连接符 6"/>
          <p:cNvCxnSpPr/>
          <p:nvPr userDrawn="1"/>
        </p:nvCxnSpPr>
        <p:spPr>
          <a:xfrm>
            <a:off x="141428" y="1305981"/>
            <a:ext cx="10562717" cy="0"/>
          </a:xfrm>
          <a:prstGeom prst="line">
            <a:avLst/>
          </a:prstGeom>
          <a:ln w="12700" cmpd="sng">
            <a:gradFill flip="none" rotWithShape="1">
              <a:gsLst>
                <a:gs pos="0">
                  <a:srgbClr val="F5E3EF">
                    <a:alpha val="0"/>
                  </a:srgbClr>
                </a:gs>
                <a:gs pos="62000">
                  <a:srgbClr val="D896C6"/>
                </a:gs>
                <a:gs pos="10000">
                  <a:srgbClr val="6E295B"/>
                </a:gs>
                <a:gs pos="100000">
                  <a:srgbClr val="F5E3E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graphicFrame>
        <p:nvGraphicFramePr>
          <p:cNvPr id="6" name="对象 5" hidden="1"/>
          <p:cNvGraphicFramePr>
            <a:graphicFrameLocks noChangeAspect="1"/>
          </p:cNvGraphicFramePr>
          <p:nvPr userDrawn="1">
            <p:custDataLst>
              <p:tags r:id="rId2"/>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spid="_x0000_s4149" name="think-cell 幻灯片" r:id="rId3" imgW="5715" imgH="5715" progId="TCLayout.ActiveDocument.1">
                  <p:embed/>
                </p:oleObj>
              </mc:Choice>
              <mc:Fallback>
                <p:oleObj name="think-cell 幻灯片" r:id="rId3" imgW="5715" imgH="5715" progId="TCLayout.ActiveDocument.1">
                  <p:embed/>
                  <p:pic>
                    <p:nvPicPr>
                      <p:cNvPr id="0" name="对象 5" hidden="1"/>
                      <p:cNvPicPr/>
                      <p:nvPr/>
                    </p:nvPicPr>
                    <p:blipFill>
                      <a:blip r:embed="rId4"/>
                      <a:stretch>
                        <a:fillRect/>
                      </a:stretch>
                    </p:blipFill>
                    <p:spPr>
                      <a:xfrm>
                        <a:off x="1589" y="1589"/>
                        <a:ext cx="1588" cy="1588"/>
                      </a:xfrm>
                      <a:prstGeom prst="rect">
                        <a:avLst/>
                      </a:prstGeom>
                    </p:spPr>
                  </p:pic>
                </p:oleObj>
              </mc:Fallback>
            </mc:AlternateContent>
          </a:graphicData>
        </a:graphic>
      </p:graphicFrame>
      <p:cxnSp>
        <p:nvCxnSpPr>
          <p:cNvPr id="4" name="直接连接符 3"/>
          <p:cNvCxnSpPr/>
          <p:nvPr userDrawn="1"/>
        </p:nvCxnSpPr>
        <p:spPr>
          <a:xfrm>
            <a:off x="141428" y="918056"/>
            <a:ext cx="10562717" cy="0"/>
          </a:xfrm>
          <a:prstGeom prst="line">
            <a:avLst/>
          </a:prstGeom>
          <a:ln w="12700" cmpd="sng">
            <a:gradFill flip="none" rotWithShape="1">
              <a:gsLst>
                <a:gs pos="0">
                  <a:srgbClr val="F5E3EF">
                    <a:alpha val="0"/>
                  </a:srgbClr>
                </a:gs>
                <a:gs pos="62000">
                  <a:srgbClr val="D896C6"/>
                </a:gs>
                <a:gs pos="10000">
                  <a:srgbClr val="6E295B"/>
                </a:gs>
                <a:gs pos="100000">
                  <a:srgbClr val="F5E3E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标题 1"/>
          <p:cNvSpPr>
            <a:spLocks noGrp="1"/>
          </p:cNvSpPr>
          <p:nvPr>
            <p:ph type="title"/>
          </p:nvPr>
        </p:nvSpPr>
        <p:spPr>
          <a:xfrm>
            <a:off x="339442" y="424879"/>
            <a:ext cx="11014359" cy="1154979"/>
          </a:xfrm>
          <a:prstGeom prst="rect">
            <a:avLst/>
          </a:prstGeom>
        </p:spPr>
        <p:txBody>
          <a:bodyPr vert="horz"/>
          <a:lstStyle>
            <a:lvl1pPr algn="l">
              <a:defRPr sz="2800" b="1">
                <a:solidFill>
                  <a:srgbClr val="6E295B"/>
                </a:solidFill>
                <a:latin typeface="微软雅黑" panose="020B0503020204020204" charset="-122"/>
                <a:ea typeface="微软雅黑" panose="020B0503020204020204"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BD9D05AD-63EF-4729-B2D6-F065024948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77AEAE8-E28E-474D-A61D-FE882E89BD9E}"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2.jpe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6.xml"/><Relationship Id="rId8" Type="http://schemas.openxmlformats.org/officeDocument/2006/relationships/slideLayout" Target="../slideLayouts/slideLayout25.xml"/><Relationship Id="rId7" Type="http://schemas.openxmlformats.org/officeDocument/2006/relationships/slideLayout" Target="../slideLayouts/slideLayout24.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3" Type="http://schemas.openxmlformats.org/officeDocument/2006/relationships/slideLayout" Target="../slideLayouts/slideLayout20.xml"/><Relationship Id="rId2" Type="http://schemas.openxmlformats.org/officeDocument/2006/relationships/slideLayout" Target="../slideLayouts/slideLayout19.xml"/><Relationship Id="rId18" Type="http://schemas.openxmlformats.org/officeDocument/2006/relationships/theme" Target="../theme/theme2.xml"/><Relationship Id="rId17" Type="http://schemas.openxmlformats.org/officeDocument/2006/relationships/image" Target="../media/image2.jpeg"/><Relationship Id="rId16" Type="http://schemas.openxmlformats.org/officeDocument/2006/relationships/slideLayout" Target="../slideLayouts/slideLayout33.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D05AD-63EF-4729-B2D6-F0650249485E}" type="datetimeFigureOut">
              <a:rPr lang="zh-CN" altLang="en-US" smtClean="0"/>
            </a:fld>
            <a:endParaRPr lang="zh-CN" altLang="en-US"/>
          </a:p>
        </p:txBody>
      </p:sp>
      <p:sp>
        <p:nvSpPr>
          <p:cNvPr id="5" name="页脚占位符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AEAE8-E28E-474D-A61D-FE882E89BD9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9D05AD-63EF-4729-B2D6-F0650249485E}" type="datetimeFigureOut">
              <a:rPr lang="zh-CN" altLang="en-US" smtClean="0"/>
            </a:fld>
            <a:endParaRPr lang="zh-CN" altLang="en-US"/>
          </a:p>
        </p:txBody>
      </p:sp>
      <p:sp>
        <p:nvSpPr>
          <p:cNvPr id="5" name="页脚占位符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7AEAE8-E28E-474D-A61D-FE882E89BD9E}"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image" Target="../media/image11.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4.png"/><Relationship Id="rId1" Type="http://schemas.openxmlformats.org/officeDocument/2006/relationships/tags" Target="../tags/tag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2.jpeg"/><Relationship Id="rId1"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3.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7.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vmlDrawing" Target="../drawings/vmlDrawing3.vml"/><Relationship Id="rId5" Type="http://schemas.openxmlformats.org/officeDocument/2006/relationships/slideLayout" Target="../slideLayouts/slideLayout16.xml"/><Relationship Id="rId4" Type="http://schemas.openxmlformats.org/officeDocument/2006/relationships/image" Target="../media/image43.png"/><Relationship Id="rId3" Type="http://schemas.openxmlformats.org/officeDocument/2006/relationships/image" Target="../media/image1.emf"/><Relationship Id="rId2" Type="http://schemas.openxmlformats.org/officeDocument/2006/relationships/oleObject" Target="../embeddings/oleObject3.bin"/><Relationship Id="rId1" Type="http://schemas.openxmlformats.org/officeDocument/2006/relationships/tags" Target="../tags/tag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7.png"/><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tags" Target="../tags/tag14.xml"/><Relationship Id="rId3" Type="http://schemas.openxmlformats.org/officeDocument/2006/relationships/image" Target="../media/image48.png"/><Relationship Id="rId2" Type="http://schemas.openxmlformats.org/officeDocument/2006/relationships/tags" Target="../tags/tag13.xml"/><Relationship Id="rId1" Type="http://schemas.openxmlformats.org/officeDocument/2006/relationships/tags" Target="../tags/tag12.xml"/></Relationships>
</file>

<file path=ppt/slides/_rels/slide51.xml.rels><?xml version="1.0" encoding="UTF-8" standalone="yes"?>
<Relationships xmlns="http://schemas.openxmlformats.org/package/2006/relationships"><Relationship Id="rId4" Type="http://schemas.openxmlformats.org/officeDocument/2006/relationships/slideLayout" Target="../slideLayouts/slideLayout14.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chart" Target="../charts/char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74780" y="1400539"/>
            <a:ext cx="10842172" cy="3229610"/>
          </a:xfrm>
          <a:prstGeom prst="rect">
            <a:avLst/>
          </a:prstGeom>
          <a:noFill/>
        </p:spPr>
        <p:txBody>
          <a:bodyPr wrap="square" rtlCol="0" anchor="ctr">
            <a:spAutoFit/>
          </a:bodyPr>
          <a:lstStyle/>
          <a:p>
            <a:pPr marL="285750" indent="-285750">
              <a:lnSpc>
                <a:spcPct val="170000"/>
              </a:lnSpc>
              <a:spcBef>
                <a:spcPct val="0"/>
              </a:spcBef>
              <a:buFont typeface="Arial" panose="020B0604020202020204" pitchFamily="34" charset="0"/>
              <a:buChar char="•"/>
              <a:defRPr/>
            </a:pPr>
            <a:r>
              <a:rPr lang="zh-CN" altLang="en-US" sz="2400" dirty="0">
                <a:cs typeface="+mn-ea"/>
                <a:sym typeface="+mn-lt"/>
              </a:rPr>
              <a:t>该研究为首个证明了</a:t>
            </a:r>
            <a:r>
              <a:rPr lang="en-US" altLang="zh-CN" sz="2400" dirty="0">
                <a:cs typeface="+mn-ea"/>
                <a:sym typeface="+mn-lt"/>
              </a:rPr>
              <a:t>EGFR-TKI</a:t>
            </a:r>
            <a:r>
              <a:rPr lang="zh-CN" altLang="en-US" sz="2400" dirty="0">
                <a:cs typeface="+mn-ea"/>
                <a:sym typeface="+mn-lt"/>
              </a:rPr>
              <a:t>治疗较化疗对于</a:t>
            </a:r>
            <a:r>
              <a:rPr lang="en-US" altLang="zh-CN" sz="2400" dirty="0">
                <a:cs typeface="+mn-ea"/>
                <a:sym typeface="+mn-lt"/>
              </a:rPr>
              <a:t>III</a:t>
            </a:r>
            <a:r>
              <a:rPr lang="zh-CN" altLang="en-US" sz="2400" dirty="0">
                <a:cs typeface="+mn-ea"/>
                <a:sym typeface="+mn-lt"/>
              </a:rPr>
              <a:t>期</a:t>
            </a:r>
            <a:r>
              <a:rPr lang="en-US" altLang="zh-CN" sz="2400" dirty="0" err="1">
                <a:cs typeface="+mn-ea"/>
                <a:sym typeface="+mn-lt"/>
              </a:rPr>
              <a:t>EGFR+NSCLC</a:t>
            </a:r>
            <a:r>
              <a:rPr lang="zh-CN" altLang="en-US" sz="2400" dirty="0">
                <a:cs typeface="+mn-ea"/>
                <a:sym typeface="+mn-lt"/>
              </a:rPr>
              <a:t>患者</a:t>
            </a:r>
            <a:r>
              <a:rPr lang="en-US" altLang="zh-CN" sz="2400" dirty="0">
                <a:cs typeface="+mn-ea"/>
                <a:sym typeface="+mn-lt"/>
              </a:rPr>
              <a:t>OS</a:t>
            </a:r>
            <a:r>
              <a:rPr lang="zh-CN" altLang="en-US" sz="2400" dirty="0">
                <a:cs typeface="+mn-ea"/>
                <a:sym typeface="+mn-lt"/>
              </a:rPr>
              <a:t>改善具有临床意义的随机研究</a:t>
            </a:r>
            <a:endParaRPr lang="zh-CN" altLang="en-US" sz="2400" dirty="0">
              <a:cs typeface="+mn-ea"/>
              <a:sym typeface="+mn-lt"/>
            </a:endParaRPr>
          </a:p>
          <a:p>
            <a:pPr>
              <a:lnSpc>
                <a:spcPct val="170000"/>
              </a:lnSpc>
              <a:spcBef>
                <a:spcPct val="0"/>
              </a:spcBef>
              <a:defRPr/>
            </a:pPr>
            <a:endParaRPr lang="en-US" altLang="zh-CN" sz="2400" dirty="0">
              <a:cs typeface="+mn-ea"/>
              <a:sym typeface="+mn-lt"/>
            </a:endParaRPr>
          </a:p>
          <a:p>
            <a:pPr marL="285750" indent="-285750">
              <a:lnSpc>
                <a:spcPct val="170000"/>
              </a:lnSpc>
              <a:spcBef>
                <a:spcPct val="0"/>
              </a:spcBef>
              <a:buFont typeface="Arial" panose="020B0604020202020204" pitchFamily="34" charset="0"/>
              <a:buChar char="•"/>
              <a:defRPr/>
            </a:pPr>
            <a:r>
              <a:rPr lang="zh-CN" altLang="en-US" sz="2400" dirty="0">
                <a:cs typeface="+mn-ea"/>
                <a:sym typeface="+mn-lt"/>
              </a:rPr>
              <a:t>基线时发生的共突变可能与</a:t>
            </a:r>
            <a:r>
              <a:rPr lang="en-US" altLang="zh-CN" sz="2400" dirty="0">
                <a:cs typeface="+mn-ea"/>
                <a:sym typeface="+mn-lt"/>
              </a:rPr>
              <a:t>DFS</a:t>
            </a:r>
            <a:r>
              <a:rPr lang="zh-CN" altLang="en-US" sz="2400" dirty="0">
                <a:cs typeface="+mn-ea"/>
                <a:sym typeface="+mn-lt"/>
              </a:rPr>
              <a:t>降低具有相关性，期待更进一步的研究确认该研究结果</a:t>
            </a:r>
            <a:endParaRPr lang="zh-CN" altLang="en-US" sz="2400" dirty="0">
              <a:cs typeface="+mn-ea"/>
              <a:sym typeface="+mn-lt"/>
            </a:endParaRPr>
          </a:p>
        </p:txBody>
      </p:sp>
      <p:sp>
        <p:nvSpPr>
          <p:cNvPr id="4" name="标题 1"/>
          <p:cNvSpPr>
            <a:spLocks noGrp="1"/>
          </p:cNvSpPr>
          <p:nvPr/>
        </p:nvSpPr>
        <p:spPr>
          <a:xfrm>
            <a:off x="237356" y="496845"/>
            <a:ext cx="1621924" cy="47851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结   论</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426720" y="1127762"/>
            <a:ext cx="11438890" cy="4852921"/>
            <a:chOff x="-51897" y="1201694"/>
            <a:chExt cx="7757467" cy="2867460"/>
          </a:xfrm>
        </p:grpSpPr>
        <p:grpSp>
          <p:nvGrpSpPr>
            <p:cNvPr id="90" name="Group 89"/>
            <p:cNvGrpSpPr/>
            <p:nvPr/>
          </p:nvGrpSpPr>
          <p:grpSpPr>
            <a:xfrm>
              <a:off x="-51897" y="1201694"/>
              <a:ext cx="7757467" cy="2867460"/>
              <a:chOff x="-45713" y="1319759"/>
              <a:chExt cx="7596342" cy="2807902"/>
            </a:xfrm>
          </p:grpSpPr>
          <p:sp>
            <p:nvSpPr>
              <p:cNvPr id="49" name="Google Shape;100;p15"/>
              <p:cNvSpPr txBox="1"/>
              <p:nvPr/>
            </p:nvSpPr>
            <p:spPr>
              <a:xfrm>
                <a:off x="-2091" y="3239307"/>
                <a:ext cx="5045111" cy="514008"/>
              </a:xfrm>
              <a:prstGeom prst="rect">
                <a:avLst/>
              </a:prstGeom>
              <a:noFill/>
              <a:ln>
                <a:noFill/>
              </a:ln>
            </p:spPr>
            <p:txBody>
              <a:bodyPr spcFirstLastPara="1" wrap="square" lIns="68525" tIns="34250" rIns="68525" bIns="34250" anchor="t" anchorCtr="0">
                <a:noAutofit/>
              </a:bodyPr>
              <a:lstStyle/>
              <a:p>
                <a:pPr>
                  <a:buClr>
                    <a:srgbClr val="000000"/>
                  </a:buClr>
                </a:pPr>
                <a:r>
                  <a:rPr lang="zh-CN" altLang="en-US" b="1" kern="0" dirty="0">
                    <a:solidFill>
                      <a:srgbClr val="000000"/>
                    </a:solidFill>
                    <a:cs typeface="+mn-ea"/>
                    <a:sym typeface="+mn-lt"/>
                  </a:rPr>
                  <a:t>主要终点：</a:t>
                </a:r>
                <a:r>
                  <a:rPr lang="en-US" altLang="zh-CN" kern="0" dirty="0">
                    <a:solidFill>
                      <a:srgbClr val="000000"/>
                    </a:solidFill>
                    <a:cs typeface="+mn-ea"/>
                    <a:sym typeface="+mn-lt"/>
                  </a:rPr>
                  <a:t>II/IIIA</a:t>
                </a:r>
                <a:r>
                  <a:rPr lang="zh-CN" altLang="en-US" kern="0" dirty="0">
                    <a:solidFill>
                      <a:srgbClr val="000000"/>
                    </a:solidFill>
                    <a:cs typeface="+mn-ea"/>
                    <a:sym typeface="+mn-lt"/>
                  </a:rPr>
                  <a:t>期患者研究者评估的</a:t>
                </a:r>
                <a:r>
                  <a:rPr lang="en-US" altLang="zh-CN" kern="0" dirty="0">
                    <a:solidFill>
                      <a:srgbClr val="000000"/>
                    </a:solidFill>
                    <a:cs typeface="+mn-ea"/>
                    <a:sym typeface="+mn-lt"/>
                  </a:rPr>
                  <a:t>DFS</a:t>
                </a:r>
                <a:endParaRPr lang="en-US" altLang="zh-CN" kern="0" dirty="0">
                  <a:solidFill>
                    <a:srgbClr val="000000"/>
                  </a:solidFill>
                  <a:cs typeface="+mn-ea"/>
                  <a:sym typeface="+mn-lt"/>
                </a:endParaRPr>
              </a:p>
              <a:p>
                <a:pPr>
                  <a:buClr>
                    <a:srgbClr val="000000"/>
                  </a:buClr>
                </a:pPr>
                <a:r>
                  <a:rPr lang="zh-CN" altLang="en-US" b="1" dirty="0">
                    <a:solidFill>
                      <a:srgbClr val="000000"/>
                    </a:solidFill>
                    <a:cs typeface="+mn-ea"/>
                    <a:sym typeface="+mn-lt"/>
                  </a:rPr>
                  <a:t>次要终点：</a:t>
                </a:r>
                <a:r>
                  <a:rPr lang="zh-CN" altLang="en-US" dirty="0">
                    <a:solidFill>
                      <a:srgbClr val="000000"/>
                    </a:solidFill>
                    <a:cs typeface="+mn-ea"/>
                    <a:sym typeface="+mn-lt"/>
                  </a:rPr>
                  <a:t>总人群的</a:t>
                </a:r>
                <a:r>
                  <a:rPr lang="en-US" altLang="zh-CN" dirty="0">
                    <a:solidFill>
                      <a:srgbClr val="000000"/>
                    </a:solidFill>
                    <a:cs typeface="+mn-ea"/>
                    <a:sym typeface="+mn-lt"/>
                  </a:rPr>
                  <a:t>DFS</a:t>
                </a:r>
                <a:r>
                  <a:rPr lang="zh-CN" altLang="en-US" dirty="0">
                    <a:solidFill>
                      <a:srgbClr val="000000"/>
                    </a:solidFill>
                    <a:cs typeface="+mn-ea"/>
                    <a:sym typeface="+mn-lt"/>
                  </a:rPr>
                  <a:t>，</a:t>
                </a:r>
                <a:r>
                  <a:rPr lang="en-US" altLang="zh-CN" dirty="0">
                    <a:solidFill>
                      <a:srgbClr val="000000"/>
                    </a:solidFill>
                    <a:cs typeface="+mn-ea"/>
                    <a:sym typeface="+mn-lt"/>
                  </a:rPr>
                  <a:t>2</a:t>
                </a:r>
                <a:r>
                  <a:rPr lang="zh-CN" altLang="en-US" dirty="0">
                    <a:solidFill>
                      <a:srgbClr val="000000"/>
                    </a:solidFill>
                    <a:cs typeface="+mn-ea"/>
                    <a:sym typeface="+mn-lt"/>
                  </a:rPr>
                  <a:t>、</a:t>
                </a:r>
                <a:r>
                  <a:rPr lang="en-US" altLang="zh-CN" dirty="0">
                    <a:solidFill>
                      <a:srgbClr val="000000"/>
                    </a:solidFill>
                    <a:cs typeface="+mn-ea"/>
                    <a:sym typeface="+mn-lt"/>
                  </a:rPr>
                  <a:t>3</a:t>
                </a:r>
                <a:r>
                  <a:rPr lang="zh-CN" altLang="en-US" dirty="0">
                    <a:solidFill>
                      <a:srgbClr val="000000"/>
                    </a:solidFill>
                    <a:cs typeface="+mn-ea"/>
                    <a:sym typeface="+mn-lt"/>
                  </a:rPr>
                  <a:t>、</a:t>
                </a:r>
                <a:r>
                  <a:rPr lang="en-US" altLang="zh-CN" dirty="0">
                    <a:solidFill>
                      <a:srgbClr val="000000"/>
                    </a:solidFill>
                    <a:cs typeface="+mn-ea"/>
                    <a:sym typeface="+mn-lt"/>
                  </a:rPr>
                  <a:t>4</a:t>
                </a:r>
                <a:r>
                  <a:rPr lang="zh-CN" altLang="en-US" dirty="0">
                    <a:solidFill>
                      <a:srgbClr val="000000"/>
                    </a:solidFill>
                    <a:cs typeface="+mn-ea"/>
                    <a:sym typeface="+mn-lt"/>
                  </a:rPr>
                  <a:t>、</a:t>
                </a:r>
                <a:r>
                  <a:rPr lang="en-US" altLang="zh-CN" dirty="0">
                    <a:solidFill>
                      <a:srgbClr val="000000"/>
                    </a:solidFill>
                    <a:cs typeface="+mn-ea"/>
                    <a:sym typeface="+mn-lt"/>
                  </a:rPr>
                  <a:t>5</a:t>
                </a:r>
                <a:r>
                  <a:rPr lang="zh-CN" altLang="en-US" dirty="0">
                    <a:solidFill>
                      <a:srgbClr val="000000"/>
                    </a:solidFill>
                    <a:cs typeface="+mn-ea"/>
                    <a:sym typeface="+mn-lt"/>
                  </a:rPr>
                  <a:t>年</a:t>
                </a:r>
                <a:r>
                  <a:rPr lang="en-US" altLang="zh-CN" dirty="0">
                    <a:solidFill>
                      <a:srgbClr val="000000"/>
                    </a:solidFill>
                    <a:cs typeface="+mn-ea"/>
                    <a:sym typeface="+mn-lt"/>
                  </a:rPr>
                  <a:t>DFS</a:t>
                </a:r>
                <a:r>
                  <a:rPr lang="zh-CN" altLang="en-US" dirty="0">
                    <a:solidFill>
                      <a:srgbClr val="000000"/>
                    </a:solidFill>
                    <a:cs typeface="+mn-ea"/>
                    <a:sym typeface="+mn-lt"/>
                  </a:rPr>
                  <a:t>率，</a:t>
                </a:r>
                <a:r>
                  <a:rPr lang="en-US" altLang="zh-CN" dirty="0">
                    <a:solidFill>
                      <a:srgbClr val="000000"/>
                    </a:solidFill>
                    <a:cs typeface="+mn-ea"/>
                    <a:sym typeface="+mn-lt"/>
                  </a:rPr>
                  <a:t>OS</a:t>
                </a:r>
                <a:r>
                  <a:rPr lang="zh-CN" altLang="en-US" dirty="0">
                    <a:solidFill>
                      <a:srgbClr val="000000"/>
                    </a:solidFill>
                    <a:cs typeface="+mn-ea"/>
                    <a:sym typeface="+mn-lt"/>
                  </a:rPr>
                  <a:t>，安全性，</a:t>
                </a:r>
                <a:r>
                  <a:rPr lang="en-US" altLang="zh-CN" dirty="0">
                    <a:solidFill>
                      <a:srgbClr val="000000"/>
                    </a:solidFill>
                    <a:cs typeface="+mn-ea"/>
                    <a:sym typeface="+mn-lt"/>
                  </a:rPr>
                  <a:t>HRQoL</a:t>
                </a:r>
                <a:endParaRPr lang="en-US" altLang="zh-CN" dirty="0">
                  <a:solidFill>
                    <a:srgbClr val="000000"/>
                  </a:solidFill>
                  <a:cs typeface="+mn-ea"/>
                  <a:sym typeface="+mn-lt"/>
                </a:endParaRPr>
              </a:p>
            </p:txBody>
          </p:sp>
          <p:grpSp>
            <p:nvGrpSpPr>
              <p:cNvPr id="50" name="Google Shape;101;p15"/>
              <p:cNvGrpSpPr/>
              <p:nvPr/>
            </p:nvGrpSpPr>
            <p:grpSpPr>
              <a:xfrm>
                <a:off x="-45713" y="1319759"/>
                <a:ext cx="7596342" cy="1840630"/>
                <a:chOff x="-1620" y="886803"/>
                <a:chExt cx="7596342" cy="1724000"/>
              </a:xfrm>
            </p:grpSpPr>
            <p:sp>
              <p:nvSpPr>
                <p:cNvPr id="54" name="Google Shape;105;p15"/>
                <p:cNvSpPr/>
                <p:nvPr/>
              </p:nvSpPr>
              <p:spPr>
                <a:xfrm>
                  <a:off x="4136996" y="1019406"/>
                  <a:ext cx="1405707" cy="564042"/>
                </a:xfrm>
                <a:prstGeom prst="roundRect">
                  <a:avLst>
                    <a:gd name="adj" fmla="val 16667"/>
                  </a:avLst>
                </a:prstGeom>
                <a:solidFill>
                  <a:srgbClr val="3953A4"/>
                </a:solidFill>
                <a:ln>
                  <a:noFill/>
                </a:ln>
              </p:spPr>
              <p:txBody>
                <a:bodyPr spcFirstLastPara="1" wrap="square" lIns="107974" tIns="35974" rIns="107974" bIns="35974" anchor="ctr" anchorCtr="0">
                  <a:noAutofit/>
                </a:bodyPr>
                <a:lstStyle/>
                <a:p>
                  <a:pPr algn="ctr" defTabSz="685800">
                    <a:lnSpc>
                      <a:spcPct val="95000"/>
                    </a:lnSpc>
                    <a:buClr>
                      <a:srgbClr val="000000"/>
                    </a:buClr>
                    <a:defRPr/>
                  </a:pPr>
                  <a:r>
                    <a:rPr lang="zh-CN" altLang="en-US" sz="2000" b="1" kern="0" dirty="0">
                      <a:solidFill>
                        <a:srgbClr val="FFFFFF"/>
                      </a:solidFill>
                      <a:cs typeface="+mn-ea"/>
                      <a:sym typeface="+mn-lt"/>
                    </a:rPr>
                    <a:t>奥希替尼</a:t>
                  </a:r>
                  <a:endParaRPr sz="2000" kern="0" dirty="0">
                    <a:solidFill>
                      <a:srgbClr val="000000"/>
                    </a:solidFill>
                    <a:cs typeface="+mn-ea"/>
                    <a:sym typeface="+mn-lt"/>
                  </a:endParaRPr>
                </a:p>
                <a:p>
                  <a:pPr algn="ctr" defTabSz="685800">
                    <a:lnSpc>
                      <a:spcPct val="95000"/>
                    </a:lnSpc>
                    <a:buClr>
                      <a:srgbClr val="000000"/>
                    </a:buClr>
                    <a:defRPr/>
                  </a:pPr>
                  <a:r>
                    <a:rPr lang="en-US" sz="2000" kern="0" dirty="0">
                      <a:solidFill>
                        <a:srgbClr val="FFFFFF"/>
                      </a:solidFill>
                      <a:cs typeface="+mn-ea"/>
                      <a:sym typeface="+mn-lt"/>
                    </a:rPr>
                    <a:t>80mg qd</a:t>
                  </a:r>
                  <a:endParaRPr lang="en-US" sz="2000" kern="0" dirty="0">
                    <a:solidFill>
                      <a:srgbClr val="FFFFFF"/>
                    </a:solidFill>
                    <a:cs typeface="+mn-ea"/>
                    <a:sym typeface="+mn-lt"/>
                  </a:endParaRPr>
                </a:p>
              </p:txBody>
            </p:sp>
            <p:sp>
              <p:nvSpPr>
                <p:cNvPr id="55" name="Google Shape;106;p15"/>
                <p:cNvSpPr/>
                <p:nvPr/>
              </p:nvSpPr>
              <p:spPr>
                <a:xfrm>
                  <a:off x="4140965" y="1939546"/>
                  <a:ext cx="1405707" cy="453473"/>
                </a:xfrm>
                <a:prstGeom prst="roundRect">
                  <a:avLst>
                    <a:gd name="adj" fmla="val 16667"/>
                  </a:avLst>
                </a:prstGeom>
                <a:solidFill>
                  <a:srgbClr val="ED1A22"/>
                </a:solidFill>
                <a:ln>
                  <a:noFill/>
                </a:ln>
              </p:spPr>
              <p:txBody>
                <a:bodyPr spcFirstLastPara="1" wrap="square" lIns="107974" tIns="35974" rIns="107974" bIns="35974" anchor="ctr" anchorCtr="0">
                  <a:noAutofit/>
                </a:bodyPr>
                <a:lstStyle/>
                <a:p>
                  <a:pPr algn="ctr" defTabSz="685800">
                    <a:lnSpc>
                      <a:spcPct val="95000"/>
                    </a:lnSpc>
                    <a:buClr>
                      <a:srgbClr val="000000"/>
                    </a:buClr>
                    <a:defRPr/>
                  </a:pPr>
                  <a:r>
                    <a:rPr lang="zh-CN" altLang="en-US" sz="2000" b="1" kern="0" dirty="0">
                      <a:solidFill>
                        <a:srgbClr val="FFFFFF"/>
                      </a:solidFill>
                      <a:cs typeface="+mn-ea"/>
                      <a:sym typeface="+mn-lt"/>
                    </a:rPr>
                    <a:t>安慰剂 </a:t>
                  </a:r>
                  <a:r>
                    <a:rPr lang="en-US" altLang="zh-CN" sz="2000" b="1" kern="0" dirty="0">
                      <a:solidFill>
                        <a:srgbClr val="FFFFFF"/>
                      </a:solidFill>
                      <a:cs typeface="+mn-ea"/>
                      <a:sym typeface="+mn-lt"/>
                    </a:rPr>
                    <a:t>qd</a:t>
                  </a:r>
                  <a:endParaRPr lang="zh-CN" altLang="en-US" sz="2000" b="1" kern="0" dirty="0">
                    <a:solidFill>
                      <a:srgbClr val="FFFFFF"/>
                    </a:solidFill>
                    <a:cs typeface="+mn-ea"/>
                    <a:sym typeface="+mn-lt"/>
                  </a:endParaRPr>
                </a:p>
              </p:txBody>
            </p:sp>
            <p:cxnSp>
              <p:nvCxnSpPr>
                <p:cNvPr id="56" name="Google Shape;107;p15"/>
                <p:cNvCxnSpPr/>
                <p:nvPr/>
              </p:nvCxnSpPr>
              <p:spPr>
                <a:xfrm rot="10800000">
                  <a:off x="3366954" y="1734014"/>
                  <a:ext cx="124237" cy="0"/>
                </a:xfrm>
                <a:prstGeom prst="straightConnector1">
                  <a:avLst/>
                </a:prstGeom>
                <a:noFill/>
                <a:ln w="28575" cap="flat" cmpd="sng">
                  <a:solidFill>
                    <a:srgbClr val="000000"/>
                  </a:solidFill>
                  <a:prstDash val="solid"/>
                  <a:round/>
                  <a:headEnd type="none" w="sm" len="sm"/>
                  <a:tailEnd type="none" w="sm" len="sm"/>
                </a:ln>
              </p:spPr>
            </p:cxnSp>
            <p:cxnSp>
              <p:nvCxnSpPr>
                <p:cNvPr id="57" name="Google Shape;108;p15"/>
                <p:cNvCxnSpPr/>
                <p:nvPr/>
              </p:nvCxnSpPr>
              <p:spPr>
                <a:xfrm rot="16200000">
                  <a:off x="3809762" y="1259124"/>
                  <a:ext cx="273600" cy="396000"/>
                </a:xfrm>
                <a:prstGeom prst="bentConnector2">
                  <a:avLst/>
                </a:prstGeom>
                <a:noFill/>
                <a:ln w="28575" cap="flat" cmpd="sng">
                  <a:solidFill>
                    <a:srgbClr val="000000"/>
                  </a:solidFill>
                  <a:prstDash val="solid"/>
                  <a:round/>
                  <a:headEnd type="none" w="sm" len="sm"/>
                  <a:tailEnd type="triangle" w="lg" len="lg"/>
                </a:ln>
              </p:spPr>
            </p:cxnSp>
            <p:cxnSp>
              <p:nvCxnSpPr>
                <p:cNvPr id="58" name="Google Shape;109;p15"/>
                <p:cNvCxnSpPr/>
                <p:nvPr/>
              </p:nvCxnSpPr>
              <p:spPr>
                <a:xfrm rot="16200000" flipH="1">
                  <a:off x="3516160" y="1552729"/>
                  <a:ext cx="864904" cy="400096"/>
                </a:xfrm>
                <a:prstGeom prst="bentConnector2">
                  <a:avLst/>
                </a:prstGeom>
                <a:noFill/>
                <a:ln w="28575" cap="flat" cmpd="sng">
                  <a:solidFill>
                    <a:srgbClr val="000000"/>
                  </a:solidFill>
                  <a:prstDash val="solid"/>
                  <a:round/>
                  <a:headEnd type="none" w="sm" len="sm"/>
                  <a:tailEnd type="triangle" w="lg" len="lg"/>
                </a:ln>
              </p:spPr>
            </p:cxnSp>
            <p:sp>
              <p:nvSpPr>
                <p:cNvPr id="60" name="Google Shape;111;p15"/>
                <p:cNvSpPr/>
                <p:nvPr/>
              </p:nvSpPr>
              <p:spPr>
                <a:xfrm>
                  <a:off x="5915307" y="886803"/>
                  <a:ext cx="1679415" cy="1724000"/>
                </a:xfrm>
                <a:prstGeom prst="roundRect">
                  <a:avLst>
                    <a:gd name="adj" fmla="val 9583"/>
                  </a:avLst>
                </a:prstGeom>
                <a:solidFill>
                  <a:srgbClr val="D8D8D8"/>
                </a:solidFill>
                <a:ln>
                  <a:noFill/>
                </a:ln>
              </p:spPr>
              <p:txBody>
                <a:bodyPr spcFirstLastPara="1" wrap="square" lIns="34274" tIns="34274" rIns="34274" bIns="34274" anchor="ctr" anchorCtr="0">
                  <a:noAutofit/>
                </a:bodyPr>
                <a:lstStyle/>
                <a:p>
                  <a:pPr defTabSz="685800">
                    <a:buClr>
                      <a:srgbClr val="000000"/>
                    </a:buClr>
                    <a:defRPr/>
                  </a:pPr>
                  <a:endParaRPr sz="1600" kern="0" dirty="0">
                    <a:cs typeface="+mn-ea"/>
                    <a:sym typeface="+mn-lt"/>
                  </a:endParaRPr>
                </a:p>
              </p:txBody>
            </p:sp>
            <p:sp>
              <p:nvSpPr>
                <p:cNvPr id="62" name="Google Shape;113;p15"/>
                <p:cNvSpPr/>
                <p:nvPr/>
              </p:nvSpPr>
              <p:spPr>
                <a:xfrm>
                  <a:off x="-1620" y="886803"/>
                  <a:ext cx="2327666" cy="1724000"/>
                </a:xfrm>
                <a:prstGeom prst="roundRect">
                  <a:avLst>
                    <a:gd name="adj" fmla="val 9583"/>
                  </a:avLst>
                </a:prstGeom>
                <a:solidFill>
                  <a:srgbClr val="F2F2F2"/>
                </a:solidFill>
                <a:ln w="9525" cap="flat" cmpd="sng">
                  <a:solidFill>
                    <a:srgbClr val="000000"/>
                  </a:solidFill>
                  <a:prstDash val="solid"/>
                  <a:round/>
                  <a:headEnd type="none" w="sm" len="sm"/>
                  <a:tailEnd type="none" w="sm" len="sm"/>
                </a:ln>
              </p:spPr>
              <p:txBody>
                <a:bodyPr spcFirstLastPara="1" wrap="square" lIns="26974" tIns="26974" rIns="13474" bIns="26974" anchor="t" anchorCtr="0">
                  <a:noAutofit/>
                </a:bodyPr>
                <a:lstStyle/>
                <a:p>
                  <a:pPr algn="ctr" defTabSz="685800">
                    <a:buClr>
                      <a:srgbClr val="000000"/>
                    </a:buClr>
                    <a:defRPr/>
                  </a:pPr>
                  <a:endParaRPr sz="1400" kern="0" dirty="0">
                    <a:solidFill>
                      <a:srgbClr val="000000"/>
                    </a:solidFill>
                    <a:cs typeface="+mn-ea"/>
                    <a:sym typeface="+mn-lt"/>
                  </a:endParaRPr>
                </a:p>
              </p:txBody>
            </p:sp>
            <p:sp>
              <p:nvSpPr>
                <p:cNvPr id="63" name="Google Shape;114;p15"/>
                <p:cNvSpPr txBox="1"/>
                <p:nvPr/>
              </p:nvSpPr>
              <p:spPr>
                <a:xfrm>
                  <a:off x="6755" y="942175"/>
                  <a:ext cx="2305761" cy="1528077"/>
                </a:xfrm>
                <a:prstGeom prst="rect">
                  <a:avLst/>
                </a:prstGeom>
                <a:noFill/>
                <a:ln>
                  <a:noFill/>
                </a:ln>
              </p:spPr>
              <p:txBody>
                <a:bodyPr spcFirstLastPara="1" wrap="square" lIns="68525" tIns="0" rIns="68525" bIns="0" anchor="t" anchorCtr="0">
                  <a:noAutofit/>
                </a:bodyPr>
                <a:lstStyle/>
                <a:p>
                  <a:pPr algn="just" defTabSz="685800">
                    <a:lnSpc>
                      <a:spcPts val="2200"/>
                    </a:lnSpc>
                    <a:buClr>
                      <a:srgbClr val="000000"/>
                    </a:buClr>
                    <a:defRPr/>
                  </a:pPr>
                  <a:r>
                    <a:rPr lang="zh-CN" altLang="en-US" b="1" kern="0" dirty="0">
                      <a:solidFill>
                        <a:srgbClr val="000000"/>
                      </a:solidFill>
                      <a:cs typeface="+mn-ea"/>
                      <a:sym typeface="+mn-lt"/>
                    </a:rPr>
                    <a:t>完全切除的</a:t>
                  </a:r>
                  <a:r>
                    <a:rPr lang="en-US" b="1" kern="0" dirty="0">
                      <a:solidFill>
                        <a:srgbClr val="000000"/>
                      </a:solidFill>
                      <a:cs typeface="+mn-ea"/>
                      <a:sym typeface="+mn-lt"/>
                    </a:rPr>
                    <a:t>IB</a:t>
                  </a:r>
                  <a:r>
                    <a:rPr lang="zh-CN" altLang="en-US" b="1" kern="0" dirty="0">
                      <a:solidFill>
                        <a:srgbClr val="000000"/>
                      </a:solidFill>
                      <a:cs typeface="+mn-ea"/>
                      <a:sym typeface="+mn-lt"/>
                    </a:rPr>
                    <a:t>、</a:t>
                  </a:r>
                  <a:r>
                    <a:rPr lang="en-US" altLang="zh-CN" b="1" kern="0" dirty="0">
                      <a:solidFill>
                        <a:srgbClr val="000000"/>
                      </a:solidFill>
                      <a:cs typeface="+mn-ea"/>
                      <a:sym typeface="+mn-lt"/>
                    </a:rPr>
                    <a:t>II</a:t>
                  </a:r>
                  <a:r>
                    <a:rPr lang="zh-CN" altLang="en-US" b="1" kern="0" dirty="0">
                      <a:solidFill>
                        <a:srgbClr val="000000"/>
                      </a:solidFill>
                      <a:cs typeface="+mn-ea"/>
                      <a:sym typeface="+mn-lt"/>
                    </a:rPr>
                    <a:t>、</a:t>
                  </a:r>
                  <a:r>
                    <a:rPr lang="en-US" b="1" kern="0" dirty="0">
                      <a:solidFill>
                        <a:srgbClr val="000000"/>
                      </a:solidFill>
                      <a:cs typeface="+mn-ea"/>
                      <a:sym typeface="+mn-lt"/>
                    </a:rPr>
                    <a:t>IIIA</a:t>
                  </a:r>
                  <a:r>
                    <a:rPr lang="zh-CN" altLang="en-US" b="1" kern="0" dirty="0">
                      <a:solidFill>
                        <a:srgbClr val="000000"/>
                      </a:solidFill>
                      <a:cs typeface="+mn-ea"/>
                      <a:sym typeface="+mn-lt"/>
                    </a:rPr>
                    <a:t>期</a:t>
                  </a:r>
                  <a:r>
                    <a:rPr lang="en-US" b="1" kern="0" dirty="0">
                      <a:solidFill>
                        <a:srgbClr val="000000"/>
                      </a:solidFill>
                      <a:cs typeface="+mn-ea"/>
                      <a:sym typeface="+mn-lt"/>
                    </a:rPr>
                    <a:t>NSCLC</a:t>
                  </a:r>
                  <a:r>
                    <a:rPr lang="zh-CN" altLang="en-US" b="1" kern="0" dirty="0">
                      <a:solidFill>
                        <a:srgbClr val="000000"/>
                      </a:solidFill>
                      <a:cs typeface="+mn-ea"/>
                      <a:sym typeface="+mn-lt"/>
                    </a:rPr>
                    <a:t>，接受或未接受辅助治疗</a:t>
                  </a:r>
                  <a:endParaRPr lang="en-US" b="1"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zh-CN" altLang="en-US" sz="1400" kern="0" dirty="0">
                      <a:solidFill>
                        <a:srgbClr val="000000"/>
                      </a:solidFill>
                      <a:cs typeface="+mn-ea"/>
                      <a:sym typeface="+mn-lt"/>
                    </a:rPr>
                    <a:t>≥</a:t>
                  </a:r>
                  <a:r>
                    <a:rPr lang="en-US" altLang="zh-CN" sz="1400" kern="0" dirty="0">
                      <a:solidFill>
                        <a:srgbClr val="000000"/>
                      </a:solidFill>
                      <a:cs typeface="+mn-ea"/>
                      <a:sym typeface="+mn-lt"/>
                    </a:rPr>
                    <a:t>18</a:t>
                  </a:r>
                  <a:r>
                    <a:rPr lang="zh-CN" altLang="en-US" sz="1400" kern="0" dirty="0">
                      <a:solidFill>
                        <a:srgbClr val="000000"/>
                      </a:solidFill>
                      <a:cs typeface="+mn-ea"/>
                      <a:sym typeface="+mn-lt"/>
                    </a:rPr>
                    <a:t>岁</a:t>
                  </a:r>
                  <a:r>
                    <a:rPr lang="en-US" altLang="zh-CN" sz="1400" kern="0" dirty="0">
                      <a:solidFill>
                        <a:srgbClr val="000000"/>
                      </a:solidFill>
                      <a:cs typeface="+mn-ea"/>
                      <a:sym typeface="+mn-lt"/>
                    </a:rPr>
                    <a:t>(</a:t>
                  </a:r>
                  <a:r>
                    <a:rPr lang="zh-CN" altLang="en-US" sz="1400" kern="0" dirty="0">
                      <a:solidFill>
                        <a:srgbClr val="000000"/>
                      </a:solidFill>
                      <a:cs typeface="+mn-ea"/>
                      <a:sym typeface="+mn-lt"/>
                    </a:rPr>
                    <a:t>日本</a:t>
                  </a:r>
                  <a:r>
                    <a:rPr lang="en-US" altLang="zh-CN" sz="1400" kern="0" dirty="0">
                      <a:solidFill>
                        <a:srgbClr val="000000"/>
                      </a:solidFill>
                      <a:cs typeface="+mn-ea"/>
                      <a:sym typeface="+mn-lt"/>
                    </a:rPr>
                    <a:t>/</a:t>
                  </a:r>
                  <a:r>
                    <a:rPr lang="zh-CN" altLang="en-US" sz="1400" kern="0" dirty="0">
                      <a:solidFill>
                        <a:srgbClr val="000000"/>
                      </a:solidFill>
                      <a:cs typeface="+mn-ea"/>
                      <a:sym typeface="+mn-lt"/>
                    </a:rPr>
                    <a:t>台湾：≥</a:t>
                  </a:r>
                  <a:r>
                    <a:rPr lang="en-US" altLang="zh-CN" sz="1400" kern="0" dirty="0">
                      <a:solidFill>
                        <a:srgbClr val="000000"/>
                      </a:solidFill>
                      <a:cs typeface="+mn-ea"/>
                      <a:sym typeface="+mn-lt"/>
                    </a:rPr>
                    <a:t>20</a:t>
                  </a:r>
                  <a:r>
                    <a:rPr lang="zh-CN" altLang="en-US" sz="1400" kern="0" dirty="0">
                      <a:solidFill>
                        <a:srgbClr val="000000"/>
                      </a:solidFill>
                      <a:cs typeface="+mn-ea"/>
                      <a:sym typeface="+mn-lt"/>
                    </a:rPr>
                    <a:t>岁</a:t>
                  </a:r>
                  <a:r>
                    <a:rPr lang="en-US" altLang="zh-CN" sz="1400" kern="0" dirty="0">
                      <a:solidFill>
                        <a:srgbClr val="000000"/>
                      </a:solidFill>
                      <a:cs typeface="+mn-ea"/>
                      <a:sym typeface="+mn-lt"/>
                    </a:rPr>
                    <a:t>)</a:t>
                  </a:r>
                  <a:endParaRPr lang="en-US" altLang="zh-CN"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en-US" altLang="zh-CN" sz="1400" kern="0" dirty="0">
                      <a:solidFill>
                        <a:srgbClr val="000000"/>
                      </a:solidFill>
                      <a:cs typeface="+mn-ea"/>
                      <a:sym typeface="+mn-lt"/>
                    </a:rPr>
                    <a:t>WHO PS 0-1</a:t>
                  </a:r>
                  <a:r>
                    <a:rPr lang="zh-CN" altLang="en-US" sz="1400" kern="0" dirty="0">
                      <a:solidFill>
                        <a:srgbClr val="000000"/>
                      </a:solidFill>
                      <a:cs typeface="+mn-ea"/>
                      <a:sym typeface="+mn-lt"/>
                    </a:rPr>
                    <a:t>分</a:t>
                  </a:r>
                  <a:endParaRPr lang="zh-CN" altLang="en-US"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zh-CN" altLang="en-US" sz="1400" kern="0" dirty="0">
                      <a:solidFill>
                        <a:srgbClr val="000000"/>
                      </a:solidFill>
                      <a:cs typeface="+mn-ea"/>
                      <a:sym typeface="+mn-lt"/>
                    </a:rPr>
                    <a:t>确诊的原发非鳞</a:t>
                  </a:r>
                  <a:r>
                    <a:rPr lang="en-US" altLang="zh-CN" sz="1400" kern="0" dirty="0">
                      <a:solidFill>
                        <a:srgbClr val="000000"/>
                      </a:solidFill>
                      <a:cs typeface="+mn-ea"/>
                      <a:sym typeface="+mn-lt"/>
                    </a:rPr>
                    <a:t>NSCLC</a:t>
                  </a:r>
                  <a:endParaRPr lang="zh-CN" altLang="en-US"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en-US" altLang="zh-CN" sz="1400" kern="0" dirty="0">
                      <a:solidFill>
                        <a:srgbClr val="000000"/>
                      </a:solidFill>
                      <a:cs typeface="+mn-ea"/>
                      <a:sym typeface="+mn-lt"/>
                    </a:rPr>
                    <a:t>Ex19del/L858R</a:t>
                  </a:r>
                  <a:endParaRPr lang="en-US" altLang="zh-CN"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zh-CN" altLang="en-US" sz="1400" kern="0" dirty="0">
                      <a:solidFill>
                        <a:srgbClr val="000000"/>
                      </a:solidFill>
                      <a:cs typeface="+mn-ea"/>
                      <a:sym typeface="+mn-lt"/>
                    </a:rPr>
                    <a:t>手术或随机前脑部</a:t>
                  </a:r>
                  <a:r>
                    <a:rPr lang="en-US" altLang="zh-CN" sz="1400" kern="0" dirty="0">
                      <a:solidFill>
                        <a:srgbClr val="000000"/>
                      </a:solidFill>
                      <a:cs typeface="+mn-ea"/>
                      <a:sym typeface="+mn-lt"/>
                    </a:rPr>
                    <a:t>MRI</a:t>
                  </a:r>
                  <a:r>
                    <a:rPr lang="zh-CN" altLang="en-US" sz="1400" kern="0" dirty="0">
                      <a:solidFill>
                        <a:srgbClr val="000000"/>
                      </a:solidFill>
                      <a:cs typeface="+mn-ea"/>
                      <a:sym typeface="+mn-lt"/>
                    </a:rPr>
                    <a:t>或</a:t>
                  </a:r>
                  <a:r>
                    <a:rPr lang="en-US" altLang="zh-CN" sz="1400" kern="0" dirty="0">
                      <a:solidFill>
                        <a:srgbClr val="000000"/>
                      </a:solidFill>
                      <a:cs typeface="+mn-ea"/>
                      <a:sym typeface="+mn-lt"/>
                    </a:rPr>
                    <a:t>CT</a:t>
                  </a:r>
                  <a:r>
                    <a:rPr lang="zh-CN" altLang="en-US" sz="1400" kern="0" dirty="0">
                      <a:solidFill>
                        <a:srgbClr val="000000"/>
                      </a:solidFill>
                      <a:cs typeface="+mn-ea"/>
                      <a:sym typeface="+mn-lt"/>
                    </a:rPr>
                    <a:t>扫描</a:t>
                  </a:r>
                  <a:endParaRPr lang="en-US" altLang="zh-CN"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zh-CN" altLang="en-US" sz="1400" kern="0" dirty="0">
                      <a:solidFill>
                        <a:srgbClr val="000000"/>
                      </a:solidFill>
                      <a:cs typeface="+mn-ea"/>
                      <a:sym typeface="+mn-lt"/>
                    </a:rPr>
                    <a:t>完全切除，切缘阴性</a:t>
                  </a:r>
                  <a:endParaRPr lang="en-US" altLang="zh-CN" sz="1400" kern="0" dirty="0">
                    <a:solidFill>
                      <a:srgbClr val="000000"/>
                    </a:solidFill>
                    <a:cs typeface="+mn-ea"/>
                    <a:sym typeface="+mn-lt"/>
                  </a:endParaRPr>
                </a:p>
                <a:p>
                  <a:pPr marL="83185" indent="-83185" algn="just" defTabSz="685800">
                    <a:lnSpc>
                      <a:spcPts val="2200"/>
                    </a:lnSpc>
                    <a:buClr>
                      <a:srgbClr val="000000"/>
                    </a:buClr>
                    <a:buSzPts val="1260"/>
                    <a:buFont typeface="Arial" panose="020B0604020202020204"/>
                    <a:buChar char="•"/>
                    <a:defRPr/>
                  </a:pPr>
                  <a:r>
                    <a:rPr lang="zh-CN" altLang="en-US" sz="1400" kern="0" dirty="0">
                      <a:solidFill>
                        <a:srgbClr val="000000"/>
                      </a:solidFill>
                      <a:cs typeface="+mn-ea"/>
                      <a:sym typeface="+mn-lt"/>
                    </a:rPr>
                    <a:t>手术与随机间的最大时间间隔</a:t>
                  </a:r>
                  <a:endParaRPr lang="en-US" altLang="zh-CN" sz="1400" kern="0" dirty="0">
                    <a:solidFill>
                      <a:srgbClr val="000000"/>
                    </a:solidFill>
                    <a:cs typeface="+mn-ea"/>
                    <a:sym typeface="+mn-lt"/>
                  </a:endParaRPr>
                </a:p>
                <a:p>
                  <a:pPr marL="171450" indent="-171450" algn="just" defTabSz="685800">
                    <a:lnSpc>
                      <a:spcPts val="2200"/>
                    </a:lnSpc>
                    <a:buClr>
                      <a:srgbClr val="000000"/>
                    </a:buClr>
                    <a:buSzPts val="1260"/>
                    <a:buFont typeface="Wingdings" panose="05000000000000000000" pitchFamily="2" charset="2"/>
                    <a:buChar char="n"/>
                    <a:defRPr/>
                  </a:pPr>
                  <a:r>
                    <a:rPr lang="zh-CN" altLang="en-US" sz="1400" kern="0" dirty="0">
                      <a:solidFill>
                        <a:srgbClr val="000000"/>
                      </a:solidFill>
                      <a:cs typeface="+mn-ea"/>
                      <a:sym typeface="+mn-lt"/>
                    </a:rPr>
                    <a:t>如未做辅助化疗，间隔</a:t>
                  </a:r>
                  <a:r>
                    <a:rPr lang="en-US" altLang="zh-CN" sz="1400" kern="0" dirty="0">
                      <a:solidFill>
                        <a:srgbClr val="000000"/>
                      </a:solidFill>
                      <a:cs typeface="+mn-ea"/>
                      <a:sym typeface="+mn-lt"/>
                    </a:rPr>
                    <a:t>10</a:t>
                  </a:r>
                  <a:r>
                    <a:rPr lang="zh-CN" altLang="en-US" sz="1400" kern="0" dirty="0">
                      <a:solidFill>
                        <a:srgbClr val="000000"/>
                      </a:solidFill>
                      <a:cs typeface="+mn-ea"/>
                      <a:sym typeface="+mn-lt"/>
                    </a:rPr>
                    <a:t>周</a:t>
                  </a:r>
                  <a:endParaRPr lang="en-US" altLang="zh-CN" sz="1400" kern="0" dirty="0">
                    <a:solidFill>
                      <a:srgbClr val="000000"/>
                    </a:solidFill>
                    <a:cs typeface="+mn-ea"/>
                    <a:sym typeface="+mn-lt"/>
                  </a:endParaRPr>
                </a:p>
                <a:p>
                  <a:pPr marL="171450" indent="-171450" algn="just" defTabSz="685800">
                    <a:lnSpc>
                      <a:spcPts val="2200"/>
                    </a:lnSpc>
                    <a:buClr>
                      <a:srgbClr val="000000"/>
                    </a:buClr>
                    <a:buSzPts val="1260"/>
                    <a:buFont typeface="Wingdings" panose="05000000000000000000" pitchFamily="2" charset="2"/>
                    <a:buChar char="n"/>
                    <a:defRPr/>
                  </a:pPr>
                  <a:r>
                    <a:rPr lang="zh-CN" altLang="en-US" sz="1400" kern="0" dirty="0">
                      <a:solidFill>
                        <a:srgbClr val="000000"/>
                      </a:solidFill>
                      <a:cs typeface="+mn-ea"/>
                      <a:sym typeface="+mn-lt"/>
                    </a:rPr>
                    <a:t>如做过辅助化疗，间隔</a:t>
                  </a:r>
                  <a:r>
                    <a:rPr lang="en-US" altLang="zh-CN" sz="1400" kern="0" dirty="0">
                      <a:solidFill>
                        <a:srgbClr val="000000"/>
                      </a:solidFill>
                      <a:cs typeface="+mn-ea"/>
                      <a:sym typeface="+mn-lt"/>
                    </a:rPr>
                    <a:t>26</a:t>
                  </a:r>
                  <a:r>
                    <a:rPr lang="zh-CN" altLang="en-US" sz="1400" kern="0" dirty="0">
                      <a:solidFill>
                        <a:srgbClr val="000000"/>
                      </a:solidFill>
                      <a:cs typeface="+mn-ea"/>
                      <a:sym typeface="+mn-lt"/>
                    </a:rPr>
                    <a:t>周</a:t>
                  </a:r>
                  <a:endParaRPr lang="zh-CN" altLang="en-US" sz="1400" kern="0" dirty="0">
                    <a:solidFill>
                      <a:srgbClr val="000000"/>
                    </a:solidFill>
                    <a:cs typeface="+mn-ea"/>
                    <a:sym typeface="+mn-lt"/>
                  </a:endParaRPr>
                </a:p>
              </p:txBody>
            </p:sp>
            <p:sp>
              <p:nvSpPr>
                <p:cNvPr id="64" name="Google Shape;115;p15"/>
                <p:cNvSpPr/>
                <p:nvPr/>
              </p:nvSpPr>
              <p:spPr>
                <a:xfrm>
                  <a:off x="2486534" y="1010805"/>
                  <a:ext cx="1100854" cy="1337864"/>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26974" tIns="26974" rIns="26974" bIns="26974" anchor="ctr" anchorCtr="0">
                  <a:noAutofit/>
                </a:bodyPr>
                <a:lstStyle/>
                <a:p>
                  <a:pPr algn="ctr" defTabSz="685800">
                    <a:buClr>
                      <a:srgbClr val="000000"/>
                    </a:buClr>
                    <a:defRPr/>
                  </a:pPr>
                  <a:endParaRPr lang="en-US" altLang="zh-CN" sz="1400" kern="0" dirty="0">
                    <a:solidFill>
                      <a:srgbClr val="000000"/>
                    </a:solidFill>
                    <a:cs typeface="+mn-ea"/>
                    <a:sym typeface="+mn-lt"/>
                  </a:endParaRPr>
                </a:p>
              </p:txBody>
            </p:sp>
            <p:cxnSp>
              <p:nvCxnSpPr>
                <p:cNvPr id="111" name="Google Shape;102;p15"/>
                <p:cNvCxnSpPr/>
                <p:nvPr/>
              </p:nvCxnSpPr>
              <p:spPr>
                <a:xfrm flipH="1" flipV="1">
                  <a:off x="3587389" y="1706214"/>
                  <a:ext cx="172897" cy="1340"/>
                </a:xfrm>
                <a:prstGeom prst="straightConnector1">
                  <a:avLst/>
                </a:prstGeom>
                <a:noFill/>
                <a:ln w="28575" cap="flat" cmpd="sng">
                  <a:solidFill>
                    <a:srgbClr val="000000"/>
                  </a:solidFill>
                  <a:prstDash val="solid"/>
                  <a:round/>
                  <a:headEnd type="none" w="sm" len="sm"/>
                  <a:tailEnd type="none" w="sm" len="sm"/>
                </a:ln>
              </p:spPr>
            </p:cxnSp>
          </p:grpSp>
          <p:sp>
            <p:nvSpPr>
              <p:cNvPr id="114" name="Google Shape;100;p15"/>
              <p:cNvSpPr txBox="1"/>
              <p:nvPr/>
            </p:nvSpPr>
            <p:spPr>
              <a:xfrm>
                <a:off x="-2091" y="3770537"/>
                <a:ext cx="5354632" cy="357124"/>
              </a:xfrm>
              <a:prstGeom prst="rect">
                <a:avLst/>
              </a:prstGeom>
              <a:noFill/>
              <a:ln>
                <a:noFill/>
              </a:ln>
            </p:spPr>
            <p:txBody>
              <a:bodyPr spcFirstLastPara="1" wrap="square" lIns="68525" tIns="34250" rIns="68525" bIns="34250" anchor="t" anchorCtr="0">
                <a:noAutofit/>
              </a:bodyPr>
              <a:lstStyle/>
              <a:p>
                <a:pPr>
                  <a:buClr>
                    <a:srgbClr val="000000"/>
                  </a:buClr>
                </a:pPr>
                <a:r>
                  <a:rPr lang="en-US" altLang="zh-CN" sz="1600" kern="0" dirty="0">
                    <a:solidFill>
                      <a:srgbClr val="000000"/>
                    </a:solidFill>
                    <a:cs typeface="+mn-ea"/>
                    <a:sym typeface="+mn-lt"/>
                  </a:rPr>
                  <a:t>II/IIIA</a:t>
                </a:r>
                <a:r>
                  <a:rPr lang="zh-CN" altLang="en-US" sz="1600" kern="0" dirty="0">
                    <a:solidFill>
                      <a:srgbClr val="000000"/>
                    </a:solidFill>
                    <a:cs typeface="+mn-ea"/>
                    <a:sym typeface="+mn-lt"/>
                  </a:rPr>
                  <a:t>期和总人群的</a:t>
                </a:r>
                <a:r>
                  <a:rPr lang="en-US" altLang="zh-CN" sz="1600" kern="0" dirty="0">
                    <a:solidFill>
                      <a:srgbClr val="000000"/>
                    </a:solidFill>
                    <a:cs typeface="+mn-ea"/>
                    <a:sym typeface="+mn-lt"/>
                  </a:rPr>
                  <a:t>DFS</a:t>
                </a:r>
                <a:r>
                  <a:rPr lang="zh-CN" altLang="en-US" sz="1600" kern="0" dirty="0">
                    <a:solidFill>
                      <a:srgbClr val="000000"/>
                    </a:solidFill>
                    <a:cs typeface="+mn-ea"/>
                    <a:sym typeface="+mn-lt"/>
                  </a:rPr>
                  <a:t>主要和次要终点以及患者研究者评估的</a:t>
                </a:r>
                <a:r>
                  <a:rPr lang="en-US" altLang="zh-CN" sz="1600" kern="0" dirty="0">
                    <a:solidFill>
                      <a:srgbClr val="000000"/>
                    </a:solidFill>
                    <a:cs typeface="+mn-ea"/>
                    <a:sym typeface="+mn-lt"/>
                  </a:rPr>
                  <a:t>DFS</a:t>
                </a:r>
                <a:r>
                  <a:rPr lang="zh-CN" altLang="en-US" sz="1600" kern="0" dirty="0">
                    <a:solidFill>
                      <a:srgbClr val="000000"/>
                    </a:solidFill>
                    <a:cs typeface="+mn-ea"/>
                    <a:sym typeface="+mn-lt"/>
                  </a:rPr>
                  <a:t>先前已报道。</a:t>
                </a:r>
                <a:endParaRPr lang="zh-CN" altLang="en-US" sz="1600" kern="0" dirty="0">
                  <a:solidFill>
                    <a:srgbClr val="000000"/>
                  </a:solidFill>
                  <a:cs typeface="+mn-ea"/>
                  <a:sym typeface="+mn-lt"/>
                </a:endParaRPr>
              </a:p>
              <a:p>
                <a:pPr>
                  <a:buClr>
                    <a:srgbClr val="000000"/>
                  </a:buClr>
                </a:pPr>
                <a:r>
                  <a:rPr lang="zh-CN" altLang="en-US" sz="1600" kern="0" dirty="0">
                    <a:solidFill>
                      <a:srgbClr val="000000"/>
                    </a:solidFill>
                    <a:cs typeface="+mn-ea"/>
                    <a:sym typeface="+mn-lt"/>
                  </a:rPr>
                  <a:t>奥希替尼辅助治疗给相关人群带来具有高度统计学意义和临床意义的</a:t>
                </a:r>
                <a:r>
                  <a:rPr lang="en-US" altLang="zh-CN" sz="1600" kern="0" dirty="0">
                    <a:solidFill>
                      <a:srgbClr val="000000"/>
                    </a:solidFill>
                    <a:cs typeface="+mn-ea"/>
                    <a:sym typeface="+mn-lt"/>
                  </a:rPr>
                  <a:t>DFS</a:t>
                </a:r>
                <a:r>
                  <a:rPr lang="zh-CN" altLang="en-US" sz="1600" kern="0" dirty="0">
                    <a:solidFill>
                      <a:srgbClr val="000000"/>
                    </a:solidFill>
                    <a:cs typeface="+mn-ea"/>
                    <a:sym typeface="+mn-lt"/>
                  </a:rPr>
                  <a:t>改善</a:t>
                </a:r>
                <a:endParaRPr lang="zh-CN" altLang="en-US" sz="1600" b="1" kern="0" dirty="0">
                  <a:solidFill>
                    <a:srgbClr val="000000"/>
                  </a:solidFill>
                  <a:cs typeface="+mn-ea"/>
                  <a:sym typeface="+mn-lt"/>
                </a:endParaRPr>
              </a:p>
            </p:txBody>
          </p:sp>
        </p:grpSp>
        <p:cxnSp>
          <p:nvCxnSpPr>
            <p:cNvPr id="112" name="Google Shape;102;p15"/>
            <p:cNvCxnSpPr/>
            <p:nvPr/>
          </p:nvCxnSpPr>
          <p:spPr>
            <a:xfrm flipH="1" flipV="1">
              <a:off x="5821104" y="2141530"/>
              <a:ext cx="169430" cy="2"/>
            </a:xfrm>
            <a:prstGeom prst="straightConnector1">
              <a:avLst/>
            </a:prstGeom>
            <a:noFill/>
            <a:ln w="28575" cap="flat" cmpd="sng">
              <a:solidFill>
                <a:srgbClr val="000000"/>
              </a:solidFill>
              <a:prstDash val="solid"/>
              <a:round/>
              <a:headEnd type="none" w="sm" len="sm"/>
              <a:tailEnd type="none" w="sm" len="sm"/>
            </a:ln>
          </p:spPr>
        </p:cxnSp>
        <p:cxnSp>
          <p:nvCxnSpPr>
            <p:cNvPr id="15" name="直接连接符 14"/>
            <p:cNvCxnSpPr/>
            <p:nvPr/>
          </p:nvCxnSpPr>
          <p:spPr>
            <a:xfrm flipH="1">
              <a:off x="5821104" y="1630387"/>
              <a:ext cx="5538" cy="9294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a:endCxn id="54" idx="3"/>
            </p:cNvCxnSpPr>
            <p:nvPr/>
          </p:nvCxnSpPr>
          <p:spPr>
            <a:xfrm flipH="1">
              <a:off x="5610026" y="1642730"/>
              <a:ext cx="216616" cy="110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flipH="1" flipV="1">
              <a:off x="5610027" y="2532453"/>
              <a:ext cx="216614" cy="90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101600" y="298557"/>
            <a:ext cx="10932160" cy="584775"/>
          </a:xfrm>
          <a:prstGeom prst="rect">
            <a:avLst/>
          </a:prstGeom>
          <a:noFill/>
        </p:spPr>
        <p:txBody>
          <a:bodyPr wrap="square">
            <a:spAutoFit/>
          </a:bodyPr>
          <a:lstStyle/>
          <a:p>
            <a:r>
              <a:rPr lang="en-US" altLang="zh-CN" sz="3200" b="1" dirty="0">
                <a:solidFill>
                  <a:schemeClr val="accent2">
                    <a:lumMod val="75000"/>
                  </a:schemeClr>
                </a:solidFill>
                <a:cs typeface="+mn-ea"/>
                <a:sym typeface="+mn-lt"/>
              </a:rPr>
              <a:t>ADAURA</a:t>
            </a:r>
            <a:r>
              <a:rPr lang="zh-CN" altLang="en-US" sz="3200" b="1" dirty="0">
                <a:solidFill>
                  <a:schemeClr val="accent2">
                    <a:lumMod val="75000"/>
                  </a:schemeClr>
                </a:solidFill>
                <a:cs typeface="+mn-ea"/>
                <a:sym typeface="+mn-lt"/>
              </a:rPr>
              <a:t>研究</a:t>
            </a:r>
            <a:r>
              <a:rPr lang="en-US" altLang="zh-CN" sz="3200" b="1" dirty="0">
                <a:solidFill>
                  <a:schemeClr val="accent2">
                    <a:lumMod val="75000"/>
                  </a:schemeClr>
                </a:solidFill>
                <a:cs typeface="+mn-ea"/>
                <a:sym typeface="+mn-lt"/>
              </a:rPr>
              <a:t>: </a:t>
            </a:r>
            <a:r>
              <a:rPr lang="zh-CN" altLang="en-US" sz="3200" b="1" dirty="0">
                <a:solidFill>
                  <a:schemeClr val="accent2">
                    <a:lumMod val="75000"/>
                  </a:schemeClr>
                </a:solidFill>
                <a:cs typeface="+mn-ea"/>
                <a:sym typeface="+mn-lt"/>
              </a:rPr>
              <a:t>奥希替尼辅助治疗可切除的</a:t>
            </a:r>
            <a:r>
              <a:rPr lang="en-US" altLang="zh-CN" sz="3200" b="1" dirty="0">
                <a:solidFill>
                  <a:schemeClr val="accent2">
                    <a:lumMod val="75000"/>
                  </a:schemeClr>
                </a:solidFill>
                <a:cs typeface="+mn-ea"/>
                <a:sym typeface="+mn-lt"/>
              </a:rPr>
              <a:t>EGFRm NSCLC</a:t>
            </a:r>
            <a:endParaRPr lang="en-US" altLang="zh-CN" sz="3200" b="1" dirty="0">
              <a:solidFill>
                <a:schemeClr val="accent2">
                  <a:lumMod val="75000"/>
                </a:schemeClr>
              </a:solidFill>
              <a:cs typeface="+mn-ea"/>
              <a:sym typeface="+mn-lt"/>
            </a:endParaRPr>
          </a:p>
        </p:txBody>
      </p:sp>
      <p:sp>
        <p:nvSpPr>
          <p:cNvPr id="4" name="文本框 3"/>
          <p:cNvSpPr txBox="1"/>
          <p:nvPr/>
        </p:nvSpPr>
        <p:spPr>
          <a:xfrm>
            <a:off x="4143876" y="1481561"/>
            <a:ext cx="1716932" cy="2354491"/>
          </a:xfrm>
          <a:prstGeom prst="rect">
            <a:avLst/>
          </a:prstGeom>
          <a:noFill/>
        </p:spPr>
        <p:txBody>
          <a:bodyPr wrap="square" rtlCol="0">
            <a:spAutoFit/>
          </a:bodyPr>
          <a:lstStyle/>
          <a:p>
            <a:pPr algn="just" defTabSz="685800">
              <a:lnSpc>
                <a:spcPct val="150000"/>
              </a:lnSpc>
              <a:buClr>
                <a:srgbClr val="000000"/>
              </a:buClr>
              <a:defRPr/>
            </a:pPr>
            <a:r>
              <a:rPr lang="zh-CN" altLang="en-US" sz="1400" kern="0" dirty="0">
                <a:solidFill>
                  <a:srgbClr val="000000"/>
                </a:solidFill>
                <a:cs typeface="+mn-ea"/>
                <a:sym typeface="+mn-lt"/>
              </a:rPr>
              <a:t>分层因素：</a:t>
            </a:r>
            <a:endParaRPr lang="en-US" altLang="zh-CN" sz="1400" kern="0" dirty="0">
              <a:solidFill>
                <a:srgbClr val="000000"/>
              </a:solidFill>
              <a:cs typeface="+mn-ea"/>
              <a:sym typeface="+mn-lt"/>
            </a:endParaRPr>
          </a:p>
          <a:p>
            <a:pPr algn="just" defTabSz="685800">
              <a:lnSpc>
                <a:spcPct val="150000"/>
              </a:lnSpc>
              <a:buClr>
                <a:srgbClr val="000000"/>
              </a:buClr>
              <a:defRPr/>
            </a:pPr>
            <a:r>
              <a:rPr lang="zh-CN" altLang="en-US" sz="1400" b="1" kern="0" dirty="0">
                <a:solidFill>
                  <a:srgbClr val="000000"/>
                </a:solidFill>
                <a:cs typeface="+mn-ea"/>
                <a:sym typeface="+mn-lt"/>
              </a:rPr>
              <a:t>分期</a:t>
            </a:r>
            <a:endParaRPr lang="en-US" altLang="zh-CN" sz="1400" b="1" kern="0" dirty="0">
              <a:solidFill>
                <a:srgbClr val="000000"/>
              </a:solidFill>
              <a:cs typeface="+mn-ea"/>
              <a:sym typeface="+mn-lt"/>
            </a:endParaRPr>
          </a:p>
          <a:p>
            <a:pPr algn="just" defTabSz="685800">
              <a:lnSpc>
                <a:spcPct val="150000"/>
              </a:lnSpc>
              <a:buClr>
                <a:srgbClr val="000000"/>
              </a:buClr>
              <a:defRPr/>
            </a:pPr>
            <a:r>
              <a:rPr lang="en-US" altLang="zh-CN" sz="1400" kern="0" dirty="0">
                <a:solidFill>
                  <a:srgbClr val="000000"/>
                </a:solidFill>
                <a:cs typeface="+mn-ea"/>
                <a:sym typeface="+mn-lt"/>
              </a:rPr>
              <a:t>(IB vs II vs IIIA)</a:t>
            </a:r>
            <a:endParaRPr lang="en-US" altLang="zh-CN" sz="1400" kern="0" dirty="0">
              <a:solidFill>
                <a:srgbClr val="000000"/>
              </a:solidFill>
              <a:cs typeface="+mn-ea"/>
              <a:sym typeface="+mn-lt"/>
            </a:endParaRPr>
          </a:p>
          <a:p>
            <a:pPr algn="just" defTabSz="685800">
              <a:lnSpc>
                <a:spcPct val="150000"/>
              </a:lnSpc>
              <a:buClr>
                <a:srgbClr val="000000"/>
              </a:buClr>
              <a:defRPr/>
            </a:pPr>
            <a:r>
              <a:rPr lang="en-US" altLang="zh-CN" sz="1400" b="1" kern="0" dirty="0">
                <a:solidFill>
                  <a:srgbClr val="000000"/>
                </a:solidFill>
                <a:cs typeface="+mn-ea"/>
                <a:sym typeface="+mn-lt"/>
              </a:rPr>
              <a:t>EGFR</a:t>
            </a:r>
            <a:endParaRPr lang="en-US" altLang="zh-CN" sz="1400" b="1" kern="0" dirty="0">
              <a:solidFill>
                <a:srgbClr val="000000"/>
              </a:solidFill>
              <a:cs typeface="+mn-ea"/>
              <a:sym typeface="+mn-lt"/>
            </a:endParaRPr>
          </a:p>
          <a:p>
            <a:pPr algn="just" defTabSz="685800">
              <a:lnSpc>
                <a:spcPct val="150000"/>
              </a:lnSpc>
              <a:buClr>
                <a:srgbClr val="000000"/>
              </a:buClr>
              <a:defRPr/>
            </a:pPr>
            <a:r>
              <a:rPr lang="en-US" altLang="zh-CN" sz="1400" kern="0" dirty="0">
                <a:solidFill>
                  <a:srgbClr val="000000"/>
                </a:solidFill>
                <a:cs typeface="+mn-ea"/>
                <a:sym typeface="+mn-lt"/>
              </a:rPr>
              <a:t>(Ex19del vs L858R)</a:t>
            </a:r>
            <a:endParaRPr lang="en-US" altLang="zh-CN" sz="1400" kern="0" dirty="0">
              <a:solidFill>
                <a:srgbClr val="000000"/>
              </a:solidFill>
              <a:cs typeface="+mn-ea"/>
              <a:sym typeface="+mn-lt"/>
            </a:endParaRPr>
          </a:p>
          <a:p>
            <a:pPr algn="just" defTabSz="685800">
              <a:lnSpc>
                <a:spcPct val="150000"/>
              </a:lnSpc>
              <a:buClr>
                <a:srgbClr val="000000"/>
              </a:buClr>
              <a:defRPr/>
            </a:pPr>
            <a:r>
              <a:rPr lang="zh-CN" altLang="en-US" sz="1400" b="1" kern="0" dirty="0">
                <a:solidFill>
                  <a:srgbClr val="000000"/>
                </a:solidFill>
                <a:cs typeface="+mn-ea"/>
                <a:sym typeface="+mn-lt"/>
              </a:rPr>
              <a:t>种族</a:t>
            </a:r>
            <a:endParaRPr lang="en-US" altLang="zh-CN" sz="1400" b="1" kern="0" dirty="0">
              <a:solidFill>
                <a:srgbClr val="000000"/>
              </a:solidFill>
              <a:cs typeface="+mn-ea"/>
              <a:sym typeface="+mn-lt"/>
            </a:endParaRPr>
          </a:p>
          <a:p>
            <a:pPr algn="just" defTabSz="685800">
              <a:lnSpc>
                <a:spcPct val="150000"/>
              </a:lnSpc>
              <a:buClr>
                <a:srgbClr val="000000"/>
              </a:buClr>
              <a:defRPr/>
            </a:pPr>
            <a:r>
              <a:rPr lang="en-US" altLang="zh-CN" sz="1400" kern="0" dirty="0">
                <a:solidFill>
                  <a:srgbClr val="000000"/>
                </a:solidFill>
                <a:cs typeface="+mn-ea"/>
                <a:sym typeface="+mn-lt"/>
              </a:rPr>
              <a:t>(</a:t>
            </a:r>
            <a:r>
              <a:rPr lang="zh-CN" altLang="en-US" sz="1400" kern="0" dirty="0">
                <a:solidFill>
                  <a:srgbClr val="000000"/>
                </a:solidFill>
                <a:cs typeface="+mn-ea"/>
                <a:sym typeface="+mn-lt"/>
              </a:rPr>
              <a:t>亚裔 </a:t>
            </a:r>
            <a:r>
              <a:rPr lang="en-US" altLang="zh-CN" sz="1400" kern="0" dirty="0">
                <a:solidFill>
                  <a:srgbClr val="000000"/>
                </a:solidFill>
                <a:cs typeface="+mn-ea"/>
                <a:sym typeface="+mn-lt"/>
              </a:rPr>
              <a:t>vs </a:t>
            </a:r>
            <a:r>
              <a:rPr lang="zh-CN" altLang="en-US" sz="1400" kern="0" dirty="0">
                <a:solidFill>
                  <a:srgbClr val="000000"/>
                </a:solidFill>
                <a:cs typeface="+mn-ea"/>
                <a:sym typeface="+mn-lt"/>
              </a:rPr>
              <a:t>非亚裔</a:t>
            </a:r>
            <a:r>
              <a:rPr lang="en-US" altLang="zh-CN" sz="1400" kern="0" dirty="0">
                <a:solidFill>
                  <a:srgbClr val="000000"/>
                </a:solidFill>
                <a:cs typeface="+mn-ea"/>
                <a:sym typeface="+mn-lt"/>
              </a:rPr>
              <a:t>)</a:t>
            </a:r>
            <a:endParaRPr lang="en-US" altLang="zh-CN" sz="1400" kern="0" dirty="0">
              <a:solidFill>
                <a:srgbClr val="000000"/>
              </a:solidFill>
              <a:cs typeface="+mn-ea"/>
              <a:sym typeface="+mn-lt"/>
            </a:endParaRPr>
          </a:p>
        </p:txBody>
      </p:sp>
      <p:cxnSp>
        <p:nvCxnSpPr>
          <p:cNvPr id="32" name="Google Shape;102;p15"/>
          <p:cNvCxnSpPr/>
          <p:nvPr/>
        </p:nvCxnSpPr>
        <p:spPr>
          <a:xfrm flipH="1">
            <a:off x="3931819" y="2678538"/>
            <a:ext cx="241669" cy="1799"/>
          </a:xfrm>
          <a:prstGeom prst="straightConnector1">
            <a:avLst/>
          </a:prstGeom>
          <a:noFill/>
          <a:ln w="28575" cap="flat" cmpd="sng">
            <a:solidFill>
              <a:srgbClr val="000000"/>
            </a:solidFill>
            <a:prstDash val="solid"/>
            <a:round/>
            <a:headEnd type="none" w="sm" len="sm"/>
            <a:tailEnd type="none" w="sm" len="sm"/>
          </a:ln>
        </p:spPr>
      </p:cxnSp>
      <p:sp>
        <p:nvSpPr>
          <p:cNvPr id="37" name="文本框 36"/>
          <p:cNvSpPr txBox="1"/>
          <p:nvPr/>
        </p:nvSpPr>
        <p:spPr>
          <a:xfrm>
            <a:off x="9472934" y="1188086"/>
            <a:ext cx="2256418" cy="3167919"/>
          </a:xfrm>
          <a:prstGeom prst="rect">
            <a:avLst/>
          </a:prstGeom>
          <a:noFill/>
        </p:spPr>
        <p:txBody>
          <a:bodyPr wrap="square" rtlCol="0">
            <a:spAutoFit/>
          </a:bodyPr>
          <a:lstStyle/>
          <a:p>
            <a:pPr algn="just" defTabSz="685800">
              <a:lnSpc>
                <a:spcPts val="2200"/>
              </a:lnSpc>
              <a:buClr>
                <a:srgbClr val="000000"/>
              </a:buClr>
              <a:defRPr/>
            </a:pPr>
            <a:r>
              <a:rPr lang="zh-CN" altLang="en-US" b="1" u="sng" kern="0" dirty="0">
                <a:cs typeface="+mn-ea"/>
                <a:sym typeface="+mn-lt"/>
              </a:rPr>
              <a:t>计划治疗</a:t>
            </a:r>
            <a:r>
              <a:rPr lang="en-US" altLang="zh-CN" b="1" u="sng" kern="0" dirty="0">
                <a:cs typeface="+mn-ea"/>
                <a:sym typeface="+mn-lt"/>
              </a:rPr>
              <a:t>3</a:t>
            </a:r>
            <a:r>
              <a:rPr lang="zh-CN" altLang="en-US" b="1" u="sng" kern="0" dirty="0">
                <a:cs typeface="+mn-ea"/>
                <a:sym typeface="+mn-lt"/>
              </a:rPr>
              <a:t>年</a:t>
            </a:r>
            <a:endParaRPr lang="zh-CN" altLang="en-US" kern="0" dirty="0">
              <a:cs typeface="+mn-ea"/>
              <a:sym typeface="+mn-lt"/>
            </a:endParaRPr>
          </a:p>
          <a:p>
            <a:pPr algn="just" defTabSz="685800">
              <a:lnSpc>
                <a:spcPts val="2200"/>
              </a:lnSpc>
              <a:buClr>
                <a:srgbClr val="000000"/>
              </a:buClr>
              <a:defRPr/>
            </a:pPr>
            <a:r>
              <a:rPr lang="zh-CN" altLang="en-US" b="1" kern="0" dirty="0">
                <a:cs typeface="+mn-ea"/>
                <a:sym typeface="+mn-lt"/>
              </a:rPr>
              <a:t>治疗至</a:t>
            </a:r>
            <a:endParaRPr lang="zh-CN" altLang="en-US" b="1" kern="0" dirty="0">
              <a:cs typeface="+mn-ea"/>
              <a:sym typeface="+mn-lt"/>
            </a:endParaRPr>
          </a:p>
          <a:p>
            <a:pPr marL="171450" indent="-171450" algn="just" defTabSz="685800">
              <a:lnSpc>
                <a:spcPts val="2200"/>
              </a:lnSpc>
              <a:buClr>
                <a:srgbClr val="000000"/>
              </a:buClr>
              <a:buFont typeface="Arial" panose="020B0604020202020204" pitchFamily="34" charset="0"/>
              <a:buChar char="•"/>
              <a:defRPr/>
            </a:pPr>
            <a:r>
              <a:rPr lang="zh-CN" altLang="en-US" sz="1400" kern="0" dirty="0">
                <a:cs typeface="+mn-ea"/>
                <a:sym typeface="+mn-lt"/>
              </a:rPr>
              <a:t>疾病复发</a:t>
            </a:r>
            <a:endParaRPr lang="zh-CN" altLang="en-US" sz="1400" kern="0" dirty="0">
              <a:cs typeface="+mn-ea"/>
              <a:sym typeface="+mn-lt"/>
            </a:endParaRPr>
          </a:p>
          <a:p>
            <a:pPr marL="171450" indent="-171450" algn="just" defTabSz="685800">
              <a:lnSpc>
                <a:spcPts val="2200"/>
              </a:lnSpc>
              <a:buClr>
                <a:srgbClr val="000000"/>
              </a:buClr>
              <a:buFont typeface="Arial" panose="020B0604020202020204" pitchFamily="34" charset="0"/>
              <a:buChar char="•"/>
              <a:defRPr/>
            </a:pPr>
            <a:r>
              <a:rPr lang="zh-CN" altLang="en-US" sz="1400" kern="0" dirty="0">
                <a:cs typeface="+mn-ea"/>
                <a:sym typeface="+mn-lt"/>
              </a:rPr>
              <a:t>治疗完成</a:t>
            </a:r>
            <a:endParaRPr lang="zh-CN" altLang="en-US" sz="1400" kern="0" dirty="0">
              <a:cs typeface="+mn-ea"/>
              <a:sym typeface="+mn-lt"/>
            </a:endParaRPr>
          </a:p>
          <a:p>
            <a:pPr marL="171450" indent="-171450" algn="just" defTabSz="685800">
              <a:lnSpc>
                <a:spcPts val="2200"/>
              </a:lnSpc>
              <a:buClr>
                <a:srgbClr val="000000"/>
              </a:buClr>
              <a:buFont typeface="Arial" panose="020B0604020202020204" pitchFamily="34" charset="0"/>
              <a:buChar char="•"/>
              <a:defRPr/>
            </a:pPr>
            <a:r>
              <a:rPr lang="zh-CN" altLang="en-US" sz="1400" kern="0" dirty="0">
                <a:cs typeface="+mn-ea"/>
                <a:sym typeface="+mn-lt"/>
              </a:rPr>
              <a:t>满足终止条件</a:t>
            </a:r>
            <a:endParaRPr lang="zh-CN" altLang="en-US" sz="1400" kern="0" dirty="0">
              <a:cs typeface="+mn-ea"/>
              <a:sym typeface="+mn-lt"/>
            </a:endParaRPr>
          </a:p>
          <a:p>
            <a:pPr algn="just" defTabSz="685800">
              <a:lnSpc>
                <a:spcPts val="2200"/>
              </a:lnSpc>
              <a:buClr>
                <a:srgbClr val="000000"/>
              </a:buClr>
              <a:defRPr/>
            </a:pPr>
            <a:r>
              <a:rPr lang="zh-CN" altLang="en-US" b="1" kern="0" dirty="0">
                <a:cs typeface="+mn-ea"/>
                <a:sym typeface="+mn-lt"/>
              </a:rPr>
              <a:t>随访</a:t>
            </a:r>
            <a:endParaRPr lang="zh-CN" altLang="en-US" b="1" kern="0" dirty="0">
              <a:cs typeface="+mn-ea"/>
              <a:sym typeface="+mn-lt"/>
            </a:endParaRPr>
          </a:p>
          <a:p>
            <a:pPr marL="171450" indent="-171450" algn="just" defTabSz="685800">
              <a:lnSpc>
                <a:spcPts val="2200"/>
              </a:lnSpc>
              <a:buClr>
                <a:srgbClr val="000000"/>
              </a:buClr>
              <a:buFont typeface="Arial" panose="020B0604020202020204" pitchFamily="34" charset="0"/>
              <a:buChar char="•"/>
              <a:defRPr/>
            </a:pPr>
            <a:r>
              <a:rPr lang="zh-CN" altLang="en-US" sz="1400" kern="0" dirty="0">
                <a:cs typeface="+mn-ea"/>
                <a:sym typeface="+mn-lt"/>
              </a:rPr>
              <a:t>复发前：第</a:t>
            </a:r>
            <a:r>
              <a:rPr lang="en-US" altLang="zh-CN" sz="1400" kern="0" dirty="0">
                <a:cs typeface="+mn-ea"/>
                <a:sym typeface="+mn-lt"/>
              </a:rPr>
              <a:t>12</a:t>
            </a:r>
            <a:r>
              <a:rPr lang="zh-CN" altLang="en-US" sz="1400" kern="0" dirty="0">
                <a:cs typeface="+mn-ea"/>
                <a:sym typeface="+mn-lt"/>
              </a:rPr>
              <a:t>周和</a:t>
            </a:r>
            <a:r>
              <a:rPr lang="en-US" altLang="zh-CN" sz="1400" kern="0" dirty="0">
                <a:cs typeface="+mn-ea"/>
                <a:sym typeface="+mn-lt"/>
              </a:rPr>
              <a:t>24</a:t>
            </a:r>
            <a:r>
              <a:rPr lang="zh-CN" altLang="en-US" sz="1400" kern="0" dirty="0">
                <a:cs typeface="+mn-ea"/>
                <a:sym typeface="+mn-lt"/>
              </a:rPr>
              <a:t>周，然后每</a:t>
            </a:r>
            <a:r>
              <a:rPr lang="en-US" altLang="zh-CN" sz="1400" kern="0" dirty="0">
                <a:cs typeface="+mn-ea"/>
                <a:sym typeface="+mn-lt"/>
              </a:rPr>
              <a:t>24</a:t>
            </a:r>
            <a:r>
              <a:rPr lang="zh-CN" altLang="en-US" sz="1400" kern="0" dirty="0">
                <a:cs typeface="+mn-ea"/>
                <a:sym typeface="+mn-lt"/>
              </a:rPr>
              <a:t>周满</a:t>
            </a:r>
            <a:r>
              <a:rPr lang="en-US" altLang="zh-CN" sz="1400" kern="0" dirty="0">
                <a:cs typeface="+mn-ea"/>
                <a:sym typeface="+mn-lt"/>
              </a:rPr>
              <a:t>5</a:t>
            </a:r>
            <a:r>
              <a:rPr lang="zh-CN" altLang="en-US" sz="1400" kern="0" dirty="0">
                <a:cs typeface="+mn-ea"/>
                <a:sym typeface="+mn-lt"/>
              </a:rPr>
              <a:t>年，然后每年一次</a:t>
            </a:r>
            <a:endParaRPr lang="zh-CN" altLang="en-US" sz="1400" kern="0" dirty="0">
              <a:cs typeface="+mn-ea"/>
              <a:sym typeface="+mn-lt"/>
            </a:endParaRPr>
          </a:p>
          <a:p>
            <a:pPr marL="171450" indent="-171450" algn="just" defTabSz="685800">
              <a:lnSpc>
                <a:spcPts val="2200"/>
              </a:lnSpc>
              <a:buClr>
                <a:srgbClr val="000000"/>
              </a:buClr>
              <a:buFont typeface="Arial" panose="020B0604020202020204" pitchFamily="34" charset="0"/>
              <a:buChar char="•"/>
              <a:defRPr/>
            </a:pPr>
            <a:r>
              <a:rPr lang="zh-CN" altLang="en-US" sz="1400" kern="0" dirty="0">
                <a:cs typeface="+mn-ea"/>
                <a:sym typeface="+mn-lt"/>
              </a:rPr>
              <a:t>复发后：每</a:t>
            </a:r>
            <a:r>
              <a:rPr lang="en-US" altLang="zh-CN" sz="1400" kern="0" dirty="0">
                <a:cs typeface="+mn-ea"/>
                <a:sym typeface="+mn-lt"/>
              </a:rPr>
              <a:t>24</a:t>
            </a:r>
            <a:r>
              <a:rPr lang="zh-CN" altLang="en-US" sz="1400" kern="0" dirty="0">
                <a:cs typeface="+mn-ea"/>
                <a:sym typeface="+mn-lt"/>
              </a:rPr>
              <a:t>周满</a:t>
            </a:r>
            <a:r>
              <a:rPr lang="en-US" altLang="zh-CN" sz="1400" kern="0" dirty="0">
                <a:cs typeface="+mn-ea"/>
                <a:sym typeface="+mn-lt"/>
              </a:rPr>
              <a:t>5</a:t>
            </a:r>
            <a:r>
              <a:rPr lang="zh-CN" altLang="en-US" sz="1400" kern="0" dirty="0">
                <a:cs typeface="+mn-ea"/>
                <a:sym typeface="+mn-lt"/>
              </a:rPr>
              <a:t>年，然后每年一次</a:t>
            </a:r>
            <a:endParaRPr lang="zh-CN" altLang="en-US" sz="1400" kern="0" dirty="0">
              <a:cs typeface="+mn-ea"/>
              <a:sym typeface="+mn-l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p:cNvPicPr>
            <a:picLocks noChangeAspect="1"/>
          </p:cNvPicPr>
          <p:nvPr/>
        </p:nvPicPr>
        <p:blipFill>
          <a:blip r:embed="rId1"/>
          <a:stretch>
            <a:fillRect/>
          </a:stretch>
        </p:blipFill>
        <p:spPr>
          <a:xfrm>
            <a:off x="187962" y="1872617"/>
            <a:ext cx="6359525" cy="3913505"/>
          </a:xfrm>
          <a:prstGeom prst="rect">
            <a:avLst/>
          </a:prstGeom>
        </p:spPr>
      </p:pic>
      <p:sp>
        <p:nvSpPr>
          <p:cNvPr id="33" name="文本框 32"/>
          <p:cNvSpPr txBox="1"/>
          <p:nvPr/>
        </p:nvSpPr>
        <p:spPr>
          <a:xfrm>
            <a:off x="2668056" y="1909884"/>
            <a:ext cx="1399335" cy="277000"/>
          </a:xfrm>
          <a:prstGeom prst="rect">
            <a:avLst/>
          </a:prstGeom>
          <a:noFill/>
        </p:spPr>
        <p:txBody>
          <a:bodyPr wrap="square" rtlCol="0">
            <a:spAutoFit/>
          </a:bodyPr>
          <a:lstStyle/>
          <a:p>
            <a:pPr algn="ctr"/>
            <a:r>
              <a:rPr lang="zh-CN" altLang="en-US" sz="1200" b="1" dirty="0">
                <a:cs typeface="+mn-ea"/>
                <a:sym typeface="+mn-lt"/>
              </a:rPr>
              <a:t>（患者基线特征）</a:t>
            </a:r>
            <a:endParaRPr lang="zh-CN" altLang="en-US" sz="1200" b="1" dirty="0">
              <a:cs typeface="+mn-ea"/>
              <a:sym typeface="+mn-lt"/>
            </a:endParaRPr>
          </a:p>
        </p:txBody>
      </p:sp>
      <p:sp>
        <p:nvSpPr>
          <p:cNvPr id="34" name="文本框 33"/>
          <p:cNvSpPr txBox="1"/>
          <p:nvPr/>
        </p:nvSpPr>
        <p:spPr>
          <a:xfrm>
            <a:off x="187962" y="5325747"/>
            <a:ext cx="6202045" cy="460375"/>
          </a:xfrm>
          <a:prstGeom prst="rect">
            <a:avLst/>
          </a:prstGeom>
          <a:noFill/>
          <a:ln>
            <a:solidFill>
              <a:srgbClr val="FF0000"/>
            </a:solidFill>
          </a:ln>
        </p:spPr>
        <p:txBody>
          <a:bodyPr wrap="square" rtlCol="0">
            <a:spAutoFit/>
          </a:bodyPr>
          <a:lstStyle/>
          <a:p>
            <a:endParaRPr lang="zh-CN" altLang="en-US" sz="2400" dirty="0">
              <a:cs typeface="+mn-ea"/>
              <a:sym typeface="+mn-lt"/>
            </a:endParaRPr>
          </a:p>
        </p:txBody>
      </p:sp>
      <p:graphicFrame>
        <p:nvGraphicFramePr>
          <p:cNvPr id="118" name="表格 2"/>
          <p:cNvGraphicFramePr>
            <a:graphicFrameLocks noGrp="1"/>
          </p:cNvGraphicFramePr>
          <p:nvPr>
            <p:custDataLst>
              <p:tags r:id="rId2"/>
            </p:custDataLst>
          </p:nvPr>
        </p:nvGraphicFramePr>
        <p:xfrm>
          <a:off x="6766562" y="2255518"/>
          <a:ext cx="5126991" cy="3530602"/>
        </p:xfrm>
        <a:graphic>
          <a:graphicData uri="http://schemas.openxmlformats.org/drawingml/2006/table">
            <a:tbl>
              <a:tblPr firstRow="1" bandRow="1">
                <a:tableStyleId>{5C22544A-7EE6-4342-B048-85BDC9FD1C3A}</a:tableStyleId>
              </a:tblPr>
              <a:tblGrid>
                <a:gridCol w="1708997"/>
                <a:gridCol w="1708997"/>
                <a:gridCol w="1708997"/>
              </a:tblGrid>
              <a:tr h="354602">
                <a:tc>
                  <a:txBody>
                    <a:bodyPr/>
                    <a:lstStyle/>
                    <a:p>
                      <a:pPr algn="ctr"/>
                      <a:r>
                        <a:rPr lang="zh-CN" altLang="en-US" sz="1400" dirty="0">
                          <a:latin typeface="+mn-lt"/>
                          <a:ea typeface="+mn-ea"/>
                          <a:cs typeface="+mn-ea"/>
                          <a:sym typeface="+mn-lt"/>
                        </a:rPr>
                        <a:t>特征</a:t>
                      </a:r>
                      <a:endParaRPr lang="zh-CN" altLang="en-US" sz="1400" dirty="0">
                        <a:latin typeface="+mn-lt"/>
                        <a:ea typeface="+mn-ea"/>
                        <a:cs typeface="+mn-ea"/>
                        <a:sym typeface="+mn-lt"/>
                      </a:endParaRPr>
                    </a:p>
                  </a:txBody>
                  <a:tcPr marL="121920" marR="121920" marT="60960" marB="60960"/>
                </a:tc>
                <a:tc>
                  <a:txBody>
                    <a:bodyPr/>
                    <a:lstStyle/>
                    <a:p>
                      <a:pPr algn="ctr"/>
                      <a:r>
                        <a:rPr lang="zh-CN" altLang="en-US" sz="1400" dirty="0">
                          <a:latin typeface="+mn-lt"/>
                          <a:ea typeface="+mn-ea"/>
                          <a:cs typeface="+mn-ea"/>
                          <a:sym typeface="+mn-lt"/>
                        </a:rPr>
                        <a:t>患者</a:t>
                      </a:r>
                      <a:endParaRPr lang="zh-CN" altLang="en-US" sz="1400" dirty="0">
                        <a:latin typeface="+mn-lt"/>
                        <a:ea typeface="+mn-ea"/>
                        <a:cs typeface="+mn-ea"/>
                        <a:sym typeface="+mn-lt"/>
                      </a:endParaRPr>
                    </a:p>
                  </a:txBody>
                  <a:tcPr marL="121920" marR="121920" marT="60960" marB="60960"/>
                </a:tc>
                <a:tc>
                  <a:txBody>
                    <a:bodyPr/>
                    <a:lstStyle/>
                    <a:p>
                      <a:pPr algn="ctr"/>
                      <a:r>
                        <a:rPr lang="zh-CN" altLang="en-US" sz="1400" dirty="0">
                          <a:latin typeface="+mn-lt"/>
                          <a:ea typeface="+mn-ea"/>
                          <a:cs typeface="+mn-ea"/>
                          <a:sym typeface="+mn-lt"/>
                        </a:rPr>
                        <a:t>接受辅助化疗</a:t>
                      </a:r>
                      <a:endParaRPr lang="zh-CN" altLang="en-US" sz="1400" dirty="0">
                        <a:latin typeface="+mn-lt"/>
                        <a:ea typeface="+mn-ea"/>
                        <a:cs typeface="+mn-ea"/>
                        <a:sym typeface="+mn-lt"/>
                      </a:endParaRPr>
                    </a:p>
                  </a:txBody>
                  <a:tcPr marL="121920" marR="121920" marT="60960" marB="60960"/>
                </a:tc>
              </a:tr>
              <a:tr h="354602">
                <a:tc>
                  <a:txBody>
                    <a:bodyPr/>
                    <a:lstStyle/>
                    <a:p>
                      <a:pPr algn="ctr"/>
                      <a:r>
                        <a:rPr lang="en-US" altLang="zh-CN" sz="1400" dirty="0">
                          <a:latin typeface="+mn-lt"/>
                          <a:ea typeface="+mn-ea"/>
                          <a:cs typeface="+mn-ea"/>
                          <a:sym typeface="+mn-lt"/>
                        </a:rPr>
                        <a:t>IB</a:t>
                      </a:r>
                      <a:r>
                        <a:rPr lang="zh-CN" altLang="en-US" sz="1400" dirty="0">
                          <a:latin typeface="+mn-lt"/>
                          <a:ea typeface="+mn-ea"/>
                          <a:cs typeface="+mn-ea"/>
                          <a:sym typeface="+mn-lt"/>
                        </a:rPr>
                        <a:t>期</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216</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26%</a:t>
                      </a:r>
                      <a:endParaRPr lang="en-US" altLang="zh-CN" sz="1400" dirty="0">
                        <a:latin typeface="+mn-lt"/>
                        <a:ea typeface="+mn-ea"/>
                        <a:cs typeface="+mn-ea"/>
                        <a:sym typeface="+mn-lt"/>
                      </a:endParaRPr>
                    </a:p>
                  </a:txBody>
                  <a:tcPr marL="121920" marR="121920" marT="60960" marB="60960"/>
                </a:tc>
              </a:tr>
              <a:tr h="339184">
                <a:tc>
                  <a:txBody>
                    <a:bodyPr/>
                    <a:lstStyle/>
                    <a:p>
                      <a:pPr algn="ctr"/>
                      <a:r>
                        <a:rPr lang="en-US" altLang="zh-CN" sz="1400" dirty="0">
                          <a:latin typeface="+mn-lt"/>
                          <a:ea typeface="+mn-ea"/>
                          <a:cs typeface="+mn-ea"/>
                          <a:sym typeface="+mn-lt"/>
                        </a:rPr>
                        <a:t>II</a:t>
                      </a:r>
                      <a:r>
                        <a:rPr lang="zh-CN" altLang="en-US" sz="1400" dirty="0">
                          <a:latin typeface="+mn-lt"/>
                          <a:ea typeface="+mn-ea"/>
                          <a:cs typeface="+mn-ea"/>
                          <a:sym typeface="+mn-lt"/>
                        </a:rPr>
                        <a:t>期</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231</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71%</a:t>
                      </a:r>
                      <a:endParaRPr lang="en-US" altLang="zh-CN" sz="1400" dirty="0">
                        <a:latin typeface="+mn-lt"/>
                        <a:ea typeface="+mn-ea"/>
                        <a:cs typeface="+mn-ea"/>
                        <a:sym typeface="+mn-lt"/>
                      </a:endParaRPr>
                    </a:p>
                  </a:txBody>
                  <a:tcPr marL="121920" marR="121920" marT="60960" marB="60960"/>
                </a:tc>
              </a:tr>
              <a:tr h="354602">
                <a:tc>
                  <a:txBody>
                    <a:bodyPr/>
                    <a:lstStyle/>
                    <a:p>
                      <a:pPr algn="ctr"/>
                      <a:r>
                        <a:rPr lang="en-US" altLang="zh-CN" sz="1400" dirty="0">
                          <a:latin typeface="+mn-lt"/>
                          <a:ea typeface="+mn-ea"/>
                          <a:cs typeface="+mn-ea"/>
                          <a:sym typeface="+mn-lt"/>
                        </a:rPr>
                        <a:t>IIIA</a:t>
                      </a:r>
                      <a:r>
                        <a:rPr lang="zh-CN" altLang="en-US" sz="1400" dirty="0">
                          <a:latin typeface="+mn-lt"/>
                          <a:ea typeface="+mn-ea"/>
                          <a:cs typeface="+mn-ea"/>
                          <a:sym typeface="+mn-lt"/>
                        </a:rPr>
                        <a:t>期</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235</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80%</a:t>
                      </a:r>
                      <a:endParaRPr lang="en-US" altLang="zh-CN" sz="1400" dirty="0">
                        <a:latin typeface="+mn-lt"/>
                        <a:ea typeface="+mn-ea"/>
                        <a:cs typeface="+mn-ea"/>
                        <a:sym typeface="+mn-lt"/>
                      </a:endParaRPr>
                    </a:p>
                  </a:txBody>
                  <a:tcPr marL="121920" marR="121920" marT="60960" marB="60960"/>
                </a:tc>
              </a:tr>
              <a:tr h="354602">
                <a:tc>
                  <a:txBody>
                    <a:bodyPr/>
                    <a:lstStyle/>
                    <a:p>
                      <a:pPr algn="ctr"/>
                      <a:r>
                        <a:rPr lang="zh-CN" altLang="en-US" sz="1400" dirty="0">
                          <a:latin typeface="+mn-lt"/>
                          <a:ea typeface="+mn-ea"/>
                          <a:cs typeface="+mn-ea"/>
                          <a:sym typeface="+mn-lt"/>
                        </a:rPr>
                        <a:t>＜</a:t>
                      </a:r>
                      <a:r>
                        <a:rPr lang="en-US" altLang="zh-CN" sz="1400" dirty="0">
                          <a:latin typeface="+mn-lt"/>
                          <a:ea typeface="+mn-ea"/>
                          <a:cs typeface="+mn-ea"/>
                          <a:sym typeface="+mn-lt"/>
                        </a:rPr>
                        <a:t>70</a:t>
                      </a:r>
                      <a:r>
                        <a:rPr lang="zh-CN" altLang="en-US" sz="1400" dirty="0">
                          <a:latin typeface="+mn-lt"/>
                          <a:ea typeface="+mn-ea"/>
                          <a:cs typeface="+mn-ea"/>
                          <a:sym typeface="+mn-lt"/>
                        </a:rPr>
                        <a:t>岁</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509</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66%</a:t>
                      </a:r>
                      <a:endParaRPr lang="en-US" altLang="zh-CN" sz="1400" dirty="0">
                        <a:latin typeface="+mn-lt"/>
                        <a:ea typeface="+mn-ea"/>
                        <a:cs typeface="+mn-ea"/>
                        <a:sym typeface="+mn-lt"/>
                      </a:endParaRPr>
                    </a:p>
                  </a:txBody>
                  <a:tcPr marL="121920" marR="121920" marT="60960" marB="60960"/>
                </a:tc>
              </a:tr>
              <a:tr h="354602">
                <a:tc>
                  <a:txBody>
                    <a:bodyPr/>
                    <a:lstStyle/>
                    <a:p>
                      <a:pPr algn="ctr"/>
                      <a:r>
                        <a:rPr lang="zh-CN" altLang="en-US" sz="1400" dirty="0">
                          <a:latin typeface="+mn-lt"/>
                          <a:ea typeface="+mn-ea"/>
                          <a:cs typeface="+mn-ea"/>
                          <a:sym typeface="+mn-lt"/>
                        </a:rPr>
                        <a:t>≥</a:t>
                      </a:r>
                      <a:r>
                        <a:rPr lang="en-US" altLang="zh-CN" sz="1400" dirty="0">
                          <a:latin typeface="+mn-lt"/>
                          <a:ea typeface="+mn-ea"/>
                          <a:cs typeface="+mn-ea"/>
                          <a:sym typeface="+mn-lt"/>
                        </a:rPr>
                        <a:t>70</a:t>
                      </a:r>
                      <a:r>
                        <a:rPr lang="zh-CN" altLang="en-US" sz="1400" dirty="0">
                          <a:latin typeface="+mn-lt"/>
                          <a:ea typeface="+mn-ea"/>
                          <a:cs typeface="+mn-ea"/>
                          <a:sym typeface="+mn-lt"/>
                        </a:rPr>
                        <a:t>岁</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173</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42%</a:t>
                      </a:r>
                      <a:endParaRPr lang="en-US" altLang="zh-CN" sz="1400" dirty="0">
                        <a:latin typeface="+mn-lt"/>
                        <a:ea typeface="+mn-ea"/>
                        <a:cs typeface="+mn-ea"/>
                        <a:sym typeface="+mn-lt"/>
                      </a:endParaRPr>
                    </a:p>
                  </a:txBody>
                  <a:tcPr marL="121920" marR="121920" marT="60960" marB="60960"/>
                </a:tc>
              </a:tr>
              <a:tr h="354602">
                <a:tc>
                  <a:txBody>
                    <a:bodyPr/>
                    <a:lstStyle/>
                    <a:p>
                      <a:pPr algn="ctr"/>
                      <a:r>
                        <a:rPr lang="en-US" altLang="zh-CN" sz="1400" dirty="0">
                          <a:latin typeface="+mn-lt"/>
                          <a:ea typeface="+mn-ea"/>
                          <a:cs typeface="+mn-ea"/>
                          <a:sym typeface="+mn-lt"/>
                        </a:rPr>
                        <a:t>WHO PS 0</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434</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60%</a:t>
                      </a:r>
                      <a:endParaRPr lang="en-US" altLang="zh-CN" sz="1400" dirty="0">
                        <a:latin typeface="+mn-lt"/>
                        <a:ea typeface="+mn-ea"/>
                        <a:cs typeface="+mn-ea"/>
                        <a:sym typeface="+mn-lt"/>
                      </a:endParaRPr>
                    </a:p>
                  </a:txBody>
                  <a:tcPr marL="121920" marR="121920" marT="60960" marB="60960"/>
                </a:tc>
              </a:tr>
              <a:tr h="354602">
                <a:tc>
                  <a:txBody>
                    <a:bodyPr/>
                    <a:lstStyle/>
                    <a:p>
                      <a:pPr algn="ctr"/>
                      <a:r>
                        <a:rPr lang="en-US" altLang="zh-CN" sz="1400" dirty="0">
                          <a:latin typeface="+mn-lt"/>
                          <a:ea typeface="+mn-ea"/>
                          <a:cs typeface="+mn-ea"/>
                          <a:sym typeface="+mn-lt"/>
                        </a:rPr>
                        <a:t>WHO PS 1</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248</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60%</a:t>
                      </a:r>
                      <a:endParaRPr lang="en-US" altLang="zh-CN" sz="1400" dirty="0">
                        <a:latin typeface="+mn-lt"/>
                        <a:ea typeface="+mn-ea"/>
                        <a:cs typeface="+mn-ea"/>
                        <a:sym typeface="+mn-lt"/>
                      </a:endParaRPr>
                    </a:p>
                  </a:txBody>
                  <a:tcPr marL="121920" marR="121920" marT="60960" marB="60960"/>
                </a:tc>
              </a:tr>
              <a:tr h="354602">
                <a:tc>
                  <a:txBody>
                    <a:bodyPr/>
                    <a:lstStyle/>
                    <a:p>
                      <a:pPr algn="ctr"/>
                      <a:r>
                        <a:rPr lang="zh-CN" altLang="en-US" sz="1400" dirty="0">
                          <a:latin typeface="+mn-lt"/>
                          <a:ea typeface="+mn-ea"/>
                          <a:cs typeface="+mn-ea"/>
                          <a:sym typeface="+mn-lt"/>
                        </a:rPr>
                        <a:t>入组亚洲</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414</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65%</a:t>
                      </a:r>
                      <a:endParaRPr lang="en-US" altLang="zh-CN" sz="1400" dirty="0">
                        <a:latin typeface="+mn-lt"/>
                        <a:ea typeface="+mn-ea"/>
                        <a:cs typeface="+mn-ea"/>
                        <a:sym typeface="+mn-lt"/>
                      </a:endParaRPr>
                    </a:p>
                  </a:txBody>
                  <a:tcPr marL="121920" marR="121920" marT="60960" marB="60960"/>
                </a:tc>
              </a:tr>
              <a:tr h="354602">
                <a:tc>
                  <a:txBody>
                    <a:bodyPr/>
                    <a:lstStyle/>
                    <a:p>
                      <a:pPr algn="ctr"/>
                      <a:r>
                        <a:rPr lang="zh-CN" altLang="en-US" sz="1400" dirty="0">
                          <a:latin typeface="+mn-lt"/>
                          <a:ea typeface="+mn-ea"/>
                          <a:cs typeface="+mn-ea"/>
                          <a:sym typeface="+mn-lt"/>
                        </a:rPr>
                        <a:t>入组亚洲以外</a:t>
                      </a:r>
                      <a:endParaRPr lang="zh-CN" altLang="en-US"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268</a:t>
                      </a:r>
                      <a:endParaRPr lang="en-US" altLang="zh-CN" sz="1400" dirty="0">
                        <a:latin typeface="+mn-lt"/>
                        <a:ea typeface="+mn-ea"/>
                        <a:cs typeface="+mn-ea"/>
                        <a:sym typeface="+mn-lt"/>
                      </a:endParaRPr>
                    </a:p>
                  </a:txBody>
                  <a:tcPr marL="121920" marR="121920" marT="60960" marB="60960"/>
                </a:tc>
                <a:tc>
                  <a:txBody>
                    <a:bodyPr/>
                    <a:lstStyle/>
                    <a:p>
                      <a:pPr algn="ctr"/>
                      <a:r>
                        <a:rPr lang="en-US" altLang="zh-CN" sz="1400" dirty="0">
                          <a:latin typeface="+mn-lt"/>
                          <a:ea typeface="+mn-ea"/>
                          <a:cs typeface="+mn-ea"/>
                          <a:sym typeface="+mn-lt"/>
                        </a:rPr>
                        <a:t>53%</a:t>
                      </a:r>
                      <a:endParaRPr lang="en-US" altLang="zh-CN" sz="1400" dirty="0">
                        <a:latin typeface="+mn-lt"/>
                        <a:ea typeface="+mn-ea"/>
                        <a:cs typeface="+mn-ea"/>
                        <a:sym typeface="+mn-lt"/>
                      </a:endParaRPr>
                    </a:p>
                  </a:txBody>
                  <a:tcPr marL="121920" marR="121920" marT="60960" marB="60960"/>
                </a:tc>
              </a:tr>
            </a:tbl>
          </a:graphicData>
        </a:graphic>
      </p:graphicFrame>
      <p:sp>
        <p:nvSpPr>
          <p:cNvPr id="119" name="文本框 118"/>
          <p:cNvSpPr txBox="1"/>
          <p:nvPr/>
        </p:nvSpPr>
        <p:spPr>
          <a:xfrm>
            <a:off x="7469359" y="1899724"/>
            <a:ext cx="3721396" cy="276999"/>
          </a:xfrm>
          <a:prstGeom prst="rect">
            <a:avLst/>
          </a:prstGeom>
          <a:noFill/>
        </p:spPr>
        <p:txBody>
          <a:bodyPr wrap="square" rtlCol="0">
            <a:spAutoFit/>
          </a:bodyPr>
          <a:lstStyle/>
          <a:p>
            <a:pPr algn="ctr"/>
            <a:r>
              <a:rPr lang="zh-CN" altLang="en-US" sz="1200" b="1" dirty="0">
                <a:cs typeface="+mn-ea"/>
                <a:sym typeface="+mn-lt"/>
              </a:rPr>
              <a:t>辅助化疗应用情况</a:t>
            </a:r>
            <a:endParaRPr lang="zh-CN" altLang="en-US" sz="1200" b="1" dirty="0">
              <a:cs typeface="+mn-ea"/>
              <a:sym typeface="+mn-lt"/>
            </a:endParaRPr>
          </a:p>
        </p:txBody>
      </p:sp>
      <p:sp>
        <p:nvSpPr>
          <p:cNvPr id="35" name="文本框 34"/>
          <p:cNvSpPr txBox="1"/>
          <p:nvPr/>
        </p:nvSpPr>
        <p:spPr>
          <a:xfrm>
            <a:off x="108585" y="699770"/>
            <a:ext cx="9744710" cy="922020"/>
          </a:xfrm>
          <a:prstGeom prst="rect">
            <a:avLst/>
          </a:prstGeom>
          <a:noFill/>
        </p:spPr>
        <p:txBody>
          <a:bodyPr wrap="square" rtlCol="0">
            <a:spAutoFit/>
          </a:bodyPr>
          <a:lstStyle/>
          <a:p>
            <a:pPr marL="171450" indent="-171450">
              <a:buFont typeface="Arial" panose="020B0604020202020204" pitchFamily="34" charset="0"/>
              <a:buChar char="•"/>
            </a:pPr>
            <a:r>
              <a:rPr lang="en-US" altLang="zh-CN" dirty="0">
                <a:cs typeface="+mn-ea"/>
                <a:sym typeface="+mn-lt"/>
              </a:rPr>
              <a:t>682</a:t>
            </a:r>
            <a:r>
              <a:rPr lang="zh-CN" altLang="en-US" dirty="0">
                <a:cs typeface="+mn-ea"/>
                <a:sym typeface="+mn-lt"/>
              </a:rPr>
              <a:t>例患者中，</a:t>
            </a:r>
            <a:r>
              <a:rPr lang="en-US" altLang="zh-CN" dirty="0">
                <a:cs typeface="+mn-ea"/>
                <a:sym typeface="+mn-lt"/>
              </a:rPr>
              <a:t>410</a:t>
            </a:r>
            <a:r>
              <a:rPr lang="zh-CN" altLang="en-US" dirty="0">
                <a:cs typeface="+mn-ea"/>
                <a:sym typeface="+mn-lt"/>
              </a:rPr>
              <a:t>例（</a:t>
            </a:r>
            <a:r>
              <a:rPr lang="en-US" altLang="zh-CN" dirty="0">
                <a:cs typeface="+mn-ea"/>
                <a:sym typeface="+mn-lt"/>
              </a:rPr>
              <a:t>60%</a:t>
            </a:r>
            <a:r>
              <a:rPr lang="zh-CN" altLang="en-US" dirty="0">
                <a:cs typeface="+mn-ea"/>
                <a:sym typeface="+mn-lt"/>
              </a:rPr>
              <a:t>）接受了辅助化疗，中位</a:t>
            </a:r>
            <a:r>
              <a:rPr lang="en-US" altLang="zh-CN" dirty="0">
                <a:cs typeface="+mn-ea"/>
                <a:sym typeface="+mn-lt"/>
              </a:rPr>
              <a:t>4</a:t>
            </a:r>
            <a:r>
              <a:rPr lang="zh-CN" altLang="en-US" dirty="0">
                <a:cs typeface="+mn-ea"/>
                <a:sym typeface="+mn-lt"/>
              </a:rPr>
              <a:t>个周期</a:t>
            </a:r>
            <a:endParaRPr lang="en-US" altLang="zh-CN" dirty="0">
              <a:cs typeface="+mn-ea"/>
              <a:sym typeface="+mn-lt"/>
            </a:endParaRPr>
          </a:p>
          <a:p>
            <a:pPr marL="171450" indent="-171450">
              <a:buFont typeface="Arial" panose="020B0604020202020204" pitchFamily="34" charset="0"/>
              <a:buChar char="•"/>
            </a:pPr>
            <a:r>
              <a:rPr lang="zh-CN" altLang="en-US" dirty="0">
                <a:cs typeface="+mn-ea"/>
                <a:sym typeface="+mn-lt"/>
              </a:rPr>
              <a:t>绝大多数患者（</a:t>
            </a:r>
            <a:r>
              <a:rPr lang="en-US" altLang="zh-CN" dirty="0">
                <a:cs typeface="+mn-ea"/>
                <a:sym typeface="+mn-lt"/>
              </a:rPr>
              <a:t>409/410</a:t>
            </a:r>
            <a:r>
              <a:rPr lang="zh-CN" altLang="en-US" dirty="0">
                <a:cs typeface="+mn-ea"/>
                <a:sym typeface="+mn-lt"/>
              </a:rPr>
              <a:t>）接受的是含铂化疗，大多为</a:t>
            </a:r>
            <a:r>
              <a:rPr lang="en-US" altLang="zh-CN" dirty="0">
                <a:cs typeface="+mn-ea"/>
                <a:sym typeface="+mn-lt"/>
              </a:rPr>
              <a:t>II/IIIA</a:t>
            </a:r>
            <a:r>
              <a:rPr lang="zh-CN" altLang="en-US" dirty="0">
                <a:cs typeface="+mn-ea"/>
                <a:sym typeface="+mn-lt"/>
              </a:rPr>
              <a:t>期（</a:t>
            </a:r>
            <a:r>
              <a:rPr lang="en-US" altLang="zh-CN" dirty="0">
                <a:cs typeface="+mn-ea"/>
                <a:sym typeface="+mn-lt"/>
              </a:rPr>
              <a:t>76%</a:t>
            </a:r>
            <a:r>
              <a:rPr lang="zh-CN" altLang="en-US" dirty="0">
                <a:cs typeface="+mn-ea"/>
                <a:sym typeface="+mn-lt"/>
              </a:rPr>
              <a:t>），少数为</a:t>
            </a:r>
            <a:r>
              <a:rPr lang="en-US" altLang="zh-CN" dirty="0">
                <a:cs typeface="+mn-ea"/>
                <a:sym typeface="+mn-lt"/>
              </a:rPr>
              <a:t>IB</a:t>
            </a:r>
            <a:r>
              <a:rPr lang="zh-CN" altLang="en-US" dirty="0">
                <a:cs typeface="+mn-ea"/>
                <a:sym typeface="+mn-lt"/>
              </a:rPr>
              <a:t>期（</a:t>
            </a:r>
            <a:r>
              <a:rPr lang="en-US" altLang="zh-CN" dirty="0">
                <a:cs typeface="+mn-ea"/>
                <a:sym typeface="+mn-lt"/>
              </a:rPr>
              <a:t>26%</a:t>
            </a:r>
            <a:r>
              <a:rPr lang="zh-CN" altLang="en-US" dirty="0">
                <a:cs typeface="+mn-ea"/>
                <a:sym typeface="+mn-lt"/>
              </a:rPr>
              <a:t>）</a:t>
            </a:r>
            <a:endParaRPr lang="en-US" altLang="zh-CN" dirty="0">
              <a:cs typeface="+mn-ea"/>
              <a:sym typeface="+mn-lt"/>
            </a:endParaRPr>
          </a:p>
          <a:p>
            <a:pPr marL="171450" indent="-171450">
              <a:buFont typeface="Arial" panose="020B0604020202020204" pitchFamily="34" charset="0"/>
              <a:buChar char="•"/>
            </a:pPr>
            <a:r>
              <a:rPr lang="zh-CN" altLang="en-US" dirty="0">
                <a:cs typeface="+mn-ea"/>
                <a:sym typeface="+mn-lt"/>
              </a:rPr>
              <a:t>接受辅助化疗的比例在＜</a:t>
            </a:r>
            <a:r>
              <a:rPr lang="en-US" altLang="zh-CN" dirty="0">
                <a:cs typeface="+mn-ea"/>
                <a:sym typeface="+mn-lt"/>
              </a:rPr>
              <a:t>70</a:t>
            </a:r>
            <a:r>
              <a:rPr lang="zh-CN" altLang="en-US" dirty="0">
                <a:cs typeface="+mn-ea"/>
                <a:sym typeface="+mn-lt"/>
              </a:rPr>
              <a:t>岁和亚洲患者更高，且不受</a:t>
            </a:r>
            <a:r>
              <a:rPr lang="en-US" altLang="zh-CN" dirty="0">
                <a:cs typeface="+mn-ea"/>
                <a:sym typeface="+mn-lt"/>
              </a:rPr>
              <a:t>WHO PS</a:t>
            </a:r>
            <a:r>
              <a:rPr lang="zh-CN" altLang="en-US" dirty="0">
                <a:cs typeface="+mn-ea"/>
                <a:sym typeface="+mn-lt"/>
              </a:rPr>
              <a:t>的影响</a:t>
            </a:r>
            <a:endParaRPr lang="zh-CN" altLang="en-US" dirty="0">
              <a:cs typeface="+mn-ea"/>
              <a:sym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4294967295"/>
          </p:nvPr>
        </p:nvSpPr>
        <p:spPr>
          <a:xfrm>
            <a:off x="9516012" y="6692305"/>
            <a:ext cx="2442072" cy="165697"/>
          </a:xfrm>
          <a:prstGeom prst="rect">
            <a:avLst/>
          </a:prstGeom>
        </p:spPr>
        <p:txBody>
          <a:bodyPr>
            <a:normAutofit fontScale="65000" lnSpcReduction="20000"/>
          </a:bodyPr>
          <a:lstStyle/>
          <a:p>
            <a:pPr marL="0" indent="0" defTabSz="456565">
              <a:buNone/>
            </a:pPr>
            <a:r>
              <a:rPr lang="en-US" altLang="zh-CN" sz="935" dirty="0">
                <a:cs typeface="+mn-ea"/>
                <a:sym typeface="+mn-lt"/>
              </a:rPr>
              <a:t>Wu YL, et al. 2020 WCLC. OA06.04.</a:t>
            </a:r>
            <a:endParaRPr lang="zh-CN" altLang="en-US" sz="935" dirty="0">
              <a:cs typeface="+mn-ea"/>
              <a:sym typeface="+mn-lt"/>
            </a:endParaRPr>
          </a:p>
        </p:txBody>
      </p:sp>
      <p:sp>
        <p:nvSpPr>
          <p:cNvPr id="88" name="文本框 87"/>
          <p:cNvSpPr txBox="1"/>
          <p:nvPr/>
        </p:nvSpPr>
        <p:spPr>
          <a:xfrm>
            <a:off x="8758250" y="1852941"/>
            <a:ext cx="2814955" cy="3139321"/>
          </a:xfrm>
          <a:prstGeom prst="rect">
            <a:avLst/>
          </a:prstGeom>
          <a:noFill/>
        </p:spPr>
        <p:txBody>
          <a:bodyPr wrap="square">
            <a:spAutoFit/>
          </a:bodyPr>
          <a:lstStyle/>
          <a:p>
            <a:pPr marL="285750" indent="-285750" algn="just" defTabSz="685800">
              <a:lnSpc>
                <a:spcPct val="110000"/>
              </a:lnSpc>
              <a:spcBef>
                <a:spcPct val="0"/>
              </a:spcBef>
              <a:buFont typeface="Arial" panose="020B0604020202020204" pitchFamily="34" charset="0"/>
              <a:buChar char="•"/>
            </a:pPr>
            <a:r>
              <a:rPr lang="zh-CN" altLang="en-US" dirty="0">
                <a:cs typeface="+mn-ea"/>
                <a:sym typeface="+mn-lt"/>
              </a:rPr>
              <a:t>无论是否接受过辅助化疗，奥希替尼辅助治疗均较安慰剂显著改善</a:t>
            </a:r>
            <a:r>
              <a:rPr lang="en-US" altLang="zh-CN" dirty="0">
                <a:cs typeface="+mn-ea"/>
                <a:sym typeface="+mn-lt"/>
              </a:rPr>
              <a:t>DFS</a:t>
            </a:r>
            <a:endParaRPr lang="en-US" altLang="zh-CN" dirty="0">
              <a:cs typeface="+mn-ea"/>
              <a:sym typeface="+mn-lt"/>
            </a:endParaRPr>
          </a:p>
          <a:p>
            <a:pPr marL="285750" indent="-285750" algn="just" defTabSz="685800">
              <a:lnSpc>
                <a:spcPct val="110000"/>
              </a:lnSpc>
              <a:spcBef>
                <a:spcPct val="0"/>
              </a:spcBef>
              <a:buFont typeface="Arial" panose="020B0604020202020204" pitchFamily="34" charset="0"/>
              <a:buChar char="•"/>
            </a:pPr>
            <a:endParaRPr lang="en-US" altLang="zh-CN" dirty="0">
              <a:cs typeface="+mn-ea"/>
              <a:sym typeface="+mn-lt"/>
            </a:endParaRPr>
          </a:p>
          <a:p>
            <a:pPr marL="285750" indent="-285750" algn="just" defTabSz="685800">
              <a:lnSpc>
                <a:spcPct val="110000"/>
              </a:lnSpc>
              <a:spcBef>
                <a:spcPct val="0"/>
              </a:spcBef>
              <a:buFont typeface="Arial" panose="020B0604020202020204" pitchFamily="34" charset="0"/>
              <a:buChar char="•"/>
            </a:pPr>
            <a:r>
              <a:rPr lang="zh-CN" altLang="en-US" dirty="0">
                <a:cs typeface="+mn-ea"/>
                <a:sym typeface="+mn-lt"/>
              </a:rPr>
              <a:t>支持奥希替尼作为更为有效的治疗手段用于完全切除术后的</a:t>
            </a:r>
            <a:r>
              <a:rPr lang="en-US" altLang="zh-CN" dirty="0">
                <a:cs typeface="+mn-ea"/>
                <a:sym typeface="+mn-lt"/>
              </a:rPr>
              <a:t>ⅠB</a:t>
            </a:r>
            <a:r>
              <a:rPr lang="zh-CN" altLang="en-US" dirty="0">
                <a:cs typeface="+mn-ea"/>
                <a:sym typeface="+mn-lt"/>
              </a:rPr>
              <a:t>～</a:t>
            </a:r>
            <a:r>
              <a:rPr lang="en-US" altLang="zh-CN" dirty="0">
                <a:cs typeface="+mn-ea"/>
                <a:sym typeface="+mn-lt"/>
              </a:rPr>
              <a:t>ⅢA</a:t>
            </a:r>
            <a:r>
              <a:rPr lang="zh-CN" altLang="en-US" dirty="0">
                <a:cs typeface="+mn-ea"/>
                <a:sym typeface="+mn-lt"/>
              </a:rPr>
              <a:t>期</a:t>
            </a:r>
            <a:r>
              <a:rPr lang="en-US" altLang="zh-CN" dirty="0">
                <a:cs typeface="+mn-ea"/>
                <a:sym typeface="+mn-lt"/>
              </a:rPr>
              <a:t>EGFRm NSCLC</a:t>
            </a:r>
            <a:r>
              <a:rPr lang="zh-CN" altLang="en-US" dirty="0">
                <a:cs typeface="+mn-ea"/>
                <a:sym typeface="+mn-lt"/>
              </a:rPr>
              <a:t>患者的辅助治疗</a:t>
            </a:r>
            <a:endParaRPr lang="en-US" altLang="zh-CN" dirty="0">
              <a:cs typeface="+mn-ea"/>
              <a:sym typeface="+mn-lt"/>
            </a:endParaRPr>
          </a:p>
        </p:txBody>
      </p:sp>
      <p:pic>
        <p:nvPicPr>
          <p:cNvPr id="6" name="图片 5"/>
          <p:cNvPicPr>
            <a:picLocks noChangeAspect="1"/>
          </p:cNvPicPr>
          <p:nvPr/>
        </p:nvPicPr>
        <p:blipFill>
          <a:blip r:embed="rId1"/>
          <a:stretch>
            <a:fillRect/>
          </a:stretch>
        </p:blipFill>
        <p:spPr>
          <a:xfrm>
            <a:off x="365360" y="1063030"/>
            <a:ext cx="4125284" cy="2175762"/>
          </a:xfrm>
          <a:prstGeom prst="rect">
            <a:avLst/>
          </a:prstGeom>
        </p:spPr>
      </p:pic>
      <p:pic>
        <p:nvPicPr>
          <p:cNvPr id="8" name="图片 7"/>
          <p:cNvPicPr>
            <a:picLocks noChangeAspect="1"/>
          </p:cNvPicPr>
          <p:nvPr/>
        </p:nvPicPr>
        <p:blipFill>
          <a:blip r:embed="rId2"/>
          <a:srcRect t="6334"/>
          <a:stretch>
            <a:fillRect/>
          </a:stretch>
        </p:blipFill>
        <p:spPr>
          <a:xfrm>
            <a:off x="4673854" y="1063030"/>
            <a:ext cx="3901186" cy="2180875"/>
          </a:xfrm>
          <a:prstGeom prst="rect">
            <a:avLst/>
          </a:prstGeom>
        </p:spPr>
      </p:pic>
      <p:pic>
        <p:nvPicPr>
          <p:cNvPr id="10" name="图片 9"/>
          <p:cNvPicPr>
            <a:picLocks noChangeAspect="1"/>
          </p:cNvPicPr>
          <p:nvPr/>
        </p:nvPicPr>
        <p:blipFill>
          <a:blip r:embed="rId3"/>
          <a:stretch>
            <a:fillRect/>
          </a:stretch>
        </p:blipFill>
        <p:spPr>
          <a:xfrm>
            <a:off x="364854" y="3422602"/>
            <a:ext cx="4125790" cy="2186525"/>
          </a:xfrm>
          <a:prstGeom prst="rect">
            <a:avLst/>
          </a:prstGeom>
        </p:spPr>
      </p:pic>
      <p:pic>
        <p:nvPicPr>
          <p:cNvPr id="12" name="图片 11"/>
          <p:cNvPicPr>
            <a:picLocks noChangeAspect="1"/>
          </p:cNvPicPr>
          <p:nvPr/>
        </p:nvPicPr>
        <p:blipFill>
          <a:blip r:embed="rId4"/>
          <a:stretch>
            <a:fillRect/>
          </a:stretch>
        </p:blipFill>
        <p:spPr>
          <a:xfrm>
            <a:off x="4673854" y="3428821"/>
            <a:ext cx="3901186" cy="2180306"/>
          </a:xfrm>
          <a:prstGeom prst="rect">
            <a:avLst/>
          </a:prstGeom>
        </p:spPr>
      </p:pic>
      <p:sp>
        <p:nvSpPr>
          <p:cNvPr id="13" name="标题 1"/>
          <p:cNvSpPr>
            <a:spLocks noGrp="1"/>
          </p:cNvSpPr>
          <p:nvPr/>
        </p:nvSpPr>
        <p:spPr>
          <a:xfrm>
            <a:off x="364854" y="381760"/>
            <a:ext cx="2012950" cy="5435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研究结果</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05686" y="1937301"/>
            <a:ext cx="3758400" cy="2098778"/>
          </a:xfrm>
          <a:prstGeom prst="rect">
            <a:avLst/>
          </a:prstGeom>
          <a:ln>
            <a:solidFill>
              <a:schemeClr val="bg1">
                <a:lumMod val="50000"/>
              </a:schemeClr>
            </a:solid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stretch>
            <a:fillRect/>
          </a:stretch>
        </p:blipFill>
        <p:spPr>
          <a:xfrm>
            <a:off x="406015" y="4228422"/>
            <a:ext cx="3758071" cy="2050112"/>
          </a:xfrm>
          <a:prstGeom prst="rect">
            <a:avLst/>
          </a:prstGeom>
          <a:ln>
            <a:solidFill>
              <a:schemeClr val="bg1">
                <a:lumMod val="50000"/>
              </a:schemeClr>
            </a:solidFill>
          </a:ln>
          <a:effectLst>
            <a:outerShdw blurRad="292100" dist="139700" dir="2700000" algn="tl" rotWithShape="0">
              <a:srgbClr val="333333">
                <a:alpha val="65000"/>
              </a:srgbClr>
            </a:outerShdw>
          </a:effectLst>
        </p:spPr>
      </p:pic>
      <p:sp>
        <p:nvSpPr>
          <p:cNvPr id="8" name="矩形 7"/>
          <p:cNvSpPr/>
          <p:nvPr/>
        </p:nvSpPr>
        <p:spPr>
          <a:xfrm>
            <a:off x="199317" y="1127076"/>
            <a:ext cx="11535567" cy="656590"/>
          </a:xfrm>
          <a:prstGeom prst="rect">
            <a:avLst/>
          </a:prstGeom>
        </p:spPr>
        <p:txBody>
          <a:bodyPr wrap="square">
            <a:spAutoFit/>
          </a:bodyPr>
          <a:lstStyle/>
          <a:p>
            <a:pPr>
              <a:lnSpc>
                <a:spcPts val="2200"/>
              </a:lnSpc>
            </a:pPr>
            <a:r>
              <a:rPr lang="en-US" altLang="zh-CN" i="1" dirty="0">
                <a:cs typeface="+mn-ea"/>
                <a:sym typeface="+mn-lt"/>
              </a:rPr>
              <a:t>Journal of Clinical Oncology </a:t>
            </a:r>
            <a:r>
              <a:rPr lang="zh-CN" altLang="en-US" dirty="0">
                <a:cs typeface="+mn-ea"/>
                <a:sym typeface="+mn-lt"/>
              </a:rPr>
              <a:t>刊发了评论文章，从研究证据水平，社会伦理，经济性三个层面讨论了</a:t>
            </a:r>
            <a:r>
              <a:rPr lang="en-US" altLang="zh-CN" dirty="0">
                <a:cs typeface="+mn-ea"/>
                <a:sym typeface="+mn-lt"/>
              </a:rPr>
              <a:t>ADAURA</a:t>
            </a:r>
            <a:r>
              <a:rPr lang="zh-CN" altLang="en-US" dirty="0">
                <a:cs typeface="+mn-ea"/>
                <a:sym typeface="+mn-lt"/>
              </a:rPr>
              <a:t>研究存在的局限性，呼吁对于该研究结果应辩证看待。</a:t>
            </a:r>
            <a:endParaRPr lang="zh-CN" altLang="en-US" dirty="0">
              <a:cs typeface="+mn-ea"/>
              <a:sym typeface="+mn-lt"/>
            </a:endParaRPr>
          </a:p>
        </p:txBody>
      </p:sp>
      <p:sp>
        <p:nvSpPr>
          <p:cNvPr id="9" name="矩形 8"/>
          <p:cNvSpPr/>
          <p:nvPr/>
        </p:nvSpPr>
        <p:spPr>
          <a:xfrm>
            <a:off x="199317" y="428607"/>
            <a:ext cx="4100546" cy="461665"/>
          </a:xfrm>
          <a:prstGeom prst="rect">
            <a:avLst/>
          </a:prstGeom>
        </p:spPr>
        <p:txBody>
          <a:bodyPr wrap="none">
            <a:spAutoFit/>
          </a:bodyPr>
          <a:lstStyle/>
          <a:p>
            <a:r>
              <a:rPr lang="en-US" altLang="zh-CN" sz="2400" b="1" i="1" dirty="0">
                <a:solidFill>
                  <a:schemeClr val="accent2">
                    <a:lumMod val="75000"/>
                  </a:schemeClr>
                </a:solidFill>
                <a:cs typeface="+mn-ea"/>
                <a:sym typeface="+mn-lt"/>
              </a:rPr>
              <a:t>JCO </a:t>
            </a:r>
            <a:r>
              <a:rPr lang="zh-CN" altLang="en-US" sz="2400" b="1" dirty="0">
                <a:solidFill>
                  <a:schemeClr val="accent2">
                    <a:lumMod val="75000"/>
                  </a:schemeClr>
                </a:solidFill>
                <a:cs typeface="+mn-ea"/>
                <a:sym typeface="+mn-lt"/>
              </a:rPr>
              <a:t>发文评述</a:t>
            </a:r>
            <a:r>
              <a:rPr lang="en-US" altLang="zh-CN" sz="2400" b="1" dirty="0">
                <a:solidFill>
                  <a:schemeClr val="accent2">
                    <a:lumMod val="75000"/>
                  </a:schemeClr>
                </a:solidFill>
                <a:cs typeface="+mn-ea"/>
                <a:sym typeface="+mn-lt"/>
              </a:rPr>
              <a:t>ADAURA</a:t>
            </a:r>
            <a:r>
              <a:rPr lang="zh-CN" altLang="en-US" sz="2400" b="1" dirty="0">
                <a:solidFill>
                  <a:schemeClr val="accent2">
                    <a:lumMod val="75000"/>
                  </a:schemeClr>
                </a:solidFill>
                <a:cs typeface="+mn-ea"/>
                <a:sym typeface="+mn-lt"/>
              </a:rPr>
              <a:t>研究</a:t>
            </a:r>
            <a:endParaRPr lang="zh-CN" altLang="en-US" sz="2400" b="1" dirty="0">
              <a:solidFill>
                <a:schemeClr val="accent2">
                  <a:lumMod val="75000"/>
                </a:schemeClr>
              </a:solidFill>
              <a:cs typeface="+mn-ea"/>
              <a:sym typeface="+mn-lt"/>
            </a:endParaRPr>
          </a:p>
        </p:txBody>
      </p:sp>
      <p:sp>
        <p:nvSpPr>
          <p:cNvPr id="10" name="文本框 9"/>
          <p:cNvSpPr txBox="1"/>
          <p:nvPr/>
        </p:nvSpPr>
        <p:spPr>
          <a:xfrm>
            <a:off x="4609470" y="1988654"/>
            <a:ext cx="7226394" cy="1985159"/>
          </a:xfrm>
          <a:prstGeom prst="rect">
            <a:avLst/>
          </a:prstGeom>
          <a:solidFill>
            <a:schemeClr val="accent4">
              <a:lumMod val="20000"/>
              <a:lumOff val="80000"/>
            </a:schemeClr>
          </a:solidFill>
        </p:spPr>
        <p:txBody>
          <a:bodyPr wrap="square" rtlCol="0">
            <a:spAutoFit/>
          </a:bodyPr>
          <a:lstStyle/>
          <a:p>
            <a:pPr>
              <a:lnSpc>
                <a:spcPct val="150000"/>
              </a:lnSpc>
            </a:pPr>
            <a:r>
              <a:rPr lang="en-US" altLang="zh-CN" dirty="0">
                <a:cs typeface="+mn-ea"/>
                <a:sym typeface="+mn-lt"/>
              </a:rPr>
              <a:t>    </a:t>
            </a:r>
            <a:r>
              <a:rPr lang="zh-CN" altLang="en-US" b="1" i="1" dirty="0">
                <a:solidFill>
                  <a:srgbClr val="C00000"/>
                </a:solidFill>
                <a:cs typeface="+mn-ea"/>
                <a:sym typeface="+mn-lt"/>
              </a:rPr>
              <a:t>耐药的考量</a:t>
            </a:r>
            <a:endParaRPr lang="en-US" altLang="zh-CN" b="1" i="1" dirty="0">
              <a:solidFill>
                <a:srgbClr val="C00000"/>
              </a:solidFill>
              <a:cs typeface="+mn-ea"/>
              <a:sym typeface="+mn-lt"/>
            </a:endParaRPr>
          </a:p>
          <a:p>
            <a:pPr marL="285750" indent="-285750">
              <a:lnSpc>
                <a:spcPct val="150000"/>
              </a:lnSpc>
              <a:buFont typeface="Arial" panose="020B0604020202020204" pitchFamily="34" charset="0"/>
              <a:buChar char="•"/>
            </a:pPr>
            <a:r>
              <a:rPr lang="zh-CN" altLang="en-US" sz="1600" dirty="0">
                <a:cs typeface="+mn-ea"/>
                <a:sym typeface="+mn-lt"/>
              </a:rPr>
              <a:t>在术后辅助治疗中过早地引入奥希替尼，进而导致患者真正复发时丧失一线</a:t>
            </a:r>
            <a:r>
              <a:rPr lang="en-US" altLang="zh-CN" sz="1600" dirty="0">
                <a:cs typeface="+mn-ea"/>
                <a:sym typeface="+mn-lt"/>
              </a:rPr>
              <a:t>EGFR-TKI</a:t>
            </a:r>
            <a:r>
              <a:rPr lang="zh-CN" altLang="en-US" sz="1600" dirty="0">
                <a:cs typeface="+mn-ea"/>
                <a:sym typeface="+mn-lt"/>
              </a:rPr>
              <a:t>靶向治疗机会；</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dirty="0">
                <a:cs typeface="+mn-ea"/>
                <a:sym typeface="+mn-lt"/>
              </a:rPr>
              <a:t>奥希替尼在晚期</a:t>
            </a:r>
            <a:r>
              <a:rPr lang="en-US" altLang="zh-CN" sz="1600" dirty="0">
                <a:cs typeface="+mn-ea"/>
                <a:sym typeface="+mn-lt"/>
              </a:rPr>
              <a:t>NSCLC</a:t>
            </a:r>
            <a:r>
              <a:rPr lang="zh-CN" altLang="en-US" sz="1600" dirty="0">
                <a:cs typeface="+mn-ea"/>
                <a:sym typeface="+mn-lt"/>
              </a:rPr>
              <a:t>中耐药机制比较复杂且尚未明朗</a:t>
            </a:r>
            <a:r>
              <a:rPr lang="en-US" altLang="zh-CN" sz="1600" dirty="0">
                <a:cs typeface="+mn-ea"/>
                <a:sym typeface="+mn-lt"/>
              </a:rPr>
              <a:t>,</a:t>
            </a:r>
            <a:r>
              <a:rPr lang="zh-CN" altLang="en-US" sz="1600" dirty="0">
                <a:cs typeface="+mn-ea"/>
                <a:sym typeface="+mn-lt"/>
              </a:rPr>
              <a:t>引入术后辅助后续发生耐药？</a:t>
            </a:r>
            <a:endParaRPr lang="zh-CN" altLang="en-US" sz="1600" dirty="0">
              <a:cs typeface="+mn-ea"/>
              <a:sym typeface="+mn-lt"/>
            </a:endParaRPr>
          </a:p>
        </p:txBody>
      </p:sp>
      <p:sp>
        <p:nvSpPr>
          <p:cNvPr id="11" name="文本框 10"/>
          <p:cNvSpPr txBox="1"/>
          <p:nvPr/>
        </p:nvSpPr>
        <p:spPr>
          <a:xfrm>
            <a:off x="4609470" y="4228422"/>
            <a:ext cx="7218144" cy="1985159"/>
          </a:xfrm>
          <a:prstGeom prst="rect">
            <a:avLst/>
          </a:prstGeom>
          <a:solidFill>
            <a:schemeClr val="accent4">
              <a:lumMod val="20000"/>
              <a:lumOff val="80000"/>
            </a:schemeClr>
          </a:solidFill>
        </p:spPr>
        <p:txBody>
          <a:bodyPr wrap="square" rtlCol="0">
            <a:spAutoFit/>
          </a:bodyPr>
          <a:lstStyle/>
          <a:p>
            <a:pPr>
              <a:lnSpc>
                <a:spcPct val="150000"/>
              </a:lnSpc>
            </a:pPr>
            <a:r>
              <a:rPr lang="zh-CN" altLang="en-US" dirty="0">
                <a:cs typeface="+mn-ea"/>
                <a:sym typeface="+mn-lt"/>
              </a:rPr>
              <a:t>    </a:t>
            </a:r>
            <a:r>
              <a:rPr lang="zh-CN" altLang="en-US" b="1" i="1" dirty="0">
                <a:solidFill>
                  <a:srgbClr val="C00000"/>
                </a:solidFill>
                <a:cs typeface="+mn-ea"/>
                <a:sym typeface="+mn-lt"/>
              </a:rPr>
              <a:t>安全性的考量</a:t>
            </a:r>
            <a:endParaRPr lang="en-US" altLang="zh-CN" b="1" i="1" dirty="0">
              <a:solidFill>
                <a:srgbClr val="C00000"/>
              </a:solidFill>
              <a:cs typeface="+mn-ea"/>
              <a:sym typeface="+mn-lt"/>
            </a:endParaRPr>
          </a:p>
          <a:p>
            <a:pPr marL="285750" indent="-285750">
              <a:lnSpc>
                <a:spcPct val="150000"/>
              </a:lnSpc>
              <a:buFont typeface="Arial" panose="020B0604020202020204" pitchFamily="34" charset="0"/>
              <a:buChar char="•"/>
            </a:pPr>
            <a:r>
              <a:rPr lang="zh-CN" altLang="en-US" sz="1600" dirty="0">
                <a:cs typeface="+mn-ea"/>
                <a:sym typeface="+mn-lt"/>
              </a:rPr>
              <a:t>化疗虽然副作用大，但</a:t>
            </a:r>
            <a:r>
              <a:rPr lang="en-US" altLang="zh-CN" sz="1600" dirty="0">
                <a:cs typeface="+mn-ea"/>
                <a:sym typeface="+mn-lt"/>
              </a:rPr>
              <a:t>4</a:t>
            </a:r>
            <a:r>
              <a:rPr lang="zh-CN" altLang="en-US" sz="1600" dirty="0">
                <a:cs typeface="+mn-ea"/>
                <a:sym typeface="+mn-lt"/>
              </a:rPr>
              <a:t>个周期就可以结束治疗；</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dirty="0">
                <a:cs typeface="+mn-ea"/>
                <a:sym typeface="+mn-lt"/>
              </a:rPr>
              <a:t>在</a:t>
            </a:r>
            <a:r>
              <a:rPr lang="en-US" altLang="zh-CN" sz="1600" dirty="0">
                <a:cs typeface="+mn-ea"/>
                <a:sym typeface="+mn-lt"/>
              </a:rPr>
              <a:t>ADAURA</a:t>
            </a:r>
            <a:r>
              <a:rPr lang="zh-CN" altLang="en-US" sz="1600" dirty="0">
                <a:cs typeface="+mn-ea"/>
                <a:sym typeface="+mn-lt"/>
              </a:rPr>
              <a:t>研究中，</a:t>
            </a:r>
            <a:r>
              <a:rPr lang="en-US" altLang="zh-CN" sz="1600" dirty="0">
                <a:cs typeface="+mn-ea"/>
                <a:sym typeface="+mn-lt"/>
              </a:rPr>
              <a:t>46%</a:t>
            </a:r>
            <a:r>
              <a:rPr lang="zh-CN" altLang="en-US" sz="1600" dirty="0">
                <a:cs typeface="+mn-ea"/>
                <a:sym typeface="+mn-lt"/>
              </a:rPr>
              <a:t>的患者发生腹泻</a:t>
            </a:r>
            <a:r>
              <a:rPr lang="en-US" altLang="zh-CN" sz="1600" dirty="0">
                <a:cs typeface="+mn-ea"/>
                <a:sym typeface="+mn-lt"/>
              </a:rPr>
              <a:t>(2%</a:t>
            </a:r>
            <a:r>
              <a:rPr lang="zh-CN" altLang="en-US" sz="1600" dirty="0">
                <a:cs typeface="+mn-ea"/>
                <a:sym typeface="+mn-lt"/>
              </a:rPr>
              <a:t>为</a:t>
            </a:r>
            <a:r>
              <a:rPr lang="en-US" altLang="zh-CN" sz="1600" dirty="0">
                <a:cs typeface="+mn-ea"/>
                <a:sym typeface="+mn-lt"/>
              </a:rPr>
              <a:t>3</a:t>
            </a:r>
            <a:r>
              <a:rPr lang="zh-CN" altLang="en-US" sz="1600" dirty="0">
                <a:cs typeface="+mn-ea"/>
                <a:sym typeface="+mn-lt"/>
              </a:rPr>
              <a:t>级及以上</a:t>
            </a:r>
            <a:r>
              <a:rPr lang="en-US" altLang="zh-CN" sz="1600" dirty="0">
                <a:cs typeface="+mn-ea"/>
                <a:sym typeface="+mn-lt"/>
              </a:rPr>
              <a:t>)</a:t>
            </a:r>
            <a:r>
              <a:rPr lang="zh-CN" altLang="en-US" sz="1600" dirty="0">
                <a:cs typeface="+mn-ea"/>
                <a:sym typeface="+mn-lt"/>
              </a:rPr>
              <a:t>，</a:t>
            </a:r>
            <a:r>
              <a:rPr lang="en-US" altLang="zh-CN" sz="1600" dirty="0">
                <a:cs typeface="+mn-ea"/>
                <a:sym typeface="+mn-lt"/>
              </a:rPr>
              <a:t>25%</a:t>
            </a:r>
            <a:r>
              <a:rPr lang="zh-CN" altLang="en-US" sz="1600" dirty="0">
                <a:cs typeface="+mn-ea"/>
                <a:sym typeface="+mn-lt"/>
              </a:rPr>
              <a:t>的患者与甲沟炎相关，</a:t>
            </a:r>
            <a:r>
              <a:rPr lang="en-US" altLang="zh-CN" sz="1600" dirty="0">
                <a:cs typeface="+mn-ea"/>
                <a:sym typeface="+mn-lt"/>
              </a:rPr>
              <a:t>18%</a:t>
            </a:r>
            <a:r>
              <a:rPr lang="zh-CN" altLang="en-US" sz="1600" dirty="0">
                <a:cs typeface="+mn-ea"/>
                <a:sym typeface="+mn-lt"/>
              </a:rPr>
              <a:t>的患者与口腔炎相关</a:t>
            </a:r>
            <a:endParaRPr lang="en-US" altLang="zh-CN" sz="1600" dirty="0">
              <a:cs typeface="+mn-ea"/>
              <a:sym typeface="+mn-lt"/>
            </a:endParaRPr>
          </a:p>
          <a:p>
            <a:pPr marL="285750" indent="-285750">
              <a:lnSpc>
                <a:spcPct val="150000"/>
              </a:lnSpc>
              <a:buFont typeface="Arial" panose="020B0604020202020204" pitchFamily="34" charset="0"/>
              <a:buChar char="•"/>
            </a:pPr>
            <a:r>
              <a:rPr lang="zh-CN" altLang="en-US" sz="1600" dirty="0">
                <a:cs typeface="+mn-ea"/>
                <a:sym typeface="+mn-lt"/>
              </a:rPr>
              <a:t>奥希替尼治疗三年，除了经济负担，长期的不良反应会造成患者身体虚弱；</a:t>
            </a:r>
            <a:endParaRPr lang="en-US" altLang="zh-CN" sz="1600" dirty="0">
              <a:cs typeface="+mn-ea"/>
              <a:sym typeface="+mn-lt"/>
            </a:endParaRPr>
          </a:p>
        </p:txBody>
      </p:sp>
      <p:grpSp>
        <p:nvGrpSpPr>
          <p:cNvPr id="13" name="组合 12"/>
          <p:cNvGrpSpPr/>
          <p:nvPr/>
        </p:nvGrpSpPr>
        <p:grpSpPr>
          <a:xfrm>
            <a:off x="4992343" y="368299"/>
            <a:ext cx="6143017" cy="698997"/>
            <a:chOff x="5970069" y="298979"/>
            <a:chExt cx="6370349" cy="805133"/>
          </a:xfrm>
        </p:grpSpPr>
        <p:pic>
          <p:nvPicPr>
            <p:cNvPr id="5" name="图片 4"/>
            <p:cNvPicPr>
              <a:picLocks noChangeAspect="1"/>
            </p:cNvPicPr>
            <p:nvPr/>
          </p:nvPicPr>
          <p:blipFill>
            <a:blip r:embed="rId3"/>
            <a:stretch>
              <a:fillRect/>
            </a:stretch>
          </p:blipFill>
          <p:spPr>
            <a:xfrm>
              <a:off x="5970069" y="298979"/>
              <a:ext cx="5958840" cy="69702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
          <p:nvSpPr>
            <p:cNvPr id="12" name="文本框 11"/>
            <p:cNvSpPr txBox="1"/>
            <p:nvPr/>
          </p:nvSpPr>
          <p:spPr>
            <a:xfrm>
              <a:off x="10957649" y="678701"/>
              <a:ext cx="1382769" cy="425411"/>
            </a:xfrm>
            <a:prstGeom prst="rect">
              <a:avLst/>
            </a:prstGeom>
            <a:noFill/>
          </p:spPr>
          <p:txBody>
            <a:bodyPr wrap="square" rtlCol="0">
              <a:spAutoFit/>
            </a:bodyPr>
            <a:lstStyle/>
            <a:p>
              <a:r>
                <a:rPr lang="en-US" altLang="zh-CN" b="1" u="sng" dirty="0">
                  <a:solidFill>
                    <a:srgbClr val="C00000"/>
                  </a:solidFill>
                  <a:cs typeface="+mn-ea"/>
                  <a:sym typeface="+mn-lt"/>
                </a:rPr>
                <a:t>IF: 44.544</a:t>
              </a:r>
              <a:endParaRPr lang="zh-CN" altLang="en-US" b="1" u="sng" dirty="0">
                <a:solidFill>
                  <a:srgbClr val="C00000"/>
                </a:solidFill>
                <a:cs typeface="+mn-ea"/>
                <a:sym typeface="+mn-l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17279" y="5391244"/>
            <a:ext cx="11388815" cy="873957"/>
          </a:xfrm>
          <a:prstGeom prst="rect">
            <a:avLst/>
          </a:prstGeom>
        </p:spPr>
        <p:txBody>
          <a:bodyPr wrap="square">
            <a:spAutoFit/>
          </a:bodyPr>
          <a:lstStyle/>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defRPr/>
            </a:pP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主要研究终点：</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DFS</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marL="285750" marR="0" lvl="0" indent="-285750" algn="l" defTabSz="914400" rtl="0" eaLnBrk="1" fontAlgn="auto" latinLnBrk="0" hangingPunct="1">
              <a:lnSpc>
                <a:spcPct val="150000"/>
              </a:lnSpc>
              <a:spcBef>
                <a:spcPct val="0"/>
              </a:spcBef>
              <a:spcAft>
                <a:spcPts val="0"/>
              </a:spcAft>
              <a:buClrTx/>
              <a:buSzTx/>
              <a:buFont typeface="Arial" panose="020B0604020202020204" pitchFamily="34" charset="0"/>
              <a:buChar char="•"/>
              <a:defRPr/>
            </a:pPr>
            <a:r>
              <a:rPr kumimoji="0" lang="zh-CN" altLang="en-US"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次要研究终点</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r>
              <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OS、</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安全性、</a:t>
            </a:r>
            <a:r>
              <a:rPr kumimoji="0" lang="en-US" altLang="zh-CN" b="0" i="0" u="none" strike="noStrike" kern="1200" cap="none" spc="0" normalizeH="0" baseline="0" noProof="0" dirty="0" err="1">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HRQoL</a:t>
            </a:r>
            <a:r>
              <a:rPr kumimoji="0" lang="zh-CN" altLang="en-US"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和生物标志物分析</a:t>
            </a:r>
            <a:endParaRPr kumimoji="0" lang="en-US" altLang="zh-CN"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4" name="矩形 3"/>
          <p:cNvSpPr/>
          <p:nvPr/>
        </p:nvSpPr>
        <p:spPr>
          <a:xfrm>
            <a:off x="804933" y="6422675"/>
            <a:ext cx="11801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Arial" panose="020B0604020202020204" pitchFamily="34" charset="0"/>
              </a:rPr>
              <a:t>NCT02448797</a:t>
            </a:r>
            <a:endParaRPr kumimoji="0" lang="zh-CN" altLang="en-US" sz="1200" b="0" i="0" u="none" strike="noStrike" kern="1200" cap="none" spc="0" normalizeH="0" baseline="0" noProof="0" dirty="0">
              <a:ln>
                <a:noFill/>
              </a:ln>
              <a:solidFill>
                <a:schemeClr val="bg1"/>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5" name="内容占位符 2"/>
          <p:cNvSpPr txBox="1"/>
          <p:nvPr/>
        </p:nvSpPr>
        <p:spPr>
          <a:xfrm>
            <a:off x="517279" y="1488271"/>
            <a:ext cx="9188039" cy="90501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base" latinLnBrk="0" hangingPunct="1">
              <a:lnSpc>
                <a:spcPct val="100000"/>
              </a:lnSpc>
              <a:spcBef>
                <a:spcPts val="1000"/>
              </a:spcBef>
              <a:spcAft>
                <a:spcPct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srgbClr val="363636"/>
                </a:solidFill>
                <a:effectLst/>
                <a:uLnTx/>
                <a:uFillTx/>
                <a:latin typeface="微软雅黑" panose="020B0503020204020204" charset="-122"/>
                <a:ea typeface="微软雅黑" panose="020B0503020204020204" charset="-122"/>
                <a:cs typeface="Arial" panose="020B0604020202020204"/>
              </a:rPr>
              <a:t>研究类型：</a:t>
            </a:r>
            <a:r>
              <a:rPr kumimoji="0" lang="en-US" altLang="zh-CN" sz="1800" b="0" i="0" u="none" strike="noStrike" kern="1200" cap="none" spc="0" normalizeH="0" baseline="0" noProof="0" dirty="0">
                <a:ln>
                  <a:noFill/>
                </a:ln>
                <a:solidFill>
                  <a:srgbClr val="363636"/>
                </a:solidFill>
                <a:effectLst/>
                <a:uLnTx/>
                <a:uFillTx/>
                <a:latin typeface="微软雅黑" panose="020B0503020204020204" charset="-122"/>
                <a:ea typeface="微软雅黑" panose="020B0503020204020204" charset="-122"/>
                <a:cs typeface="Arial" panose="020B0604020202020204"/>
              </a:rPr>
              <a:t>EVIDENCE</a:t>
            </a:r>
            <a:r>
              <a:rPr kumimoji="0" lang="zh-CN" altLang="en-US" sz="1800" b="0" i="0" u="none" strike="noStrike" kern="1200" cap="none" spc="0" normalizeH="0" baseline="0" noProof="0" dirty="0">
                <a:ln>
                  <a:noFill/>
                </a:ln>
                <a:solidFill>
                  <a:srgbClr val="363636"/>
                </a:solidFill>
                <a:effectLst/>
                <a:uLnTx/>
                <a:uFillTx/>
                <a:latin typeface="微软雅黑" panose="020B0503020204020204" charset="-122"/>
                <a:ea typeface="微软雅黑" panose="020B0503020204020204" charset="-122"/>
                <a:cs typeface="Arial" panose="020B0604020202020204"/>
              </a:rPr>
              <a:t>是一项</a:t>
            </a:r>
            <a:r>
              <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随机、对照、开放、多中心的</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III</a:t>
            </a:r>
            <a:r>
              <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期</a:t>
            </a:r>
            <a:r>
              <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注册</a:t>
            </a:r>
            <a:r>
              <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临床研究</a:t>
            </a:r>
            <a:endParaRPr kumimoji="0" lang="zh-CN"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lvl="0">
              <a:lnSpc>
                <a:spcPct val="150000"/>
              </a:lnSpc>
              <a:spcBef>
                <a:spcPts val="0"/>
              </a:spcBef>
              <a:defRPr/>
            </a:pPr>
            <a:r>
              <a:rPr lang="zh-CN" altLang="en-US" sz="1800" b="1" dirty="0">
                <a:solidFill>
                  <a:srgbClr val="363636"/>
                </a:solidFill>
                <a:latin typeface="微软雅黑" panose="020B0503020204020204" charset="-122"/>
                <a:ea typeface="微软雅黑" panose="020B0503020204020204" charset="-122"/>
                <a:cs typeface="Arial" panose="020B0604020202020204"/>
              </a:rPr>
              <a:t>组长单位：</a:t>
            </a:r>
            <a:r>
              <a:rPr lang="zh-CN" altLang="en-US" sz="1800" dirty="0">
                <a:solidFill>
                  <a:prstClr val="black"/>
                </a:solidFill>
                <a:latin typeface="微软雅黑" panose="020B0503020204020204" charset="-122"/>
                <a:ea typeface="微软雅黑" panose="020B0503020204020204" charset="-122"/>
                <a:cs typeface="Arial" panose="020B0604020202020204" pitchFamily="34" charset="0"/>
              </a:rPr>
              <a:t>上海肺科医院       周彩存</a:t>
            </a:r>
            <a:r>
              <a:rPr lang="en-US" altLang="zh-CN" sz="1800" dirty="0">
                <a:solidFill>
                  <a:prstClr val="black"/>
                </a:solidFill>
                <a:latin typeface="微软雅黑" panose="020B0503020204020204" charset="-122"/>
                <a:ea typeface="微软雅黑" panose="020B0503020204020204" charset="-122"/>
                <a:cs typeface="Arial" panose="020B0604020202020204" pitchFamily="34" charset="0"/>
              </a:rPr>
              <a:t>         </a:t>
            </a:r>
            <a:r>
              <a:rPr lang="zh-CN" altLang="en-US" sz="1800" dirty="0">
                <a:solidFill>
                  <a:prstClr val="black"/>
                </a:solidFill>
                <a:latin typeface="微软雅黑" panose="020B0503020204020204" charset="-122"/>
                <a:ea typeface="微软雅黑" panose="020B0503020204020204" charset="-122"/>
                <a:cs typeface="Arial" panose="020B0604020202020204" pitchFamily="34" charset="0"/>
              </a:rPr>
              <a:t>广州医科大学附属第一医院    何建行</a:t>
            </a:r>
            <a:endParaRPr lang="en-US" altLang="zh-CN" sz="1800" dirty="0">
              <a:solidFill>
                <a:prstClr val="black"/>
              </a:solidFill>
              <a:latin typeface="微软雅黑" panose="020B0503020204020204" charset="-122"/>
              <a:ea typeface="微软雅黑" panose="020B0503020204020204" charset="-122"/>
              <a:cs typeface="Arial" panose="020B0604020202020204" pitchFamily="34"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16" name="组合 15"/>
          <p:cNvGrpSpPr/>
          <p:nvPr/>
        </p:nvGrpSpPr>
        <p:grpSpPr>
          <a:xfrm>
            <a:off x="517279" y="2515870"/>
            <a:ext cx="10151765" cy="2718644"/>
            <a:chOff x="614001" y="2674347"/>
            <a:chExt cx="10380894" cy="2839255"/>
          </a:xfrm>
        </p:grpSpPr>
        <p:sp>
          <p:nvSpPr>
            <p:cNvPr id="2" name="TextBox 36"/>
            <p:cNvSpPr txBox="1"/>
            <p:nvPr/>
          </p:nvSpPr>
          <p:spPr>
            <a:xfrm>
              <a:off x="4737394" y="4900229"/>
              <a:ext cx="6257501" cy="61337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*腺癌或鳞癌患者：</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NP-</a:t>
              </a:r>
              <a:r>
                <a:rPr kumimoji="0" lang="zh-CN"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长春瑞滨联合顺铂</a:t>
              </a: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；非鳞癌患者：</a:t>
              </a:r>
              <a:r>
                <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PP-</a:t>
              </a:r>
              <a:r>
                <a:rPr kumimoji="0" lang="zh-CN"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培美曲塞联合顺铂</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rPr>
                <a:t> *辅助化疗进展后可选择埃克替尼进行后续治疗</a:t>
              </a:r>
              <a:endParaRPr kumimoji="0" lang="en-US" altLang="zh-CN" sz="1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endParaRPr>
            </a:p>
          </p:txBody>
        </p:sp>
        <p:grpSp>
          <p:nvGrpSpPr>
            <p:cNvPr id="7" name="组合 6"/>
            <p:cNvGrpSpPr/>
            <p:nvPr/>
          </p:nvGrpSpPr>
          <p:grpSpPr>
            <a:xfrm>
              <a:off x="614001" y="2674347"/>
              <a:ext cx="7071979" cy="2378679"/>
              <a:chOff x="999794" y="2326901"/>
              <a:chExt cx="7071979" cy="2378679"/>
            </a:xfrm>
          </p:grpSpPr>
          <p:sp>
            <p:nvSpPr>
              <p:cNvPr id="11" name="圆角矩形 4"/>
              <p:cNvSpPr/>
              <p:nvPr/>
            </p:nvSpPr>
            <p:spPr>
              <a:xfrm>
                <a:off x="999794" y="2326901"/>
                <a:ext cx="3240943" cy="2378679"/>
              </a:xfrm>
              <a:prstGeom prst="roundRect">
                <a:avLst/>
              </a:prstGeom>
              <a:solidFill>
                <a:srgbClr val="003A8F"/>
              </a:solidFill>
              <a:ln>
                <a:noFill/>
              </a:ln>
            </p:spPr>
            <p:style>
              <a:lnRef idx="1">
                <a:schemeClr val="dk1"/>
              </a:lnRef>
              <a:fillRef idx="2">
                <a:schemeClr val="dk1"/>
              </a:fillRef>
              <a:effectRef idx="1">
                <a:schemeClr val="dk1"/>
              </a:effectRef>
              <a:fontRef idx="minor">
                <a:schemeClr val="dk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b="1" i="0" u="none" strike="noStrike" kern="1200" cap="none" spc="0" normalizeH="0" baseline="0" noProof="0" dirty="0">
                    <a:ln>
                      <a:noFill/>
                    </a:ln>
                    <a:solidFill>
                      <a:schemeClr val="accent4"/>
                    </a:solidFill>
                    <a:effectLst/>
                    <a:uLnTx/>
                    <a:uFillTx/>
                    <a:latin typeface="微软雅黑" panose="020B0503020204020204" charset="-122"/>
                    <a:ea typeface="微软雅黑" panose="020B0503020204020204" charset="-122"/>
                    <a:cs typeface="Arial" panose="020B0604020202020204" pitchFamily="34" charset="0"/>
                  </a:rPr>
                  <a:t>R0</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切除</a:t>
                </a:r>
                <a:r>
                  <a:rPr kumimoji="0" lang="en-US" altLang="zh-CN" b="1" i="0" u="none" strike="noStrike" kern="1200" cap="none" spc="0" normalizeH="0" baseline="0" noProof="0" dirty="0">
                    <a:ln>
                      <a:noFill/>
                    </a:ln>
                    <a:solidFill>
                      <a:schemeClr val="accent4"/>
                    </a:solidFill>
                    <a:effectLst/>
                    <a:uLnTx/>
                    <a:uFillTx/>
                    <a:latin typeface="微软雅黑" panose="020B0503020204020204" charset="-122"/>
                    <a:ea typeface="微软雅黑" panose="020B0503020204020204" charset="-122"/>
                    <a:cs typeface="Arial" panose="020B0604020202020204" pitchFamily="34" charset="0"/>
                  </a:rPr>
                  <a:t>II-IIIA</a:t>
                </a:r>
                <a:r>
                  <a:rPr kumimoji="0" lang="zh-CN" altLang="en-US" b="1" i="0" u="none" strike="noStrike" kern="1200" cap="none" spc="0" normalizeH="0" baseline="0" noProof="0" dirty="0">
                    <a:ln>
                      <a:noFill/>
                    </a:ln>
                    <a:solidFill>
                      <a:schemeClr val="accent4"/>
                    </a:solidFill>
                    <a:effectLst/>
                    <a:uLnTx/>
                    <a:uFillTx/>
                    <a:latin typeface="微软雅黑" panose="020B0503020204020204" charset="-122"/>
                    <a:ea typeface="微软雅黑" panose="020B0503020204020204" charset="-122"/>
                    <a:cs typeface="Arial" panose="020B0604020202020204" pitchFamily="34" charset="0"/>
                  </a:rPr>
                  <a:t>期</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NSCLC</a:t>
                </a:r>
                <a:endPar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确认</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EGFR</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 </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Del 19</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或</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21 L858R</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突变</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(ARMS-PCR</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，中心实验室</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a:t>
                </a:r>
                <a:endPar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18</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岁，</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&lt;70</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岁</a:t>
                </a:r>
                <a:endPar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ECOG PS 0-1</a:t>
                </a:r>
                <a:endPar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预计生存期≥</a:t>
                </a: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1</a:t>
                </a:r>
                <a:r>
                  <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年</a:t>
                </a:r>
                <a:endPar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rPr>
                  <a:t>     N=322</a:t>
                </a:r>
                <a:endParaRPr kumimoji="0" lang="zh-CN" altLang="en-US" sz="1600"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12" name="圆角矩形 10"/>
              <p:cNvSpPr/>
              <p:nvPr/>
            </p:nvSpPr>
            <p:spPr>
              <a:xfrm>
                <a:off x="5123188" y="2326901"/>
                <a:ext cx="2948585" cy="937353"/>
              </a:xfrm>
              <a:prstGeom prst="roundRect">
                <a:avLst/>
              </a:prstGeom>
              <a:solidFill>
                <a:srgbClr val="C00000"/>
              </a:solidFill>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埃克替尼 </a:t>
                </a:r>
                <a:endParaRPr lang="en-US" altLang="zh-CN" dirty="0">
                  <a:solidFill>
                    <a:prstClr val="white"/>
                  </a:solidFill>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charset="-122"/>
                    <a:cs typeface="Arial" panose="020B0604020202020204" pitchFamily="34" charset="0"/>
                  </a:rPr>
                  <a:t>125mg   TID </a:t>
                </a:r>
                <a:r>
                  <a:rPr kumimoji="0" lang="en-US" altLang="zh-CN" sz="2000" b="1" i="1" u="none" strike="noStrike" kern="1200" cap="none" spc="0" normalizeH="0" baseline="0" noProof="0" dirty="0">
                    <a:ln>
                      <a:noFill/>
                    </a:ln>
                    <a:solidFill>
                      <a:schemeClr val="accent4"/>
                    </a:solidFill>
                    <a:effectLst/>
                    <a:uLnTx/>
                    <a:uFillTx/>
                    <a:latin typeface="Arial" panose="020B0604020202020204" pitchFamily="34" charset="0"/>
                    <a:ea typeface="微软雅黑" panose="020B0503020204020204" charset="-122"/>
                    <a:cs typeface="Arial" panose="020B0604020202020204" pitchFamily="34" charset="0"/>
                  </a:rPr>
                  <a:t>2</a:t>
                </a:r>
                <a:r>
                  <a:rPr kumimoji="0" lang="zh-CN" altLang="en-US" sz="2000" b="1" i="1" u="none" strike="noStrike" kern="1200" cap="none" spc="0" normalizeH="0" baseline="0" noProof="0" dirty="0">
                    <a:ln>
                      <a:noFill/>
                    </a:ln>
                    <a:solidFill>
                      <a:schemeClr val="accent4"/>
                    </a:solidFill>
                    <a:effectLst/>
                    <a:uLnTx/>
                    <a:uFillTx/>
                    <a:latin typeface="Arial" panose="020B0604020202020204" pitchFamily="34" charset="0"/>
                    <a:ea typeface="微软雅黑" panose="020B0503020204020204" charset="-122"/>
                    <a:cs typeface="Arial" panose="020B0604020202020204" pitchFamily="34" charset="0"/>
                  </a:rPr>
                  <a:t>年</a:t>
                </a:r>
                <a:endParaRPr kumimoji="0" lang="en-US" altLang="zh-CN" b="1" i="1" u="none" strike="noStrike" kern="1200" cap="none" spc="0" normalizeH="0" baseline="0" noProof="0" dirty="0">
                  <a:ln>
                    <a:noFill/>
                  </a:ln>
                  <a:solidFill>
                    <a:schemeClr val="accent4"/>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3" name="圆角矩形 12"/>
              <p:cNvSpPr/>
              <p:nvPr/>
            </p:nvSpPr>
            <p:spPr>
              <a:xfrm>
                <a:off x="5123187" y="3633587"/>
                <a:ext cx="2948586" cy="856550"/>
              </a:xfrm>
              <a:prstGeom prst="roundRect">
                <a:avLst/>
              </a:prstGeom>
              <a:solidFill>
                <a:srgbClr val="003A8F"/>
              </a:solidFill>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zh-CN" altLang="en-US" dirty="0">
                    <a:solidFill>
                      <a:prstClr val="white"/>
                    </a:solidFill>
                    <a:latin typeface="Arial" panose="020B0604020202020204" pitchFamily="34" charset="0"/>
                    <a:ea typeface="微软雅黑" panose="020B0503020204020204" charset="-122"/>
                    <a:cs typeface="Arial" panose="020B0604020202020204" pitchFamily="34" charset="0"/>
                  </a:rPr>
                  <a:t>标准辅助化疗（</a:t>
                </a:r>
                <a:r>
                  <a:rPr lang="en-US" altLang="zh-CN" dirty="0">
                    <a:solidFill>
                      <a:prstClr val="white"/>
                    </a:solidFill>
                    <a:latin typeface="Arial" panose="020B0604020202020204" pitchFamily="34" charset="0"/>
                    <a:ea typeface="微软雅黑" panose="020B0503020204020204" charset="-122"/>
                    <a:cs typeface="Arial" panose="020B0604020202020204" pitchFamily="34" charset="0"/>
                  </a:rPr>
                  <a:t>NP/PP</a:t>
                </a:r>
                <a:r>
                  <a:rPr lang="zh-CN" altLang="en-US" dirty="0">
                    <a:solidFill>
                      <a:prstClr val="white"/>
                    </a:solidFill>
                    <a:latin typeface="Arial" panose="020B0604020202020204" pitchFamily="34" charset="0"/>
                    <a:ea typeface="微软雅黑" panose="020B0503020204020204" charset="-122"/>
                    <a:cs typeface="Arial" panose="020B0604020202020204" pitchFamily="34" charset="0"/>
                  </a:rPr>
                  <a:t>）*</a:t>
                </a:r>
                <a:endParaRPr lang="en-US" altLang="zh-CN" dirty="0">
                  <a:solidFill>
                    <a:prstClr val="white"/>
                  </a:solidFill>
                  <a:latin typeface="Arial" panose="020B0604020202020204" pitchFamily="34" charset="0"/>
                  <a:ea typeface="微软雅黑" panose="020B0503020204020204" charset="-122"/>
                  <a:cs typeface="Arial" panose="020B0604020202020204" pitchFamily="34" charset="0"/>
                </a:endParaRPr>
              </a:p>
              <a:p>
                <a:pPr algn="ctr">
                  <a:defRPr/>
                </a:pPr>
                <a:r>
                  <a:rPr lang="en-US" altLang="zh-CN" dirty="0">
                    <a:solidFill>
                      <a:prstClr val="white"/>
                    </a:solidFill>
                    <a:latin typeface="Arial" panose="020B0604020202020204" pitchFamily="34" charset="0"/>
                    <a:ea typeface="微软雅黑" panose="020B0503020204020204" charset="-122"/>
                    <a:cs typeface="Arial" panose="020B0604020202020204" pitchFamily="34" charset="0"/>
                  </a:rPr>
                  <a:t>4</a:t>
                </a:r>
                <a:r>
                  <a:rPr lang="zh-CN" altLang="en-US" dirty="0">
                    <a:solidFill>
                      <a:prstClr val="white"/>
                    </a:solidFill>
                    <a:latin typeface="Arial" panose="020B0604020202020204" pitchFamily="34" charset="0"/>
                    <a:ea typeface="微软雅黑" panose="020B0503020204020204" charset="-122"/>
                    <a:cs typeface="Arial" panose="020B0604020202020204" pitchFamily="34" charset="0"/>
                  </a:rPr>
                  <a:t>周期 </a:t>
                </a:r>
                <a:r>
                  <a:rPr lang="en-US" altLang="zh-CN" dirty="0">
                    <a:solidFill>
                      <a:prstClr val="white"/>
                    </a:solidFill>
                    <a:latin typeface="Arial" panose="020B0604020202020204" pitchFamily="34" charset="0"/>
                    <a:ea typeface="微软雅黑" panose="020B0503020204020204" charset="-122"/>
                    <a:cs typeface="Arial" panose="020B0604020202020204" pitchFamily="34" charset="0"/>
                  </a:rPr>
                  <a:t>21</a:t>
                </a:r>
                <a:r>
                  <a:rPr lang="zh-CN" altLang="en-US" dirty="0">
                    <a:solidFill>
                      <a:prstClr val="white"/>
                    </a:solidFill>
                    <a:latin typeface="Arial" panose="020B0604020202020204" pitchFamily="34" charset="0"/>
                    <a:ea typeface="微软雅黑" panose="020B0503020204020204" charset="-122"/>
                    <a:cs typeface="Arial" panose="020B0604020202020204" pitchFamily="34" charset="0"/>
                  </a:rPr>
                  <a:t>天、周期</a:t>
                </a:r>
                <a:endParaRPr lang="en-US" altLang="zh-CN" dirty="0">
                  <a:solidFill>
                    <a:prstClr val="white"/>
                  </a:solidFill>
                  <a:latin typeface="Arial" panose="020B0604020202020204" pitchFamily="34" charset="0"/>
                  <a:ea typeface="微软雅黑" panose="020B0503020204020204" charset="-122"/>
                  <a:cs typeface="Arial" panose="020B0604020202020204" pitchFamily="34" charset="0"/>
                </a:endParaRPr>
              </a:p>
            </p:txBody>
          </p:sp>
          <p:sp>
            <p:nvSpPr>
              <p:cNvPr id="14" name="文本框 13"/>
              <p:cNvSpPr txBox="1"/>
              <p:nvPr/>
            </p:nvSpPr>
            <p:spPr>
              <a:xfrm>
                <a:off x="4218299" y="2990139"/>
                <a:ext cx="6032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R</a:t>
                </a:r>
                <a:endPar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1:1</a:t>
                </a:r>
                <a:endParaRPr kumimoji="0" lang="zh-CN" altLang="en-US" sz="16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grpSp>
        <p:sp>
          <p:nvSpPr>
            <p:cNvPr id="8" name="圆角矩形 22"/>
            <p:cNvSpPr>
              <a:spLocks noChangeArrowheads="1"/>
            </p:cNvSpPr>
            <p:nvPr/>
          </p:nvSpPr>
          <p:spPr bwMode="auto">
            <a:xfrm>
              <a:off x="8484653" y="3143023"/>
              <a:ext cx="2217961" cy="1081617"/>
            </a:xfrm>
            <a:prstGeom prst="roundRect">
              <a:avLst>
                <a:gd name="adj" fmla="val 16667"/>
              </a:avLst>
            </a:prstGeom>
            <a:solidFill>
              <a:schemeClr val="accent3"/>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lang="zh-CN" altLang="en-US" sz="1800" dirty="0">
                  <a:solidFill>
                    <a:prstClr val="white"/>
                  </a:solidFill>
                  <a:latin typeface="Arial" panose="020B0604020202020204" pitchFamily="34" charset="0"/>
                  <a:ea typeface="微软雅黑" panose="020B0503020204020204" charset="-122"/>
                  <a:cs typeface="Arial" panose="020B0604020202020204" pitchFamily="34" charset="0"/>
                </a:rPr>
                <a:t>复发、</a:t>
              </a:r>
              <a:endParaRPr lang="en-US" altLang="zh-CN" sz="1800" dirty="0">
                <a:solidFill>
                  <a:prstClr val="white"/>
                </a:solidFill>
                <a:latin typeface="Arial" panose="020B0604020202020204" pitchFamily="34" charset="0"/>
                <a:ea typeface="微软雅黑" panose="020B0503020204020204" charset="-122"/>
                <a:cs typeface="Arial" panose="020B0604020202020204" pitchFamily="34" charset="0"/>
              </a:endParaRPr>
            </a:p>
            <a:p>
              <a:pPr marL="0" marR="0" lvl="0" indent="0" algn="ctr" defTabSz="914400" rtl="0" eaLnBrk="1" fontAlgn="auto" latinLnBrk="0" hangingPunct="1">
                <a:lnSpc>
                  <a:spcPct val="100000"/>
                </a:lnSpc>
                <a:spcBef>
                  <a:spcPct val="0"/>
                </a:spcBef>
                <a:spcAft>
                  <a:spcPts val="0"/>
                </a:spcAft>
                <a:buClrTx/>
                <a:buSzTx/>
                <a:buFontTx/>
                <a:buNone/>
                <a:defRPr/>
              </a:pPr>
              <a:r>
                <a:rPr lang="zh-CN" altLang="en-US" sz="1800" dirty="0">
                  <a:solidFill>
                    <a:prstClr val="white"/>
                  </a:solidFill>
                  <a:latin typeface="Arial" panose="020B0604020202020204" pitchFamily="34" charset="0"/>
                  <a:ea typeface="微软雅黑" panose="020B0503020204020204" charset="-122"/>
                  <a:cs typeface="Arial" panose="020B0604020202020204" pitchFamily="34" charset="0"/>
                </a:rPr>
                <a:t>不耐受毒性或死亡</a:t>
              </a:r>
              <a:endParaRPr lang="zh-CN" altLang="en-US" sz="1800" dirty="0">
                <a:solidFill>
                  <a:prstClr val="white"/>
                </a:solidFill>
                <a:latin typeface="Arial" panose="020B0604020202020204" pitchFamily="34" charset="0"/>
                <a:ea typeface="微软雅黑" panose="020B0503020204020204" charset="-122"/>
                <a:cs typeface="Arial" panose="020B0604020202020204" pitchFamily="34" charset="0"/>
              </a:endParaRPr>
            </a:p>
          </p:txBody>
        </p:sp>
        <p:cxnSp>
          <p:nvCxnSpPr>
            <p:cNvPr id="9" name="肘形连接符 5"/>
            <p:cNvCxnSpPr>
              <a:stCxn id="11" idx="3"/>
              <a:endCxn id="12" idx="1"/>
            </p:cNvCxnSpPr>
            <p:nvPr/>
          </p:nvCxnSpPr>
          <p:spPr>
            <a:xfrm flipV="1">
              <a:off x="3854944" y="3143024"/>
              <a:ext cx="882451" cy="720663"/>
            </a:xfrm>
            <a:prstGeom prst="bentConnector3">
              <a:avLst/>
            </a:prstGeom>
            <a:ln w="38100">
              <a:tailEnd type="triangle"/>
            </a:ln>
          </p:spPr>
          <p:style>
            <a:lnRef idx="3">
              <a:schemeClr val="accent3"/>
            </a:lnRef>
            <a:fillRef idx="0">
              <a:schemeClr val="accent3"/>
            </a:fillRef>
            <a:effectRef idx="2">
              <a:schemeClr val="accent3"/>
            </a:effectRef>
            <a:fontRef idx="minor">
              <a:schemeClr val="tx1"/>
            </a:fontRef>
          </p:style>
        </p:cxnSp>
        <p:cxnSp>
          <p:nvCxnSpPr>
            <p:cNvPr id="10" name="肘形连接符 7"/>
            <p:cNvCxnSpPr>
              <a:stCxn id="11" idx="3"/>
              <a:endCxn id="13" idx="1"/>
            </p:cNvCxnSpPr>
            <p:nvPr/>
          </p:nvCxnSpPr>
          <p:spPr>
            <a:xfrm>
              <a:off x="3854944" y="3863687"/>
              <a:ext cx="882450" cy="545621"/>
            </a:xfrm>
            <a:prstGeom prst="bentConnector3">
              <a:avLst/>
            </a:prstGeom>
            <a:ln w="38100">
              <a:tailEnd type="triangle"/>
            </a:ln>
          </p:spPr>
          <p:style>
            <a:lnRef idx="3">
              <a:schemeClr val="accent3"/>
            </a:lnRef>
            <a:fillRef idx="0">
              <a:schemeClr val="accent3"/>
            </a:fillRef>
            <a:effectRef idx="2">
              <a:schemeClr val="accent3"/>
            </a:effectRef>
            <a:fontRef idx="minor">
              <a:schemeClr val="tx1"/>
            </a:fontRef>
          </p:style>
        </p:cxnSp>
        <p:sp>
          <p:nvSpPr>
            <p:cNvPr id="15" name="矩形 14"/>
            <p:cNvSpPr/>
            <p:nvPr/>
          </p:nvSpPr>
          <p:spPr>
            <a:xfrm>
              <a:off x="809242" y="5053026"/>
              <a:ext cx="2912255" cy="320312"/>
            </a:xfrm>
            <a:prstGeom prst="rect">
              <a:avLst/>
            </a:prstGeom>
          </p:spPr>
          <p:txBody>
            <a:bodyPr wrap="none">
              <a:spAutoFit/>
            </a:bodyPr>
            <a:lstStyle/>
            <a:p>
              <a:r>
                <a:rPr lang="en-US" altLang="zh-CN" sz="1400" b="1" dirty="0">
                  <a:latin typeface="微软雅黑" panose="020B0503020204020204" charset="-122"/>
                  <a:ea typeface="微软雅黑" panose="020B0503020204020204" charset="-122"/>
                </a:rPr>
                <a:t>R0</a:t>
              </a:r>
              <a:r>
                <a:rPr lang="zh-CN" altLang="en-US" sz="1400" b="1" dirty="0">
                  <a:latin typeface="微软雅黑" panose="020B0503020204020204" charset="-122"/>
                  <a:ea typeface="微软雅黑" panose="020B0503020204020204" charset="-122"/>
                </a:rPr>
                <a:t>切除术后</a:t>
              </a:r>
              <a:r>
                <a:rPr lang="en-US" altLang="zh-CN" sz="1400" b="1" dirty="0">
                  <a:latin typeface="微软雅黑" panose="020B0503020204020204" charset="-122"/>
                  <a:ea typeface="微软雅黑" panose="020B0503020204020204" charset="-122"/>
                </a:rPr>
                <a:t>3-8</a:t>
              </a:r>
              <a:r>
                <a:rPr lang="zh-CN" altLang="en-US" sz="1400" b="1" dirty="0">
                  <a:latin typeface="微软雅黑" panose="020B0503020204020204" charset="-122"/>
                  <a:ea typeface="微软雅黑" panose="020B0503020204020204" charset="-122"/>
                </a:rPr>
                <a:t>周时间内随机入组</a:t>
              </a:r>
              <a:endParaRPr lang="zh-CN" altLang="en-US" sz="1400" b="1" dirty="0">
                <a:latin typeface="微软雅黑" panose="020B0503020204020204" charset="-122"/>
                <a:ea typeface="微软雅黑" panose="020B0503020204020204" charset="-122"/>
              </a:endParaRPr>
            </a:p>
          </p:txBody>
        </p:sp>
      </p:grpSp>
      <p:sp>
        <p:nvSpPr>
          <p:cNvPr id="17" name="标题 1"/>
          <p:cNvSpPr txBox="1"/>
          <p:nvPr/>
        </p:nvSpPr>
        <p:spPr>
          <a:xfrm>
            <a:off x="1357062" y="578166"/>
            <a:ext cx="9462143" cy="6320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mj-lt"/>
                <a:ea typeface="+mj-ea"/>
                <a:cs typeface="+mj-cs"/>
              </a:defRPr>
            </a:lvl1pPr>
          </a:lstStyle>
          <a:p>
            <a:pPr algn="ctr">
              <a:lnSpc>
                <a:spcPct val="150000"/>
              </a:lnSpc>
            </a:pPr>
            <a:r>
              <a:rPr lang="en-US" altLang="zh-CN" sz="3200" b="1" dirty="0">
                <a:solidFill>
                  <a:schemeClr val="accent2">
                    <a:lumMod val="75000"/>
                  </a:schemeClr>
                </a:solidFill>
                <a:latin typeface="+mn-lt"/>
                <a:ea typeface="+mn-ea"/>
                <a:cs typeface="+mn-ea"/>
              </a:rPr>
              <a:t>EVIDENCE研究: 埃克替尼对比标准化疗</a:t>
            </a:r>
            <a:endParaRPr lang="zh-CN" altLang="en-US" sz="2800" b="1" kern="0"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pic>
        <p:nvPicPr>
          <p:cNvPr id="6" name="图片 5"/>
          <p:cNvPicPr>
            <a:picLocks noChangeAspect="1"/>
          </p:cNvPicPr>
          <p:nvPr/>
        </p:nvPicPr>
        <p:blipFill>
          <a:blip r:embed="rId1"/>
          <a:stretch>
            <a:fillRect/>
          </a:stretch>
        </p:blipFill>
        <p:spPr>
          <a:xfrm>
            <a:off x="10554632" y="2603645"/>
            <a:ext cx="1441206" cy="2034764"/>
          </a:xfrm>
          <a:prstGeom prst="rect">
            <a:avLst/>
          </a:prstGeom>
          <a:effectLst>
            <a:glow rad="63500">
              <a:schemeClr val="accent2">
                <a:satMod val="175000"/>
                <a:alpha val="40000"/>
              </a:schemeClr>
            </a:glow>
            <a:outerShdw blurRad="50800" dist="38100" dir="2700000" algn="tl" rotWithShape="0">
              <a:prstClr val="black">
                <a:alpha val="38000"/>
              </a:prstClr>
            </a:outerShdw>
            <a:reflection blurRad="6350" stA="52000" endA="300" endPos="32000" dir="5400000" sy="-100000" algn="bl" rotWithShape="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605547" y="615979"/>
            <a:ext cx="10980906" cy="5626041"/>
            <a:chOff x="610014" y="1073633"/>
            <a:chExt cx="10980906" cy="5626041"/>
          </a:xfrm>
        </p:grpSpPr>
        <p:sp>
          <p:nvSpPr>
            <p:cNvPr id="4" name="矩形 3"/>
            <p:cNvSpPr/>
            <p:nvPr/>
          </p:nvSpPr>
          <p:spPr>
            <a:xfrm>
              <a:off x="804933" y="6422675"/>
              <a:ext cx="11801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NCT02448797</a:t>
              </a:r>
              <a:endPar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endParaRPr>
            </a:p>
          </p:txBody>
        </p:sp>
        <p:pic>
          <p:nvPicPr>
            <p:cNvPr id="18" name="图片 17"/>
            <p:cNvPicPr>
              <a:picLocks noChangeAspect="1"/>
            </p:cNvPicPr>
            <p:nvPr/>
          </p:nvPicPr>
          <p:blipFill>
            <a:blip r:embed="rId1"/>
            <a:stretch>
              <a:fillRect/>
            </a:stretch>
          </p:blipFill>
          <p:spPr>
            <a:xfrm>
              <a:off x="610014" y="1073633"/>
              <a:ext cx="10980906" cy="5490453"/>
            </a:xfrm>
            <a:prstGeom prst="rect">
              <a:avLst/>
            </a:prstGeom>
          </p:spPr>
        </p:pic>
        <p:cxnSp>
          <p:nvCxnSpPr>
            <p:cNvPr id="20" name="直接连接符 19"/>
            <p:cNvCxnSpPr/>
            <p:nvPr/>
          </p:nvCxnSpPr>
          <p:spPr>
            <a:xfrm flipV="1">
              <a:off x="1354166" y="5121728"/>
              <a:ext cx="8843660" cy="13344"/>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354166" y="4604657"/>
              <a:ext cx="8843660" cy="13344"/>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V="1">
              <a:off x="1354166" y="2819129"/>
              <a:ext cx="8843660" cy="13344"/>
            </a:xfrm>
            <a:prstGeom prst="line">
              <a:avLst/>
            </a:prstGeom>
            <a:ln w="38100">
              <a:solidFill>
                <a:srgbClr val="C00000"/>
              </a:solidFill>
              <a:prstDash val="lgDash"/>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57200" y="514350"/>
            <a:ext cx="11572875" cy="659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accent2">
                    <a:lumMod val="75000"/>
                  </a:schemeClr>
                </a:solidFill>
                <a:cs typeface="+mn-ea"/>
              </a:rPr>
              <a:t>EVIDENCE</a:t>
            </a:r>
            <a:r>
              <a:rPr lang="en-US" altLang="zh-CN" sz="3200" b="1" dirty="0">
                <a:solidFill>
                  <a:schemeClr val="accent2">
                    <a:lumMod val="75000"/>
                  </a:schemeClr>
                </a:solidFill>
                <a:cs typeface="+mn-ea"/>
              </a:rPr>
              <a:t>基线特征</a:t>
            </a:r>
            <a:endParaRPr lang="zh-CN" altLang="en-US" sz="3200" b="1" dirty="0">
              <a:solidFill>
                <a:schemeClr val="tx1"/>
              </a:solidFill>
              <a:latin typeface="微软雅黑" panose="020B0503020204020204" charset="-122"/>
              <a:ea typeface="微软雅黑" panose="020B050302020402020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3"/>
          <p:cNvSpPr>
            <a:spLocks noGrp="1"/>
          </p:cNvSpPr>
          <p:nvPr>
            <p:ph type="title"/>
          </p:nvPr>
        </p:nvSpPr>
        <p:spPr>
          <a:xfrm>
            <a:off x="897107" y="769667"/>
            <a:ext cx="10515600" cy="571944"/>
          </a:xfrm>
        </p:spPr>
        <p:txBody>
          <a:bodyPr>
            <a:noAutofit/>
          </a:bodyPr>
          <a:lstStyle/>
          <a:p>
            <a:pPr algn="ctr"/>
            <a:r>
              <a:rPr lang="en-US" altLang="zh-CN" sz="3200" b="1" dirty="0">
                <a:solidFill>
                  <a:schemeClr val="accent2">
                    <a:lumMod val="75000"/>
                  </a:schemeClr>
                </a:solidFill>
                <a:latin typeface="+mn-lt"/>
                <a:ea typeface="+mn-ea"/>
                <a:cs typeface="+mn-ea"/>
              </a:rPr>
              <a:t>埃克替尼相比化疗显著延长DFS</a:t>
            </a:r>
            <a:endParaRPr lang="en-US" altLang="zh-CN" sz="2800" b="1" kern="0" dirty="0">
              <a:solidFill>
                <a:prstClr val="black"/>
              </a:solidFill>
              <a:latin typeface="Times New Roman" panose="02020603050405020304" pitchFamily="18" charset="0"/>
              <a:cs typeface="Times New Roman" panose="02020603050405020304" pitchFamily="18" charset="0"/>
            </a:endParaRPr>
          </a:p>
        </p:txBody>
      </p:sp>
      <p:sp>
        <p:nvSpPr>
          <p:cNvPr id="2" name="灯片编号占位符 1"/>
          <p:cNvSpPr>
            <a:spLocks noGrp="1"/>
          </p:cNvSpPr>
          <p:nvPr>
            <p:ph type="sldNum" sz="quarter" idx="12"/>
          </p:nvPr>
        </p:nvSpPr>
        <p:spPr>
          <a:xfrm>
            <a:off x="8610600" y="6356351"/>
            <a:ext cx="2743200" cy="366183"/>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BC05A0-0F56-426E-BE07-E40C1BD7009B}"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文本框 2"/>
          <p:cNvSpPr txBox="1"/>
          <p:nvPr/>
        </p:nvSpPr>
        <p:spPr>
          <a:xfrm>
            <a:off x="367354" y="1424668"/>
            <a:ext cx="11575107" cy="99655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埃克替尼和化疗的中位持续治疗时间分别为</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22.2</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个月，</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2.8</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个月。</a:t>
            </a:r>
            <a:endPar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埃克替尼和化疗的</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DFS</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分别是</a:t>
            </a:r>
            <a:r>
              <a:rPr kumimoji="0" lang="en-US" altLang="zh-CN" sz="2400" b="1"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微软雅黑" panose="020B0503020204020204" charset="-122"/>
              </a:rPr>
              <a:t>46.95</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个月，</a:t>
            </a:r>
            <a:r>
              <a:rPr kumimoji="0" lang="en-US" altLang="zh-CN"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22.1</a:t>
            </a: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个月，HR = 0.36; 95% CI, 0.24-0.55; P &lt; 0.0001</a:t>
            </a:r>
            <a:endPar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矩形 7"/>
          <p:cNvSpPr/>
          <p:nvPr/>
        </p:nvSpPr>
        <p:spPr>
          <a:xfrm>
            <a:off x="367353" y="5957528"/>
            <a:ext cx="4549203" cy="261610"/>
          </a:xfrm>
          <a:prstGeom prst="rect">
            <a:avLst/>
          </a:prstGeom>
        </p:spPr>
        <p:txBody>
          <a:bodyPr wrap="square">
            <a:spAutoFit/>
          </a:bodyPr>
          <a:lstStyle/>
          <a:p>
            <a:r>
              <a:rPr lang="en-US" altLang="zh-CN" sz="1100" dirty="0">
                <a:solidFill>
                  <a:srgbClr val="FF0000"/>
                </a:solidFill>
              </a:rPr>
              <a:t>Presented By Dr. </a:t>
            </a:r>
            <a:r>
              <a:rPr lang="en-US" altLang="zh-CN" sz="1100" dirty="0" err="1">
                <a:solidFill>
                  <a:srgbClr val="FF0000"/>
                </a:solidFill>
              </a:rPr>
              <a:t>Caicun</a:t>
            </a:r>
            <a:r>
              <a:rPr lang="en-US" altLang="zh-CN" sz="1100" dirty="0">
                <a:solidFill>
                  <a:srgbClr val="FF0000"/>
                </a:solidFill>
              </a:rPr>
              <a:t> Zhou, MD at 2020 WCLC (abstract 3605#)</a:t>
            </a:r>
            <a:endParaRPr lang="zh-CN" altLang="en-US" sz="1100" dirty="0">
              <a:solidFill>
                <a:srgbClr val="FF0000"/>
              </a:solidFill>
            </a:endParaRPr>
          </a:p>
        </p:txBody>
      </p:sp>
      <p:pic>
        <p:nvPicPr>
          <p:cNvPr id="12" name="图片 11"/>
          <p:cNvPicPr>
            <a:picLocks noChangeAspect="1"/>
          </p:cNvPicPr>
          <p:nvPr/>
        </p:nvPicPr>
        <p:blipFill>
          <a:blip r:embed="rId1"/>
          <a:stretch>
            <a:fillRect/>
          </a:stretch>
        </p:blipFill>
        <p:spPr>
          <a:xfrm>
            <a:off x="1672400" y="2421223"/>
            <a:ext cx="8551653" cy="349466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ph type="title"/>
          </p:nvPr>
        </p:nvSpPr>
        <p:spPr>
          <a:xfrm>
            <a:off x="929201" y="215410"/>
            <a:ext cx="10515600" cy="571944"/>
          </a:xfrm>
        </p:spPr>
        <p:txBody>
          <a:bodyPr>
            <a:noAutofit/>
          </a:bodyPr>
          <a:lstStyle/>
          <a:p>
            <a:pPr algn="ctr"/>
            <a:r>
              <a:rPr lang="en-US" altLang="zh-CN" sz="3200" b="1" dirty="0">
                <a:solidFill>
                  <a:schemeClr val="accent2">
                    <a:lumMod val="75000"/>
                  </a:schemeClr>
                </a:solidFill>
                <a:latin typeface="+mn-lt"/>
                <a:ea typeface="+mn-ea"/>
                <a:cs typeface="+mn-ea"/>
              </a:rPr>
              <a:t>埃克替尼安全可耐受</a:t>
            </a:r>
            <a:endParaRPr lang="en-US" altLang="zh-CN" sz="3200" b="1" dirty="0">
              <a:solidFill>
                <a:schemeClr val="accent2">
                  <a:lumMod val="75000"/>
                </a:schemeClr>
              </a:solidFill>
              <a:latin typeface="+mn-lt"/>
              <a:ea typeface="+mn-ea"/>
              <a:cs typeface="+mn-ea"/>
            </a:endParaRPr>
          </a:p>
        </p:txBody>
      </p:sp>
      <p:sp>
        <p:nvSpPr>
          <p:cNvPr id="2" name="灯片编号占位符 3"/>
          <p:cNvSpPr>
            <a:spLocks noGrp="1"/>
          </p:cNvSpPr>
          <p:nvPr>
            <p:ph type="sldNum" sz="quarter" idx="12"/>
          </p:nvPr>
        </p:nvSpPr>
        <p:spPr>
          <a:xfrm>
            <a:off x="8610600" y="5786508"/>
            <a:ext cx="2743200" cy="366183"/>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EBC05A0-0F56-426E-BE07-E40C1BD7009B}" type="slidenum">
              <a:rPr kumimoji="0" lang="zh-CN" altLang="en-US" sz="16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fld>
            <a:endParaRPr kumimoji="0" lang="zh-CN" altLang="en-US" sz="16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矩形 4"/>
          <p:cNvSpPr/>
          <p:nvPr/>
        </p:nvSpPr>
        <p:spPr>
          <a:xfrm>
            <a:off x="294616" y="5838794"/>
            <a:ext cx="4022272" cy="430887"/>
          </a:xfrm>
          <a:prstGeom prst="rect">
            <a:avLst/>
          </a:prstGeom>
        </p:spPr>
        <p:txBody>
          <a:bodyPr wrap="square">
            <a:spAutoFit/>
          </a:bodyPr>
          <a:lstStyle/>
          <a:p>
            <a:r>
              <a:rPr lang="en-US" altLang="zh-CN" sz="1100" dirty="0">
                <a:solidFill>
                  <a:srgbClr val="FF0000"/>
                </a:solidFill>
              </a:rPr>
              <a:t>Presented By Dr. </a:t>
            </a:r>
            <a:r>
              <a:rPr lang="en-US" altLang="zh-CN" sz="1100" dirty="0" err="1">
                <a:solidFill>
                  <a:srgbClr val="FF0000"/>
                </a:solidFill>
              </a:rPr>
              <a:t>Caicun</a:t>
            </a:r>
            <a:r>
              <a:rPr lang="en-US" altLang="zh-CN" sz="1100" dirty="0">
                <a:solidFill>
                  <a:srgbClr val="FF0000"/>
                </a:solidFill>
              </a:rPr>
              <a:t> Zhou, MD at 2020 WCLC (abstract 3605#)</a:t>
            </a:r>
            <a:endParaRPr lang="zh-CN" altLang="en-US" sz="1100" dirty="0">
              <a:solidFill>
                <a:srgbClr val="FF0000"/>
              </a:solidFill>
            </a:endParaRPr>
          </a:p>
        </p:txBody>
      </p:sp>
      <p:pic>
        <p:nvPicPr>
          <p:cNvPr id="7" name="图片 6"/>
          <p:cNvPicPr>
            <a:picLocks noChangeAspect="1"/>
          </p:cNvPicPr>
          <p:nvPr/>
        </p:nvPicPr>
        <p:blipFill>
          <a:blip r:embed="rId1"/>
          <a:stretch>
            <a:fillRect/>
          </a:stretch>
        </p:blipFill>
        <p:spPr>
          <a:xfrm>
            <a:off x="863782" y="1022361"/>
            <a:ext cx="6906213" cy="4581683"/>
          </a:xfrm>
          <a:prstGeom prst="rect">
            <a:avLst/>
          </a:prstGeom>
        </p:spPr>
      </p:pic>
      <p:sp>
        <p:nvSpPr>
          <p:cNvPr id="8" name="文本框 7"/>
          <p:cNvSpPr txBox="1"/>
          <p:nvPr/>
        </p:nvSpPr>
        <p:spPr>
          <a:xfrm>
            <a:off x="8168409" y="1096294"/>
            <a:ext cx="4023591" cy="129137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中位治疗时间：</a:t>
            </a:r>
            <a:endParaRPr kumimoji="0" lang="en-US" altLang="zh-CN"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埃克替尼：</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22.2</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个月（</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1.1-27.8</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化疗：</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2.8</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个月（</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0.7-3.6</a:t>
            </a:r>
            <a:r>
              <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rPr>
              <a:t>）</a:t>
            </a:r>
            <a:endParaRPr kumimoji="0" lang="zh-CN" altLang="en-US" sz="18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8168410" y="2236647"/>
            <a:ext cx="4023590" cy="3367397"/>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a:t>
            </a:r>
            <a:r>
              <a:rPr kumimoji="0" lang="en-US" altLang="zh-CN"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3</a:t>
            </a:r>
            <a:r>
              <a:rPr kumimoji="0" lang="zh-CN" altLang="en-US"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级</a:t>
            </a:r>
            <a:r>
              <a:rPr kumimoji="0" lang="en-US" altLang="zh-CN"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TRAE</a:t>
            </a:r>
            <a:r>
              <a:rPr kumimoji="0" lang="zh-CN" altLang="en-US"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a:t>
            </a:r>
            <a:r>
              <a:rPr kumimoji="0" lang="en-US" altLang="zh-CN"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rPr>
              <a:t>4.5% vs 59.7%</a:t>
            </a:r>
            <a:endParaRPr kumimoji="0" lang="en-US" altLang="zh-CN" sz="1800" b="1" i="0" u="none" strike="noStrike" kern="1200" cap="none" spc="0" normalizeH="0" baseline="0" noProof="0" dirty="0">
              <a:ln>
                <a:noFill/>
              </a:ln>
              <a:solidFill>
                <a:srgbClr val="C00000"/>
              </a:solidFill>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埃克替尼组最常见的</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3/4</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级治疗相关的不良事件：</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皮疹（</a:t>
            </a:r>
            <a:r>
              <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1.9%</a:t>
            </a: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a:t>
            </a:r>
            <a:endParaRPr kumimoji="0" lang="en-US" altLang="zh-CN"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285750" lvl="0" indent="-285750">
              <a:lnSpc>
                <a:spcPct val="150000"/>
              </a:lnSpc>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化疗组最常见的</a:t>
            </a:r>
            <a:r>
              <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3/4</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级治疗相关的不良事件</a:t>
            </a:r>
            <a:r>
              <a:rPr lang="en-US" altLang="zh-CN" b="1" dirty="0">
                <a:solidFill>
                  <a:prstClr val="black"/>
                </a:solidFill>
                <a:latin typeface="微软雅黑" panose="020B0503020204020204" charset="-122"/>
                <a:ea typeface="微软雅黑" panose="020B0503020204020204" charset="-122"/>
              </a:rPr>
              <a:t>:</a:t>
            </a:r>
            <a:r>
              <a:rPr lang="zh-CN" altLang="en-US" dirty="0">
                <a:solidFill>
                  <a:prstClr val="black"/>
                </a:solidFill>
                <a:latin typeface="微软雅黑" panose="020B0503020204020204" charset="-122"/>
                <a:ea typeface="微软雅黑" panose="020B0503020204020204" charset="-122"/>
              </a:rPr>
              <a:t>中性粒细胞减少</a:t>
            </a:r>
            <a:r>
              <a:rPr lang="en-US" altLang="zh-CN" dirty="0">
                <a:solidFill>
                  <a:prstClr val="black"/>
                </a:solidFill>
                <a:latin typeface="微软雅黑" panose="020B0503020204020204" charset="-122"/>
                <a:ea typeface="微软雅黑" panose="020B0503020204020204" charset="-122"/>
              </a:rPr>
              <a:t>(41.0%)</a:t>
            </a:r>
            <a:r>
              <a:rPr lang="zh-CN" altLang="en-US" dirty="0">
                <a:solidFill>
                  <a:prstClr val="black"/>
                </a:solidFill>
                <a:latin typeface="微软雅黑" panose="020B0503020204020204" charset="-122"/>
                <a:ea typeface="微软雅黑" panose="020B0503020204020204" charset="-122"/>
              </a:rPr>
              <a:t>、白细胞减少</a:t>
            </a:r>
            <a:r>
              <a:rPr lang="en-US" altLang="zh-CN" dirty="0">
                <a:solidFill>
                  <a:prstClr val="black"/>
                </a:solidFill>
                <a:latin typeface="微软雅黑" panose="020B0503020204020204" charset="-122"/>
                <a:ea typeface="微软雅黑" panose="020B0503020204020204" charset="-122"/>
              </a:rPr>
              <a:t>(19.4%)</a:t>
            </a:r>
            <a:r>
              <a:rPr lang="zh-CN" altLang="en-US" dirty="0">
                <a:solidFill>
                  <a:prstClr val="black"/>
                </a:solidFill>
                <a:latin typeface="微软雅黑" panose="020B0503020204020204" charset="-122"/>
                <a:ea typeface="微软雅黑" panose="020B0503020204020204" charset="-122"/>
              </a:rPr>
              <a:t>、呕吐</a:t>
            </a:r>
            <a:r>
              <a:rPr lang="en-US" altLang="zh-CN" dirty="0">
                <a:solidFill>
                  <a:prstClr val="black"/>
                </a:solidFill>
                <a:latin typeface="微软雅黑" panose="020B0503020204020204" charset="-122"/>
                <a:ea typeface="微软雅黑" panose="020B0503020204020204" charset="-122"/>
              </a:rPr>
              <a:t>(12.9%)</a:t>
            </a:r>
            <a:r>
              <a:rPr lang="zh-CN" altLang="en-US" dirty="0">
                <a:solidFill>
                  <a:prstClr val="black"/>
                </a:solidFill>
                <a:latin typeface="微软雅黑" panose="020B0503020204020204" charset="-122"/>
                <a:ea typeface="微软雅黑" panose="020B0503020204020204" charset="-122"/>
              </a:rPr>
              <a:t>和恶心</a:t>
            </a:r>
            <a:r>
              <a:rPr lang="en-US" altLang="zh-CN" dirty="0">
                <a:solidFill>
                  <a:prstClr val="black"/>
                </a:solidFill>
                <a:latin typeface="微软雅黑" panose="020B0503020204020204" charset="-122"/>
                <a:ea typeface="微软雅黑" panose="020B0503020204020204" charset="-122"/>
              </a:rPr>
              <a:t>(7.2%)</a:t>
            </a:r>
            <a:r>
              <a:rPr lang="zh-CN" altLang="en-US" dirty="0">
                <a:solidFill>
                  <a:prstClr val="black"/>
                </a:solidFill>
                <a:latin typeface="微软雅黑" panose="020B0503020204020204" charset="-122"/>
                <a:ea typeface="微软雅黑" panose="020B0503020204020204" charset="-122"/>
              </a:rPr>
              <a:t>。</a:t>
            </a:r>
            <a:endParaRPr lang="en-US" altLang="zh-CN" dirty="0">
              <a:solidFill>
                <a:prstClr val="black"/>
              </a:solidFill>
              <a:latin typeface="微软雅黑" panose="020B0503020204020204" charset="-122"/>
              <a:ea typeface="微软雅黑" panose="020B0503020204020204" charset="-122"/>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未发生间质性肺病</a:t>
            </a:r>
            <a:endParaRPr kumimoji="0" lang="en-US" altLang="zh-CN"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159240" y="1536917"/>
            <a:ext cx="11832132" cy="2909570"/>
          </a:xfrm>
          <a:prstGeom prst="rect">
            <a:avLst/>
          </a:prstGeom>
        </p:spPr>
        <p:txBody>
          <a:bodyPr anchor="ctr">
            <a:noAutofit/>
          </a:bodyPr>
          <a:lstStyle>
            <a:lvl1pPr algn="l" defTabSz="914400" rtl="0" eaLnBrk="1" latinLnBrk="0" hangingPunct="1">
              <a:lnSpc>
                <a:spcPct val="90000"/>
              </a:lnSpc>
              <a:spcBef>
                <a:spcPct val="0"/>
              </a:spcBef>
              <a:buNone/>
              <a:defRPr lang="zh-CN" altLang="en-US" sz="2400" b="1" kern="1200" dirty="0">
                <a:solidFill>
                  <a:srgbClr val="004795"/>
                </a:solidFill>
                <a:latin typeface="微软雅黑" panose="020B0503020204020204" charset="-122"/>
                <a:ea typeface="微软雅黑" panose="020B0503020204020204" charset="-122"/>
                <a:cs typeface="+mn-cs"/>
              </a:defRPr>
            </a:lvl1pPr>
          </a:lstStyle>
          <a:p>
            <a:pPr algn="ctr">
              <a:lnSpc>
                <a:spcPct val="100000"/>
              </a:lnSpc>
              <a:defRPr/>
            </a:pPr>
            <a:r>
              <a:rPr lang="en-US" altLang="zh-CN" sz="2800" dirty="0">
                <a:solidFill>
                  <a:schemeClr val="tx1"/>
                </a:solidFill>
                <a:latin typeface="+mn-lt"/>
                <a:ea typeface="+mn-ea"/>
                <a:cs typeface="+mn-ea"/>
                <a:sym typeface="+mn-lt"/>
              </a:rPr>
              <a:t>Different exposure duration of adjuvant icotinib in stage Ⅱ-ⅢA non-small cell lung  cancer patients with positive EGFR mutation (ICOMPARE study): randomized,</a:t>
            </a:r>
            <a:r>
              <a:rPr lang="zh-CN" altLang="en-US" sz="2800" dirty="0">
                <a:solidFill>
                  <a:schemeClr val="tx1"/>
                </a:solidFill>
                <a:latin typeface="+mn-lt"/>
                <a:ea typeface="+mn-ea"/>
                <a:cs typeface="+mn-ea"/>
                <a:sym typeface="+mn-lt"/>
              </a:rPr>
              <a:t> </a:t>
            </a:r>
            <a:r>
              <a:rPr lang="en-US" altLang="zh-CN" sz="2800" dirty="0">
                <a:solidFill>
                  <a:schemeClr val="tx1"/>
                </a:solidFill>
                <a:latin typeface="+mn-lt"/>
                <a:ea typeface="+mn-ea"/>
                <a:cs typeface="+mn-ea"/>
                <a:sym typeface="+mn-lt"/>
              </a:rPr>
              <a:t>open-label phase 2 study.</a:t>
            </a:r>
            <a:endParaRPr lang="en-US" altLang="zh-CN" sz="2800" dirty="0">
              <a:solidFill>
                <a:schemeClr val="tx1"/>
              </a:solidFill>
              <a:latin typeface="+mn-lt"/>
              <a:ea typeface="+mn-ea"/>
              <a:cs typeface="+mn-ea"/>
              <a:sym typeface="+mn-lt"/>
            </a:endParaRPr>
          </a:p>
          <a:p>
            <a:pPr algn="ctr">
              <a:lnSpc>
                <a:spcPct val="100000"/>
              </a:lnSpc>
              <a:defRPr/>
            </a:pPr>
            <a:endParaRPr lang="zh-CN" altLang="en-US" sz="2800" dirty="0">
              <a:solidFill>
                <a:schemeClr val="tx1"/>
              </a:solidFill>
              <a:latin typeface="+mn-lt"/>
              <a:ea typeface="+mn-ea"/>
              <a:cs typeface="+mn-ea"/>
              <a:sym typeface="+mn-lt"/>
            </a:endParaRPr>
          </a:p>
          <a:p>
            <a:pPr algn="ctr">
              <a:lnSpc>
                <a:spcPct val="100000"/>
              </a:lnSpc>
              <a:defRPr/>
            </a:pPr>
            <a:r>
              <a:rPr lang="zh-CN" altLang="en-US" sz="2800" dirty="0">
                <a:solidFill>
                  <a:schemeClr val="tx1"/>
                </a:solidFill>
                <a:latin typeface="+mn-lt"/>
                <a:ea typeface="+mn-ea"/>
                <a:cs typeface="+mn-ea"/>
                <a:sym typeface="+mn-lt"/>
              </a:rPr>
              <a:t>在</a:t>
            </a:r>
            <a:r>
              <a:rPr lang="en-US" altLang="zh-CN" sz="2800" dirty="0">
                <a:solidFill>
                  <a:schemeClr val="tx1"/>
                </a:solidFill>
                <a:latin typeface="+mn-lt"/>
                <a:ea typeface="+mn-ea"/>
                <a:cs typeface="+mn-ea"/>
                <a:sym typeface="+mn-lt"/>
              </a:rPr>
              <a:t>EGFR</a:t>
            </a:r>
            <a:r>
              <a:rPr lang="zh-CN" altLang="en-US" sz="2800" dirty="0">
                <a:solidFill>
                  <a:schemeClr val="tx1"/>
                </a:solidFill>
                <a:latin typeface="+mn-lt"/>
                <a:ea typeface="+mn-ea"/>
                <a:cs typeface="+mn-ea"/>
                <a:sym typeface="+mn-lt"/>
              </a:rPr>
              <a:t>突变阳性的</a:t>
            </a:r>
            <a:r>
              <a:rPr lang="en-US" altLang="zh-CN" sz="2800" dirty="0">
                <a:solidFill>
                  <a:schemeClr val="tx1"/>
                </a:solidFill>
                <a:latin typeface="+mn-lt"/>
                <a:ea typeface="+mn-ea"/>
                <a:cs typeface="+mn-ea"/>
                <a:sym typeface="+mn-lt"/>
              </a:rPr>
              <a:t>II-IIIA</a:t>
            </a:r>
            <a:r>
              <a:rPr lang="zh-CN" altLang="en-US" sz="2800" dirty="0">
                <a:solidFill>
                  <a:schemeClr val="tx1"/>
                </a:solidFill>
                <a:latin typeface="+mn-lt"/>
                <a:ea typeface="+mn-ea"/>
                <a:cs typeface="+mn-ea"/>
                <a:sym typeface="+mn-lt"/>
              </a:rPr>
              <a:t>期非小细胞肺癌患者中，使用不同剂量的埃克替尼辅助治疗的暴露时间</a:t>
            </a:r>
            <a:r>
              <a:rPr lang="en-US" altLang="zh-CN" sz="2800" dirty="0">
                <a:solidFill>
                  <a:schemeClr val="tx1"/>
                </a:solidFill>
                <a:latin typeface="+mn-lt"/>
                <a:ea typeface="+mn-ea"/>
                <a:cs typeface="+mn-ea"/>
                <a:sym typeface="+mn-lt"/>
              </a:rPr>
              <a:t>(ICOMPARE</a:t>
            </a:r>
            <a:r>
              <a:rPr lang="zh-CN" altLang="en-US" sz="2800" dirty="0">
                <a:solidFill>
                  <a:schemeClr val="tx1"/>
                </a:solidFill>
                <a:latin typeface="+mn-lt"/>
                <a:ea typeface="+mn-ea"/>
                <a:cs typeface="+mn-ea"/>
                <a:sym typeface="+mn-lt"/>
              </a:rPr>
              <a:t>研究</a:t>
            </a:r>
            <a:r>
              <a:rPr lang="en-US" altLang="zh-CN" sz="2800" dirty="0">
                <a:solidFill>
                  <a:schemeClr val="tx1"/>
                </a:solidFill>
                <a:latin typeface="+mn-lt"/>
                <a:ea typeface="+mn-ea"/>
                <a:cs typeface="+mn-ea"/>
                <a:sym typeface="+mn-lt"/>
              </a:rPr>
              <a:t>):</a:t>
            </a:r>
            <a:r>
              <a:rPr lang="zh-CN" altLang="en-US" sz="2800" dirty="0">
                <a:solidFill>
                  <a:schemeClr val="tx1"/>
                </a:solidFill>
                <a:latin typeface="+mn-lt"/>
                <a:ea typeface="+mn-ea"/>
                <a:cs typeface="+mn-ea"/>
                <a:sym typeface="+mn-lt"/>
              </a:rPr>
              <a:t>一项随机、开放标签的</a:t>
            </a:r>
            <a:r>
              <a:rPr lang="en-US" altLang="zh-CN" sz="2800" dirty="0">
                <a:solidFill>
                  <a:schemeClr val="tx1"/>
                </a:solidFill>
                <a:latin typeface="+mn-lt"/>
                <a:ea typeface="+mn-ea"/>
                <a:cs typeface="+mn-ea"/>
                <a:sym typeface="+mn-lt"/>
              </a:rPr>
              <a:t>Ⅱ</a:t>
            </a:r>
            <a:r>
              <a:rPr lang="zh-CN" altLang="en-US" sz="2800" dirty="0">
                <a:solidFill>
                  <a:schemeClr val="tx1"/>
                </a:solidFill>
                <a:latin typeface="+mn-lt"/>
                <a:ea typeface="+mn-ea"/>
                <a:cs typeface="+mn-ea"/>
                <a:sym typeface="+mn-lt"/>
              </a:rPr>
              <a:t>期研究</a:t>
            </a:r>
            <a:endParaRPr lang="zh-CN" altLang="en-US" sz="2800" dirty="0">
              <a:solidFill>
                <a:schemeClr val="tx1"/>
              </a:solidFill>
              <a:latin typeface="+mn-lt"/>
              <a:ea typeface="+mn-ea"/>
              <a:cs typeface="+mn-ea"/>
              <a:sym typeface="+mn-lt"/>
            </a:endParaRPr>
          </a:p>
        </p:txBody>
      </p:sp>
      <p:sp>
        <p:nvSpPr>
          <p:cNvPr id="5" name="内容占位符 5"/>
          <p:cNvSpPr txBox="1"/>
          <p:nvPr/>
        </p:nvSpPr>
        <p:spPr>
          <a:xfrm>
            <a:off x="5950585" y="5425330"/>
            <a:ext cx="6241415" cy="6819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defRPr/>
            </a:pPr>
            <a:r>
              <a:rPr lang="en-US" altLang="zh-CN" sz="1000" dirty="0">
                <a:cs typeface="+mn-ea"/>
                <a:sym typeface="+mn-lt"/>
              </a:rPr>
              <a:t>Chao Lyu</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Rui Wang</a:t>
            </a:r>
            <a:r>
              <a:rPr lang="en-US" altLang="zh-CN" sz="1000" baseline="30000" dirty="0">
                <a:cs typeface="+mn-ea"/>
                <a:sym typeface="+mn-lt"/>
              </a:rPr>
              <a:t>2</a:t>
            </a:r>
            <a:r>
              <a:rPr lang="zh-CN" altLang="en-US" sz="1000" dirty="0">
                <a:cs typeface="+mn-ea"/>
                <a:sym typeface="+mn-lt"/>
              </a:rPr>
              <a:t>，</a:t>
            </a:r>
            <a:r>
              <a:rPr lang="en-US" altLang="zh-CN" sz="1000" dirty="0">
                <a:cs typeface="+mn-ea"/>
                <a:sym typeface="+mn-lt"/>
              </a:rPr>
              <a:t>Shaolei Li</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Shi Yan</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Yuzhao Wang</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Jinfeng Chen</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Liang    Wang</a:t>
            </a:r>
            <a:r>
              <a:rPr lang="en-US" altLang="zh-CN" sz="1000" baseline="30000" dirty="0">
                <a:cs typeface="+mn-ea"/>
                <a:sym typeface="+mn-lt"/>
              </a:rPr>
              <a:t>1</a:t>
            </a:r>
            <a:r>
              <a:rPr lang="zh-CN" altLang="en-US" sz="1000" dirty="0">
                <a:cs typeface="+mn-ea"/>
                <a:sym typeface="+mn-lt"/>
              </a:rPr>
              <a:t>， </a:t>
            </a:r>
            <a:r>
              <a:rPr lang="en-US" altLang="zh-CN" sz="1000" dirty="0">
                <a:cs typeface="+mn-ea"/>
                <a:sym typeface="+mn-lt"/>
              </a:rPr>
              <a:t>Yinan Liu1</a:t>
            </a:r>
            <a:r>
              <a:rPr lang="zh-CN" altLang="en-US" sz="1000" dirty="0">
                <a:cs typeface="+mn-ea"/>
                <a:sym typeface="+mn-lt"/>
              </a:rPr>
              <a:t>，</a:t>
            </a:r>
            <a:r>
              <a:rPr lang="en-US" altLang="zh-CN" sz="1000" dirty="0">
                <a:cs typeface="+mn-ea"/>
                <a:sym typeface="+mn-lt"/>
              </a:rPr>
              <a:t>Zhanlin Guo</a:t>
            </a:r>
            <a:r>
              <a:rPr lang="en-US" altLang="zh-CN" sz="1000" baseline="30000" dirty="0">
                <a:cs typeface="+mn-ea"/>
                <a:sym typeface="+mn-lt"/>
              </a:rPr>
              <a:t>3</a:t>
            </a:r>
            <a:r>
              <a:rPr lang="en-US" altLang="zh-CN" sz="1000" dirty="0">
                <a:cs typeface="+mn-ea"/>
                <a:sym typeface="+mn-lt"/>
              </a:rPr>
              <a:t>, Jia Wang</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Yuquan Pei</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Lei Yu</a:t>
            </a:r>
            <a:r>
              <a:rPr lang="en-US" altLang="zh-CN" sz="1000" baseline="30000" dirty="0">
                <a:cs typeface="+mn-ea"/>
                <a:sym typeface="+mn-lt"/>
              </a:rPr>
              <a:t>4</a:t>
            </a:r>
            <a:r>
              <a:rPr lang="zh-CN" altLang="en-US" sz="1000" dirty="0">
                <a:cs typeface="+mn-ea"/>
                <a:sym typeface="+mn-lt"/>
              </a:rPr>
              <a:t>，</a:t>
            </a:r>
            <a:r>
              <a:rPr lang="en-US" altLang="zh-CN" sz="1000" dirty="0">
                <a:cs typeface="+mn-ea"/>
                <a:sym typeface="+mn-lt"/>
              </a:rPr>
              <a:t>Nan Wu</a:t>
            </a:r>
            <a:r>
              <a:rPr lang="en-US" altLang="zh-CN" sz="1000" baseline="30000" dirty="0">
                <a:cs typeface="+mn-ea"/>
                <a:sym typeface="+mn-lt"/>
              </a:rPr>
              <a:t>1</a:t>
            </a:r>
            <a:r>
              <a:rPr lang="zh-CN" altLang="en-US" sz="1000" dirty="0">
                <a:cs typeface="+mn-ea"/>
                <a:sym typeface="+mn-lt"/>
              </a:rPr>
              <a:t>，</a:t>
            </a:r>
            <a:r>
              <a:rPr lang="en-US" altLang="zh-CN" sz="1000" dirty="0">
                <a:cs typeface="+mn-ea"/>
                <a:sym typeface="+mn-lt"/>
              </a:rPr>
              <a:t>Jun Chen</a:t>
            </a:r>
            <a:r>
              <a:rPr lang="en-US" altLang="zh-CN" sz="1000" baseline="30000" dirty="0">
                <a:cs typeface="+mn-ea"/>
                <a:sym typeface="+mn-lt"/>
              </a:rPr>
              <a:t>5</a:t>
            </a:r>
            <a:r>
              <a:rPr lang="en-US" altLang="zh-CN" sz="1000" dirty="0">
                <a:cs typeface="+mn-ea"/>
                <a:sym typeface="+mn-lt"/>
              </a:rPr>
              <a:t>, Yanheng Liu</a:t>
            </a:r>
            <a:r>
              <a:rPr lang="en-US" altLang="zh-CN" sz="1000" baseline="30000" dirty="0">
                <a:cs typeface="+mn-ea"/>
                <a:sym typeface="+mn-lt"/>
              </a:rPr>
              <a:t>6</a:t>
            </a:r>
            <a:r>
              <a:rPr lang="en-US" altLang="zh-CN" sz="1000" dirty="0">
                <a:cs typeface="+mn-ea"/>
                <a:sym typeface="+mn-lt"/>
              </a:rPr>
              <a:t>, Shanqing Li</a:t>
            </a:r>
            <a:r>
              <a:rPr lang="en-US" altLang="zh-CN" sz="1000" baseline="30000" dirty="0">
                <a:cs typeface="+mn-ea"/>
                <a:sym typeface="+mn-lt"/>
              </a:rPr>
              <a:t>7</a:t>
            </a:r>
            <a:r>
              <a:rPr lang="en-US" altLang="zh-CN" sz="1000" dirty="0">
                <a:cs typeface="+mn-ea"/>
                <a:sym typeface="+mn-lt"/>
              </a:rPr>
              <a:t>, Bing Han</a:t>
            </a:r>
            <a:r>
              <a:rPr lang="en-US" altLang="zh-CN" sz="1000" baseline="30000" dirty="0">
                <a:cs typeface="+mn-ea"/>
                <a:sym typeface="+mn-lt"/>
              </a:rPr>
              <a:t>8</a:t>
            </a:r>
            <a:r>
              <a:rPr lang="en-US" altLang="zh-CN" sz="1000" dirty="0">
                <a:cs typeface="+mn-ea"/>
                <a:sym typeface="+mn-lt"/>
              </a:rPr>
              <a:t>, Lieming Ding</a:t>
            </a:r>
            <a:r>
              <a:rPr lang="en-US" altLang="zh-CN" sz="1000" baseline="30000" dirty="0">
                <a:cs typeface="+mn-ea"/>
                <a:sym typeface="+mn-lt"/>
              </a:rPr>
              <a:t>9</a:t>
            </a:r>
            <a:r>
              <a:rPr lang="zh-CN" altLang="en-US" sz="1000" dirty="0">
                <a:cs typeface="+mn-ea"/>
                <a:sym typeface="+mn-lt"/>
              </a:rPr>
              <a:t>，</a:t>
            </a:r>
            <a:r>
              <a:rPr lang="en-US" altLang="zh-CN" sz="1000" dirty="0">
                <a:cs typeface="+mn-ea"/>
                <a:sym typeface="+mn-lt"/>
              </a:rPr>
              <a:t>Li Mao</a:t>
            </a:r>
            <a:r>
              <a:rPr lang="en-US" altLang="zh-CN" sz="1000" baseline="30000" dirty="0">
                <a:cs typeface="+mn-ea"/>
                <a:sym typeface="+mn-lt"/>
              </a:rPr>
              <a:t>9</a:t>
            </a:r>
            <a:r>
              <a:rPr lang="zh-CN" altLang="en-US" sz="1000" dirty="0">
                <a:cs typeface="+mn-ea"/>
                <a:sym typeface="+mn-lt"/>
              </a:rPr>
              <a:t>，</a:t>
            </a:r>
            <a:r>
              <a:rPr lang="en-US" altLang="zh-CN" sz="1000" dirty="0">
                <a:cs typeface="+mn-ea"/>
                <a:sym typeface="+mn-lt"/>
              </a:rPr>
              <a:t>Yue Yang</a:t>
            </a:r>
            <a:r>
              <a:rPr lang="en-US" altLang="zh-CN" sz="1000" baseline="30000" dirty="0">
                <a:cs typeface="+mn-ea"/>
                <a:sym typeface="+mn-lt"/>
              </a:rPr>
              <a:t>1</a:t>
            </a:r>
            <a:endParaRPr lang="en-US" altLang="zh-CN" sz="1000" baseline="30000" dirty="0">
              <a:cs typeface="+mn-ea"/>
              <a:sym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58895" y="1117234"/>
            <a:ext cx="3667175" cy="3483429"/>
            <a:chOff x="699207" y="1305769"/>
            <a:chExt cx="3667175" cy="3483429"/>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99207" y="1305769"/>
              <a:ext cx="3667175" cy="3483429"/>
            </a:xfrm>
            <a:prstGeom prst="rect">
              <a:avLst/>
            </a:prstGeom>
          </p:spPr>
        </p:pic>
        <p:pic>
          <p:nvPicPr>
            <p:cNvPr id="7" name="图片 6" descr="1-removebg-preview"/>
            <p:cNvPicPr>
              <a:picLocks noChangeAspect="1"/>
            </p:cNvPicPr>
            <p:nvPr/>
          </p:nvPicPr>
          <p:blipFill rotWithShape="1">
            <a:blip r:embed="rId2"/>
            <a:srcRect t="1135" b="15119"/>
            <a:stretch>
              <a:fillRect/>
            </a:stretch>
          </p:blipFill>
          <p:spPr>
            <a:xfrm>
              <a:off x="1462024" y="1745094"/>
              <a:ext cx="2275290" cy="2394520"/>
            </a:xfrm>
            <a:prstGeom prst="ellipse">
              <a:avLst/>
            </a:prstGeom>
          </p:spPr>
        </p:pic>
      </p:grpSp>
      <p:sp>
        <p:nvSpPr>
          <p:cNvPr id="3" name="文本框 2"/>
          <p:cNvSpPr txBox="1"/>
          <p:nvPr/>
        </p:nvSpPr>
        <p:spPr>
          <a:xfrm>
            <a:off x="4496420" y="1448573"/>
            <a:ext cx="6864847" cy="4048125"/>
          </a:xfrm>
          <a:prstGeom prst="rect">
            <a:avLst/>
          </a:prstGeom>
          <a:noFill/>
        </p:spPr>
        <p:txBody>
          <a:bodyPr wrap="square" rtlCol="0">
            <a:spAutoFit/>
          </a:bodyPr>
          <a:lstStyle/>
          <a:p>
            <a:pPr marL="285750" indent="-285750">
              <a:lnSpc>
                <a:spcPct val="130000"/>
              </a:lnSpc>
              <a:buChar char="•"/>
            </a:pPr>
            <a:r>
              <a:rPr lang="zh-CN" altLang="en-US" kern="1000" dirty="0">
                <a:cs typeface="+mn-ea"/>
                <a:sym typeface="+mn-lt"/>
              </a:rPr>
              <a:t>副主任医师/副教授/博导 </a:t>
            </a:r>
            <a:endParaRPr lang="zh-CN" altLang="en-US" kern="1000" dirty="0">
              <a:cs typeface="+mn-ea"/>
              <a:sym typeface="+mn-lt"/>
            </a:endParaRPr>
          </a:p>
          <a:p>
            <a:pPr marL="285750" indent="-285750">
              <a:lnSpc>
                <a:spcPct val="130000"/>
              </a:lnSpc>
              <a:buChar char="•"/>
            </a:pPr>
            <a:r>
              <a:rPr lang="zh-CN" altLang="en-US" kern="1000" dirty="0">
                <a:cs typeface="+mn-ea"/>
                <a:sym typeface="+mn-lt"/>
              </a:rPr>
              <a:t>广州医科大学附属第一医院（国家呼吸医学中心） 胸部肿瘤科</a:t>
            </a:r>
            <a:endParaRPr lang="zh-CN" altLang="en-US" kern="1000" dirty="0">
              <a:cs typeface="+mn-ea"/>
              <a:sym typeface="+mn-lt"/>
            </a:endParaRPr>
          </a:p>
          <a:p>
            <a:pPr marL="285750" indent="-285750">
              <a:lnSpc>
                <a:spcPct val="130000"/>
              </a:lnSpc>
              <a:buChar char="•"/>
            </a:pPr>
            <a:r>
              <a:rPr lang="zh-CN" altLang="en-US" kern="1000" dirty="0">
                <a:cs typeface="+mn-ea"/>
                <a:sym typeface="+mn-lt"/>
              </a:rPr>
              <a:t>广州呼吸健康研究院院长助理</a:t>
            </a:r>
            <a:endParaRPr lang="zh-CN" altLang="en-US" kern="1000" dirty="0">
              <a:cs typeface="+mn-ea"/>
              <a:sym typeface="+mn-lt"/>
            </a:endParaRPr>
          </a:p>
          <a:p>
            <a:pPr marL="285750" indent="-285750">
              <a:lnSpc>
                <a:spcPct val="130000"/>
              </a:lnSpc>
              <a:buChar char="•"/>
            </a:pPr>
            <a:r>
              <a:rPr lang="zh-CN" altLang="en-US" kern="1000" dirty="0">
                <a:cs typeface="+mn-ea"/>
                <a:sym typeface="+mn-lt"/>
              </a:rPr>
              <a:t>广东省胸部疾病学会秘书长及免疫治疗专委会主委，广东医学会精准分会副主委</a:t>
            </a:r>
            <a:endParaRPr lang="zh-CN" altLang="en-US" kern="1000" dirty="0">
              <a:cs typeface="+mn-ea"/>
              <a:sym typeface="+mn-lt"/>
            </a:endParaRPr>
          </a:p>
          <a:p>
            <a:pPr marL="285750" indent="-285750">
              <a:lnSpc>
                <a:spcPct val="130000"/>
              </a:lnSpc>
              <a:buChar char="•"/>
            </a:pPr>
            <a:r>
              <a:rPr lang="zh-CN" altLang="en-US" kern="1000" dirty="0">
                <a:cs typeface="+mn-ea"/>
                <a:sym typeface="+mn-lt"/>
              </a:rPr>
              <a:t>呼吸疾病国家重点实验室肺癌学组副组长、国家呼吸医学中心办公室主任</a:t>
            </a:r>
            <a:endParaRPr lang="zh-CN" altLang="en-US" kern="1000" dirty="0">
              <a:cs typeface="+mn-ea"/>
              <a:sym typeface="+mn-lt"/>
            </a:endParaRPr>
          </a:p>
          <a:p>
            <a:pPr marL="285750" indent="-285750">
              <a:lnSpc>
                <a:spcPct val="130000"/>
              </a:lnSpc>
              <a:buChar char="•"/>
            </a:pPr>
            <a:r>
              <a:rPr lang="zh-CN" altLang="en-US" kern="1000" dirty="0">
                <a:cs typeface="+mn-ea"/>
                <a:sym typeface="+mn-lt"/>
              </a:rPr>
              <a:t>中国临床肿瘤学会（CSCO）青年委员，NSCLC专委会、肺癌指南专家组成员</a:t>
            </a:r>
            <a:endParaRPr lang="zh-CN" altLang="en-US" kern="1000" dirty="0">
              <a:cs typeface="+mn-ea"/>
              <a:sym typeface="+mn-lt"/>
            </a:endParaRPr>
          </a:p>
          <a:p>
            <a:pPr marL="285750" indent="-285750">
              <a:lnSpc>
                <a:spcPct val="130000"/>
              </a:lnSpc>
              <a:buChar char="•"/>
            </a:pPr>
            <a:r>
              <a:rPr lang="zh-CN" altLang="en-US" kern="1000" dirty="0">
                <a:cs typeface="+mn-ea"/>
                <a:sym typeface="+mn-lt"/>
              </a:rPr>
              <a:t>Transl Lung Cancer Res副主编 (IF 5.1)，J Thorac Dis及Ann Transl Med编委</a:t>
            </a:r>
            <a:endParaRPr lang="zh-CN" altLang="en-US" dirty="0">
              <a:cs typeface="+mn-ea"/>
              <a:sym typeface="+mn-lt"/>
            </a:endParaRPr>
          </a:p>
        </p:txBody>
      </p:sp>
      <p:cxnSp>
        <p:nvCxnSpPr>
          <p:cNvPr id="6" name="直接连接符 5"/>
          <p:cNvCxnSpPr/>
          <p:nvPr/>
        </p:nvCxnSpPr>
        <p:spPr>
          <a:xfrm>
            <a:off x="4573986" y="1305769"/>
            <a:ext cx="6917288" cy="0"/>
          </a:xfrm>
          <a:prstGeom prst="line">
            <a:avLst/>
          </a:prstGeom>
          <a:ln w="38100">
            <a:solidFill>
              <a:srgbClr val="8C000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573986" y="712399"/>
            <a:ext cx="5347240" cy="5219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r>
              <a:rPr lang="zh-CN" altLang="en-US" sz="2800" b="1" kern="1000" dirty="0">
                <a:cs typeface="+mn-ea"/>
                <a:sym typeface="+mn-lt"/>
              </a:rPr>
              <a:t>广州医科大学附属第一医院</a:t>
            </a:r>
            <a:endParaRPr lang="zh-CN" altLang="en-US" sz="2800" b="1" dirty="0">
              <a:cs typeface="+mn-ea"/>
              <a:sym typeface="+mn-lt"/>
            </a:endParaRPr>
          </a:p>
        </p:txBody>
      </p:sp>
      <p:sp>
        <p:nvSpPr>
          <p:cNvPr id="13" name="文本框 12"/>
          <p:cNvSpPr txBox="1"/>
          <p:nvPr/>
        </p:nvSpPr>
        <p:spPr>
          <a:xfrm>
            <a:off x="1040741" y="4600661"/>
            <a:ext cx="2637233" cy="523220"/>
          </a:xfrm>
          <a:prstGeom prst="rect">
            <a:avLst/>
          </a:prstGeom>
          <a:noFill/>
        </p:spPr>
        <p:txBody>
          <a:bodyPr wrap="square" rtlCol="0">
            <a:spAutoFit/>
          </a:bodyPr>
          <a:lstStyle/>
          <a:p>
            <a:pPr algn="ctr"/>
            <a:r>
              <a:rPr lang="zh-CN" altLang="en-US" sz="2800" b="1" dirty="0">
                <a:cs typeface="+mn-ea"/>
                <a:sym typeface="+mn-lt"/>
              </a:rPr>
              <a:t>梁文华 </a:t>
            </a:r>
            <a:r>
              <a:rPr lang="zh-CN" altLang="en-US" sz="2000" b="1" dirty="0">
                <a:cs typeface="+mn-ea"/>
                <a:sym typeface="+mn-lt"/>
              </a:rPr>
              <a:t>教授</a:t>
            </a:r>
            <a:endParaRPr lang="zh-CN" altLang="en-US" sz="2800" b="1" dirty="0">
              <a:cs typeface="+mn-ea"/>
              <a:sym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4294967295"/>
          </p:nvPr>
        </p:nvSpPr>
        <p:spPr>
          <a:xfrm>
            <a:off x="249557" y="1117602"/>
            <a:ext cx="11942445" cy="4622165"/>
          </a:xfrm>
        </p:spPr>
        <p:txBody>
          <a:bodyPr>
            <a:normAutofit/>
          </a:bodyPr>
          <a:lstStyle/>
          <a:p>
            <a:pPr marL="285750" indent="-285750">
              <a:lnSpc>
                <a:spcPct val="150000"/>
              </a:lnSpc>
            </a:pPr>
            <a:r>
              <a:rPr lang="zh-CN" altLang="en-US" sz="2000" dirty="0">
                <a:cs typeface="+mn-ea"/>
                <a:sym typeface="+mn-lt"/>
              </a:rPr>
              <a:t>已有多个</a:t>
            </a:r>
            <a:r>
              <a:rPr lang="en-US" altLang="zh-CN" sz="2000" dirty="0">
                <a:cs typeface="+mn-ea"/>
                <a:sym typeface="+mn-lt"/>
              </a:rPr>
              <a:t>Ⅲ</a:t>
            </a:r>
            <a:r>
              <a:rPr lang="zh-CN" altLang="en-US" sz="2000" dirty="0">
                <a:cs typeface="+mn-ea"/>
                <a:sym typeface="+mn-lt"/>
              </a:rPr>
              <a:t>期随机研究证实了</a:t>
            </a:r>
            <a:r>
              <a:rPr lang="en-US" altLang="zh-CN" sz="2000" dirty="0">
                <a:cs typeface="+mn-ea"/>
                <a:sym typeface="+mn-lt"/>
              </a:rPr>
              <a:t>EGFR-TKIs</a:t>
            </a:r>
            <a:r>
              <a:rPr lang="zh-CN" altLang="en-US" sz="2000" dirty="0">
                <a:cs typeface="+mn-ea"/>
                <a:sym typeface="+mn-lt"/>
              </a:rPr>
              <a:t>的辅助治疗疗效。</a:t>
            </a:r>
            <a:endParaRPr lang="en-US" altLang="zh-CN" sz="2000" dirty="0">
              <a:cs typeface="+mn-ea"/>
              <a:sym typeface="+mn-lt"/>
            </a:endParaRPr>
          </a:p>
          <a:p>
            <a:pPr marL="285750" indent="-285750">
              <a:lnSpc>
                <a:spcPct val="150000"/>
              </a:lnSpc>
            </a:pPr>
            <a:r>
              <a:rPr lang="zh-CN" altLang="en-US" sz="2000" dirty="0">
                <a:cs typeface="+mn-ea"/>
                <a:sym typeface="+mn-lt"/>
              </a:rPr>
              <a:t>最近在已经切除的</a:t>
            </a:r>
            <a:r>
              <a:rPr lang="en-US" altLang="zh-CN" sz="2000" dirty="0">
                <a:cs typeface="+mn-ea"/>
                <a:sym typeface="+mn-lt"/>
              </a:rPr>
              <a:t>EGFR</a:t>
            </a:r>
            <a:r>
              <a:rPr lang="zh-CN" altLang="en-US" sz="2000" dirty="0">
                <a:cs typeface="+mn-ea"/>
                <a:sym typeface="+mn-lt"/>
              </a:rPr>
              <a:t>突变阳性非小细胞肺癌患者中进行的</a:t>
            </a:r>
            <a:r>
              <a:rPr lang="en-US" altLang="zh-CN" sz="2000" dirty="0">
                <a:cs typeface="+mn-ea"/>
                <a:sym typeface="+mn-lt"/>
              </a:rPr>
              <a:t>Ⅲ</a:t>
            </a:r>
            <a:r>
              <a:rPr lang="zh-CN" altLang="en-US" sz="2000" dirty="0">
                <a:cs typeface="+mn-ea"/>
                <a:sym typeface="+mn-lt"/>
              </a:rPr>
              <a:t>期随机对照试验</a:t>
            </a:r>
            <a:r>
              <a:rPr lang="en-US" altLang="zh-CN" sz="2000" dirty="0">
                <a:cs typeface="+mn-ea"/>
                <a:sym typeface="+mn-lt"/>
              </a:rPr>
              <a:t>(ADAURA)</a:t>
            </a:r>
            <a:r>
              <a:rPr lang="zh-CN" altLang="en-US" sz="2000" dirty="0">
                <a:cs typeface="+mn-ea"/>
                <a:sym typeface="+mn-lt"/>
              </a:rPr>
              <a:t>显示，与安慰剂相比，每天服用一次奥希替尼可显著提高患者中位无病生存期</a:t>
            </a:r>
            <a:r>
              <a:rPr lang="en-US" altLang="zh-CN" sz="2000" baseline="30000" dirty="0">
                <a:cs typeface="+mn-ea"/>
                <a:sym typeface="+mn-lt"/>
              </a:rPr>
              <a:t>1</a:t>
            </a:r>
            <a:r>
              <a:rPr lang="zh-CN" altLang="en-US" sz="2000" dirty="0">
                <a:cs typeface="+mn-ea"/>
                <a:sym typeface="+mn-lt"/>
              </a:rPr>
              <a:t>。此外，中国的</a:t>
            </a:r>
            <a:r>
              <a:rPr lang="en-US" altLang="zh-CN" sz="2000" dirty="0">
                <a:cs typeface="+mn-ea"/>
                <a:sym typeface="+mn-lt"/>
              </a:rPr>
              <a:t>Ⅲ</a:t>
            </a:r>
            <a:r>
              <a:rPr lang="zh-CN" altLang="en-US" sz="2000" dirty="0">
                <a:cs typeface="+mn-ea"/>
                <a:sym typeface="+mn-lt"/>
              </a:rPr>
              <a:t>期研究</a:t>
            </a:r>
            <a:r>
              <a:rPr lang="en-US" altLang="zh-CN" sz="2000" dirty="0">
                <a:cs typeface="+mn-ea"/>
                <a:sym typeface="+mn-lt"/>
              </a:rPr>
              <a:t>(EVIDENCE)</a:t>
            </a:r>
            <a:r>
              <a:rPr lang="zh-CN" altLang="en-US" sz="2000" dirty="0">
                <a:cs typeface="+mn-ea"/>
                <a:sym typeface="+mn-lt"/>
              </a:rPr>
              <a:t>表明，与化疗相比，埃克替尼显著延长了</a:t>
            </a:r>
            <a:r>
              <a:rPr lang="en-US" altLang="zh-CN" sz="2000" dirty="0">
                <a:cs typeface="+mn-ea"/>
                <a:sym typeface="+mn-lt"/>
              </a:rPr>
              <a:t>Ⅱ-</a:t>
            </a:r>
            <a:r>
              <a:rPr lang="en-US" altLang="zh-CN" sz="2000" dirty="0" err="1">
                <a:cs typeface="+mn-ea"/>
                <a:sym typeface="+mn-lt"/>
              </a:rPr>
              <a:t>ⅢA</a:t>
            </a:r>
            <a:r>
              <a:rPr lang="zh-CN" altLang="en-US" sz="2000" dirty="0">
                <a:cs typeface="+mn-ea"/>
                <a:sym typeface="+mn-lt"/>
              </a:rPr>
              <a:t>期</a:t>
            </a:r>
            <a:r>
              <a:rPr lang="en-US" altLang="zh-CN" sz="2000" dirty="0">
                <a:cs typeface="+mn-ea"/>
                <a:sym typeface="+mn-lt"/>
              </a:rPr>
              <a:t>EGFR</a:t>
            </a:r>
            <a:r>
              <a:rPr lang="zh-CN" altLang="en-US" sz="2000" dirty="0">
                <a:cs typeface="+mn-ea"/>
                <a:sym typeface="+mn-lt"/>
              </a:rPr>
              <a:t>突变非小细胞肺癌患者的无病生存期，并显示出更好的耐受性和安全性</a:t>
            </a:r>
            <a:r>
              <a:rPr lang="en-US" altLang="zh-CN" sz="2000" baseline="30000" dirty="0">
                <a:cs typeface="+mn-ea"/>
                <a:sym typeface="+mn-lt"/>
              </a:rPr>
              <a:t>2</a:t>
            </a:r>
            <a:r>
              <a:rPr lang="zh-CN" altLang="en-US" sz="2000" dirty="0">
                <a:cs typeface="+mn-ea"/>
                <a:sym typeface="+mn-lt"/>
              </a:rPr>
              <a:t>。此外，最近在</a:t>
            </a:r>
            <a:r>
              <a:rPr lang="en-US" altLang="zh-CN" sz="2000" dirty="0">
                <a:cs typeface="+mn-ea"/>
                <a:sym typeface="+mn-lt"/>
              </a:rPr>
              <a:t>NCI</a:t>
            </a:r>
            <a:r>
              <a:rPr lang="zh-CN" altLang="en-US" sz="2000" dirty="0">
                <a:cs typeface="+mn-ea"/>
                <a:sym typeface="+mn-lt"/>
              </a:rPr>
              <a:t>进行的一项针对</a:t>
            </a:r>
            <a:r>
              <a:rPr lang="en-US" altLang="zh-CN" sz="2000" dirty="0">
                <a:cs typeface="+mn-ea"/>
                <a:sym typeface="+mn-lt"/>
              </a:rPr>
              <a:t>IB-ⅢA</a:t>
            </a:r>
            <a:r>
              <a:rPr lang="zh-CN" altLang="en-US" sz="2000" dirty="0">
                <a:cs typeface="+mn-ea"/>
                <a:sym typeface="+mn-lt"/>
              </a:rPr>
              <a:t>期</a:t>
            </a:r>
            <a:r>
              <a:rPr lang="en-US" altLang="zh-CN" sz="2000" dirty="0">
                <a:cs typeface="+mn-ea"/>
                <a:sym typeface="+mn-lt"/>
              </a:rPr>
              <a:t> NSCLC</a:t>
            </a:r>
            <a:r>
              <a:rPr lang="zh-CN" altLang="en-US" sz="2000" dirty="0">
                <a:cs typeface="+mn-ea"/>
                <a:sym typeface="+mn-lt"/>
              </a:rPr>
              <a:t>患者的多中心研究</a:t>
            </a:r>
            <a:r>
              <a:rPr lang="en-US" altLang="zh-CN" sz="2000" dirty="0">
                <a:cs typeface="+mn-ea"/>
                <a:sym typeface="+mn-lt"/>
              </a:rPr>
              <a:t>(ALCHEMIST)</a:t>
            </a:r>
            <a:r>
              <a:rPr lang="zh-CN" altLang="en-US" sz="2000" dirty="0">
                <a:cs typeface="+mn-ea"/>
                <a:sym typeface="+mn-lt"/>
              </a:rPr>
              <a:t> ，旨在探索辅助靶向治疗是否可以最大限度地提高患者总生存期</a:t>
            </a:r>
            <a:r>
              <a:rPr lang="en-US" altLang="zh-CN" sz="2000" baseline="30000" dirty="0">
                <a:cs typeface="+mn-ea"/>
                <a:sym typeface="+mn-lt"/>
              </a:rPr>
              <a:t>3</a:t>
            </a:r>
            <a:r>
              <a:rPr lang="zh-CN" altLang="en-US" sz="2000" dirty="0">
                <a:cs typeface="+mn-ea"/>
                <a:sym typeface="+mn-lt"/>
              </a:rPr>
              <a:t>。</a:t>
            </a:r>
            <a:endParaRPr lang="zh-CN" altLang="en-US" sz="2000" dirty="0">
              <a:cs typeface="+mn-ea"/>
              <a:sym typeface="+mn-lt"/>
            </a:endParaRPr>
          </a:p>
          <a:p>
            <a:pPr marL="285750" indent="-285750">
              <a:lnSpc>
                <a:spcPct val="150000"/>
              </a:lnSpc>
            </a:pPr>
            <a:r>
              <a:rPr lang="zh-CN" altLang="en-US" sz="2000" dirty="0">
                <a:cs typeface="+mn-ea"/>
                <a:sym typeface="+mn-lt"/>
              </a:rPr>
              <a:t>然而，很少有研究探索</a:t>
            </a:r>
            <a:r>
              <a:rPr lang="en-US" altLang="zh-CN" sz="2000" dirty="0">
                <a:cs typeface="+mn-ea"/>
                <a:sym typeface="+mn-lt"/>
              </a:rPr>
              <a:t>EGFR</a:t>
            </a:r>
            <a:r>
              <a:rPr lang="zh-CN" altLang="en-US" sz="2000" dirty="0">
                <a:cs typeface="+mn-ea"/>
                <a:sym typeface="+mn-lt"/>
              </a:rPr>
              <a:t>突变肺癌患者的辅助靶向治疗时间。这项</a:t>
            </a:r>
            <a:r>
              <a:rPr lang="en-US" altLang="zh-CN" sz="2000" dirty="0">
                <a:cs typeface="+mn-ea"/>
                <a:sym typeface="+mn-lt"/>
              </a:rPr>
              <a:t>ICOMPARE</a:t>
            </a:r>
            <a:r>
              <a:rPr lang="zh-CN" altLang="en-US" sz="2000" dirty="0">
                <a:cs typeface="+mn-ea"/>
                <a:sym typeface="+mn-lt"/>
              </a:rPr>
              <a:t>研究</a:t>
            </a:r>
            <a:r>
              <a:rPr lang="en-US" altLang="zh-CN" sz="2000" dirty="0">
                <a:cs typeface="+mn-ea"/>
                <a:sym typeface="+mn-lt"/>
              </a:rPr>
              <a:t>(NCT01929200) </a:t>
            </a:r>
            <a:r>
              <a:rPr lang="zh-CN" altLang="en-US" sz="2000" dirty="0">
                <a:cs typeface="+mn-ea"/>
                <a:sym typeface="+mn-lt"/>
              </a:rPr>
              <a:t>旨在比较</a:t>
            </a:r>
            <a:r>
              <a:rPr lang="en-US" altLang="zh-CN" sz="2000" dirty="0">
                <a:cs typeface="+mn-ea"/>
                <a:sym typeface="+mn-lt"/>
              </a:rPr>
              <a:t>2</a:t>
            </a:r>
            <a:r>
              <a:rPr lang="zh-CN" altLang="en-US" sz="2000" dirty="0">
                <a:cs typeface="+mn-ea"/>
                <a:sym typeface="+mn-lt"/>
              </a:rPr>
              <a:t>年辅助性埃克替尼治疗和</a:t>
            </a:r>
            <a:r>
              <a:rPr lang="en-US" altLang="zh-CN" sz="2000" dirty="0">
                <a:cs typeface="+mn-ea"/>
                <a:sym typeface="+mn-lt"/>
              </a:rPr>
              <a:t>1</a:t>
            </a:r>
            <a:r>
              <a:rPr lang="zh-CN" altLang="en-US" sz="2000" dirty="0">
                <a:cs typeface="+mn-ea"/>
                <a:sym typeface="+mn-lt"/>
              </a:rPr>
              <a:t>年埃克替尼治疗完全切除后的</a:t>
            </a:r>
            <a:r>
              <a:rPr lang="en-US" altLang="zh-CN" sz="2000" dirty="0">
                <a:cs typeface="+mn-ea"/>
                <a:sym typeface="+mn-lt"/>
              </a:rPr>
              <a:t>Ⅱ-ⅢA</a:t>
            </a:r>
            <a:r>
              <a:rPr lang="zh-CN" altLang="en-US" sz="2000" dirty="0">
                <a:cs typeface="+mn-ea"/>
                <a:sym typeface="+mn-lt"/>
              </a:rPr>
              <a:t>期非小细胞肺癌患者的疗效。</a:t>
            </a:r>
            <a:endParaRPr lang="zh-CN" altLang="en-US" sz="2000" dirty="0">
              <a:cs typeface="+mn-ea"/>
              <a:sym typeface="+mn-lt"/>
            </a:endParaRPr>
          </a:p>
        </p:txBody>
      </p:sp>
      <p:sp>
        <p:nvSpPr>
          <p:cNvPr id="4" name="文本框 3"/>
          <p:cNvSpPr txBox="1"/>
          <p:nvPr/>
        </p:nvSpPr>
        <p:spPr>
          <a:xfrm>
            <a:off x="7882257" y="5427347"/>
            <a:ext cx="4374515" cy="861774"/>
          </a:xfrm>
          <a:prstGeom prst="rect">
            <a:avLst/>
          </a:prstGeom>
          <a:noFill/>
        </p:spPr>
        <p:txBody>
          <a:bodyPr wrap="square" rtlCol="0">
            <a:spAutoFit/>
          </a:bodyPr>
          <a:lstStyle/>
          <a:p>
            <a:pPr>
              <a:defRPr/>
            </a:pPr>
            <a:r>
              <a:rPr lang="en-US" altLang="zh-CN" sz="1000" dirty="0">
                <a:solidFill>
                  <a:prstClr val="black"/>
                </a:solidFill>
                <a:cs typeface="+mn-ea"/>
                <a:sym typeface="+mn-lt"/>
              </a:rPr>
              <a:t>1. Wu YL</a:t>
            </a:r>
            <a:r>
              <a:rPr lang="zh-CN" altLang="en-US" sz="1000" dirty="0">
                <a:solidFill>
                  <a:prstClr val="black"/>
                </a:solidFill>
                <a:cs typeface="+mn-ea"/>
                <a:sym typeface="+mn-lt"/>
              </a:rPr>
              <a:t>， </a:t>
            </a:r>
            <a:r>
              <a:rPr lang="en-US" altLang="zh-CN" sz="1000" dirty="0">
                <a:solidFill>
                  <a:prstClr val="black"/>
                </a:solidFill>
                <a:cs typeface="+mn-ea"/>
                <a:sym typeface="+mn-lt"/>
              </a:rPr>
              <a:t>et al. N Engl J Med. 2020; 383: 1711-1723.</a:t>
            </a:r>
            <a:endParaRPr lang="en-US" altLang="zh-CN" sz="1000" dirty="0">
              <a:solidFill>
                <a:prstClr val="black"/>
              </a:solidFill>
              <a:cs typeface="+mn-ea"/>
              <a:sym typeface="+mn-lt"/>
            </a:endParaRPr>
          </a:p>
          <a:p>
            <a:pPr>
              <a:defRPr/>
            </a:pPr>
            <a:r>
              <a:rPr lang="en-US" altLang="zh-CN" sz="1000" dirty="0">
                <a:solidFill>
                  <a:prstClr val="black"/>
                </a:solidFill>
                <a:cs typeface="+mn-ea"/>
                <a:sym typeface="+mn-lt"/>
              </a:rPr>
              <a:t>2. Zhou C</a:t>
            </a:r>
            <a:r>
              <a:rPr lang="zh-CN" altLang="en-US" sz="1000" dirty="0">
                <a:solidFill>
                  <a:prstClr val="black"/>
                </a:solidFill>
                <a:cs typeface="+mn-ea"/>
                <a:sym typeface="+mn-lt"/>
              </a:rPr>
              <a:t>， </a:t>
            </a:r>
            <a:r>
              <a:rPr lang="en-US" altLang="zh-CN" sz="1000" dirty="0">
                <a:solidFill>
                  <a:prstClr val="black"/>
                </a:solidFill>
                <a:cs typeface="+mn-ea"/>
                <a:sym typeface="+mn-lt"/>
              </a:rPr>
              <a:t>et al. Journal of Thoracic Oncology 2021; 16: S232.</a:t>
            </a:r>
            <a:endParaRPr lang="en-US" altLang="zh-CN" sz="1000" dirty="0">
              <a:solidFill>
                <a:prstClr val="black"/>
              </a:solidFill>
              <a:cs typeface="+mn-ea"/>
              <a:sym typeface="+mn-lt"/>
            </a:endParaRPr>
          </a:p>
          <a:p>
            <a:pPr>
              <a:defRPr/>
            </a:pPr>
            <a:r>
              <a:rPr lang="en-US" altLang="zh-CN" sz="1000" dirty="0">
                <a:solidFill>
                  <a:prstClr val="black"/>
                </a:solidFill>
                <a:cs typeface="+mn-ea"/>
                <a:sym typeface="+mn-lt"/>
              </a:rPr>
              <a:t>3. Sands J</a:t>
            </a:r>
            <a:r>
              <a:rPr lang="zh-CN" altLang="en-US" sz="1000" dirty="0">
                <a:solidFill>
                  <a:prstClr val="black"/>
                </a:solidFill>
                <a:cs typeface="+mn-ea"/>
                <a:sym typeface="+mn-lt"/>
              </a:rPr>
              <a:t>， </a:t>
            </a:r>
            <a:r>
              <a:rPr lang="en-US" altLang="zh-CN" sz="1000" dirty="0">
                <a:solidFill>
                  <a:prstClr val="black"/>
                </a:solidFill>
                <a:cs typeface="+mn-ea"/>
                <a:sym typeface="+mn-lt"/>
              </a:rPr>
              <a:t>et al. ALCHEMIST: Adjuvant targeted therapy or immunotherapy for high- risk resected NSCLC 2020; 38 (</a:t>
            </a:r>
            <a:r>
              <a:rPr lang="en-US" altLang="zh-CN" sz="1000" dirty="0" err="1">
                <a:solidFill>
                  <a:prstClr val="black"/>
                </a:solidFill>
                <a:cs typeface="+mn-ea"/>
                <a:sym typeface="+mn-lt"/>
              </a:rPr>
              <a:t>15_suppl</a:t>
            </a:r>
            <a:r>
              <a:rPr lang="en-US" altLang="zh-CN" sz="1000" dirty="0">
                <a:solidFill>
                  <a:prstClr val="black"/>
                </a:solidFill>
                <a:cs typeface="+mn-ea"/>
                <a:sym typeface="+mn-lt"/>
              </a:rPr>
              <a:t>) : TPS9077-TPS9077.</a:t>
            </a:r>
            <a:endParaRPr lang="en-US" altLang="zh-CN" sz="1000" dirty="0">
              <a:solidFill>
                <a:prstClr val="black"/>
              </a:solidFill>
              <a:cs typeface="+mn-ea"/>
              <a:sym typeface="+mn-lt"/>
            </a:endParaRPr>
          </a:p>
        </p:txBody>
      </p:sp>
      <p:sp>
        <p:nvSpPr>
          <p:cNvPr id="6" name="标题 1"/>
          <p:cNvSpPr>
            <a:spLocks noGrp="1"/>
          </p:cNvSpPr>
          <p:nvPr/>
        </p:nvSpPr>
        <p:spPr>
          <a:xfrm>
            <a:off x="81279" y="412123"/>
            <a:ext cx="2350809" cy="5485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研究背景</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1155" y="1483511"/>
            <a:ext cx="11682730" cy="4887595"/>
          </a:xfrm>
          <a:prstGeom prst="rect">
            <a:avLst/>
          </a:prstGeom>
          <a:noFill/>
        </p:spPr>
        <p:txBody>
          <a:bodyPr wrap="square" rtlCol="0" anchor="ctr">
            <a:spAutoFit/>
          </a:bodyPr>
          <a:lstStyle/>
          <a:p>
            <a:pPr marL="285750" indent="-285750">
              <a:lnSpc>
                <a:spcPct val="140000"/>
              </a:lnSpc>
              <a:spcBef>
                <a:spcPct val="0"/>
              </a:spcBef>
              <a:buFont typeface="Arial" panose="020B0604020202020204" pitchFamily="34" charset="0"/>
              <a:buChar char="•"/>
              <a:defRPr/>
            </a:pPr>
            <a:r>
              <a:rPr lang="zh-CN" altLang="en-US" sz="1600" b="1" dirty="0">
                <a:cs typeface="+mn-ea"/>
                <a:sym typeface="+mn-lt"/>
              </a:rPr>
              <a:t>年龄18-75岁</a:t>
            </a:r>
            <a:endParaRPr lang="zh-CN" altLang="en-US" sz="1600" b="1" dirty="0">
              <a:cs typeface="+mn-ea"/>
              <a:sym typeface="+mn-lt"/>
            </a:endParaRPr>
          </a:p>
          <a:p>
            <a:pPr indent="-285750">
              <a:lnSpc>
                <a:spcPct val="140000"/>
              </a:lnSpc>
              <a:buFont typeface="Arial" panose="020B0604020202020204" pitchFamily="34" charset="0"/>
              <a:buChar char="•"/>
            </a:pPr>
            <a:r>
              <a:rPr lang="zh-CN" altLang="en-US" sz="1600" b="1" dirty="0">
                <a:cs typeface="+mn-ea"/>
                <a:sym typeface="+mn-lt"/>
              </a:rPr>
              <a:t>完全切除后病理分期为Ⅱ-ⅢA期肺腺癌。</a:t>
            </a:r>
            <a:endParaRPr lang="zh-CN" altLang="en-US" sz="1600" b="1" dirty="0">
              <a:cs typeface="+mn-ea"/>
              <a:sym typeface="+mn-lt"/>
            </a:endParaRPr>
          </a:p>
          <a:p>
            <a:pPr indent="-285750">
              <a:lnSpc>
                <a:spcPct val="140000"/>
              </a:lnSpc>
              <a:buFont typeface="Arial" panose="020B0604020202020204" pitchFamily="34" charset="0"/>
              <a:buChar char="•"/>
            </a:pPr>
            <a:r>
              <a:rPr lang="zh-CN" altLang="en-US" sz="1600" b="1" dirty="0">
                <a:cs typeface="+mn-ea"/>
                <a:sym typeface="+mn-lt"/>
              </a:rPr>
              <a:t>存在EGFR突变的患者：外显子19(框内缺失；19del)或21(Leu858Arg点突变；L858R) 。</a:t>
            </a:r>
            <a:endParaRPr lang="zh-CN" altLang="en-US" sz="1600" b="1" dirty="0">
              <a:cs typeface="+mn-ea"/>
              <a:sym typeface="+mn-lt"/>
            </a:endParaRPr>
          </a:p>
          <a:p>
            <a:pPr indent="-285750">
              <a:lnSpc>
                <a:spcPct val="140000"/>
              </a:lnSpc>
              <a:buFont typeface="Arial" panose="020B0604020202020204" pitchFamily="34" charset="0"/>
              <a:buChar char="•"/>
            </a:pPr>
            <a:r>
              <a:rPr lang="en-US" altLang="zh-CN" sz="1600" b="1" dirty="0">
                <a:cs typeface="+mn-ea"/>
                <a:sym typeface="+mn-lt"/>
              </a:rPr>
              <a:t>在手术前没有接受过任何抗肿瘤治疗。</a:t>
            </a:r>
            <a:endParaRPr lang="en-US" altLang="zh-CN" sz="1600" b="1" dirty="0">
              <a:cs typeface="+mn-ea"/>
              <a:sym typeface="+mn-lt"/>
            </a:endParaRPr>
          </a:p>
          <a:p>
            <a:pPr indent="-285750">
              <a:lnSpc>
                <a:spcPct val="140000"/>
              </a:lnSpc>
              <a:buFont typeface="Arial" panose="020B0604020202020204" pitchFamily="34" charset="0"/>
              <a:buChar char="•"/>
            </a:pPr>
            <a:r>
              <a:rPr lang="en-US" altLang="zh-CN" sz="1600" b="1" dirty="0">
                <a:cs typeface="+mn-ea"/>
                <a:sym typeface="+mn-lt"/>
              </a:rPr>
              <a:t>其他入组标准包括ECOG PS评分≤2分和适当的器官功能。</a:t>
            </a:r>
            <a:endParaRPr lang="en-US" altLang="zh-CN" sz="1600" b="1" dirty="0">
              <a:cs typeface="+mn-ea"/>
              <a:sym typeface="+mn-lt"/>
            </a:endParaRPr>
          </a:p>
          <a:p>
            <a:pPr marL="285750" indent="-285750">
              <a:lnSpc>
                <a:spcPct val="140000"/>
              </a:lnSpc>
              <a:spcBef>
                <a:spcPct val="0"/>
              </a:spcBef>
              <a:buFont typeface="Arial" panose="020B0604020202020204" pitchFamily="34" charset="0"/>
              <a:buChar char="•"/>
              <a:defRPr/>
            </a:pPr>
            <a:endParaRPr lang="en-US" altLang="zh-CN" sz="1600" b="1" dirty="0">
              <a:cs typeface="+mn-ea"/>
              <a:sym typeface="+mn-lt"/>
            </a:endParaRPr>
          </a:p>
          <a:p>
            <a:pPr marL="285750" indent="-285750">
              <a:lnSpc>
                <a:spcPct val="140000"/>
              </a:lnSpc>
              <a:spcBef>
                <a:spcPct val="0"/>
              </a:spcBef>
              <a:buFont typeface="Arial" panose="020B0604020202020204" pitchFamily="34" charset="0"/>
              <a:buChar char="•"/>
              <a:defRPr/>
            </a:pPr>
            <a:endParaRPr lang="zh-CN" altLang="en-US" sz="1600" b="1" dirty="0">
              <a:cs typeface="+mn-ea"/>
              <a:sym typeface="+mn-lt"/>
            </a:endParaRPr>
          </a:p>
          <a:p>
            <a:pPr marL="285750" indent="-285750">
              <a:lnSpc>
                <a:spcPct val="140000"/>
              </a:lnSpc>
              <a:buFont typeface="Arial" panose="020B0604020202020204" pitchFamily="34" charset="0"/>
              <a:buChar char="•"/>
            </a:pPr>
            <a:r>
              <a:rPr lang="zh-CN" altLang="en-US" sz="1600" b="1" dirty="0">
                <a:cs typeface="+mn-ea"/>
                <a:sym typeface="+mn-lt"/>
              </a:rPr>
              <a:t>多中心、开放标签、前瞻性随机II期研究</a:t>
            </a:r>
            <a:endParaRPr lang="zh-CN" altLang="en-US" sz="1600" b="1" dirty="0">
              <a:cs typeface="+mn-ea"/>
              <a:sym typeface="+mn-lt"/>
            </a:endParaRPr>
          </a:p>
          <a:p>
            <a:pPr marL="285750" indent="-285750">
              <a:lnSpc>
                <a:spcPct val="140000"/>
              </a:lnSpc>
              <a:buFont typeface="Arial" panose="020B0604020202020204" pitchFamily="34" charset="0"/>
              <a:buChar char="•"/>
            </a:pPr>
            <a:r>
              <a:rPr lang="zh-CN" altLang="en-US" sz="1600" b="1" dirty="0">
                <a:cs typeface="+mn-ea"/>
                <a:sym typeface="+mn-lt"/>
              </a:rPr>
              <a:t>符合入组条件的患者在手术切除后4-6周被随机分配(1:1)至接受1年或2年的埃克替尼辅助治疗组(125 mg，每日3次)。</a:t>
            </a:r>
            <a:endParaRPr lang="zh-CN" altLang="en-US" sz="1600" b="1" dirty="0">
              <a:cs typeface="+mn-ea"/>
              <a:sym typeface="+mn-lt"/>
            </a:endParaRPr>
          </a:p>
          <a:p>
            <a:pPr>
              <a:lnSpc>
                <a:spcPct val="140000"/>
              </a:lnSpc>
            </a:pPr>
            <a:endParaRPr lang="zh-CN" altLang="en-US" sz="1600" b="1" dirty="0">
              <a:cs typeface="+mn-ea"/>
              <a:sym typeface="+mn-lt"/>
            </a:endParaRPr>
          </a:p>
          <a:p>
            <a:pPr marL="285750" indent="-285750">
              <a:lnSpc>
                <a:spcPct val="140000"/>
              </a:lnSpc>
              <a:buFont typeface="Arial" panose="020B0604020202020204" pitchFamily="34" charset="0"/>
              <a:buChar char="•"/>
            </a:pPr>
            <a:endParaRPr lang="zh-CN" altLang="en-US" sz="1600" b="1" dirty="0">
              <a:cs typeface="+mn-ea"/>
              <a:sym typeface="+mn-lt"/>
            </a:endParaRPr>
          </a:p>
          <a:p>
            <a:pPr marL="285750" indent="-285750">
              <a:lnSpc>
                <a:spcPct val="140000"/>
              </a:lnSpc>
              <a:buFont typeface="Arial" panose="020B0604020202020204" pitchFamily="34" charset="0"/>
              <a:buChar char="•"/>
            </a:pPr>
            <a:r>
              <a:rPr lang="zh-CN" altLang="en-US" sz="1600" b="1" dirty="0">
                <a:cs typeface="+mn-ea"/>
                <a:sym typeface="+mn-lt"/>
              </a:rPr>
              <a:t>主要研究终点：研究者评估的无病生存期(DFS)，定义为从随机化到有记录的疾病复发或死亡(以先发生者为准)的时间。</a:t>
            </a:r>
            <a:endParaRPr lang="zh-CN" altLang="en-US" sz="1600" b="1" dirty="0">
              <a:cs typeface="+mn-ea"/>
              <a:sym typeface="+mn-lt"/>
            </a:endParaRPr>
          </a:p>
          <a:p>
            <a:pPr marL="285750" indent="-285750">
              <a:lnSpc>
                <a:spcPct val="140000"/>
              </a:lnSpc>
              <a:buFont typeface="Arial" panose="020B0604020202020204" pitchFamily="34" charset="0"/>
              <a:buChar char="•"/>
            </a:pPr>
            <a:r>
              <a:rPr lang="zh-CN" altLang="en-US" sz="1600" b="1" dirty="0">
                <a:cs typeface="+mn-ea"/>
                <a:sym typeface="+mn-lt"/>
              </a:rPr>
              <a:t>次要终点：总生存期(OS；从随机化到任何原因导致死亡的时间)和安全性。</a:t>
            </a:r>
            <a:endParaRPr lang="zh-CN" altLang="en-US" sz="1600" b="1" dirty="0">
              <a:cs typeface="+mn-ea"/>
              <a:sym typeface="+mn-lt"/>
            </a:endParaRPr>
          </a:p>
          <a:p>
            <a:pPr marL="285750" indent="-285750">
              <a:lnSpc>
                <a:spcPct val="130000"/>
              </a:lnSpc>
              <a:buFont typeface="Arial" panose="020B0604020202020204" pitchFamily="34" charset="0"/>
              <a:buChar char="•"/>
            </a:pPr>
            <a:endParaRPr lang="zh-CN" altLang="en-US" sz="1600" b="1" dirty="0">
              <a:cs typeface="+mn-ea"/>
              <a:sym typeface="+mn-lt"/>
            </a:endParaRPr>
          </a:p>
        </p:txBody>
      </p:sp>
      <p:sp>
        <p:nvSpPr>
          <p:cNvPr id="7" name="矩形: 圆角 6"/>
          <p:cNvSpPr/>
          <p:nvPr/>
        </p:nvSpPr>
        <p:spPr>
          <a:xfrm>
            <a:off x="455206" y="1051571"/>
            <a:ext cx="2273559" cy="409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solidFill>
                  <a:prstClr val="white"/>
                </a:solidFill>
                <a:cs typeface="+mn-ea"/>
                <a:sym typeface="+mn-lt"/>
              </a:rPr>
              <a:t>关键入组标准</a:t>
            </a:r>
            <a:endParaRPr lang="zh-CN" altLang="en-US" b="1" dirty="0">
              <a:solidFill>
                <a:prstClr val="white"/>
              </a:solidFill>
              <a:cs typeface="+mn-ea"/>
              <a:sym typeface="+mn-lt"/>
            </a:endParaRPr>
          </a:p>
        </p:txBody>
      </p:sp>
      <p:sp>
        <p:nvSpPr>
          <p:cNvPr id="3" name="矩形: 圆角 6"/>
          <p:cNvSpPr/>
          <p:nvPr/>
        </p:nvSpPr>
        <p:spPr>
          <a:xfrm>
            <a:off x="455206" y="3451181"/>
            <a:ext cx="2273559" cy="409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defRPr/>
            </a:pPr>
            <a:r>
              <a:rPr lang="zh-CN" altLang="en-US" b="1" dirty="0">
                <a:solidFill>
                  <a:prstClr val="white"/>
                </a:solidFill>
                <a:cs typeface="+mn-ea"/>
                <a:sym typeface="+mn-lt"/>
              </a:rPr>
              <a:t>实验设计</a:t>
            </a:r>
            <a:endParaRPr lang="zh-CN" altLang="en-US" b="1" dirty="0">
              <a:solidFill>
                <a:prstClr val="white"/>
              </a:solidFill>
              <a:cs typeface="+mn-ea"/>
              <a:sym typeface="+mn-lt"/>
            </a:endParaRPr>
          </a:p>
        </p:txBody>
      </p:sp>
      <p:sp>
        <p:nvSpPr>
          <p:cNvPr id="5" name="矩形: 圆角 6"/>
          <p:cNvSpPr/>
          <p:nvPr/>
        </p:nvSpPr>
        <p:spPr>
          <a:xfrm>
            <a:off x="455206" y="4802805"/>
            <a:ext cx="2273559" cy="409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defRPr/>
            </a:pPr>
            <a:r>
              <a:rPr lang="zh-CN" altLang="en-US" b="1" dirty="0">
                <a:solidFill>
                  <a:prstClr val="white"/>
                </a:solidFill>
                <a:cs typeface="+mn-ea"/>
                <a:sym typeface="+mn-lt"/>
              </a:rPr>
              <a:t>研究终点</a:t>
            </a:r>
            <a:endParaRPr lang="zh-CN" altLang="en-US" b="1" dirty="0">
              <a:solidFill>
                <a:prstClr val="white"/>
              </a:solidFill>
              <a:cs typeface="+mn-ea"/>
              <a:sym typeface="+mn-lt"/>
            </a:endParaRPr>
          </a:p>
        </p:txBody>
      </p:sp>
      <p:sp>
        <p:nvSpPr>
          <p:cNvPr id="10" name="标题 1"/>
          <p:cNvSpPr>
            <a:spLocks noGrp="1"/>
          </p:cNvSpPr>
          <p:nvPr/>
        </p:nvSpPr>
        <p:spPr>
          <a:xfrm>
            <a:off x="256447" y="307951"/>
            <a:ext cx="3181221" cy="7783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研究目的与方法</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4294967295"/>
          </p:nvPr>
        </p:nvSpPr>
        <p:spPr>
          <a:xfrm>
            <a:off x="8992235" y="1227455"/>
            <a:ext cx="3006090" cy="2301240"/>
          </a:xfrm>
        </p:spPr>
        <p:txBody>
          <a:bodyPr>
            <a:noAutofit/>
          </a:bodyPr>
          <a:lstStyle/>
          <a:p>
            <a:pPr marL="0" indent="0">
              <a:lnSpc>
                <a:spcPct val="130000"/>
              </a:lnSpc>
              <a:buNone/>
            </a:pPr>
            <a:r>
              <a:rPr lang="en-US" altLang="zh-CN" sz="1800" dirty="0">
                <a:cs typeface="+mn-ea"/>
                <a:sym typeface="+mn-lt"/>
              </a:rPr>
              <a:t>2013</a:t>
            </a:r>
            <a:r>
              <a:rPr lang="zh-CN" altLang="en-US" sz="1800" dirty="0">
                <a:cs typeface="+mn-ea"/>
                <a:sym typeface="+mn-lt"/>
              </a:rPr>
              <a:t>年</a:t>
            </a:r>
            <a:r>
              <a:rPr lang="en-US" altLang="zh-CN" sz="1800" dirty="0">
                <a:cs typeface="+mn-ea"/>
                <a:sym typeface="+mn-lt"/>
              </a:rPr>
              <a:t>9</a:t>
            </a:r>
            <a:r>
              <a:rPr lang="zh-CN" altLang="en-US" sz="1800" dirty="0">
                <a:cs typeface="+mn-ea"/>
                <a:sym typeface="+mn-lt"/>
              </a:rPr>
              <a:t>月至</a:t>
            </a:r>
            <a:r>
              <a:rPr lang="en-US" altLang="zh-CN" sz="1800" dirty="0">
                <a:cs typeface="+mn-ea"/>
                <a:sym typeface="+mn-lt"/>
              </a:rPr>
              <a:t>2018</a:t>
            </a:r>
            <a:r>
              <a:rPr lang="zh-CN" altLang="en-US" sz="1800" dirty="0">
                <a:cs typeface="+mn-ea"/>
                <a:sym typeface="+mn-lt"/>
              </a:rPr>
              <a:t>年</a:t>
            </a:r>
            <a:r>
              <a:rPr lang="en-US" altLang="zh-CN" sz="1800" dirty="0">
                <a:cs typeface="+mn-ea"/>
                <a:sym typeface="+mn-lt"/>
              </a:rPr>
              <a:t>10</a:t>
            </a:r>
            <a:r>
              <a:rPr lang="zh-CN" altLang="en-US" sz="1800" dirty="0">
                <a:cs typeface="+mn-ea"/>
                <a:sym typeface="+mn-lt"/>
              </a:rPr>
              <a:t>月，共有</a:t>
            </a:r>
            <a:r>
              <a:rPr lang="en-US" altLang="zh-CN" sz="1800" dirty="0">
                <a:cs typeface="+mn-ea"/>
                <a:sym typeface="+mn-lt"/>
              </a:rPr>
              <a:t>109</a:t>
            </a:r>
            <a:r>
              <a:rPr lang="zh-CN" altLang="en-US" sz="1800" dirty="0">
                <a:cs typeface="+mn-ea"/>
                <a:sym typeface="+mn-lt"/>
              </a:rPr>
              <a:t>例患者入组并接受治疗</a:t>
            </a:r>
            <a:r>
              <a:rPr lang="en-US" altLang="zh-CN" sz="1800" dirty="0">
                <a:cs typeface="+mn-ea"/>
                <a:sym typeface="+mn-lt"/>
              </a:rPr>
              <a:t>(ITT</a:t>
            </a:r>
            <a:r>
              <a:rPr lang="zh-CN" altLang="en-US" sz="1800" dirty="0">
                <a:cs typeface="+mn-ea"/>
                <a:sym typeface="+mn-lt"/>
              </a:rPr>
              <a:t>人群</a:t>
            </a:r>
            <a:r>
              <a:rPr lang="en-US" altLang="zh-CN" sz="1800" dirty="0">
                <a:cs typeface="+mn-ea"/>
                <a:sym typeface="+mn-lt"/>
              </a:rPr>
              <a:t>)</a:t>
            </a:r>
            <a:r>
              <a:rPr lang="zh-CN" altLang="en-US" sz="1800" dirty="0">
                <a:cs typeface="+mn-ea"/>
                <a:sym typeface="+mn-lt"/>
              </a:rPr>
              <a:t>。</a:t>
            </a:r>
            <a:endParaRPr lang="zh-CN" altLang="en-US" sz="1800" dirty="0">
              <a:cs typeface="+mn-ea"/>
              <a:sym typeface="+mn-lt"/>
            </a:endParaRPr>
          </a:p>
          <a:p>
            <a:pPr marL="0" indent="0">
              <a:buNone/>
            </a:pPr>
            <a:r>
              <a:rPr lang="zh-CN" altLang="en-US" sz="1800" b="1" dirty="0">
                <a:cs typeface="+mn-ea"/>
                <a:sym typeface="+mn-lt"/>
              </a:rPr>
              <a:t>治疗组之间患者的基线特征平衡。</a:t>
            </a:r>
            <a:endParaRPr lang="zh-CN" altLang="en-US" sz="1800" b="1" dirty="0">
              <a:cs typeface="+mn-ea"/>
              <a:sym typeface="+mn-lt"/>
            </a:endParaRPr>
          </a:p>
        </p:txBody>
      </p:sp>
      <p:graphicFrame>
        <p:nvGraphicFramePr>
          <p:cNvPr id="4" name="表格 3"/>
          <p:cNvGraphicFramePr>
            <a:graphicFrameLocks noGrp="1"/>
          </p:cNvGraphicFramePr>
          <p:nvPr>
            <p:custDataLst>
              <p:tags r:id="rId1"/>
            </p:custDataLst>
          </p:nvPr>
        </p:nvGraphicFramePr>
        <p:xfrm>
          <a:off x="212727" y="1212215"/>
          <a:ext cx="4154805" cy="3931920"/>
        </p:xfrm>
        <a:graphic>
          <a:graphicData uri="http://schemas.openxmlformats.org/drawingml/2006/table">
            <a:tbl>
              <a:tblPr firstRow="1" bandRow="1">
                <a:tableStyleId>{5C22544A-7EE6-4342-B048-85BDC9FD1C3A}</a:tableStyleId>
              </a:tblPr>
              <a:tblGrid>
                <a:gridCol w="1384935"/>
                <a:gridCol w="1384935"/>
                <a:gridCol w="1384935"/>
              </a:tblGrid>
              <a:tr h="228600">
                <a:tc>
                  <a:txBody>
                    <a:bodyPr/>
                    <a:lstStyle/>
                    <a:p>
                      <a:pPr algn="ctr"/>
                      <a:r>
                        <a:rPr lang="zh-CN" altLang="en-US" sz="1200" baseline="0" dirty="0">
                          <a:latin typeface="+mn-lt"/>
                          <a:ea typeface="+mn-ea"/>
                          <a:cs typeface="+mn-ea"/>
                          <a:sym typeface="+mn-lt"/>
                        </a:rPr>
                        <a:t>特征</a:t>
                      </a:r>
                      <a:endParaRPr lang="zh-CN" altLang="en-US" sz="1200" baseline="0" dirty="0">
                        <a:latin typeface="+mn-lt"/>
                        <a:ea typeface="+mn-ea"/>
                        <a:cs typeface="+mn-ea"/>
                        <a:sym typeface="+mn-lt"/>
                      </a:endParaRPr>
                    </a:p>
                  </a:txBody>
                  <a:tcPr/>
                </a:tc>
                <a:tc>
                  <a:txBody>
                    <a:bodyPr/>
                    <a:lstStyle/>
                    <a:p>
                      <a:pPr algn="ctr"/>
                      <a:r>
                        <a:rPr lang="en-US" altLang="zh-CN" sz="1200" baseline="0" dirty="0">
                          <a:latin typeface="+mn-lt"/>
                          <a:ea typeface="+mn-ea"/>
                          <a:cs typeface="+mn-ea"/>
                          <a:sym typeface="+mn-lt"/>
                        </a:rPr>
                        <a:t>1</a:t>
                      </a:r>
                      <a:r>
                        <a:rPr lang="zh-CN" altLang="en-US" sz="1200" baseline="0" dirty="0">
                          <a:latin typeface="+mn-lt"/>
                          <a:ea typeface="+mn-ea"/>
                          <a:cs typeface="+mn-ea"/>
                          <a:sym typeface="+mn-lt"/>
                        </a:rPr>
                        <a:t>年治疗组（</a:t>
                      </a:r>
                      <a:r>
                        <a:rPr lang="en-US" altLang="zh-CN" sz="1200" i="1" baseline="0" dirty="0">
                          <a:latin typeface="+mn-lt"/>
                          <a:ea typeface="+mn-ea"/>
                          <a:cs typeface="+mn-ea"/>
                          <a:sym typeface="+mn-lt"/>
                        </a:rPr>
                        <a:t>n</a:t>
                      </a:r>
                      <a:r>
                        <a:rPr lang="en-US" altLang="zh-CN" sz="1200" baseline="0" dirty="0">
                          <a:latin typeface="+mn-lt"/>
                          <a:ea typeface="+mn-ea"/>
                          <a:cs typeface="+mn-ea"/>
                          <a:sym typeface="+mn-lt"/>
                        </a:rPr>
                        <a:t>=55</a:t>
                      </a:r>
                      <a:r>
                        <a:rPr lang="zh-CN" altLang="en-US" sz="1200" baseline="0" dirty="0">
                          <a:latin typeface="+mn-lt"/>
                          <a:ea typeface="+mn-ea"/>
                          <a:cs typeface="+mn-ea"/>
                          <a:sym typeface="+mn-lt"/>
                        </a:rPr>
                        <a:t>）</a:t>
                      </a:r>
                      <a:endParaRPr lang="zh-CN" altLang="en-US" sz="1200" baseline="0" dirty="0">
                        <a:latin typeface="+mn-lt"/>
                        <a:ea typeface="+mn-ea"/>
                        <a:cs typeface="+mn-ea"/>
                        <a:sym typeface="+mn-lt"/>
                      </a:endParaRPr>
                    </a:p>
                  </a:txBody>
                  <a:tcPr/>
                </a:tc>
                <a:tc>
                  <a:txBody>
                    <a:bodyPr/>
                    <a:lstStyle/>
                    <a:p>
                      <a:pPr algn="ctr"/>
                      <a:r>
                        <a:rPr lang="en-US" altLang="zh-CN" sz="1200" baseline="0" dirty="0">
                          <a:latin typeface="+mn-lt"/>
                          <a:ea typeface="+mn-ea"/>
                          <a:cs typeface="+mn-ea"/>
                          <a:sym typeface="+mn-lt"/>
                        </a:rPr>
                        <a:t>2</a:t>
                      </a:r>
                      <a:r>
                        <a:rPr lang="zh-CN" altLang="en-US" sz="1200" baseline="0" dirty="0">
                          <a:latin typeface="+mn-lt"/>
                          <a:ea typeface="+mn-ea"/>
                          <a:cs typeface="+mn-ea"/>
                          <a:sym typeface="+mn-lt"/>
                        </a:rPr>
                        <a:t>年治疗组（</a:t>
                      </a:r>
                      <a:r>
                        <a:rPr lang="en-US" altLang="zh-CN" sz="1200" i="1" baseline="0" dirty="0">
                          <a:latin typeface="+mn-lt"/>
                          <a:ea typeface="+mn-ea"/>
                          <a:cs typeface="+mn-ea"/>
                          <a:sym typeface="+mn-lt"/>
                        </a:rPr>
                        <a:t>n</a:t>
                      </a:r>
                      <a:r>
                        <a:rPr lang="en-US" altLang="zh-CN" sz="1200" baseline="0" dirty="0">
                          <a:latin typeface="+mn-lt"/>
                          <a:ea typeface="+mn-ea"/>
                          <a:cs typeface="+mn-ea"/>
                          <a:sym typeface="+mn-lt"/>
                        </a:rPr>
                        <a:t>=54</a:t>
                      </a:r>
                      <a:r>
                        <a:rPr lang="zh-CN" altLang="en-US" sz="1200" baseline="0" dirty="0">
                          <a:latin typeface="+mn-lt"/>
                          <a:ea typeface="+mn-ea"/>
                          <a:cs typeface="+mn-ea"/>
                          <a:sym typeface="+mn-lt"/>
                        </a:rPr>
                        <a:t>）</a:t>
                      </a:r>
                      <a:endParaRPr lang="zh-CN" altLang="en-US" sz="1200" baseline="0" dirty="0">
                        <a:latin typeface="+mn-lt"/>
                        <a:ea typeface="+mn-ea"/>
                        <a:cs typeface="+mn-ea"/>
                        <a:sym typeface="+mn-lt"/>
                      </a:endParaRPr>
                    </a:p>
                  </a:txBody>
                  <a:tcPr/>
                </a:tc>
              </a:tr>
              <a:tr h="243840">
                <a:tc>
                  <a:txBody>
                    <a:bodyPr/>
                    <a:lstStyle/>
                    <a:p>
                      <a:pPr algn="ctr"/>
                      <a:r>
                        <a:rPr lang="zh-CN" altLang="en-US" sz="1400" b="1" baseline="0" dirty="0">
                          <a:latin typeface="+mn-lt"/>
                          <a:ea typeface="+mn-ea"/>
                          <a:cs typeface="+mn-ea"/>
                          <a:sym typeface="+mn-lt"/>
                        </a:rPr>
                        <a:t>性别</a:t>
                      </a:r>
                      <a:endParaRPr lang="zh-CN" altLang="en-US" sz="1400" b="1" baseline="0" dirty="0">
                        <a:latin typeface="+mn-lt"/>
                        <a:ea typeface="+mn-ea"/>
                        <a:cs typeface="+mn-ea"/>
                        <a:sym typeface="+mn-lt"/>
                      </a:endParaRPr>
                    </a:p>
                  </a:txBody>
                  <a:tcPr/>
                </a:tc>
                <a:tc>
                  <a:txBody>
                    <a:bodyPr/>
                    <a:lstStyle/>
                    <a:p>
                      <a:pPr algn="ctr"/>
                      <a:endParaRPr lang="zh-CN" altLang="en-US" sz="1400" baseline="0" dirty="0">
                        <a:latin typeface="+mn-lt"/>
                        <a:ea typeface="+mn-ea"/>
                        <a:cs typeface="+mn-ea"/>
                        <a:sym typeface="+mn-lt"/>
                      </a:endParaRPr>
                    </a:p>
                  </a:txBody>
                  <a:tcPr/>
                </a:tc>
                <a:tc>
                  <a:txBody>
                    <a:bodyPr/>
                    <a:lstStyle/>
                    <a:p>
                      <a:pPr algn="ctr"/>
                      <a:endParaRPr lang="zh-CN" altLang="en-US" sz="1400" baseline="0">
                        <a:latin typeface="+mn-lt"/>
                        <a:ea typeface="+mn-ea"/>
                        <a:cs typeface="+mn-ea"/>
                        <a:sym typeface="+mn-lt"/>
                      </a:endParaRPr>
                    </a:p>
                  </a:txBody>
                  <a:tcPr/>
                </a:tc>
              </a:tr>
              <a:tr h="304800">
                <a:tc>
                  <a:txBody>
                    <a:bodyPr/>
                    <a:lstStyle/>
                    <a:p>
                      <a:pPr algn="ctr"/>
                      <a:r>
                        <a:rPr lang="zh-CN" altLang="en-US" sz="1400" baseline="0" dirty="0">
                          <a:latin typeface="+mn-lt"/>
                          <a:ea typeface="+mn-ea"/>
                          <a:cs typeface="+mn-ea"/>
                          <a:sym typeface="+mn-lt"/>
                        </a:rPr>
                        <a:t>男</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17</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31%</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19</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35%</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zh-CN" altLang="en-US" sz="1400" baseline="0" dirty="0">
                          <a:latin typeface="+mn-lt"/>
                          <a:ea typeface="+mn-ea"/>
                          <a:cs typeface="+mn-ea"/>
                          <a:sym typeface="+mn-lt"/>
                        </a:rPr>
                        <a:t>女</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38</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69%</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35</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65%</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zh-CN" altLang="en-US" sz="1400" b="1" baseline="0" dirty="0">
                          <a:latin typeface="+mn-lt"/>
                          <a:ea typeface="+mn-ea"/>
                          <a:cs typeface="+mn-ea"/>
                          <a:sym typeface="+mn-lt"/>
                        </a:rPr>
                        <a:t>年龄</a:t>
                      </a:r>
                      <a:r>
                        <a:rPr lang="en-US" altLang="zh-CN" sz="1400" b="1" baseline="0" dirty="0">
                          <a:latin typeface="+mn-lt"/>
                          <a:ea typeface="+mn-ea"/>
                          <a:cs typeface="+mn-ea"/>
                          <a:sym typeface="+mn-lt"/>
                        </a:rPr>
                        <a:t>(</a:t>
                      </a:r>
                      <a:r>
                        <a:rPr lang="zh-CN" altLang="en-US" sz="1400" b="1" baseline="0" dirty="0">
                          <a:latin typeface="+mn-lt"/>
                          <a:ea typeface="+mn-ea"/>
                          <a:cs typeface="+mn-ea"/>
                          <a:sym typeface="+mn-lt"/>
                        </a:rPr>
                        <a:t>岁</a:t>
                      </a:r>
                      <a:r>
                        <a:rPr lang="en-US" altLang="zh-CN" sz="1400" b="1" baseline="0" dirty="0">
                          <a:latin typeface="+mn-lt"/>
                          <a:ea typeface="+mn-ea"/>
                          <a:cs typeface="+mn-ea"/>
                          <a:sym typeface="+mn-lt"/>
                        </a:rPr>
                        <a:t>)</a:t>
                      </a:r>
                      <a:endParaRPr lang="en-US" altLang="zh-CN"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43840">
                <a:tc>
                  <a:txBody>
                    <a:bodyPr/>
                    <a:lstStyle/>
                    <a:p>
                      <a:pPr algn="ctr"/>
                      <a:r>
                        <a:rPr lang="zh-CN" altLang="en-US" sz="1400" baseline="0" dirty="0">
                          <a:latin typeface="+mn-lt"/>
                          <a:ea typeface="+mn-ea"/>
                          <a:cs typeface="+mn-ea"/>
                          <a:sym typeface="+mn-lt"/>
                        </a:rPr>
                        <a:t>中位</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59</a:t>
                      </a:r>
                      <a:endParaRPr lang="en-US" altLang="zh-CN"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58.5</a:t>
                      </a:r>
                      <a:endParaRPr lang="en-US" altLang="zh-CN" sz="1400" b="1" baseline="0" dirty="0">
                        <a:latin typeface="+mn-lt"/>
                        <a:ea typeface="+mn-ea"/>
                        <a:cs typeface="+mn-ea"/>
                        <a:sym typeface="+mn-lt"/>
                      </a:endParaRPr>
                    </a:p>
                  </a:txBody>
                  <a:tcPr/>
                </a:tc>
              </a:tr>
              <a:tr h="243840">
                <a:tc>
                  <a:txBody>
                    <a:bodyPr/>
                    <a:lstStyle/>
                    <a:p>
                      <a:pPr algn="ctr"/>
                      <a:r>
                        <a:rPr lang="zh-CN" altLang="en-US" sz="1400" b="1" baseline="0" dirty="0">
                          <a:latin typeface="+mn-lt"/>
                          <a:ea typeface="+mn-ea"/>
                          <a:cs typeface="+mn-ea"/>
                          <a:sym typeface="+mn-lt"/>
                        </a:rPr>
                        <a:t>吸烟史</a:t>
                      </a: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43840">
                <a:tc>
                  <a:txBody>
                    <a:bodyPr/>
                    <a:lstStyle/>
                    <a:p>
                      <a:pPr algn="ctr"/>
                      <a:r>
                        <a:rPr lang="zh-CN" altLang="en-US" sz="1400" baseline="0" dirty="0">
                          <a:latin typeface="+mn-lt"/>
                          <a:ea typeface="+mn-ea"/>
                          <a:cs typeface="+mn-ea"/>
                          <a:sym typeface="+mn-lt"/>
                        </a:rPr>
                        <a:t>是</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12</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22%</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20%</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zh-CN" altLang="en-US" sz="1400" baseline="0" dirty="0">
                          <a:latin typeface="+mn-lt"/>
                          <a:ea typeface="+mn-ea"/>
                          <a:cs typeface="+mn-ea"/>
                          <a:sym typeface="+mn-lt"/>
                        </a:rPr>
                        <a:t>否</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43</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78%</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43</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80%</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en-US" altLang="zh-CN" sz="1400" b="1" baseline="0" dirty="0">
                          <a:latin typeface="+mn-lt"/>
                          <a:ea typeface="+mn-ea"/>
                          <a:cs typeface="+mn-ea"/>
                          <a:sym typeface="+mn-lt"/>
                        </a:rPr>
                        <a:t>ECOG PS</a:t>
                      </a:r>
                      <a:r>
                        <a:rPr lang="zh-CN" altLang="en-US" sz="1400" b="1" baseline="0" dirty="0">
                          <a:latin typeface="+mn-lt"/>
                          <a:ea typeface="+mn-ea"/>
                          <a:cs typeface="+mn-ea"/>
                          <a:sym typeface="+mn-lt"/>
                        </a:rPr>
                        <a:t>评分</a:t>
                      </a: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43840">
                <a:tc>
                  <a:txBody>
                    <a:bodyPr/>
                    <a:lstStyle/>
                    <a:p>
                      <a:pPr algn="ctr"/>
                      <a:r>
                        <a:rPr lang="en-US" altLang="zh-CN" sz="1400" baseline="0" dirty="0">
                          <a:latin typeface="+mn-lt"/>
                          <a:ea typeface="+mn-ea"/>
                          <a:cs typeface="+mn-ea"/>
                          <a:sym typeface="+mn-lt"/>
                        </a:rPr>
                        <a:t>0</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22</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40%</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17</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31%</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en-US" altLang="zh-CN" sz="1400" baseline="0" dirty="0">
                          <a:latin typeface="+mn-lt"/>
                          <a:ea typeface="+mn-ea"/>
                          <a:cs typeface="+mn-ea"/>
                          <a:sym typeface="+mn-lt"/>
                        </a:rPr>
                        <a:t>1</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32</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58%</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35</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65%</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43840">
                <a:tc>
                  <a:txBody>
                    <a:bodyPr/>
                    <a:lstStyle/>
                    <a:p>
                      <a:pPr algn="ctr"/>
                      <a:r>
                        <a:rPr lang="en-US" altLang="zh-CN" sz="1400" baseline="0" dirty="0">
                          <a:latin typeface="+mn-lt"/>
                          <a:ea typeface="+mn-ea"/>
                          <a:cs typeface="+mn-ea"/>
                          <a:sym typeface="+mn-lt"/>
                        </a:rPr>
                        <a:t>2</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2%</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bl>
          </a:graphicData>
        </a:graphic>
      </p:graphicFrame>
      <p:sp>
        <p:nvSpPr>
          <p:cNvPr id="6" name="文本框 5"/>
          <p:cNvSpPr txBox="1"/>
          <p:nvPr/>
        </p:nvSpPr>
        <p:spPr>
          <a:xfrm>
            <a:off x="212727" y="5588637"/>
            <a:ext cx="10215878" cy="526811"/>
          </a:xfrm>
          <a:prstGeom prst="rect">
            <a:avLst/>
          </a:prstGeom>
          <a:noFill/>
        </p:spPr>
        <p:txBody>
          <a:bodyPr wrap="square" rtlCol="0">
            <a:spAutoFit/>
          </a:bodyPr>
          <a:lstStyle/>
          <a:p>
            <a:pPr>
              <a:lnSpc>
                <a:spcPct val="150000"/>
              </a:lnSpc>
              <a:defRPr/>
            </a:pPr>
            <a:r>
              <a:rPr lang="zh-CN" altLang="en-US" sz="1000" dirty="0">
                <a:solidFill>
                  <a:prstClr val="black"/>
                </a:solidFill>
                <a:cs typeface="+mn-ea"/>
                <a:sym typeface="+mn-lt"/>
              </a:rPr>
              <a:t>数据均表示为</a:t>
            </a:r>
            <a:r>
              <a:rPr lang="en-US" altLang="zh-CN" sz="1000" i="1" dirty="0">
                <a:solidFill>
                  <a:prstClr val="black"/>
                </a:solidFill>
                <a:cs typeface="+mn-ea"/>
                <a:sym typeface="+mn-lt"/>
              </a:rPr>
              <a:t>n </a:t>
            </a:r>
            <a:r>
              <a:rPr lang="en-US" altLang="zh-CN" sz="1000" dirty="0">
                <a:solidFill>
                  <a:prstClr val="black"/>
                </a:solidFill>
                <a:cs typeface="+mn-ea"/>
                <a:sym typeface="+mn-lt"/>
              </a:rPr>
              <a:t>(%)</a:t>
            </a:r>
            <a:r>
              <a:rPr lang="zh-CN" altLang="en-US" sz="1000" dirty="0">
                <a:solidFill>
                  <a:prstClr val="black"/>
                </a:solidFill>
                <a:cs typeface="+mn-ea"/>
                <a:sym typeface="+mn-lt"/>
              </a:rPr>
              <a:t>，除非另有说明</a:t>
            </a:r>
            <a:endParaRPr lang="en-US" altLang="zh-CN" sz="1000" dirty="0">
              <a:solidFill>
                <a:prstClr val="black"/>
              </a:solidFill>
              <a:cs typeface="+mn-ea"/>
              <a:sym typeface="+mn-lt"/>
            </a:endParaRPr>
          </a:p>
          <a:p>
            <a:pPr>
              <a:lnSpc>
                <a:spcPct val="150000"/>
              </a:lnSpc>
              <a:defRPr/>
            </a:pPr>
            <a:r>
              <a:rPr lang="en-US" altLang="zh-CN" sz="1000" dirty="0">
                <a:solidFill>
                  <a:prstClr val="black"/>
                </a:solidFill>
                <a:cs typeface="+mn-ea"/>
                <a:sym typeface="+mn-lt"/>
              </a:rPr>
              <a:t>ECOG</a:t>
            </a:r>
            <a:r>
              <a:rPr lang="zh-CN" altLang="en-US" sz="1000" dirty="0">
                <a:solidFill>
                  <a:prstClr val="black"/>
                </a:solidFill>
                <a:cs typeface="+mn-ea"/>
                <a:sym typeface="+mn-lt"/>
              </a:rPr>
              <a:t>：美国东部肿瘤协作组；</a:t>
            </a:r>
            <a:r>
              <a:rPr lang="en-US" altLang="zh-CN" sz="1000" dirty="0">
                <a:solidFill>
                  <a:prstClr val="black"/>
                </a:solidFill>
                <a:cs typeface="+mn-ea"/>
                <a:sym typeface="+mn-lt"/>
              </a:rPr>
              <a:t>EGFR</a:t>
            </a:r>
            <a:r>
              <a:rPr lang="zh-CN" altLang="en-US" sz="1000" dirty="0">
                <a:solidFill>
                  <a:prstClr val="black"/>
                </a:solidFill>
                <a:cs typeface="+mn-ea"/>
                <a:sym typeface="+mn-lt"/>
              </a:rPr>
              <a:t>：表皮生长因子受体；</a:t>
            </a:r>
            <a:r>
              <a:rPr lang="en-US" altLang="zh-CN" sz="1000" dirty="0">
                <a:solidFill>
                  <a:prstClr val="black"/>
                </a:solidFill>
                <a:cs typeface="+mn-ea"/>
                <a:sym typeface="+mn-lt"/>
              </a:rPr>
              <a:t>19del</a:t>
            </a:r>
            <a:r>
              <a:rPr lang="zh-CN" altLang="en-US" sz="1000" dirty="0">
                <a:solidFill>
                  <a:prstClr val="black"/>
                </a:solidFill>
                <a:cs typeface="+mn-ea"/>
                <a:sym typeface="+mn-lt"/>
              </a:rPr>
              <a:t>：外显子</a:t>
            </a:r>
            <a:r>
              <a:rPr lang="en-US" altLang="zh-CN" sz="1000" dirty="0">
                <a:solidFill>
                  <a:prstClr val="black"/>
                </a:solidFill>
                <a:cs typeface="+mn-ea"/>
                <a:sym typeface="+mn-lt"/>
              </a:rPr>
              <a:t>19</a:t>
            </a:r>
            <a:r>
              <a:rPr lang="zh-CN" altLang="en-US" sz="1000" dirty="0">
                <a:solidFill>
                  <a:prstClr val="black"/>
                </a:solidFill>
                <a:cs typeface="+mn-ea"/>
                <a:sym typeface="+mn-lt"/>
              </a:rPr>
              <a:t>的框内缺失；</a:t>
            </a:r>
            <a:r>
              <a:rPr lang="en-US" altLang="zh-CN" sz="1000" dirty="0">
                <a:solidFill>
                  <a:prstClr val="black"/>
                </a:solidFill>
                <a:cs typeface="+mn-ea"/>
                <a:sym typeface="+mn-lt"/>
              </a:rPr>
              <a:t>L858R</a:t>
            </a:r>
            <a:r>
              <a:rPr lang="zh-CN" altLang="en-US" sz="1000" dirty="0">
                <a:solidFill>
                  <a:prstClr val="black"/>
                </a:solidFill>
                <a:cs typeface="+mn-ea"/>
                <a:sym typeface="+mn-lt"/>
              </a:rPr>
              <a:t>：外显子</a:t>
            </a:r>
            <a:r>
              <a:rPr lang="en-US" altLang="zh-CN" sz="1000" dirty="0">
                <a:solidFill>
                  <a:prstClr val="black"/>
                </a:solidFill>
                <a:cs typeface="+mn-ea"/>
                <a:sym typeface="+mn-lt"/>
              </a:rPr>
              <a:t>21</a:t>
            </a:r>
            <a:r>
              <a:rPr lang="zh-CN" altLang="en-US" sz="1000" dirty="0">
                <a:solidFill>
                  <a:prstClr val="black"/>
                </a:solidFill>
                <a:cs typeface="+mn-ea"/>
                <a:sym typeface="+mn-lt"/>
              </a:rPr>
              <a:t>的</a:t>
            </a:r>
            <a:r>
              <a:rPr lang="en-US" altLang="zh-CN" sz="1000" dirty="0">
                <a:solidFill>
                  <a:prstClr val="black"/>
                </a:solidFill>
                <a:cs typeface="+mn-ea"/>
                <a:sym typeface="+mn-lt"/>
              </a:rPr>
              <a:t>Leu858Arg</a:t>
            </a:r>
            <a:r>
              <a:rPr lang="zh-CN" altLang="en-US" sz="1000" dirty="0">
                <a:solidFill>
                  <a:prstClr val="black"/>
                </a:solidFill>
                <a:cs typeface="+mn-ea"/>
                <a:sym typeface="+mn-lt"/>
              </a:rPr>
              <a:t>点突变。</a:t>
            </a:r>
            <a:endParaRPr lang="zh-CN" altLang="en-US" sz="1000" dirty="0">
              <a:solidFill>
                <a:prstClr val="black"/>
              </a:solidFill>
              <a:cs typeface="+mn-ea"/>
              <a:sym typeface="+mn-lt"/>
            </a:endParaRPr>
          </a:p>
        </p:txBody>
      </p:sp>
      <p:graphicFrame>
        <p:nvGraphicFramePr>
          <p:cNvPr id="7" name="表格 6"/>
          <p:cNvGraphicFramePr>
            <a:graphicFrameLocks noGrp="1"/>
          </p:cNvGraphicFramePr>
          <p:nvPr>
            <p:custDataLst>
              <p:tags r:id="rId2"/>
            </p:custDataLst>
          </p:nvPr>
        </p:nvGraphicFramePr>
        <p:xfrm>
          <a:off x="4514217" y="1227455"/>
          <a:ext cx="4182744" cy="4175760"/>
        </p:xfrm>
        <a:graphic>
          <a:graphicData uri="http://schemas.openxmlformats.org/drawingml/2006/table">
            <a:tbl>
              <a:tblPr firstRow="1" bandRow="1">
                <a:tableStyleId>{5C22544A-7EE6-4342-B048-85BDC9FD1C3A}</a:tableStyleId>
              </a:tblPr>
              <a:tblGrid>
                <a:gridCol w="1394248"/>
                <a:gridCol w="1394248"/>
                <a:gridCol w="1394248"/>
              </a:tblGrid>
              <a:tr h="299238">
                <a:tc>
                  <a:txBody>
                    <a:bodyPr/>
                    <a:lstStyle/>
                    <a:p>
                      <a:pPr>
                        <a:buNone/>
                      </a:pPr>
                      <a:r>
                        <a:rPr lang="zh-CN" altLang="en-US" sz="1400" b="1" baseline="0" dirty="0">
                          <a:latin typeface="+mn-lt"/>
                          <a:ea typeface="+mn-ea"/>
                          <a:cs typeface="+mn-ea"/>
                          <a:sym typeface="+mn-lt"/>
                        </a:rPr>
                        <a:t>续表</a:t>
                      </a:r>
                      <a:endParaRPr lang="zh-CN" altLang="en-US" sz="1400" b="1" baseline="0" dirty="0">
                        <a:latin typeface="+mn-lt"/>
                        <a:ea typeface="+mn-ea"/>
                        <a:cs typeface="+mn-ea"/>
                        <a:sym typeface="+mn-lt"/>
                      </a:endParaRPr>
                    </a:p>
                  </a:txBody>
                  <a:tcPr/>
                </a:tc>
                <a:tc>
                  <a:txBody>
                    <a:bodyPr/>
                    <a:lstStyle/>
                    <a:p>
                      <a:pPr algn="ctr">
                        <a:buNone/>
                      </a:pPr>
                      <a:endParaRPr lang="zh-CN" altLang="en-US" sz="1400" b="1" baseline="0" dirty="0">
                        <a:latin typeface="+mn-lt"/>
                        <a:ea typeface="+mn-ea"/>
                        <a:cs typeface="+mn-ea"/>
                        <a:sym typeface="+mn-lt"/>
                      </a:endParaRPr>
                    </a:p>
                  </a:txBody>
                  <a:tcPr/>
                </a:tc>
                <a:tc>
                  <a:txBody>
                    <a:bodyPr/>
                    <a:lstStyle/>
                    <a:p>
                      <a:pPr algn="ctr">
                        <a:buNone/>
                      </a:pPr>
                      <a:endParaRPr lang="zh-CN" altLang="en-US" sz="1400" b="1" baseline="0" dirty="0">
                        <a:latin typeface="+mn-lt"/>
                        <a:ea typeface="+mn-ea"/>
                        <a:cs typeface="+mn-ea"/>
                        <a:sym typeface="+mn-lt"/>
                      </a:endParaRPr>
                    </a:p>
                  </a:txBody>
                  <a:tcPr/>
                </a:tc>
              </a:tr>
              <a:tr h="299238">
                <a:tc>
                  <a:txBody>
                    <a:bodyPr/>
                    <a:lstStyle/>
                    <a:p>
                      <a:r>
                        <a:rPr lang="zh-CN" altLang="en-US" sz="1400" b="1" baseline="0" dirty="0">
                          <a:latin typeface="+mn-lt"/>
                          <a:ea typeface="+mn-ea"/>
                          <a:cs typeface="+mn-ea"/>
                          <a:sym typeface="+mn-lt"/>
                        </a:rPr>
                        <a:t>肺癌切除方式</a:t>
                      </a: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99238">
                <a:tc>
                  <a:txBody>
                    <a:bodyPr/>
                    <a:lstStyle/>
                    <a:p>
                      <a:r>
                        <a:rPr lang="zh-CN" altLang="en-US" sz="1400" baseline="0" dirty="0">
                          <a:latin typeface="+mn-lt"/>
                          <a:ea typeface="+mn-ea"/>
                          <a:cs typeface="+mn-ea"/>
                          <a:sym typeface="+mn-lt"/>
                        </a:rPr>
                        <a:t>肺叶切除术</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54</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98%</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51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94%</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99238">
                <a:tc>
                  <a:txBody>
                    <a:bodyPr/>
                    <a:lstStyle/>
                    <a:p>
                      <a:r>
                        <a:rPr lang="zh-CN" altLang="en-US" sz="1400" baseline="0" dirty="0">
                          <a:latin typeface="+mn-lt"/>
                          <a:ea typeface="+mn-ea"/>
                          <a:cs typeface="+mn-ea"/>
                          <a:sym typeface="+mn-lt"/>
                        </a:rPr>
                        <a:t>双肺叶切除术</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2%</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6%</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99238">
                <a:tc>
                  <a:txBody>
                    <a:bodyPr/>
                    <a:lstStyle/>
                    <a:p>
                      <a:r>
                        <a:rPr lang="zh-CN" altLang="en-US" sz="1400" b="1" baseline="0" dirty="0">
                          <a:latin typeface="+mn-lt"/>
                          <a:ea typeface="+mn-ea"/>
                          <a:cs typeface="+mn-ea"/>
                          <a:sym typeface="+mn-lt"/>
                        </a:rPr>
                        <a:t>肿瘤直径</a:t>
                      </a:r>
                      <a:endParaRPr lang="zh-CN" altLang="en-US" sz="1400" b="1" baseline="0" dirty="0">
                        <a:latin typeface="+mn-lt"/>
                        <a:ea typeface="+mn-ea"/>
                        <a:cs typeface="+mn-ea"/>
                        <a:sym typeface="+mn-lt"/>
                      </a:endParaRPr>
                    </a:p>
                  </a:txBody>
                  <a:tcPr/>
                </a:tc>
                <a:tc>
                  <a:txBody>
                    <a:bodyPr/>
                    <a:lstStyle/>
                    <a:p>
                      <a:pPr algn="ctr"/>
                      <a:endParaRPr lang="en-US" altLang="zh-CN" sz="1400" b="1" baseline="0" dirty="0">
                        <a:latin typeface="+mn-lt"/>
                        <a:ea typeface="+mn-ea"/>
                        <a:cs typeface="+mn-ea"/>
                        <a:sym typeface="+mn-lt"/>
                      </a:endParaRPr>
                    </a:p>
                  </a:txBody>
                  <a:tcPr/>
                </a:tc>
                <a:tc>
                  <a:txBody>
                    <a:bodyPr/>
                    <a:lstStyle/>
                    <a:p>
                      <a:pPr algn="ctr"/>
                      <a:endParaRPr lang="en-US" altLang="zh-CN" sz="1400" b="1" baseline="0" dirty="0">
                        <a:latin typeface="+mn-lt"/>
                        <a:ea typeface="+mn-ea"/>
                        <a:cs typeface="+mn-ea"/>
                        <a:sym typeface="+mn-lt"/>
                      </a:endParaRPr>
                    </a:p>
                  </a:txBody>
                  <a:tcPr/>
                </a:tc>
              </a:tr>
              <a:tr h="299238">
                <a:tc>
                  <a:txBody>
                    <a:bodyPr/>
                    <a:lstStyle/>
                    <a:p>
                      <a:pPr>
                        <a:buNone/>
                      </a:pPr>
                      <a:r>
                        <a:rPr lang="zh-CN" altLang="en-US" sz="1400" b="1" baseline="0" dirty="0">
                          <a:latin typeface="+mn-lt"/>
                          <a:ea typeface="+mn-ea"/>
                          <a:cs typeface="+mn-ea"/>
                          <a:sym typeface="+mn-lt"/>
                        </a:rPr>
                        <a:t>中位（</a:t>
                      </a:r>
                      <a:r>
                        <a:rPr lang="en-US" altLang="zh-CN" sz="1400" b="1" baseline="0" dirty="0">
                          <a:latin typeface="+mn-lt"/>
                          <a:ea typeface="+mn-ea"/>
                          <a:cs typeface="+mn-ea"/>
                          <a:sym typeface="+mn-lt"/>
                        </a:rPr>
                        <a:t>cm</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buNone/>
                      </a:pPr>
                      <a:r>
                        <a:rPr lang="en-US" altLang="zh-CN" sz="1400" b="1" baseline="0" dirty="0">
                          <a:latin typeface="+mn-lt"/>
                          <a:ea typeface="+mn-ea"/>
                          <a:cs typeface="+mn-ea"/>
                          <a:sym typeface="+mn-lt"/>
                        </a:rPr>
                        <a:t>2.8</a:t>
                      </a:r>
                      <a:endParaRPr lang="en-US" altLang="zh-CN" sz="1400" b="1" baseline="0" dirty="0">
                        <a:latin typeface="+mn-lt"/>
                        <a:ea typeface="+mn-ea"/>
                        <a:cs typeface="+mn-ea"/>
                        <a:sym typeface="+mn-lt"/>
                      </a:endParaRPr>
                    </a:p>
                  </a:txBody>
                  <a:tcPr/>
                </a:tc>
                <a:tc>
                  <a:txBody>
                    <a:bodyPr/>
                    <a:lstStyle/>
                    <a:p>
                      <a:pPr algn="ctr">
                        <a:buNone/>
                      </a:pPr>
                      <a:r>
                        <a:rPr lang="en-US" altLang="zh-CN" sz="1400" b="1" baseline="0" dirty="0">
                          <a:latin typeface="+mn-lt"/>
                          <a:ea typeface="+mn-ea"/>
                          <a:cs typeface="+mn-ea"/>
                          <a:sym typeface="+mn-lt"/>
                        </a:rPr>
                        <a:t>2.5</a:t>
                      </a:r>
                      <a:endParaRPr lang="en-US" altLang="zh-CN" sz="1400" b="1" baseline="0" dirty="0">
                        <a:latin typeface="+mn-lt"/>
                        <a:ea typeface="+mn-ea"/>
                        <a:cs typeface="+mn-ea"/>
                        <a:sym typeface="+mn-lt"/>
                      </a:endParaRPr>
                    </a:p>
                  </a:txBody>
                  <a:tcPr/>
                </a:tc>
              </a:tr>
              <a:tr h="299238">
                <a:tc>
                  <a:txBody>
                    <a:bodyPr/>
                    <a:lstStyle/>
                    <a:p>
                      <a:r>
                        <a:rPr lang="zh-CN" altLang="en-US" sz="1400" b="1" baseline="0" dirty="0">
                          <a:latin typeface="+mn-lt"/>
                          <a:ea typeface="+mn-ea"/>
                          <a:cs typeface="+mn-ea"/>
                          <a:sym typeface="+mn-lt"/>
                        </a:rPr>
                        <a:t>肿瘤分期</a:t>
                      </a: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99238">
                <a:tc>
                  <a:txBody>
                    <a:bodyPr/>
                    <a:lstStyle/>
                    <a:p>
                      <a:r>
                        <a:rPr lang="en-US" altLang="zh-CN" sz="1400" baseline="0" dirty="0">
                          <a:latin typeface="+mn-lt"/>
                          <a:ea typeface="+mn-ea"/>
                          <a:cs typeface="+mn-ea"/>
                          <a:sym typeface="+mn-lt"/>
                        </a:rPr>
                        <a:t>ⅡA</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18</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33%</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18</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33%</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9923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aseline="0" dirty="0">
                          <a:latin typeface="+mn-lt"/>
                          <a:ea typeface="+mn-ea"/>
                          <a:cs typeface="+mn-ea"/>
                          <a:sym typeface="+mn-lt"/>
                        </a:rPr>
                        <a:t>ⅡB</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20%</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10</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19%</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99238">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aseline="0" dirty="0">
                          <a:latin typeface="+mn-lt"/>
                          <a:ea typeface="+mn-ea"/>
                          <a:cs typeface="+mn-ea"/>
                          <a:sym typeface="+mn-lt"/>
                        </a:rPr>
                        <a:t>ⅢA</a:t>
                      </a:r>
                      <a:endParaRPr lang="en-US" altLang="zh-CN"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26</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47%</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26</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48%</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299238">
                <a:tc>
                  <a:txBody>
                    <a:bodyPr/>
                    <a:lstStyle/>
                    <a:p>
                      <a:r>
                        <a:rPr lang="en-US" altLang="zh-CN" sz="1400" b="1" baseline="0" dirty="0">
                          <a:latin typeface="+mn-lt"/>
                          <a:ea typeface="+mn-ea"/>
                          <a:cs typeface="+mn-ea"/>
                          <a:sym typeface="+mn-lt"/>
                        </a:rPr>
                        <a:t>EGFR</a:t>
                      </a:r>
                      <a:r>
                        <a:rPr lang="zh-CN" altLang="en-US" sz="1400" b="1" baseline="0" dirty="0">
                          <a:latin typeface="+mn-lt"/>
                          <a:ea typeface="+mn-ea"/>
                          <a:cs typeface="+mn-ea"/>
                          <a:sym typeface="+mn-lt"/>
                        </a:rPr>
                        <a:t>突变类型</a:t>
                      </a: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c>
                  <a:txBody>
                    <a:bodyPr/>
                    <a:lstStyle/>
                    <a:p>
                      <a:pPr algn="ctr"/>
                      <a:endParaRPr lang="zh-CN" altLang="en-US" sz="1400" b="1" baseline="0" dirty="0">
                        <a:latin typeface="+mn-lt"/>
                        <a:ea typeface="+mn-ea"/>
                        <a:cs typeface="+mn-ea"/>
                        <a:sym typeface="+mn-lt"/>
                      </a:endParaRPr>
                    </a:p>
                  </a:txBody>
                  <a:tcPr/>
                </a:tc>
              </a:tr>
              <a:tr h="299238">
                <a:tc>
                  <a:txBody>
                    <a:bodyPr/>
                    <a:lstStyle/>
                    <a:p>
                      <a:r>
                        <a:rPr lang="en-US" altLang="zh-CN" sz="1400" baseline="0" dirty="0">
                          <a:latin typeface="+mn-lt"/>
                          <a:ea typeface="+mn-ea"/>
                          <a:cs typeface="+mn-ea"/>
                          <a:sym typeface="+mn-lt"/>
                        </a:rPr>
                        <a:t>19</a:t>
                      </a:r>
                      <a:r>
                        <a:rPr lang="zh-CN" altLang="en-US" sz="1400" baseline="0" dirty="0">
                          <a:latin typeface="+mn-lt"/>
                          <a:ea typeface="+mn-ea"/>
                          <a:cs typeface="+mn-ea"/>
                          <a:sym typeface="+mn-lt"/>
                        </a:rPr>
                        <a:t>外显子缺失</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31</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56%</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29</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54%</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r h="508705">
                <a:tc>
                  <a:txBody>
                    <a:bodyPr/>
                    <a:lstStyle/>
                    <a:p>
                      <a:r>
                        <a:rPr lang="en-US" altLang="zh-CN" sz="1400" baseline="0" dirty="0">
                          <a:latin typeface="+mn-lt"/>
                          <a:ea typeface="+mn-ea"/>
                          <a:cs typeface="+mn-ea"/>
                          <a:sym typeface="+mn-lt"/>
                        </a:rPr>
                        <a:t>21</a:t>
                      </a:r>
                      <a:r>
                        <a:rPr lang="zh-CN" altLang="en-US" sz="1400" baseline="0" dirty="0">
                          <a:latin typeface="+mn-lt"/>
                          <a:ea typeface="+mn-ea"/>
                          <a:cs typeface="+mn-ea"/>
                          <a:sym typeface="+mn-lt"/>
                        </a:rPr>
                        <a:t>外显子</a:t>
                      </a:r>
                      <a:r>
                        <a:rPr lang="en-US" altLang="zh-CN" sz="1400" baseline="0" dirty="0">
                          <a:latin typeface="+mn-lt"/>
                          <a:ea typeface="+mn-ea"/>
                          <a:cs typeface="+mn-ea"/>
                          <a:sym typeface="+mn-lt"/>
                        </a:rPr>
                        <a:t>L858R</a:t>
                      </a:r>
                      <a:r>
                        <a:rPr lang="zh-CN" altLang="en-US" sz="1400" baseline="0" dirty="0">
                          <a:latin typeface="+mn-lt"/>
                          <a:ea typeface="+mn-ea"/>
                          <a:cs typeface="+mn-ea"/>
                          <a:sym typeface="+mn-lt"/>
                        </a:rPr>
                        <a:t>突变</a:t>
                      </a:r>
                      <a:endParaRPr lang="zh-CN" altLang="en-US" sz="1400"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24</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44%</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c>
                  <a:txBody>
                    <a:bodyPr/>
                    <a:lstStyle/>
                    <a:p>
                      <a:pPr algn="ctr"/>
                      <a:r>
                        <a:rPr lang="en-US" altLang="zh-CN" sz="1400" b="1" baseline="0" dirty="0">
                          <a:latin typeface="+mn-lt"/>
                          <a:ea typeface="+mn-ea"/>
                          <a:cs typeface="+mn-ea"/>
                          <a:sym typeface="+mn-lt"/>
                        </a:rPr>
                        <a:t>25</a:t>
                      </a:r>
                      <a:r>
                        <a:rPr lang="zh-CN" altLang="en-US" sz="1400" b="1" baseline="0" dirty="0">
                          <a:latin typeface="+mn-lt"/>
                          <a:ea typeface="+mn-ea"/>
                          <a:cs typeface="+mn-ea"/>
                          <a:sym typeface="+mn-lt"/>
                        </a:rPr>
                        <a:t>（</a:t>
                      </a:r>
                      <a:r>
                        <a:rPr lang="en-US" altLang="zh-CN" sz="1400" b="1" baseline="0" dirty="0">
                          <a:latin typeface="+mn-lt"/>
                          <a:ea typeface="+mn-ea"/>
                          <a:cs typeface="+mn-ea"/>
                          <a:sym typeface="+mn-lt"/>
                        </a:rPr>
                        <a:t>46%</a:t>
                      </a:r>
                      <a:r>
                        <a:rPr lang="zh-CN" altLang="en-US" sz="1400" b="1" baseline="0" dirty="0">
                          <a:latin typeface="+mn-lt"/>
                          <a:ea typeface="+mn-ea"/>
                          <a:cs typeface="+mn-ea"/>
                          <a:sym typeface="+mn-lt"/>
                        </a:rPr>
                        <a:t>）</a:t>
                      </a:r>
                      <a:endParaRPr lang="zh-CN" altLang="en-US" sz="1400" b="1" baseline="0" dirty="0">
                        <a:latin typeface="+mn-lt"/>
                        <a:ea typeface="+mn-ea"/>
                        <a:cs typeface="+mn-ea"/>
                        <a:sym typeface="+mn-lt"/>
                      </a:endParaRPr>
                    </a:p>
                  </a:txBody>
                  <a:tcPr/>
                </a:tc>
              </a:tr>
            </a:tbl>
          </a:graphicData>
        </a:graphic>
      </p:graphicFrame>
      <p:sp>
        <p:nvSpPr>
          <p:cNvPr id="8" name="标题 1"/>
          <p:cNvSpPr>
            <a:spLocks noGrp="1"/>
          </p:cNvSpPr>
          <p:nvPr/>
        </p:nvSpPr>
        <p:spPr>
          <a:xfrm>
            <a:off x="-92710" y="164464"/>
            <a:ext cx="3121660" cy="9702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样本基线特征</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27294" y="1542426"/>
            <a:ext cx="6368400" cy="3414823"/>
          </a:xfrm>
          <a:prstGeom prst="rect">
            <a:avLst/>
          </a:prstGeom>
        </p:spPr>
      </p:pic>
      <p:sp>
        <p:nvSpPr>
          <p:cNvPr id="4" name="文本占位符 2"/>
          <p:cNvSpPr>
            <a:spLocks noGrp="1"/>
          </p:cNvSpPr>
          <p:nvPr>
            <p:ph type="body" idx="4294967295"/>
          </p:nvPr>
        </p:nvSpPr>
        <p:spPr>
          <a:xfrm>
            <a:off x="7565390" y="1449072"/>
            <a:ext cx="4458970" cy="3311525"/>
          </a:xfrm>
        </p:spPr>
        <p:txBody>
          <a:bodyPr>
            <a:noAutofit/>
          </a:bodyPr>
          <a:lstStyle/>
          <a:p>
            <a:pPr marL="0" indent="0">
              <a:lnSpc>
                <a:spcPct val="150000"/>
              </a:lnSpc>
              <a:buNone/>
            </a:pPr>
            <a:r>
              <a:rPr lang="zh-CN" altLang="en-US" sz="1800" b="1" dirty="0">
                <a:cs typeface="+mn-ea"/>
                <a:sym typeface="+mn-lt"/>
              </a:rPr>
              <a:t>中位随访时间</a:t>
            </a:r>
            <a:r>
              <a:rPr lang="en-US" altLang="zh-CN" sz="1800" b="1" dirty="0">
                <a:cs typeface="+mn-ea"/>
                <a:sym typeface="+mn-lt"/>
              </a:rPr>
              <a:t>44.1</a:t>
            </a:r>
            <a:r>
              <a:rPr lang="zh-CN" altLang="en-US" sz="1800" b="1" dirty="0">
                <a:cs typeface="+mn-ea"/>
                <a:sym typeface="+mn-lt"/>
              </a:rPr>
              <a:t>个月</a:t>
            </a:r>
            <a:r>
              <a:rPr lang="en-US" altLang="zh-CN" sz="1800" b="1" dirty="0">
                <a:cs typeface="+mn-ea"/>
                <a:sym typeface="+mn-lt"/>
              </a:rPr>
              <a:t>(</a:t>
            </a:r>
            <a:r>
              <a:rPr lang="zh-CN" altLang="en-US" sz="1800" b="1" dirty="0">
                <a:cs typeface="+mn-ea"/>
                <a:sym typeface="+mn-lt"/>
              </a:rPr>
              <a:t>至</a:t>
            </a:r>
            <a:r>
              <a:rPr lang="en-US" altLang="zh-CN" sz="1800" b="1" dirty="0">
                <a:cs typeface="+mn-ea"/>
                <a:sym typeface="+mn-lt"/>
              </a:rPr>
              <a:t>2020</a:t>
            </a:r>
            <a:r>
              <a:rPr lang="zh-CN" altLang="en-US" sz="1800" b="1" dirty="0">
                <a:cs typeface="+mn-ea"/>
                <a:sym typeface="+mn-lt"/>
              </a:rPr>
              <a:t>年</a:t>
            </a:r>
            <a:r>
              <a:rPr lang="en-US" altLang="zh-CN" sz="1800" b="1" dirty="0">
                <a:cs typeface="+mn-ea"/>
                <a:sym typeface="+mn-lt"/>
              </a:rPr>
              <a:t>8</a:t>
            </a:r>
            <a:r>
              <a:rPr lang="zh-CN" altLang="en-US" sz="1800" b="1" dirty="0">
                <a:cs typeface="+mn-ea"/>
                <a:sym typeface="+mn-lt"/>
              </a:rPr>
              <a:t>月</a:t>
            </a:r>
            <a:r>
              <a:rPr lang="en-US" altLang="zh-CN" sz="1800" b="1" dirty="0">
                <a:cs typeface="+mn-ea"/>
                <a:sym typeface="+mn-lt"/>
              </a:rPr>
              <a:t>24</a:t>
            </a:r>
            <a:r>
              <a:rPr lang="zh-CN" altLang="en-US" sz="1800" b="1" dirty="0">
                <a:cs typeface="+mn-ea"/>
                <a:sym typeface="+mn-lt"/>
              </a:rPr>
              <a:t>日</a:t>
            </a:r>
            <a:r>
              <a:rPr lang="en-US" altLang="zh-CN" sz="1800" b="1" dirty="0">
                <a:cs typeface="+mn-ea"/>
                <a:sym typeface="+mn-lt"/>
              </a:rPr>
              <a:t>)</a:t>
            </a:r>
            <a:r>
              <a:rPr lang="zh-CN" altLang="en-US" sz="1800" b="1" dirty="0">
                <a:cs typeface="+mn-ea"/>
                <a:sym typeface="+mn-lt"/>
              </a:rPr>
              <a:t>，</a:t>
            </a:r>
            <a:r>
              <a:rPr lang="en-US" altLang="zh-CN" sz="1800" b="1" dirty="0">
                <a:cs typeface="+mn-ea"/>
                <a:sym typeface="+mn-lt"/>
              </a:rPr>
              <a:t>1</a:t>
            </a:r>
            <a:r>
              <a:rPr lang="zh-CN" altLang="en-US" sz="1800" b="1" dirty="0">
                <a:cs typeface="+mn-ea"/>
                <a:sym typeface="+mn-lt"/>
              </a:rPr>
              <a:t>年组中位</a:t>
            </a:r>
            <a:r>
              <a:rPr lang="en-US" altLang="zh-CN" sz="1800" b="1" dirty="0">
                <a:cs typeface="+mn-ea"/>
                <a:sym typeface="+mn-lt"/>
              </a:rPr>
              <a:t>DFS</a:t>
            </a:r>
            <a:r>
              <a:rPr lang="zh-CN" altLang="en-US" sz="1800" b="1" dirty="0">
                <a:cs typeface="+mn-ea"/>
                <a:sym typeface="+mn-lt"/>
              </a:rPr>
              <a:t>为</a:t>
            </a:r>
            <a:r>
              <a:rPr lang="en-US" altLang="zh-CN" sz="1800" b="1" dirty="0">
                <a:cs typeface="+mn-ea"/>
                <a:sym typeface="+mn-lt"/>
              </a:rPr>
              <a:t>32.9</a:t>
            </a:r>
            <a:r>
              <a:rPr lang="zh-CN" altLang="en-US" sz="1800" b="1" dirty="0">
                <a:cs typeface="+mn-ea"/>
                <a:sym typeface="+mn-lt"/>
              </a:rPr>
              <a:t>个月</a:t>
            </a:r>
            <a:r>
              <a:rPr lang="en-US" altLang="zh-CN" sz="1800" b="1" dirty="0">
                <a:cs typeface="+mn-ea"/>
                <a:sym typeface="+mn-lt"/>
              </a:rPr>
              <a:t>(95%</a:t>
            </a:r>
            <a:r>
              <a:rPr lang="zh-CN" altLang="en-US" sz="1800" b="1" dirty="0">
                <a:cs typeface="+mn-ea"/>
                <a:sym typeface="+mn-lt"/>
              </a:rPr>
              <a:t>可信区间</a:t>
            </a:r>
            <a:r>
              <a:rPr lang="en-US" altLang="zh-CN" sz="1800" b="1" dirty="0">
                <a:cs typeface="+mn-ea"/>
                <a:sym typeface="+mn-lt"/>
              </a:rPr>
              <a:t>26.6~44.8)</a:t>
            </a:r>
            <a:r>
              <a:rPr lang="zh-CN" altLang="en-US" sz="1800" b="1" dirty="0">
                <a:cs typeface="+mn-ea"/>
                <a:sym typeface="+mn-lt"/>
              </a:rPr>
              <a:t>，发生事件数</a:t>
            </a:r>
            <a:r>
              <a:rPr lang="en-US" altLang="zh-CN" sz="1800" b="1" dirty="0">
                <a:cs typeface="+mn-ea"/>
                <a:sym typeface="+mn-lt"/>
              </a:rPr>
              <a:t>25</a:t>
            </a:r>
            <a:r>
              <a:rPr lang="zh-CN" altLang="en-US" sz="1800" b="1" dirty="0">
                <a:cs typeface="+mn-ea"/>
                <a:sym typeface="+mn-lt"/>
              </a:rPr>
              <a:t>例</a:t>
            </a:r>
            <a:r>
              <a:rPr lang="en-US" altLang="zh-CN" sz="1800" b="1" dirty="0">
                <a:cs typeface="+mn-ea"/>
                <a:sym typeface="+mn-lt"/>
              </a:rPr>
              <a:t>(46.3%)</a:t>
            </a:r>
            <a:r>
              <a:rPr lang="zh-CN" altLang="en-US" sz="1800" b="1" dirty="0">
                <a:cs typeface="+mn-ea"/>
                <a:sym typeface="+mn-lt"/>
              </a:rPr>
              <a:t>；</a:t>
            </a:r>
            <a:endParaRPr lang="zh-CN" altLang="en-US" sz="1800" b="1" dirty="0">
              <a:cs typeface="+mn-ea"/>
              <a:sym typeface="+mn-lt"/>
            </a:endParaRPr>
          </a:p>
          <a:p>
            <a:pPr marL="0" indent="0">
              <a:lnSpc>
                <a:spcPct val="150000"/>
              </a:lnSpc>
              <a:buNone/>
            </a:pPr>
            <a:r>
              <a:rPr lang="en-US" altLang="zh-CN" sz="1800" b="1" dirty="0">
                <a:cs typeface="+mn-ea"/>
                <a:sym typeface="+mn-lt"/>
              </a:rPr>
              <a:t>2</a:t>
            </a:r>
            <a:r>
              <a:rPr lang="zh-CN" altLang="en-US" sz="1800" b="1" dirty="0">
                <a:cs typeface="+mn-ea"/>
                <a:sym typeface="+mn-lt"/>
              </a:rPr>
              <a:t>年组中位</a:t>
            </a:r>
            <a:r>
              <a:rPr lang="en-US" altLang="zh-CN" sz="1800" b="1" dirty="0">
                <a:cs typeface="+mn-ea"/>
                <a:sym typeface="+mn-lt"/>
              </a:rPr>
              <a:t>DFS</a:t>
            </a:r>
            <a:r>
              <a:rPr lang="zh-CN" altLang="en-US" sz="1800" b="1" dirty="0">
                <a:cs typeface="+mn-ea"/>
                <a:sym typeface="+mn-lt"/>
              </a:rPr>
              <a:t>为</a:t>
            </a:r>
            <a:r>
              <a:rPr lang="en-US" altLang="zh-CN" sz="1800" b="1" dirty="0">
                <a:cs typeface="+mn-ea"/>
                <a:sym typeface="+mn-lt"/>
              </a:rPr>
              <a:t>48.9</a:t>
            </a:r>
            <a:r>
              <a:rPr lang="zh-CN" altLang="en-US" sz="1800" b="1" dirty="0">
                <a:cs typeface="+mn-ea"/>
                <a:sym typeface="+mn-lt"/>
              </a:rPr>
              <a:t>个月</a:t>
            </a:r>
            <a:r>
              <a:rPr lang="en-US" altLang="zh-CN" sz="1800" b="1" dirty="0">
                <a:cs typeface="+mn-ea"/>
                <a:sym typeface="+mn-lt"/>
              </a:rPr>
              <a:t>(95%</a:t>
            </a:r>
            <a:r>
              <a:rPr lang="zh-CN" altLang="en-US" sz="1800" b="1" dirty="0">
                <a:cs typeface="+mn-ea"/>
                <a:sym typeface="+mn-lt"/>
              </a:rPr>
              <a:t>可信区间</a:t>
            </a:r>
            <a:r>
              <a:rPr lang="en-US" altLang="zh-CN" sz="1800" b="1" dirty="0">
                <a:cs typeface="+mn-ea"/>
                <a:sym typeface="+mn-lt"/>
              </a:rPr>
              <a:t>33.2~70.1)</a:t>
            </a:r>
            <a:r>
              <a:rPr lang="zh-CN" altLang="en-US" sz="1800" b="1" dirty="0">
                <a:cs typeface="+mn-ea"/>
                <a:sym typeface="+mn-lt"/>
              </a:rPr>
              <a:t>，发生事件数</a:t>
            </a:r>
            <a:r>
              <a:rPr lang="en-US" altLang="zh-CN" sz="1800" b="1" dirty="0">
                <a:cs typeface="+mn-ea"/>
                <a:sym typeface="+mn-lt"/>
              </a:rPr>
              <a:t>31</a:t>
            </a:r>
            <a:r>
              <a:rPr lang="zh-CN" altLang="en-US" sz="1800" b="1" dirty="0">
                <a:cs typeface="+mn-ea"/>
                <a:sym typeface="+mn-lt"/>
              </a:rPr>
              <a:t>例</a:t>
            </a:r>
            <a:r>
              <a:rPr lang="en-US" altLang="zh-CN" sz="1800" b="1" dirty="0">
                <a:cs typeface="+mn-ea"/>
                <a:sym typeface="+mn-lt"/>
              </a:rPr>
              <a:t>(56.4%)</a:t>
            </a:r>
            <a:r>
              <a:rPr lang="zh-CN" altLang="en-US" sz="1800" b="1" dirty="0">
                <a:cs typeface="+mn-ea"/>
                <a:sym typeface="+mn-lt"/>
              </a:rPr>
              <a:t>。与</a:t>
            </a:r>
            <a:r>
              <a:rPr lang="en-US" altLang="zh-CN" sz="1800" b="1" dirty="0">
                <a:cs typeface="+mn-ea"/>
                <a:sym typeface="+mn-lt"/>
              </a:rPr>
              <a:t>1</a:t>
            </a:r>
            <a:r>
              <a:rPr lang="zh-CN" altLang="en-US" sz="1800" b="1" dirty="0">
                <a:cs typeface="+mn-ea"/>
                <a:sym typeface="+mn-lt"/>
              </a:rPr>
              <a:t>年相比，</a:t>
            </a:r>
            <a:r>
              <a:rPr lang="en-US" altLang="zh-CN" sz="1800" b="1" dirty="0">
                <a:cs typeface="+mn-ea"/>
                <a:sym typeface="+mn-lt"/>
              </a:rPr>
              <a:t>2</a:t>
            </a:r>
            <a:r>
              <a:rPr lang="zh-CN" altLang="en-US" sz="1800" b="1" dirty="0">
                <a:cs typeface="+mn-ea"/>
                <a:sym typeface="+mn-lt"/>
              </a:rPr>
              <a:t>年的埃克替尼治疗的中位</a:t>
            </a:r>
            <a:r>
              <a:rPr lang="en-US" altLang="zh-CN" sz="1800" b="1" dirty="0">
                <a:cs typeface="+mn-ea"/>
                <a:sym typeface="+mn-lt"/>
              </a:rPr>
              <a:t>DFS</a:t>
            </a:r>
            <a:r>
              <a:rPr lang="zh-CN" altLang="en-US" sz="1800" b="1" dirty="0">
                <a:cs typeface="+mn-ea"/>
                <a:sym typeface="+mn-lt"/>
              </a:rPr>
              <a:t>更高</a:t>
            </a:r>
            <a:r>
              <a:rPr lang="en-US" altLang="zh-CN" sz="1800" b="1" dirty="0">
                <a:cs typeface="+mn-ea"/>
                <a:sym typeface="+mn-lt"/>
              </a:rPr>
              <a:t>(HR 0.512</a:t>
            </a:r>
            <a:r>
              <a:rPr lang="zh-CN" altLang="en-US" sz="1800" b="1" dirty="0">
                <a:cs typeface="+mn-ea"/>
                <a:sym typeface="+mn-lt"/>
              </a:rPr>
              <a:t>，</a:t>
            </a:r>
            <a:r>
              <a:rPr lang="en-US" altLang="zh-CN" sz="1800" b="1" dirty="0">
                <a:cs typeface="+mn-ea"/>
                <a:sym typeface="+mn-lt"/>
              </a:rPr>
              <a:t>95%CI 0.278-0.942</a:t>
            </a:r>
            <a:r>
              <a:rPr lang="zh-CN" altLang="en-US" sz="1800" b="1" dirty="0">
                <a:cs typeface="+mn-ea"/>
                <a:sym typeface="+mn-lt"/>
              </a:rPr>
              <a:t>，</a:t>
            </a:r>
            <a:r>
              <a:rPr lang="en-US" altLang="zh-CN" sz="1800" b="1" i="1" dirty="0">
                <a:cs typeface="+mn-ea"/>
                <a:sym typeface="+mn-lt"/>
              </a:rPr>
              <a:t>p</a:t>
            </a:r>
            <a:r>
              <a:rPr lang="en-US" altLang="zh-CN" sz="1800" b="1" dirty="0">
                <a:cs typeface="+mn-ea"/>
                <a:sym typeface="+mn-lt"/>
              </a:rPr>
              <a:t>=0.029)</a:t>
            </a:r>
            <a:endParaRPr lang="en-US" altLang="zh-CN" sz="1800" b="1" dirty="0">
              <a:cs typeface="+mn-ea"/>
              <a:sym typeface="+mn-lt"/>
            </a:endParaRPr>
          </a:p>
        </p:txBody>
      </p:sp>
      <p:sp>
        <p:nvSpPr>
          <p:cNvPr id="5" name="文本框 4"/>
          <p:cNvSpPr txBox="1"/>
          <p:nvPr/>
        </p:nvSpPr>
        <p:spPr>
          <a:xfrm>
            <a:off x="3259099" y="1296205"/>
            <a:ext cx="1104790" cy="246221"/>
          </a:xfrm>
          <a:prstGeom prst="rect">
            <a:avLst/>
          </a:prstGeom>
          <a:noFill/>
        </p:spPr>
        <p:txBody>
          <a:bodyPr wrap="none" rtlCol="0">
            <a:spAutoFit/>
          </a:bodyPr>
          <a:lstStyle/>
          <a:p>
            <a:pPr algn="ctr">
              <a:defRPr/>
            </a:pPr>
            <a:r>
              <a:rPr lang="zh-CN" altLang="en-US" sz="1000" b="1" dirty="0">
                <a:solidFill>
                  <a:prstClr val="black"/>
                </a:solidFill>
                <a:latin typeface="+mn-ea"/>
                <a:cs typeface="+mn-ea"/>
                <a:sym typeface="+mn-lt"/>
              </a:rPr>
              <a:t>无病生存期 </a:t>
            </a:r>
            <a:r>
              <a:rPr lang="en-US" altLang="zh-CN" sz="1000" b="1" dirty="0">
                <a:solidFill>
                  <a:prstClr val="black"/>
                </a:solidFill>
                <a:latin typeface="+mn-ea"/>
                <a:cs typeface="+mn-ea"/>
                <a:sym typeface="+mn-lt"/>
              </a:rPr>
              <a:t>DFS</a:t>
            </a:r>
            <a:endParaRPr lang="en-US" altLang="zh-CN" sz="1000" b="1" dirty="0">
              <a:solidFill>
                <a:prstClr val="black"/>
              </a:solidFill>
              <a:latin typeface="+mn-ea"/>
              <a:cs typeface="+mn-ea"/>
              <a:sym typeface="+mn-lt"/>
            </a:endParaRPr>
          </a:p>
        </p:txBody>
      </p:sp>
      <p:sp>
        <p:nvSpPr>
          <p:cNvPr id="8" name="标题 1"/>
          <p:cNvSpPr>
            <a:spLocks noGrp="1"/>
          </p:cNvSpPr>
          <p:nvPr/>
        </p:nvSpPr>
        <p:spPr>
          <a:xfrm>
            <a:off x="153447" y="405667"/>
            <a:ext cx="3494215" cy="5798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研究结果</a:t>
            </a:r>
            <a:r>
              <a:rPr lang="en-US" altLang="zh-CN" sz="3200" b="1" dirty="0">
                <a:solidFill>
                  <a:schemeClr val="accent2">
                    <a:lumMod val="75000"/>
                  </a:schemeClr>
                </a:solidFill>
                <a:latin typeface="+mn-lt"/>
                <a:ea typeface="+mn-ea"/>
                <a:cs typeface="+mn-ea"/>
                <a:sym typeface="+mn-lt"/>
              </a:rPr>
              <a:t>——DFS</a:t>
            </a:r>
            <a:endParaRPr lang="en-US" altLang="zh-CN" sz="3200" b="1" dirty="0">
              <a:solidFill>
                <a:schemeClr val="accent2">
                  <a:lumMod val="75000"/>
                </a:schemeClr>
              </a:solidFill>
              <a:latin typeface="+mn-lt"/>
              <a:ea typeface="+mn-ea"/>
              <a:cs typeface="+mn-ea"/>
              <a:sym typeface="+mn-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2"/>
          <p:cNvSpPr>
            <a:spLocks noGrp="1"/>
          </p:cNvSpPr>
          <p:nvPr>
            <p:ph type="body" idx="4294967295"/>
          </p:nvPr>
        </p:nvSpPr>
        <p:spPr>
          <a:xfrm>
            <a:off x="7334795" y="1591312"/>
            <a:ext cx="4458970" cy="3311525"/>
          </a:xfrm>
        </p:spPr>
        <p:txBody>
          <a:bodyPr>
            <a:noAutofit/>
          </a:bodyPr>
          <a:lstStyle/>
          <a:p>
            <a:pPr marL="0" indent="0">
              <a:lnSpc>
                <a:spcPct val="150000"/>
              </a:lnSpc>
              <a:buNone/>
            </a:pPr>
            <a:r>
              <a:rPr lang="zh-CN" altLang="en-US" sz="1800" b="1" dirty="0">
                <a:cs typeface="+mn-ea"/>
                <a:sym typeface="+mn-lt"/>
              </a:rPr>
              <a:t>总体而言，</a:t>
            </a:r>
            <a:r>
              <a:rPr lang="en-US" altLang="zh-CN" sz="1800" b="1" dirty="0">
                <a:cs typeface="+mn-ea"/>
                <a:sym typeface="+mn-lt"/>
              </a:rPr>
              <a:t>1</a:t>
            </a:r>
            <a:r>
              <a:rPr lang="zh-CN" altLang="en-US" sz="1800" b="1" dirty="0">
                <a:cs typeface="+mn-ea"/>
                <a:sym typeface="+mn-lt"/>
              </a:rPr>
              <a:t>年组</a:t>
            </a:r>
            <a:r>
              <a:rPr lang="en-US" altLang="zh-CN" sz="1800" b="1" dirty="0">
                <a:cs typeface="+mn-ea"/>
                <a:sym typeface="+mn-lt"/>
              </a:rPr>
              <a:t>55</a:t>
            </a:r>
            <a:r>
              <a:rPr lang="zh-CN" altLang="en-US" sz="1800" b="1" dirty="0">
                <a:cs typeface="+mn-ea"/>
                <a:sym typeface="+mn-lt"/>
              </a:rPr>
              <a:t>名患者中，</a:t>
            </a:r>
            <a:r>
              <a:rPr lang="en-US" altLang="zh-CN" sz="1800" b="1" dirty="0">
                <a:cs typeface="+mn-ea"/>
                <a:sym typeface="+mn-lt"/>
              </a:rPr>
              <a:t>13</a:t>
            </a:r>
            <a:r>
              <a:rPr lang="zh-CN" altLang="en-US" sz="1800" b="1" dirty="0">
                <a:cs typeface="+mn-ea"/>
                <a:sym typeface="+mn-lt"/>
              </a:rPr>
              <a:t>例</a:t>
            </a:r>
            <a:r>
              <a:rPr lang="en-US" altLang="zh-CN" sz="1800" b="1" dirty="0">
                <a:cs typeface="+mn-ea"/>
                <a:sym typeface="+mn-lt"/>
              </a:rPr>
              <a:t>(24%)</a:t>
            </a:r>
            <a:r>
              <a:rPr lang="zh-CN" altLang="en-US" sz="1800" b="1" dirty="0">
                <a:cs typeface="+mn-ea"/>
                <a:sym typeface="+mn-lt"/>
              </a:rPr>
              <a:t>产生</a:t>
            </a:r>
            <a:r>
              <a:rPr lang="en-US" altLang="zh-CN" sz="1800" b="1" dirty="0">
                <a:cs typeface="+mn-ea"/>
                <a:sym typeface="+mn-lt"/>
              </a:rPr>
              <a:t>OS</a:t>
            </a:r>
            <a:r>
              <a:rPr lang="zh-CN" altLang="en-US" sz="1800" b="1" dirty="0">
                <a:cs typeface="+mn-ea"/>
                <a:sym typeface="+mn-lt"/>
              </a:rPr>
              <a:t>事件，</a:t>
            </a:r>
            <a:r>
              <a:rPr lang="en-US" altLang="zh-CN" sz="1800" b="1" dirty="0">
                <a:cs typeface="+mn-ea"/>
                <a:sym typeface="+mn-lt"/>
              </a:rPr>
              <a:t>2</a:t>
            </a:r>
            <a:r>
              <a:rPr lang="zh-CN" altLang="en-US" sz="1800" b="1" dirty="0">
                <a:cs typeface="+mn-ea"/>
                <a:sym typeface="+mn-lt"/>
              </a:rPr>
              <a:t>年组</a:t>
            </a:r>
            <a:r>
              <a:rPr lang="en-US" altLang="zh-CN" sz="1800" b="1" dirty="0">
                <a:cs typeface="+mn-ea"/>
                <a:sym typeface="+mn-lt"/>
              </a:rPr>
              <a:t>54</a:t>
            </a:r>
            <a:r>
              <a:rPr lang="zh-CN" altLang="en-US" sz="1800" b="1" dirty="0">
                <a:cs typeface="+mn-ea"/>
                <a:sym typeface="+mn-lt"/>
              </a:rPr>
              <a:t>名患者中，</a:t>
            </a:r>
            <a:r>
              <a:rPr lang="en-US" altLang="zh-CN" sz="1800" b="1" dirty="0">
                <a:cs typeface="+mn-ea"/>
                <a:sym typeface="+mn-lt"/>
              </a:rPr>
              <a:t>7</a:t>
            </a:r>
            <a:r>
              <a:rPr lang="zh-CN" altLang="en-US" sz="1800" b="1" dirty="0">
                <a:cs typeface="+mn-ea"/>
                <a:sym typeface="+mn-lt"/>
              </a:rPr>
              <a:t>例</a:t>
            </a:r>
            <a:r>
              <a:rPr lang="en-US" altLang="zh-CN" sz="1800" b="1" dirty="0">
                <a:cs typeface="+mn-ea"/>
                <a:sym typeface="+mn-lt"/>
              </a:rPr>
              <a:t>(13%) </a:t>
            </a:r>
            <a:r>
              <a:rPr lang="zh-CN" altLang="en-US" sz="1800" b="1" dirty="0">
                <a:cs typeface="+mn-ea"/>
                <a:sym typeface="+mn-lt"/>
              </a:rPr>
              <a:t>产生</a:t>
            </a:r>
            <a:r>
              <a:rPr lang="en-US" altLang="zh-CN" sz="1800" b="1" dirty="0">
                <a:cs typeface="+mn-ea"/>
                <a:sym typeface="+mn-lt"/>
              </a:rPr>
              <a:t>OS</a:t>
            </a:r>
            <a:r>
              <a:rPr lang="zh-CN" altLang="en-US" sz="1800" b="1" dirty="0">
                <a:cs typeface="+mn-ea"/>
                <a:sym typeface="+mn-lt"/>
              </a:rPr>
              <a:t>事件。</a:t>
            </a:r>
            <a:endParaRPr lang="zh-CN" altLang="en-US" sz="1800" b="1" dirty="0">
              <a:cs typeface="+mn-ea"/>
              <a:sym typeface="+mn-lt"/>
            </a:endParaRPr>
          </a:p>
          <a:p>
            <a:pPr marL="0" indent="0">
              <a:lnSpc>
                <a:spcPct val="150000"/>
              </a:lnSpc>
              <a:buNone/>
            </a:pPr>
            <a:r>
              <a:rPr lang="zh-CN" altLang="en-US" sz="1800" b="1" dirty="0">
                <a:cs typeface="+mn-ea"/>
                <a:sym typeface="+mn-lt"/>
              </a:rPr>
              <a:t>与</a:t>
            </a:r>
            <a:r>
              <a:rPr lang="en-US" altLang="zh-CN" sz="1800" b="1" dirty="0">
                <a:cs typeface="+mn-ea"/>
                <a:sym typeface="+mn-lt"/>
              </a:rPr>
              <a:t>1</a:t>
            </a:r>
            <a:r>
              <a:rPr lang="zh-CN" altLang="en-US" sz="1800" b="1" dirty="0">
                <a:cs typeface="+mn-ea"/>
                <a:sym typeface="+mn-lt"/>
              </a:rPr>
              <a:t>年治疗</a:t>
            </a:r>
            <a:r>
              <a:rPr lang="en-US" altLang="zh-CN" sz="1800" b="1" dirty="0">
                <a:cs typeface="+mn-ea"/>
                <a:sym typeface="+mn-lt"/>
              </a:rPr>
              <a:t>(HR 0.344</a:t>
            </a:r>
            <a:r>
              <a:rPr lang="zh-CN" altLang="en-US" sz="1800" b="1" dirty="0">
                <a:cs typeface="+mn-ea"/>
                <a:sym typeface="+mn-lt"/>
              </a:rPr>
              <a:t>，</a:t>
            </a:r>
            <a:r>
              <a:rPr lang="en-US" altLang="zh-CN" sz="1800" b="1" dirty="0">
                <a:cs typeface="+mn-ea"/>
                <a:sym typeface="+mn-lt"/>
              </a:rPr>
              <a:t>95%CI 0.126-0.946</a:t>
            </a:r>
            <a:r>
              <a:rPr lang="zh-CN" altLang="en-US" sz="1800" b="1" dirty="0">
                <a:cs typeface="+mn-ea"/>
                <a:sym typeface="+mn-lt"/>
              </a:rPr>
              <a:t>，</a:t>
            </a:r>
            <a:r>
              <a:rPr lang="en-US" altLang="zh-CN" sz="1800" b="1" i="1" dirty="0">
                <a:cs typeface="+mn-ea"/>
                <a:sym typeface="+mn-lt"/>
              </a:rPr>
              <a:t>p</a:t>
            </a:r>
            <a:r>
              <a:rPr lang="en-US" altLang="zh-CN" sz="1800" b="1" dirty="0">
                <a:cs typeface="+mn-ea"/>
                <a:sym typeface="+mn-lt"/>
              </a:rPr>
              <a:t>=0.032)</a:t>
            </a:r>
            <a:r>
              <a:rPr lang="zh-CN" altLang="en-US" sz="1800" b="1" dirty="0">
                <a:cs typeface="+mn-ea"/>
                <a:sym typeface="+mn-lt"/>
              </a:rPr>
              <a:t>相比，尽管</a:t>
            </a:r>
            <a:r>
              <a:rPr lang="en-US" altLang="zh-CN" sz="1800" b="1" dirty="0">
                <a:cs typeface="+mn-ea"/>
                <a:sym typeface="+mn-lt"/>
              </a:rPr>
              <a:t>OS</a:t>
            </a:r>
            <a:r>
              <a:rPr lang="zh-CN" altLang="en-US" sz="1800" b="1" dirty="0">
                <a:cs typeface="+mn-ea"/>
                <a:sym typeface="+mn-lt"/>
              </a:rPr>
              <a:t>尚未达到中位数，</a:t>
            </a:r>
            <a:r>
              <a:rPr lang="en-US" altLang="zh-CN" sz="1800" b="1" dirty="0">
                <a:cs typeface="+mn-ea"/>
                <a:sym typeface="+mn-lt"/>
              </a:rPr>
              <a:t>2</a:t>
            </a:r>
            <a:r>
              <a:rPr lang="zh-CN" altLang="en-US" sz="1800" b="1" dirty="0">
                <a:cs typeface="+mn-ea"/>
                <a:sym typeface="+mn-lt"/>
              </a:rPr>
              <a:t>年组与</a:t>
            </a:r>
            <a:r>
              <a:rPr lang="en-US" altLang="zh-CN" sz="1800" b="1" dirty="0">
                <a:cs typeface="+mn-ea"/>
                <a:sym typeface="+mn-lt"/>
              </a:rPr>
              <a:t>OS</a:t>
            </a:r>
            <a:r>
              <a:rPr lang="zh-CN" altLang="en-US" sz="1800" b="1" dirty="0">
                <a:cs typeface="+mn-ea"/>
                <a:sym typeface="+mn-lt"/>
              </a:rPr>
              <a:t>延长有关。</a:t>
            </a:r>
            <a:endParaRPr lang="zh-CN" altLang="en-US" sz="1800" b="1" dirty="0">
              <a:cs typeface="+mn-ea"/>
              <a:sym typeface="+mn-lt"/>
            </a:endParaRPr>
          </a:p>
          <a:p>
            <a:pPr marL="0" indent="0">
              <a:lnSpc>
                <a:spcPct val="150000"/>
              </a:lnSpc>
              <a:buNone/>
            </a:pPr>
            <a:r>
              <a:rPr lang="en-US" altLang="zh-CN" sz="1800" b="1" dirty="0">
                <a:cs typeface="+mn-ea"/>
                <a:sym typeface="+mn-lt"/>
              </a:rPr>
              <a:t>1</a:t>
            </a:r>
            <a:r>
              <a:rPr lang="zh-CN" altLang="en-US" sz="1800" b="1" dirty="0">
                <a:cs typeface="+mn-ea"/>
                <a:sym typeface="+mn-lt"/>
              </a:rPr>
              <a:t>年组和</a:t>
            </a:r>
            <a:r>
              <a:rPr lang="en-US" altLang="zh-CN" sz="1800" b="1" dirty="0">
                <a:cs typeface="+mn-ea"/>
                <a:sym typeface="+mn-lt"/>
              </a:rPr>
              <a:t>2</a:t>
            </a:r>
            <a:r>
              <a:rPr lang="zh-CN" altLang="en-US" sz="1800" b="1" dirty="0">
                <a:cs typeface="+mn-ea"/>
                <a:sym typeface="+mn-lt"/>
              </a:rPr>
              <a:t>年组的</a:t>
            </a:r>
            <a:r>
              <a:rPr lang="en-US" altLang="zh-CN" sz="1800" b="1" dirty="0">
                <a:cs typeface="+mn-ea"/>
                <a:sym typeface="+mn-lt"/>
              </a:rPr>
              <a:t>6</a:t>
            </a:r>
            <a:r>
              <a:rPr lang="zh-CN" altLang="en-US" sz="1800" b="1" dirty="0">
                <a:cs typeface="+mn-ea"/>
                <a:sym typeface="+mn-lt"/>
              </a:rPr>
              <a:t>年</a:t>
            </a:r>
            <a:r>
              <a:rPr lang="en-US" altLang="zh-CN" sz="1800" b="1" dirty="0">
                <a:cs typeface="+mn-ea"/>
                <a:sym typeface="+mn-lt"/>
              </a:rPr>
              <a:t>OS</a:t>
            </a:r>
            <a:r>
              <a:rPr lang="zh-CN" altLang="en-US" sz="1800" b="1" dirty="0">
                <a:cs typeface="+mn-ea"/>
                <a:sym typeface="+mn-lt"/>
              </a:rPr>
              <a:t>率分别为</a:t>
            </a:r>
            <a:r>
              <a:rPr lang="en-US" altLang="zh-CN" sz="1800" b="1" dirty="0">
                <a:cs typeface="+mn-ea"/>
                <a:sym typeface="+mn-lt"/>
              </a:rPr>
              <a:t>51.3%</a:t>
            </a:r>
            <a:r>
              <a:rPr lang="zh-CN" altLang="en-US" sz="1800" b="1" dirty="0">
                <a:cs typeface="+mn-ea"/>
                <a:sym typeface="+mn-lt"/>
              </a:rPr>
              <a:t>和</a:t>
            </a:r>
            <a:r>
              <a:rPr lang="en-US" altLang="zh-CN" sz="1800" b="1" dirty="0">
                <a:cs typeface="+mn-ea"/>
                <a:sym typeface="+mn-lt"/>
              </a:rPr>
              <a:t>74.6%</a:t>
            </a:r>
            <a:r>
              <a:rPr lang="zh-CN" altLang="en-US" sz="1800" b="1" dirty="0">
                <a:cs typeface="+mn-ea"/>
                <a:sym typeface="+mn-lt"/>
              </a:rPr>
              <a:t>。</a:t>
            </a:r>
            <a:endParaRPr lang="en-US" altLang="zh-CN" sz="1800" b="1" dirty="0">
              <a:cs typeface="+mn-ea"/>
              <a:sym typeface="+mn-lt"/>
            </a:endParaRPr>
          </a:p>
        </p:txBody>
      </p:sp>
      <p:sp>
        <p:nvSpPr>
          <p:cNvPr id="5" name="文本框 4"/>
          <p:cNvSpPr txBox="1"/>
          <p:nvPr/>
        </p:nvSpPr>
        <p:spPr>
          <a:xfrm>
            <a:off x="3269771" y="1329702"/>
            <a:ext cx="526105" cy="261610"/>
          </a:xfrm>
          <a:prstGeom prst="rect">
            <a:avLst/>
          </a:prstGeom>
          <a:noFill/>
        </p:spPr>
        <p:txBody>
          <a:bodyPr wrap="none" rtlCol="0">
            <a:spAutoFit/>
          </a:bodyPr>
          <a:lstStyle/>
          <a:p>
            <a:pPr algn="ctr">
              <a:defRPr/>
            </a:pPr>
            <a:r>
              <a:rPr lang="en-US" sz="1100" b="1" dirty="0">
                <a:solidFill>
                  <a:prstClr val="black"/>
                </a:solidFill>
                <a:latin typeface="+mn-ea"/>
                <a:cs typeface="+mn-ea"/>
                <a:sym typeface="+mn-lt"/>
              </a:rPr>
              <a:t>O</a:t>
            </a:r>
            <a:r>
              <a:rPr lang="en-US" altLang="zh-CN" sz="1100" b="1" dirty="0">
                <a:solidFill>
                  <a:prstClr val="black"/>
                </a:solidFill>
                <a:latin typeface="+mn-ea"/>
                <a:cs typeface="+mn-ea"/>
                <a:sym typeface="+mn-lt"/>
              </a:rPr>
              <a:t>S</a:t>
            </a:r>
            <a:r>
              <a:rPr lang="zh-CN" altLang="en-US" sz="1100" b="1" dirty="0">
                <a:solidFill>
                  <a:prstClr val="black"/>
                </a:solidFill>
                <a:latin typeface="+mn-ea"/>
                <a:cs typeface="+mn-ea"/>
                <a:sym typeface="+mn-lt"/>
              </a:rPr>
              <a:t>率</a:t>
            </a:r>
            <a:endParaRPr lang="zh-CN" altLang="en-US" sz="1100" b="1" dirty="0">
              <a:solidFill>
                <a:prstClr val="black"/>
              </a:solidFill>
              <a:latin typeface="+mn-ea"/>
              <a:cs typeface="+mn-ea"/>
              <a:sym typeface="+mn-lt"/>
            </a:endParaRPr>
          </a:p>
        </p:txBody>
      </p:sp>
      <p:pic>
        <p:nvPicPr>
          <p:cNvPr id="2" name="图片 1"/>
          <p:cNvPicPr>
            <a:picLocks noChangeAspect="1"/>
          </p:cNvPicPr>
          <p:nvPr>
            <p:custDataLst>
              <p:tags r:id="rId1"/>
            </p:custDataLst>
          </p:nvPr>
        </p:nvPicPr>
        <p:blipFill>
          <a:blip r:embed="rId2"/>
          <a:stretch>
            <a:fillRect/>
          </a:stretch>
        </p:blipFill>
        <p:spPr>
          <a:xfrm>
            <a:off x="348623" y="1591312"/>
            <a:ext cx="6368400" cy="4120933"/>
          </a:xfrm>
          <a:prstGeom prst="rect">
            <a:avLst/>
          </a:prstGeom>
        </p:spPr>
      </p:pic>
      <p:sp>
        <p:nvSpPr>
          <p:cNvPr id="7" name="标题 1"/>
          <p:cNvSpPr>
            <a:spLocks noGrp="1"/>
          </p:cNvSpPr>
          <p:nvPr/>
        </p:nvSpPr>
        <p:spPr>
          <a:xfrm>
            <a:off x="-38393" y="393659"/>
            <a:ext cx="3216496" cy="51150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a:t>
            </a:r>
            <a:r>
              <a:rPr lang="zh-CN" altLang="en-US" sz="3200" b="1" dirty="0" smtClean="0">
                <a:solidFill>
                  <a:schemeClr val="accent2">
                    <a:lumMod val="75000"/>
                  </a:schemeClr>
                </a:solidFill>
                <a:latin typeface="+mn-lt"/>
                <a:ea typeface="+mn-ea"/>
                <a:cs typeface="+mn-ea"/>
                <a:sym typeface="+mn-lt"/>
              </a:rPr>
              <a:t>结果</a:t>
            </a:r>
            <a:r>
              <a:rPr lang="en-US" altLang="zh-CN" sz="3200" b="1" dirty="0" smtClean="0">
                <a:solidFill>
                  <a:schemeClr val="accent2">
                    <a:lumMod val="75000"/>
                  </a:schemeClr>
                </a:solidFill>
                <a:latin typeface="+mn-lt"/>
                <a:ea typeface="+mn-ea"/>
                <a:cs typeface="+mn-ea"/>
                <a:sym typeface="+mn-lt"/>
              </a:rPr>
              <a:t>—</a:t>
            </a:r>
            <a:r>
              <a:rPr lang="en-US" altLang="zh-CN" sz="3200" b="1" dirty="0">
                <a:solidFill>
                  <a:schemeClr val="accent2">
                    <a:lumMod val="75000"/>
                  </a:schemeClr>
                </a:solidFill>
                <a:latin typeface="+mn-lt"/>
                <a:ea typeface="+mn-ea"/>
                <a:cs typeface="+mn-ea"/>
                <a:sym typeface="+mn-lt"/>
              </a:rPr>
              <a:t>OS</a:t>
            </a:r>
            <a:endParaRPr lang="en-US" altLang="zh-CN" sz="3200" b="1" dirty="0">
              <a:solidFill>
                <a:schemeClr val="accent2">
                  <a:lumMod val="75000"/>
                </a:schemeClr>
              </a:solidFill>
              <a:latin typeface="+mn-lt"/>
              <a:ea typeface="+mn-ea"/>
              <a:cs typeface="+mn-ea"/>
              <a:sym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2"/>
          <p:cNvSpPr>
            <a:spLocks noGrp="1"/>
          </p:cNvSpPr>
          <p:nvPr>
            <p:ph type="body" idx="4294967295"/>
          </p:nvPr>
        </p:nvSpPr>
        <p:spPr>
          <a:xfrm>
            <a:off x="7313411" y="1571404"/>
            <a:ext cx="4458970" cy="3311525"/>
          </a:xfrm>
        </p:spPr>
        <p:txBody>
          <a:bodyPr>
            <a:noAutofit/>
          </a:bodyPr>
          <a:lstStyle/>
          <a:p>
            <a:pPr marL="0" indent="0">
              <a:lnSpc>
                <a:spcPct val="160000"/>
              </a:lnSpc>
              <a:buNone/>
            </a:pPr>
            <a:r>
              <a:rPr lang="zh-CN" altLang="en-US" sz="1800" b="1" dirty="0">
                <a:cs typeface="+mn-ea"/>
                <a:sym typeface="+mn-lt"/>
              </a:rPr>
              <a:t>共</a:t>
            </a:r>
            <a:r>
              <a:rPr lang="en-US" altLang="zh-CN" sz="1800" b="1" dirty="0">
                <a:cs typeface="+mn-ea"/>
                <a:sym typeface="+mn-lt"/>
              </a:rPr>
              <a:t>51</a:t>
            </a:r>
            <a:r>
              <a:rPr lang="zh-CN" altLang="en-US" sz="1800" b="1" dirty="0">
                <a:cs typeface="+mn-ea"/>
                <a:sym typeface="+mn-lt"/>
              </a:rPr>
              <a:t>例患者复发，治疗期间记录</a:t>
            </a:r>
            <a:r>
              <a:rPr lang="en-US" altLang="zh-CN" sz="1800" b="1" dirty="0">
                <a:cs typeface="+mn-ea"/>
                <a:sym typeface="+mn-lt"/>
              </a:rPr>
              <a:t>14</a:t>
            </a:r>
            <a:r>
              <a:rPr lang="zh-CN" altLang="en-US" sz="1800" b="1" dirty="0">
                <a:cs typeface="+mn-ea"/>
                <a:sym typeface="+mn-lt"/>
              </a:rPr>
              <a:t>例</a:t>
            </a:r>
            <a:r>
              <a:rPr lang="en-US" altLang="zh-CN" sz="1800" b="1" dirty="0">
                <a:cs typeface="+mn-ea"/>
                <a:sym typeface="+mn-lt"/>
              </a:rPr>
              <a:t>(1</a:t>
            </a:r>
            <a:r>
              <a:rPr lang="zh-CN" altLang="en-US" sz="1800" b="1" dirty="0">
                <a:cs typeface="+mn-ea"/>
                <a:sym typeface="+mn-lt"/>
              </a:rPr>
              <a:t>年组</a:t>
            </a:r>
            <a:r>
              <a:rPr lang="en-US" altLang="zh-CN" sz="1800" b="1" dirty="0">
                <a:cs typeface="+mn-ea"/>
                <a:sym typeface="+mn-lt"/>
              </a:rPr>
              <a:t>4</a:t>
            </a:r>
            <a:r>
              <a:rPr lang="zh-CN" altLang="en-US" sz="1800" b="1" dirty="0">
                <a:cs typeface="+mn-ea"/>
                <a:sym typeface="+mn-lt"/>
              </a:rPr>
              <a:t>例，</a:t>
            </a:r>
            <a:r>
              <a:rPr lang="en-US" altLang="zh-CN" sz="1800" b="1" dirty="0">
                <a:cs typeface="+mn-ea"/>
                <a:sym typeface="+mn-lt"/>
              </a:rPr>
              <a:t>2</a:t>
            </a:r>
            <a:r>
              <a:rPr lang="zh-CN" altLang="en-US" sz="1800" b="1" dirty="0">
                <a:cs typeface="+mn-ea"/>
                <a:sym typeface="+mn-lt"/>
              </a:rPr>
              <a:t>年组</a:t>
            </a:r>
            <a:r>
              <a:rPr lang="en-US" altLang="zh-CN" sz="1800" b="1" dirty="0">
                <a:cs typeface="+mn-ea"/>
                <a:sym typeface="+mn-lt"/>
              </a:rPr>
              <a:t>10</a:t>
            </a:r>
            <a:r>
              <a:rPr lang="zh-CN" altLang="en-US" sz="1800" b="1" dirty="0">
                <a:cs typeface="+mn-ea"/>
                <a:sym typeface="+mn-lt"/>
              </a:rPr>
              <a:t>例</a:t>
            </a:r>
            <a:r>
              <a:rPr lang="en-US" altLang="zh-CN" sz="1800" b="1" dirty="0">
                <a:cs typeface="+mn-ea"/>
                <a:sym typeface="+mn-lt"/>
              </a:rPr>
              <a:t>)</a:t>
            </a:r>
            <a:r>
              <a:rPr lang="zh-CN" altLang="en-US" sz="1800" b="1" dirty="0">
                <a:cs typeface="+mn-ea"/>
                <a:sym typeface="+mn-lt"/>
              </a:rPr>
              <a:t>。与</a:t>
            </a:r>
            <a:r>
              <a:rPr lang="en-US" altLang="zh-CN" sz="1800" b="1" dirty="0">
                <a:cs typeface="+mn-ea"/>
                <a:sym typeface="+mn-lt"/>
              </a:rPr>
              <a:t>1</a:t>
            </a:r>
            <a:r>
              <a:rPr lang="zh-CN" altLang="en-US" sz="1800" b="1" dirty="0">
                <a:cs typeface="+mn-ea"/>
                <a:sym typeface="+mn-lt"/>
              </a:rPr>
              <a:t>年组相比，</a:t>
            </a:r>
            <a:r>
              <a:rPr lang="en-US" altLang="zh-CN" sz="1800" b="1" dirty="0">
                <a:cs typeface="+mn-ea"/>
                <a:sym typeface="+mn-lt"/>
              </a:rPr>
              <a:t>2</a:t>
            </a:r>
            <a:r>
              <a:rPr lang="zh-CN" altLang="en-US" sz="1800" b="1" dirty="0">
                <a:cs typeface="+mn-ea"/>
                <a:sym typeface="+mn-lt"/>
              </a:rPr>
              <a:t>年组在埃克替尼治疗结束后有延长</a:t>
            </a:r>
            <a:r>
              <a:rPr lang="en-US" altLang="zh-CN" sz="1800" b="1" dirty="0">
                <a:cs typeface="+mn-ea"/>
                <a:sym typeface="+mn-lt"/>
              </a:rPr>
              <a:t>DFS</a:t>
            </a:r>
            <a:r>
              <a:rPr lang="zh-CN" altLang="en-US" sz="1800" b="1" dirty="0">
                <a:cs typeface="+mn-ea"/>
                <a:sym typeface="+mn-lt"/>
              </a:rPr>
              <a:t>的趋势，但这一差异并不显著，对应的中位</a:t>
            </a:r>
            <a:r>
              <a:rPr lang="en-US" altLang="zh-CN" sz="1800" b="1" dirty="0">
                <a:cs typeface="+mn-ea"/>
                <a:sym typeface="+mn-lt"/>
              </a:rPr>
              <a:t>DFS</a:t>
            </a:r>
            <a:r>
              <a:rPr lang="zh-CN" altLang="en-US" sz="1800" b="1" dirty="0">
                <a:cs typeface="+mn-ea"/>
                <a:sym typeface="+mn-lt"/>
              </a:rPr>
              <a:t>分别为</a:t>
            </a:r>
            <a:r>
              <a:rPr lang="en-US" altLang="zh-CN" sz="1800" b="1" dirty="0">
                <a:cs typeface="+mn-ea"/>
                <a:sym typeface="+mn-lt"/>
              </a:rPr>
              <a:t>26.8</a:t>
            </a:r>
            <a:r>
              <a:rPr lang="zh-CN" altLang="en-US" sz="1800" b="1" dirty="0">
                <a:cs typeface="+mn-ea"/>
                <a:sym typeface="+mn-lt"/>
              </a:rPr>
              <a:t>月和</a:t>
            </a:r>
            <a:r>
              <a:rPr lang="en-US" altLang="zh-CN" sz="1800" b="1" dirty="0">
                <a:cs typeface="+mn-ea"/>
                <a:sym typeface="+mn-lt"/>
              </a:rPr>
              <a:t>20.9</a:t>
            </a:r>
            <a:r>
              <a:rPr lang="zh-CN" altLang="en-US" sz="1800" b="1" dirty="0">
                <a:cs typeface="+mn-ea"/>
                <a:sym typeface="+mn-lt"/>
              </a:rPr>
              <a:t>月</a:t>
            </a:r>
            <a:r>
              <a:rPr lang="en-US" altLang="zh-CN" sz="1800" b="1" dirty="0">
                <a:cs typeface="+mn-ea"/>
                <a:sym typeface="+mn-lt"/>
              </a:rPr>
              <a:t>(</a:t>
            </a:r>
            <a:r>
              <a:rPr lang="en-US" altLang="zh-CN" sz="1800" b="1" i="1" dirty="0">
                <a:cs typeface="+mn-ea"/>
                <a:sym typeface="+mn-lt"/>
              </a:rPr>
              <a:t>p</a:t>
            </a:r>
            <a:r>
              <a:rPr lang="en-US" altLang="zh-CN" sz="1800" b="1" dirty="0">
                <a:cs typeface="+mn-ea"/>
                <a:sym typeface="+mn-lt"/>
              </a:rPr>
              <a:t>=0.119)</a:t>
            </a:r>
            <a:r>
              <a:rPr lang="zh-CN" altLang="en-US" sz="1800" b="1" dirty="0">
                <a:cs typeface="+mn-ea"/>
                <a:sym typeface="+mn-lt"/>
              </a:rPr>
              <a:t>。</a:t>
            </a:r>
            <a:endParaRPr lang="en-US" altLang="zh-CN" sz="1800" b="1" dirty="0">
              <a:cs typeface="+mn-ea"/>
              <a:sym typeface="+mn-lt"/>
            </a:endParaRPr>
          </a:p>
        </p:txBody>
      </p:sp>
      <p:sp>
        <p:nvSpPr>
          <p:cNvPr id="5" name="文本框 4"/>
          <p:cNvSpPr txBox="1"/>
          <p:nvPr/>
        </p:nvSpPr>
        <p:spPr>
          <a:xfrm>
            <a:off x="3001937" y="1304481"/>
            <a:ext cx="1154483" cy="261610"/>
          </a:xfrm>
          <a:prstGeom prst="rect">
            <a:avLst/>
          </a:prstGeom>
          <a:noFill/>
        </p:spPr>
        <p:txBody>
          <a:bodyPr wrap="none" rtlCol="0">
            <a:spAutoFit/>
          </a:bodyPr>
          <a:lstStyle/>
          <a:p>
            <a:pPr algn="ctr">
              <a:defRPr/>
            </a:pPr>
            <a:r>
              <a:rPr lang="zh-CN" altLang="en-US" sz="1100" b="1" dirty="0">
                <a:solidFill>
                  <a:prstClr val="black"/>
                </a:solidFill>
                <a:latin typeface="+mn-ea"/>
                <a:cs typeface="+mn-ea"/>
                <a:sym typeface="+mn-lt"/>
              </a:rPr>
              <a:t>治疗结束后</a:t>
            </a:r>
            <a:r>
              <a:rPr lang="en-US" altLang="zh-CN" sz="1100" b="1" dirty="0">
                <a:solidFill>
                  <a:prstClr val="black"/>
                </a:solidFill>
                <a:latin typeface="+mn-ea"/>
                <a:cs typeface="+mn-ea"/>
                <a:sym typeface="+mn-lt"/>
              </a:rPr>
              <a:t>DFS</a:t>
            </a:r>
            <a:endParaRPr lang="en-US" altLang="zh-CN" sz="1100" b="1" dirty="0">
              <a:solidFill>
                <a:prstClr val="black"/>
              </a:solidFill>
              <a:latin typeface="+mn-ea"/>
              <a:cs typeface="+mn-ea"/>
              <a:sym typeface="+mn-lt"/>
            </a:endParaRPr>
          </a:p>
        </p:txBody>
      </p:sp>
      <p:sp>
        <p:nvSpPr>
          <p:cNvPr id="6" name="标题 1"/>
          <p:cNvSpPr>
            <a:spLocks noGrp="1"/>
          </p:cNvSpPr>
          <p:nvPr/>
        </p:nvSpPr>
        <p:spPr>
          <a:xfrm>
            <a:off x="97771" y="354024"/>
            <a:ext cx="5176174" cy="6250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a:t>
            </a:r>
            <a:r>
              <a:rPr lang="zh-CN" altLang="en-US" sz="3200" b="1" dirty="0" smtClean="0">
                <a:solidFill>
                  <a:schemeClr val="accent2">
                    <a:lumMod val="75000"/>
                  </a:schemeClr>
                </a:solidFill>
                <a:latin typeface="+mn-lt"/>
                <a:ea typeface="+mn-ea"/>
                <a:cs typeface="+mn-ea"/>
                <a:sym typeface="+mn-lt"/>
              </a:rPr>
              <a:t>结果</a:t>
            </a:r>
            <a:r>
              <a:rPr lang="en-US" altLang="zh-CN" sz="3200" b="1" dirty="0" smtClean="0">
                <a:solidFill>
                  <a:schemeClr val="accent2">
                    <a:lumMod val="75000"/>
                  </a:schemeClr>
                </a:solidFill>
                <a:latin typeface="+mn-lt"/>
                <a:ea typeface="+mn-ea"/>
                <a:cs typeface="+mn-ea"/>
                <a:sym typeface="+mn-lt"/>
              </a:rPr>
              <a:t>—</a:t>
            </a:r>
            <a:r>
              <a:rPr lang="zh-CN" altLang="en-US" sz="3200" b="1" dirty="0">
                <a:solidFill>
                  <a:schemeClr val="accent2">
                    <a:lumMod val="75000"/>
                  </a:schemeClr>
                </a:solidFill>
                <a:latin typeface="+mn-lt"/>
                <a:ea typeface="+mn-ea"/>
                <a:cs typeface="+mn-ea"/>
                <a:sym typeface="+mn-lt"/>
              </a:rPr>
              <a:t>治疗结束后</a:t>
            </a:r>
            <a:r>
              <a:rPr lang="en-US" altLang="zh-CN" sz="3200" b="1" dirty="0">
                <a:solidFill>
                  <a:schemeClr val="accent2">
                    <a:lumMod val="75000"/>
                  </a:schemeClr>
                </a:solidFill>
                <a:latin typeface="+mn-lt"/>
                <a:ea typeface="+mn-ea"/>
                <a:cs typeface="+mn-ea"/>
                <a:sym typeface="+mn-lt"/>
              </a:rPr>
              <a:t>DFS</a:t>
            </a:r>
            <a:endParaRPr lang="en-US" altLang="zh-CN" sz="3200" b="1" dirty="0">
              <a:solidFill>
                <a:schemeClr val="accent2">
                  <a:lumMod val="75000"/>
                </a:schemeClr>
              </a:solidFill>
              <a:latin typeface="+mn-lt"/>
              <a:ea typeface="+mn-ea"/>
              <a:cs typeface="+mn-ea"/>
              <a:sym typeface="+mn-lt"/>
            </a:endParaRPr>
          </a:p>
        </p:txBody>
      </p:sp>
      <p:pic>
        <p:nvPicPr>
          <p:cNvPr id="3" name="图片 2"/>
          <p:cNvPicPr>
            <a:picLocks noChangeAspect="1"/>
          </p:cNvPicPr>
          <p:nvPr/>
        </p:nvPicPr>
        <p:blipFill>
          <a:blip r:embed="rId1" cstate="email"/>
          <a:stretch>
            <a:fillRect/>
          </a:stretch>
        </p:blipFill>
        <p:spPr>
          <a:xfrm>
            <a:off x="395958" y="1557022"/>
            <a:ext cx="6366439" cy="389508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4294967295"/>
          </p:nvPr>
        </p:nvSpPr>
        <p:spPr>
          <a:xfrm>
            <a:off x="926465" y="1327785"/>
            <a:ext cx="10339070" cy="1405890"/>
          </a:xfrm>
        </p:spPr>
        <p:txBody>
          <a:bodyPr>
            <a:noAutofit/>
          </a:bodyPr>
          <a:lstStyle/>
          <a:p>
            <a:pPr marL="0" indent="0">
              <a:lnSpc>
                <a:spcPct val="170000"/>
              </a:lnSpc>
              <a:buNone/>
            </a:pPr>
            <a:r>
              <a:rPr lang="zh-CN" altLang="en-US" sz="1800" b="1" dirty="0">
                <a:cs typeface="+mn-ea"/>
                <a:sym typeface="+mn-lt"/>
              </a:rPr>
              <a:t>在</a:t>
            </a:r>
            <a:r>
              <a:rPr lang="en-US" altLang="zh-CN" sz="1800" b="1" dirty="0">
                <a:cs typeface="+mn-ea"/>
                <a:sym typeface="+mn-lt"/>
              </a:rPr>
              <a:t>51</a:t>
            </a:r>
            <a:r>
              <a:rPr lang="zh-CN" altLang="en-US" sz="1800" b="1" dirty="0">
                <a:cs typeface="+mn-ea"/>
                <a:sym typeface="+mn-lt"/>
              </a:rPr>
              <a:t>例复发患者中，</a:t>
            </a:r>
            <a:r>
              <a:rPr lang="en-US" altLang="zh-CN" sz="1800" b="1" dirty="0">
                <a:cs typeface="+mn-ea"/>
                <a:sym typeface="+mn-lt"/>
              </a:rPr>
              <a:t>32</a:t>
            </a:r>
            <a:r>
              <a:rPr lang="zh-CN" altLang="en-US" sz="1800" b="1" dirty="0">
                <a:cs typeface="+mn-ea"/>
                <a:sym typeface="+mn-lt"/>
              </a:rPr>
              <a:t>例</a:t>
            </a:r>
            <a:r>
              <a:rPr lang="en-US" altLang="zh-CN" sz="1800" b="1" dirty="0">
                <a:cs typeface="+mn-ea"/>
                <a:sym typeface="+mn-lt"/>
              </a:rPr>
              <a:t>(63%)</a:t>
            </a:r>
            <a:r>
              <a:rPr lang="zh-CN" altLang="en-US" sz="1800" b="1" dirty="0">
                <a:cs typeface="+mn-ea"/>
                <a:sym typeface="+mn-lt"/>
              </a:rPr>
              <a:t>继续服用埃克替尼。在</a:t>
            </a:r>
            <a:r>
              <a:rPr lang="en-US" altLang="zh-CN" sz="1800" b="1" dirty="0">
                <a:cs typeface="+mn-ea"/>
                <a:sym typeface="+mn-lt"/>
              </a:rPr>
              <a:t>30</a:t>
            </a:r>
            <a:r>
              <a:rPr lang="zh-CN" altLang="en-US" sz="1800" b="1" dirty="0">
                <a:cs typeface="+mn-ea"/>
                <a:sym typeface="+mn-lt"/>
              </a:rPr>
              <a:t>例可分析病例中，两个治疗组的确认</a:t>
            </a:r>
            <a:r>
              <a:rPr lang="en-US" altLang="zh-CN" sz="1800" b="1" dirty="0">
                <a:cs typeface="+mn-ea"/>
                <a:sym typeface="+mn-lt"/>
              </a:rPr>
              <a:t>ORR</a:t>
            </a:r>
            <a:r>
              <a:rPr lang="zh-CN" altLang="en-US" sz="1800" b="1" dirty="0">
                <a:cs typeface="+mn-ea"/>
                <a:sym typeface="+mn-lt"/>
              </a:rPr>
              <a:t>为</a:t>
            </a:r>
            <a:r>
              <a:rPr lang="en-US" altLang="zh-CN" sz="1800" b="1" dirty="0">
                <a:cs typeface="+mn-ea"/>
                <a:sym typeface="+mn-lt"/>
              </a:rPr>
              <a:t>66.7% (20</a:t>
            </a:r>
            <a:r>
              <a:rPr lang="zh-CN" altLang="en-US" sz="1800" b="1" dirty="0">
                <a:cs typeface="+mn-ea"/>
                <a:sym typeface="+mn-lt"/>
              </a:rPr>
              <a:t>例患者，</a:t>
            </a:r>
            <a:r>
              <a:rPr lang="en-US" altLang="zh-CN" sz="1800" b="1" dirty="0">
                <a:cs typeface="+mn-ea"/>
                <a:sym typeface="+mn-lt"/>
              </a:rPr>
              <a:t>1</a:t>
            </a:r>
            <a:r>
              <a:rPr lang="zh-CN" altLang="en-US" sz="1800" b="1" dirty="0">
                <a:cs typeface="+mn-ea"/>
                <a:sym typeface="+mn-lt"/>
              </a:rPr>
              <a:t>年组</a:t>
            </a:r>
            <a:r>
              <a:rPr lang="en-US" altLang="zh-CN" sz="1800" b="1" dirty="0">
                <a:cs typeface="+mn-ea"/>
                <a:sym typeface="+mn-lt"/>
              </a:rPr>
              <a:t>18</a:t>
            </a:r>
            <a:r>
              <a:rPr lang="zh-CN" altLang="en-US" sz="1800" b="1" dirty="0">
                <a:cs typeface="+mn-ea"/>
                <a:sym typeface="+mn-lt"/>
              </a:rPr>
              <a:t>例中</a:t>
            </a:r>
            <a:r>
              <a:rPr lang="en-US" altLang="zh-CN" sz="1800" b="1" dirty="0">
                <a:cs typeface="+mn-ea"/>
                <a:sym typeface="+mn-lt"/>
              </a:rPr>
              <a:t>12</a:t>
            </a:r>
            <a:r>
              <a:rPr lang="zh-CN" altLang="en-US" sz="1800" b="1" dirty="0">
                <a:cs typeface="+mn-ea"/>
                <a:sym typeface="+mn-lt"/>
              </a:rPr>
              <a:t>例，</a:t>
            </a:r>
            <a:r>
              <a:rPr lang="en-US" altLang="zh-CN" sz="1800" b="1" dirty="0">
                <a:cs typeface="+mn-ea"/>
                <a:sym typeface="+mn-lt"/>
              </a:rPr>
              <a:t>2</a:t>
            </a:r>
            <a:r>
              <a:rPr lang="zh-CN" altLang="en-US" sz="1800" b="1" dirty="0">
                <a:cs typeface="+mn-ea"/>
                <a:sym typeface="+mn-lt"/>
              </a:rPr>
              <a:t>年组</a:t>
            </a:r>
            <a:r>
              <a:rPr lang="en-US" altLang="zh-CN" sz="1800" b="1" dirty="0">
                <a:cs typeface="+mn-ea"/>
                <a:sym typeface="+mn-lt"/>
              </a:rPr>
              <a:t>12</a:t>
            </a:r>
            <a:r>
              <a:rPr lang="zh-CN" altLang="en-US" sz="1800" b="1" dirty="0">
                <a:cs typeface="+mn-ea"/>
                <a:sym typeface="+mn-lt"/>
              </a:rPr>
              <a:t>例中</a:t>
            </a:r>
            <a:r>
              <a:rPr lang="en-US" altLang="zh-CN" sz="1800" b="1" dirty="0">
                <a:cs typeface="+mn-ea"/>
                <a:sym typeface="+mn-lt"/>
              </a:rPr>
              <a:t>8</a:t>
            </a:r>
            <a:r>
              <a:rPr lang="zh-CN" altLang="en-US" sz="1800" b="1" dirty="0">
                <a:cs typeface="+mn-ea"/>
                <a:sym typeface="+mn-lt"/>
              </a:rPr>
              <a:t>例</a:t>
            </a:r>
            <a:r>
              <a:rPr lang="en-US" altLang="zh-CN" sz="1800" b="1" dirty="0">
                <a:cs typeface="+mn-ea"/>
                <a:sym typeface="+mn-lt"/>
              </a:rPr>
              <a:t>)</a:t>
            </a:r>
            <a:r>
              <a:rPr lang="zh-CN" altLang="en-US" sz="1800" b="1" dirty="0">
                <a:cs typeface="+mn-ea"/>
                <a:sym typeface="+mn-lt"/>
              </a:rPr>
              <a:t>。总体中位</a:t>
            </a:r>
            <a:r>
              <a:rPr lang="en-US" altLang="zh-CN" sz="1800" b="1" dirty="0">
                <a:cs typeface="+mn-ea"/>
                <a:sym typeface="+mn-lt"/>
              </a:rPr>
              <a:t>PFS</a:t>
            </a:r>
            <a:r>
              <a:rPr lang="zh-CN" altLang="en-US" sz="1800" b="1" dirty="0">
                <a:cs typeface="+mn-ea"/>
                <a:sym typeface="+mn-lt"/>
              </a:rPr>
              <a:t>为</a:t>
            </a:r>
            <a:r>
              <a:rPr lang="en-US" altLang="zh-CN" sz="1800" b="1" dirty="0">
                <a:cs typeface="+mn-ea"/>
                <a:sym typeface="+mn-lt"/>
              </a:rPr>
              <a:t>18</a:t>
            </a:r>
            <a:r>
              <a:rPr lang="zh-CN" altLang="en-US" sz="1800" b="1" dirty="0">
                <a:cs typeface="+mn-ea"/>
                <a:sym typeface="+mn-lt"/>
              </a:rPr>
              <a:t>个月，组间</a:t>
            </a:r>
            <a:r>
              <a:rPr lang="en-US" altLang="zh-CN" sz="1800" b="1" dirty="0">
                <a:cs typeface="+mn-ea"/>
                <a:sym typeface="+mn-lt"/>
              </a:rPr>
              <a:t>PFS</a:t>
            </a:r>
            <a:r>
              <a:rPr lang="zh-CN" altLang="en-US" sz="1800" b="1" dirty="0">
                <a:cs typeface="+mn-ea"/>
                <a:sym typeface="+mn-lt"/>
              </a:rPr>
              <a:t>无差异</a:t>
            </a:r>
            <a:r>
              <a:rPr lang="en-US" altLang="zh-CN" sz="1800" b="1" dirty="0">
                <a:cs typeface="+mn-ea"/>
                <a:sym typeface="+mn-lt"/>
              </a:rPr>
              <a:t>(</a:t>
            </a:r>
            <a:r>
              <a:rPr lang="en-US" altLang="zh-CN" sz="1800" b="1" i="1" dirty="0">
                <a:cs typeface="+mn-ea"/>
                <a:sym typeface="+mn-lt"/>
              </a:rPr>
              <a:t>p</a:t>
            </a:r>
            <a:r>
              <a:rPr lang="en-US" altLang="zh-CN" sz="1800" b="1" dirty="0">
                <a:cs typeface="+mn-ea"/>
                <a:sym typeface="+mn-lt"/>
              </a:rPr>
              <a:t>=0.507)</a:t>
            </a:r>
            <a:r>
              <a:rPr lang="zh-CN" altLang="en-US" sz="1800" b="1" dirty="0">
                <a:cs typeface="+mn-ea"/>
                <a:sym typeface="+mn-lt"/>
              </a:rPr>
              <a:t>。</a:t>
            </a:r>
            <a:endParaRPr lang="zh-CN" altLang="en-US" sz="1800" b="1" dirty="0">
              <a:cs typeface="+mn-ea"/>
              <a:sym typeface="+mn-lt"/>
            </a:endParaRPr>
          </a:p>
        </p:txBody>
      </p:sp>
      <p:graphicFrame>
        <p:nvGraphicFramePr>
          <p:cNvPr id="4" name="表格 3"/>
          <p:cNvGraphicFramePr>
            <a:graphicFrameLocks noGrp="1"/>
          </p:cNvGraphicFramePr>
          <p:nvPr>
            <p:custDataLst>
              <p:tags r:id="rId1"/>
            </p:custDataLst>
          </p:nvPr>
        </p:nvGraphicFramePr>
        <p:xfrm>
          <a:off x="2032000" y="3045460"/>
          <a:ext cx="8128000" cy="2225040"/>
        </p:xfrm>
        <a:graphic>
          <a:graphicData uri="http://schemas.openxmlformats.org/drawingml/2006/table">
            <a:tbl>
              <a:tblPr firstRow="1" bandRow="1">
                <a:tableStyleId>{5C22544A-7EE6-4342-B048-85BDC9FD1C3A}</a:tableStyleId>
              </a:tblPr>
              <a:tblGrid>
                <a:gridCol w="2032000"/>
                <a:gridCol w="2032000"/>
                <a:gridCol w="2032000"/>
                <a:gridCol w="2032000"/>
              </a:tblGrid>
              <a:tr h="370840">
                <a:tc>
                  <a:txBody>
                    <a:bodyPr/>
                    <a:lstStyle/>
                    <a:p>
                      <a:pPr algn="ctr"/>
                      <a:r>
                        <a:rPr lang="zh-CN" altLang="en-US" dirty="0">
                          <a:latin typeface="+mn-lt"/>
                          <a:ea typeface="+mn-ea"/>
                          <a:cs typeface="+mn-ea"/>
                          <a:sym typeface="+mn-lt"/>
                        </a:rPr>
                        <a:t>事件</a:t>
                      </a:r>
                      <a:endParaRPr lang="zh-CN" altLang="en-US" dirty="0">
                        <a:latin typeface="+mn-lt"/>
                        <a:ea typeface="+mn-ea"/>
                        <a:cs typeface="+mn-ea"/>
                        <a:sym typeface="+mn-lt"/>
                      </a:endParaRPr>
                    </a:p>
                  </a:txBody>
                  <a:tcPr/>
                </a:tc>
                <a:tc>
                  <a:txBody>
                    <a:bodyPr/>
                    <a:lstStyle/>
                    <a:p>
                      <a:pPr algn="ctr"/>
                      <a:r>
                        <a:rPr lang="en-US" altLang="zh-CN" dirty="0">
                          <a:latin typeface="+mn-lt"/>
                          <a:ea typeface="+mn-ea"/>
                          <a:cs typeface="+mn-ea"/>
                          <a:sym typeface="+mn-lt"/>
                        </a:rPr>
                        <a:t>1</a:t>
                      </a:r>
                      <a:r>
                        <a:rPr lang="zh-CN" altLang="en-US" dirty="0">
                          <a:latin typeface="+mn-lt"/>
                          <a:ea typeface="+mn-ea"/>
                          <a:cs typeface="+mn-ea"/>
                          <a:sym typeface="+mn-lt"/>
                        </a:rPr>
                        <a:t>年治疗组</a:t>
                      </a:r>
                      <a:endParaRPr lang="zh-CN" altLang="en-US" dirty="0">
                        <a:latin typeface="+mn-lt"/>
                        <a:ea typeface="+mn-ea"/>
                        <a:cs typeface="+mn-ea"/>
                        <a:sym typeface="+mn-lt"/>
                      </a:endParaRPr>
                    </a:p>
                  </a:txBody>
                  <a:tcPr/>
                </a:tc>
                <a:tc>
                  <a:txBody>
                    <a:bodyPr/>
                    <a:lstStyle/>
                    <a:p>
                      <a:pPr algn="ctr"/>
                      <a:r>
                        <a:rPr lang="en-US" altLang="zh-CN" dirty="0">
                          <a:latin typeface="+mn-lt"/>
                          <a:ea typeface="+mn-ea"/>
                          <a:cs typeface="+mn-ea"/>
                          <a:sym typeface="+mn-lt"/>
                        </a:rPr>
                        <a:t>2</a:t>
                      </a:r>
                      <a:r>
                        <a:rPr lang="zh-CN" altLang="en-US" dirty="0">
                          <a:latin typeface="+mn-lt"/>
                          <a:ea typeface="+mn-ea"/>
                          <a:cs typeface="+mn-ea"/>
                          <a:sym typeface="+mn-lt"/>
                        </a:rPr>
                        <a:t>年治疗组</a:t>
                      </a:r>
                      <a:endParaRPr lang="zh-CN" altLang="en-US" dirty="0">
                        <a:latin typeface="+mn-lt"/>
                        <a:ea typeface="+mn-ea"/>
                        <a:cs typeface="+mn-ea"/>
                        <a:sym typeface="+mn-lt"/>
                      </a:endParaRPr>
                    </a:p>
                  </a:txBody>
                  <a:tcPr/>
                </a:tc>
                <a:tc>
                  <a:txBody>
                    <a:bodyPr/>
                    <a:lstStyle/>
                    <a:p>
                      <a:pPr algn="ctr"/>
                      <a:r>
                        <a:rPr lang="zh-CN" altLang="en-US" dirty="0">
                          <a:latin typeface="+mn-lt"/>
                          <a:ea typeface="+mn-ea"/>
                          <a:cs typeface="+mn-ea"/>
                          <a:sym typeface="+mn-lt"/>
                        </a:rPr>
                        <a:t>合计</a:t>
                      </a:r>
                      <a:endParaRPr lang="zh-CN" altLang="en-US" dirty="0">
                        <a:latin typeface="+mn-lt"/>
                        <a:ea typeface="+mn-ea"/>
                        <a:cs typeface="+mn-ea"/>
                        <a:sym typeface="+mn-lt"/>
                      </a:endParaRPr>
                    </a:p>
                  </a:txBody>
                  <a:tcPr/>
                </a:tc>
              </a:tr>
              <a:tr h="370840">
                <a:tc>
                  <a:txBody>
                    <a:bodyPr/>
                    <a:lstStyle/>
                    <a:p>
                      <a:pPr algn="ctr"/>
                      <a:r>
                        <a:rPr lang="en-US" altLang="zh-CN" dirty="0">
                          <a:latin typeface="+mn-lt"/>
                          <a:ea typeface="+mn-ea"/>
                          <a:cs typeface="+mn-ea"/>
                          <a:sym typeface="+mn-lt"/>
                        </a:rPr>
                        <a:t>N</a:t>
                      </a:r>
                      <a:endParaRPr lang="zh-CN" altLang="en-US" dirty="0">
                        <a:latin typeface="+mn-lt"/>
                        <a:ea typeface="+mn-ea"/>
                        <a:cs typeface="+mn-ea"/>
                        <a:sym typeface="+mn-lt"/>
                      </a:endParaRPr>
                    </a:p>
                  </a:txBody>
                  <a:tcPr/>
                </a:tc>
                <a:tc>
                  <a:txBody>
                    <a:bodyPr/>
                    <a:lstStyle/>
                    <a:p>
                      <a:pPr algn="ctr"/>
                      <a:r>
                        <a:rPr lang="en-US" altLang="zh-CN" b="1" dirty="0">
                          <a:latin typeface="+mn-lt"/>
                          <a:ea typeface="+mn-ea"/>
                          <a:cs typeface="+mn-ea"/>
                          <a:sym typeface="+mn-lt"/>
                        </a:rPr>
                        <a:t>18</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12</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30</a:t>
                      </a:r>
                      <a:endParaRPr lang="zh-CN" altLang="en-US" b="1" dirty="0">
                        <a:latin typeface="+mn-lt"/>
                        <a:ea typeface="+mn-ea"/>
                        <a:cs typeface="+mn-ea"/>
                        <a:sym typeface="+mn-lt"/>
                      </a:endParaRPr>
                    </a:p>
                  </a:txBody>
                  <a:tcPr/>
                </a:tc>
              </a:tr>
              <a:tr h="370840">
                <a:tc>
                  <a:txBody>
                    <a:bodyPr/>
                    <a:lstStyle/>
                    <a:p>
                      <a:pPr algn="ctr"/>
                      <a:r>
                        <a:rPr lang="en-US" altLang="zh-CN" dirty="0">
                          <a:latin typeface="+mn-lt"/>
                          <a:ea typeface="+mn-ea"/>
                          <a:cs typeface="+mn-ea"/>
                          <a:sym typeface="+mn-lt"/>
                        </a:rPr>
                        <a:t>ORR (n)</a:t>
                      </a:r>
                      <a:endParaRPr lang="zh-CN" altLang="en-US" dirty="0">
                        <a:latin typeface="+mn-lt"/>
                        <a:ea typeface="+mn-ea"/>
                        <a:cs typeface="+mn-ea"/>
                        <a:sym typeface="+mn-lt"/>
                      </a:endParaRPr>
                    </a:p>
                  </a:txBody>
                  <a:tcPr/>
                </a:tc>
                <a:tc>
                  <a:txBody>
                    <a:bodyPr/>
                    <a:lstStyle/>
                    <a:p>
                      <a:pPr algn="ctr"/>
                      <a:r>
                        <a:rPr lang="en-US" altLang="zh-CN" b="1" dirty="0">
                          <a:latin typeface="+mn-lt"/>
                          <a:ea typeface="+mn-ea"/>
                          <a:cs typeface="+mn-ea"/>
                          <a:sym typeface="+mn-lt"/>
                        </a:rPr>
                        <a:t>66.7% (12)</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66.7% (8)</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66.7% (20)</a:t>
                      </a:r>
                      <a:endParaRPr lang="zh-CN" altLang="en-US" b="1" dirty="0">
                        <a:latin typeface="+mn-lt"/>
                        <a:ea typeface="+mn-ea"/>
                        <a:cs typeface="+mn-ea"/>
                        <a:sym typeface="+mn-lt"/>
                      </a:endParaRPr>
                    </a:p>
                  </a:txBody>
                  <a:tcPr/>
                </a:tc>
              </a:tr>
              <a:tr h="370840">
                <a:tc>
                  <a:txBody>
                    <a:bodyPr/>
                    <a:lstStyle/>
                    <a:p>
                      <a:pPr algn="ctr"/>
                      <a:r>
                        <a:rPr lang="en-US" altLang="zh-CN" dirty="0">
                          <a:latin typeface="+mn-lt"/>
                          <a:ea typeface="+mn-ea"/>
                          <a:cs typeface="+mn-ea"/>
                          <a:sym typeface="+mn-lt"/>
                        </a:rPr>
                        <a:t>95% CI</a:t>
                      </a:r>
                      <a:endParaRPr lang="zh-CN" altLang="en-US" dirty="0">
                        <a:latin typeface="+mn-lt"/>
                        <a:ea typeface="+mn-ea"/>
                        <a:cs typeface="+mn-ea"/>
                        <a:sym typeface="+mn-lt"/>
                      </a:endParaRPr>
                    </a:p>
                  </a:txBody>
                  <a:tcPr/>
                </a:tc>
                <a:tc>
                  <a:txBody>
                    <a:bodyPr/>
                    <a:lstStyle/>
                    <a:p>
                      <a:pPr algn="ctr"/>
                      <a:r>
                        <a:rPr lang="en-US" altLang="zh-CN" b="1" dirty="0">
                          <a:latin typeface="+mn-lt"/>
                          <a:ea typeface="+mn-ea"/>
                          <a:cs typeface="+mn-ea"/>
                          <a:sym typeface="+mn-lt"/>
                        </a:rPr>
                        <a:t>0.410, 0.867</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0.349, 0.901</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0.472, 0.827</a:t>
                      </a:r>
                      <a:endParaRPr lang="zh-CN" altLang="en-US" b="1" dirty="0">
                        <a:latin typeface="+mn-lt"/>
                        <a:ea typeface="+mn-ea"/>
                        <a:cs typeface="+mn-ea"/>
                        <a:sym typeface="+mn-lt"/>
                      </a:endParaRPr>
                    </a:p>
                  </a:txBody>
                  <a:tcPr/>
                </a:tc>
              </a:tr>
              <a:tr h="370840">
                <a:tc>
                  <a:txBody>
                    <a:bodyPr/>
                    <a:lstStyle/>
                    <a:p>
                      <a:pPr algn="ctr"/>
                      <a:r>
                        <a:rPr lang="en-US" altLang="zh-CN" dirty="0">
                          <a:latin typeface="+mn-lt"/>
                          <a:ea typeface="+mn-ea"/>
                          <a:cs typeface="+mn-ea"/>
                          <a:sym typeface="+mn-lt"/>
                        </a:rPr>
                        <a:t>DCR (n)</a:t>
                      </a:r>
                      <a:endParaRPr lang="zh-CN" altLang="en-US" dirty="0">
                        <a:latin typeface="+mn-lt"/>
                        <a:ea typeface="+mn-ea"/>
                        <a:cs typeface="+mn-ea"/>
                        <a:sym typeface="+mn-lt"/>
                      </a:endParaRPr>
                    </a:p>
                  </a:txBody>
                  <a:tcPr/>
                </a:tc>
                <a:tc>
                  <a:txBody>
                    <a:bodyPr/>
                    <a:lstStyle/>
                    <a:p>
                      <a:pPr algn="ctr"/>
                      <a:r>
                        <a:rPr lang="en-US" altLang="zh-CN" b="1" dirty="0">
                          <a:latin typeface="+mn-lt"/>
                          <a:ea typeface="+mn-ea"/>
                          <a:cs typeface="+mn-ea"/>
                          <a:sym typeface="+mn-lt"/>
                        </a:rPr>
                        <a:t>88.9% (16)</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83.3% (10)</a:t>
                      </a:r>
                      <a:endParaRPr lang="en-US" altLang="zh-CN"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86.7% (26)</a:t>
                      </a:r>
                      <a:endParaRPr lang="zh-CN" altLang="en-US" b="1" dirty="0">
                        <a:latin typeface="+mn-lt"/>
                        <a:ea typeface="+mn-ea"/>
                        <a:cs typeface="+mn-ea"/>
                        <a:sym typeface="+mn-lt"/>
                      </a:endParaRPr>
                    </a:p>
                  </a:txBody>
                  <a:tcPr/>
                </a:tc>
              </a:tr>
              <a:tr h="370840">
                <a:tc>
                  <a:txBody>
                    <a:bodyPr/>
                    <a:lstStyle/>
                    <a:p>
                      <a:pPr algn="ctr"/>
                      <a:r>
                        <a:rPr lang="en-US" altLang="zh-CN" dirty="0">
                          <a:latin typeface="+mn-lt"/>
                          <a:ea typeface="+mn-ea"/>
                          <a:cs typeface="+mn-ea"/>
                          <a:sym typeface="+mn-lt"/>
                        </a:rPr>
                        <a:t>95% CI</a:t>
                      </a:r>
                      <a:endParaRPr lang="zh-CN" altLang="en-US" dirty="0">
                        <a:latin typeface="+mn-lt"/>
                        <a:ea typeface="+mn-ea"/>
                        <a:cs typeface="+mn-ea"/>
                        <a:sym typeface="+mn-lt"/>
                      </a:endParaRPr>
                    </a:p>
                  </a:txBody>
                  <a:tcPr/>
                </a:tc>
                <a:tc>
                  <a:txBody>
                    <a:bodyPr/>
                    <a:lstStyle/>
                    <a:p>
                      <a:pPr algn="ctr"/>
                      <a:r>
                        <a:rPr lang="en-US" altLang="zh-CN" b="1" dirty="0">
                          <a:latin typeface="+mn-lt"/>
                          <a:ea typeface="+mn-ea"/>
                          <a:cs typeface="+mn-ea"/>
                          <a:sym typeface="+mn-lt"/>
                        </a:rPr>
                        <a:t>0.653, 0.986</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0.516, 0.979</a:t>
                      </a:r>
                      <a:endParaRPr lang="zh-CN" altLang="en-US" b="1" dirty="0">
                        <a:latin typeface="+mn-lt"/>
                        <a:ea typeface="+mn-ea"/>
                        <a:cs typeface="+mn-ea"/>
                        <a:sym typeface="+mn-lt"/>
                      </a:endParaRPr>
                    </a:p>
                  </a:txBody>
                  <a:tcPr/>
                </a:tc>
                <a:tc>
                  <a:txBody>
                    <a:bodyPr/>
                    <a:lstStyle/>
                    <a:p>
                      <a:pPr algn="ctr"/>
                      <a:r>
                        <a:rPr lang="en-US" altLang="zh-CN" b="1" dirty="0">
                          <a:latin typeface="+mn-lt"/>
                          <a:ea typeface="+mn-ea"/>
                          <a:cs typeface="+mn-ea"/>
                          <a:sym typeface="+mn-lt"/>
                        </a:rPr>
                        <a:t>0.893,0.962</a:t>
                      </a:r>
                      <a:endParaRPr lang="zh-CN" altLang="en-US" b="1" dirty="0">
                        <a:latin typeface="+mn-lt"/>
                        <a:ea typeface="+mn-ea"/>
                        <a:cs typeface="+mn-ea"/>
                        <a:sym typeface="+mn-lt"/>
                      </a:endParaRPr>
                    </a:p>
                  </a:txBody>
                  <a:tcPr/>
                </a:tc>
              </a:tr>
            </a:tbl>
          </a:graphicData>
        </a:graphic>
      </p:graphicFrame>
      <p:sp>
        <p:nvSpPr>
          <p:cNvPr id="7" name="标题 1"/>
          <p:cNvSpPr>
            <a:spLocks noGrp="1"/>
          </p:cNvSpPr>
          <p:nvPr/>
        </p:nvSpPr>
        <p:spPr>
          <a:xfrm>
            <a:off x="-114658" y="279801"/>
            <a:ext cx="5471737" cy="7361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ea"/>
                <a:ea typeface="+mn-ea"/>
                <a:cs typeface="+mn-ea"/>
                <a:sym typeface="+mn-lt"/>
              </a:rPr>
              <a:t>研究</a:t>
            </a:r>
            <a:r>
              <a:rPr lang="zh-CN" altLang="en-US" sz="3200" b="1" dirty="0" smtClean="0">
                <a:solidFill>
                  <a:schemeClr val="accent2">
                    <a:lumMod val="75000"/>
                  </a:schemeClr>
                </a:solidFill>
                <a:latin typeface="+mn-ea"/>
                <a:ea typeface="+mn-ea"/>
                <a:cs typeface="+mn-ea"/>
                <a:sym typeface="+mn-lt"/>
              </a:rPr>
              <a:t>结果</a:t>
            </a:r>
            <a:r>
              <a:rPr lang="en-US" altLang="zh-CN" sz="3200" b="1" dirty="0" smtClean="0">
                <a:solidFill>
                  <a:schemeClr val="accent2">
                    <a:lumMod val="75000"/>
                  </a:schemeClr>
                </a:solidFill>
                <a:latin typeface="+mn-ea"/>
                <a:ea typeface="+mn-ea"/>
                <a:cs typeface="+mn-ea"/>
                <a:sym typeface="+mn-lt"/>
              </a:rPr>
              <a:t>—</a:t>
            </a:r>
            <a:r>
              <a:rPr lang="zh-CN" altLang="en-US" sz="3200" b="1" dirty="0">
                <a:solidFill>
                  <a:schemeClr val="accent2">
                    <a:lumMod val="75000"/>
                  </a:schemeClr>
                </a:solidFill>
                <a:latin typeface="+mn-ea"/>
                <a:ea typeface="+mn-ea"/>
                <a:cs typeface="+mn-ea"/>
                <a:sym typeface="+mn-lt"/>
              </a:rPr>
              <a:t>复发后再治疗</a:t>
            </a:r>
            <a:endParaRPr lang="zh-CN" altLang="en-US" sz="3200" b="1" dirty="0">
              <a:solidFill>
                <a:schemeClr val="accent2">
                  <a:lumMod val="75000"/>
                </a:schemeClr>
              </a:solidFill>
              <a:latin typeface="+mn-ea"/>
              <a:ea typeface="+mn-ea"/>
              <a:cs typeface="+mn-ea"/>
              <a:sym typeface="+mn-l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a:spLocks noGrp="1"/>
          </p:cNvSpPr>
          <p:nvPr/>
        </p:nvSpPr>
        <p:spPr>
          <a:xfrm>
            <a:off x="1" y="395246"/>
            <a:ext cx="3979113" cy="5324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a:t>
            </a:r>
            <a:r>
              <a:rPr lang="zh-CN" altLang="en-US" sz="3200" b="1" dirty="0" smtClean="0">
                <a:solidFill>
                  <a:schemeClr val="accent2">
                    <a:lumMod val="75000"/>
                  </a:schemeClr>
                </a:solidFill>
                <a:latin typeface="+mn-lt"/>
                <a:ea typeface="+mn-ea"/>
                <a:cs typeface="+mn-ea"/>
                <a:sym typeface="+mn-lt"/>
              </a:rPr>
              <a:t>结果</a:t>
            </a:r>
            <a:r>
              <a:rPr lang="en-US" altLang="zh-CN" sz="3200" b="1" dirty="0" smtClean="0">
                <a:solidFill>
                  <a:schemeClr val="accent2">
                    <a:lumMod val="75000"/>
                  </a:schemeClr>
                </a:solidFill>
                <a:latin typeface="+mn-lt"/>
                <a:ea typeface="+mn-ea"/>
                <a:cs typeface="+mn-ea"/>
                <a:sym typeface="+mn-lt"/>
              </a:rPr>
              <a:t>—</a:t>
            </a:r>
            <a:r>
              <a:rPr lang="zh-CN" altLang="en-US" sz="3200" b="1" dirty="0">
                <a:solidFill>
                  <a:schemeClr val="accent2">
                    <a:lumMod val="75000"/>
                  </a:schemeClr>
                </a:solidFill>
                <a:latin typeface="+mn-lt"/>
                <a:ea typeface="+mn-ea"/>
                <a:cs typeface="+mn-ea"/>
                <a:sym typeface="+mn-lt"/>
              </a:rPr>
              <a:t>安全性</a:t>
            </a:r>
            <a:endParaRPr lang="zh-CN" altLang="en-US" sz="3200" b="1" dirty="0">
              <a:solidFill>
                <a:schemeClr val="accent2">
                  <a:lumMod val="75000"/>
                </a:schemeClr>
              </a:solidFill>
              <a:latin typeface="+mn-lt"/>
              <a:ea typeface="+mn-ea"/>
              <a:cs typeface="+mn-ea"/>
              <a:sym typeface="+mn-lt"/>
            </a:endParaRPr>
          </a:p>
        </p:txBody>
      </p:sp>
      <p:grpSp>
        <p:nvGrpSpPr>
          <p:cNvPr id="28" name="组合 27"/>
          <p:cNvGrpSpPr/>
          <p:nvPr/>
        </p:nvGrpSpPr>
        <p:grpSpPr>
          <a:xfrm>
            <a:off x="443232" y="1123950"/>
            <a:ext cx="7008495" cy="4843780"/>
            <a:chOff x="4216470" y="863472"/>
            <a:chExt cx="6868299" cy="5598415"/>
          </a:xfrm>
        </p:grpSpPr>
        <p:pic>
          <p:nvPicPr>
            <p:cNvPr id="2" name="图片 1"/>
            <p:cNvPicPr>
              <a:picLocks noChangeAspect="1"/>
            </p:cNvPicPr>
            <p:nvPr/>
          </p:nvPicPr>
          <p:blipFill>
            <a:blip r:embed="rId1"/>
            <a:stretch>
              <a:fillRect/>
            </a:stretch>
          </p:blipFill>
          <p:spPr>
            <a:xfrm>
              <a:off x="4216470" y="863472"/>
              <a:ext cx="6868299" cy="5598415"/>
            </a:xfrm>
            <a:prstGeom prst="rect">
              <a:avLst/>
            </a:prstGeom>
          </p:spPr>
        </p:pic>
        <p:sp>
          <p:nvSpPr>
            <p:cNvPr id="5" name="文本框 4"/>
            <p:cNvSpPr txBox="1"/>
            <p:nvPr/>
          </p:nvSpPr>
          <p:spPr>
            <a:xfrm>
              <a:off x="4454166" y="1130444"/>
              <a:ext cx="1762812" cy="425679"/>
            </a:xfrm>
            <a:prstGeom prst="rect">
              <a:avLst/>
            </a:prstGeom>
            <a:solidFill>
              <a:srgbClr val="4473C5"/>
            </a:solidFill>
          </p:spPr>
          <p:txBody>
            <a:bodyPr wrap="square" rtlCol="0">
              <a:spAutoFit/>
            </a:bodyPr>
            <a:lstStyle/>
            <a:p>
              <a:pPr algn="ctr">
                <a:defRPr/>
              </a:pPr>
              <a:r>
                <a:rPr lang="zh-CN" altLang="en-US" b="1" dirty="0">
                  <a:solidFill>
                    <a:prstClr val="white"/>
                  </a:solidFill>
                  <a:cs typeface="+mn-ea"/>
                  <a:sym typeface="+mn-lt"/>
                </a:rPr>
                <a:t>不良事件</a:t>
              </a:r>
              <a:endParaRPr lang="zh-CN" altLang="en-US" b="1" dirty="0">
                <a:solidFill>
                  <a:prstClr val="white"/>
                </a:solidFill>
                <a:cs typeface="+mn-ea"/>
                <a:sym typeface="+mn-lt"/>
              </a:endParaRPr>
            </a:p>
          </p:txBody>
        </p:sp>
        <p:sp>
          <p:nvSpPr>
            <p:cNvPr id="7" name="文本框 6"/>
            <p:cNvSpPr txBox="1"/>
            <p:nvPr/>
          </p:nvSpPr>
          <p:spPr>
            <a:xfrm>
              <a:off x="6598004" y="1325114"/>
              <a:ext cx="1117647" cy="389717"/>
            </a:xfrm>
            <a:prstGeom prst="rect">
              <a:avLst/>
            </a:prstGeom>
            <a:solidFill>
              <a:srgbClr val="4473C5"/>
            </a:solidFill>
          </p:spPr>
          <p:txBody>
            <a:bodyPr wrap="square" rtlCol="0">
              <a:spAutoFit/>
            </a:bodyPr>
            <a:lstStyle/>
            <a:p>
              <a:pPr algn="ctr">
                <a:defRPr/>
              </a:pPr>
              <a:r>
                <a:rPr lang="zh-CN" altLang="en-US" sz="1600" b="1" dirty="0">
                  <a:solidFill>
                    <a:prstClr val="white"/>
                  </a:solidFill>
                  <a:cs typeface="+mn-ea"/>
                  <a:sym typeface="+mn-lt"/>
                </a:rPr>
                <a:t>所有级别</a:t>
              </a:r>
              <a:endParaRPr lang="zh-CN" altLang="en-US" sz="1600" b="1" dirty="0">
                <a:solidFill>
                  <a:prstClr val="white"/>
                </a:solidFill>
                <a:cs typeface="+mn-ea"/>
                <a:sym typeface="+mn-lt"/>
              </a:endParaRPr>
            </a:p>
          </p:txBody>
        </p:sp>
        <p:sp>
          <p:nvSpPr>
            <p:cNvPr id="8" name="文本框 7"/>
            <p:cNvSpPr txBox="1"/>
            <p:nvPr/>
          </p:nvSpPr>
          <p:spPr>
            <a:xfrm>
              <a:off x="7800506" y="1325093"/>
              <a:ext cx="923827" cy="389717"/>
            </a:xfrm>
            <a:prstGeom prst="rect">
              <a:avLst/>
            </a:prstGeom>
            <a:solidFill>
              <a:srgbClr val="4473C5"/>
            </a:solidFill>
          </p:spPr>
          <p:txBody>
            <a:bodyPr wrap="square" rtlCol="0">
              <a:spAutoFit/>
            </a:bodyPr>
            <a:lstStyle/>
            <a:p>
              <a:pPr algn="ctr">
                <a:defRPr/>
              </a:pPr>
              <a:r>
                <a:rPr lang="zh-CN" altLang="en-US" sz="1600" b="1" dirty="0">
                  <a:solidFill>
                    <a:prstClr val="white"/>
                  </a:solidFill>
                  <a:cs typeface="+mn-ea"/>
                  <a:sym typeface="+mn-lt"/>
                </a:rPr>
                <a:t>≥</a:t>
              </a:r>
              <a:r>
                <a:rPr lang="en-US" altLang="zh-CN" sz="1600" b="1" dirty="0">
                  <a:solidFill>
                    <a:prstClr val="white"/>
                  </a:solidFill>
                  <a:cs typeface="+mn-ea"/>
                  <a:sym typeface="+mn-lt"/>
                </a:rPr>
                <a:t>3</a:t>
              </a:r>
              <a:r>
                <a:rPr lang="zh-CN" altLang="en-US" sz="1600" b="1" dirty="0">
                  <a:solidFill>
                    <a:prstClr val="white"/>
                  </a:solidFill>
                  <a:cs typeface="+mn-ea"/>
                  <a:sym typeface="+mn-lt"/>
                </a:rPr>
                <a:t>级</a:t>
              </a:r>
              <a:endParaRPr lang="en-US" altLang="zh-CN" sz="1600" b="1" dirty="0">
                <a:solidFill>
                  <a:prstClr val="white"/>
                </a:solidFill>
                <a:cs typeface="+mn-ea"/>
                <a:sym typeface="+mn-lt"/>
              </a:endParaRPr>
            </a:p>
          </p:txBody>
        </p:sp>
        <p:sp>
          <p:nvSpPr>
            <p:cNvPr id="9" name="文本框 8"/>
            <p:cNvSpPr txBox="1"/>
            <p:nvPr/>
          </p:nvSpPr>
          <p:spPr>
            <a:xfrm>
              <a:off x="8938464" y="1325114"/>
              <a:ext cx="1138182" cy="389717"/>
            </a:xfrm>
            <a:prstGeom prst="rect">
              <a:avLst/>
            </a:prstGeom>
            <a:solidFill>
              <a:srgbClr val="4473C5"/>
            </a:solidFill>
          </p:spPr>
          <p:txBody>
            <a:bodyPr wrap="square" rtlCol="0">
              <a:spAutoFit/>
            </a:bodyPr>
            <a:lstStyle/>
            <a:p>
              <a:pPr algn="ctr">
                <a:defRPr/>
              </a:pPr>
              <a:r>
                <a:rPr lang="zh-CN" altLang="en-US" sz="1600" b="1" dirty="0">
                  <a:solidFill>
                    <a:prstClr val="white"/>
                  </a:solidFill>
                  <a:cs typeface="+mn-ea"/>
                  <a:sym typeface="+mn-lt"/>
                </a:rPr>
                <a:t>所有级别</a:t>
              </a:r>
              <a:endParaRPr lang="zh-CN" altLang="en-US" sz="1600" b="1" dirty="0">
                <a:solidFill>
                  <a:prstClr val="white"/>
                </a:solidFill>
                <a:cs typeface="+mn-ea"/>
                <a:sym typeface="+mn-lt"/>
              </a:endParaRPr>
            </a:p>
          </p:txBody>
        </p:sp>
        <p:sp>
          <p:nvSpPr>
            <p:cNvPr id="10" name="文本框 9"/>
            <p:cNvSpPr txBox="1"/>
            <p:nvPr/>
          </p:nvSpPr>
          <p:spPr>
            <a:xfrm>
              <a:off x="10003889" y="1330656"/>
              <a:ext cx="923827" cy="389717"/>
            </a:xfrm>
            <a:prstGeom prst="rect">
              <a:avLst/>
            </a:prstGeom>
            <a:solidFill>
              <a:srgbClr val="4473C5"/>
            </a:solidFill>
          </p:spPr>
          <p:txBody>
            <a:bodyPr wrap="square" rtlCol="0">
              <a:spAutoFit/>
            </a:bodyPr>
            <a:lstStyle/>
            <a:p>
              <a:pPr algn="ctr">
                <a:defRPr/>
              </a:pPr>
              <a:r>
                <a:rPr lang="zh-CN" altLang="en-US" sz="1600" b="1" dirty="0">
                  <a:solidFill>
                    <a:prstClr val="white"/>
                  </a:solidFill>
                  <a:cs typeface="+mn-ea"/>
                  <a:sym typeface="+mn-lt"/>
                </a:rPr>
                <a:t>≥</a:t>
              </a:r>
              <a:r>
                <a:rPr lang="en-US" altLang="zh-CN" sz="1600" b="1" dirty="0">
                  <a:solidFill>
                    <a:prstClr val="white"/>
                  </a:solidFill>
                  <a:cs typeface="+mn-ea"/>
                  <a:sym typeface="+mn-lt"/>
                </a:rPr>
                <a:t>3</a:t>
              </a:r>
              <a:r>
                <a:rPr lang="zh-CN" altLang="en-US" sz="1600" b="1" dirty="0">
                  <a:solidFill>
                    <a:prstClr val="white"/>
                  </a:solidFill>
                  <a:cs typeface="+mn-ea"/>
                  <a:sym typeface="+mn-lt"/>
                </a:rPr>
                <a:t>级</a:t>
              </a:r>
              <a:endParaRPr lang="en-US" altLang="zh-CN" sz="1600" b="1" dirty="0">
                <a:solidFill>
                  <a:prstClr val="white"/>
                </a:solidFill>
                <a:cs typeface="+mn-ea"/>
                <a:sym typeface="+mn-lt"/>
              </a:endParaRPr>
            </a:p>
          </p:txBody>
        </p:sp>
        <p:sp>
          <p:nvSpPr>
            <p:cNvPr id="11" name="文本框 10"/>
            <p:cNvSpPr txBox="1"/>
            <p:nvPr/>
          </p:nvSpPr>
          <p:spPr>
            <a:xfrm>
              <a:off x="4289107" y="1826164"/>
              <a:ext cx="1173719"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皮疹</a:t>
              </a:r>
              <a:r>
                <a:rPr lang="en-US" altLang="zh-CN" sz="1200" dirty="0">
                  <a:solidFill>
                    <a:prstClr val="black"/>
                  </a:solidFill>
                  <a:cs typeface="+mn-ea"/>
                  <a:sym typeface="+mn-lt"/>
                </a:rPr>
                <a:t>/</a:t>
              </a:r>
              <a:r>
                <a:rPr lang="zh-CN" altLang="en-US" sz="1200" dirty="0">
                  <a:solidFill>
                    <a:prstClr val="black"/>
                  </a:solidFill>
                  <a:cs typeface="+mn-ea"/>
                  <a:sym typeface="+mn-lt"/>
                </a:rPr>
                <a:t>皮肤瘙痒</a:t>
              </a:r>
              <a:endParaRPr lang="zh-CN" altLang="en-US" sz="1200" dirty="0">
                <a:solidFill>
                  <a:prstClr val="black"/>
                </a:solidFill>
                <a:cs typeface="+mn-ea"/>
                <a:sym typeface="+mn-lt"/>
              </a:endParaRPr>
            </a:p>
          </p:txBody>
        </p:sp>
        <p:sp>
          <p:nvSpPr>
            <p:cNvPr id="12" name="文本框 11"/>
            <p:cNvSpPr txBox="1"/>
            <p:nvPr/>
          </p:nvSpPr>
          <p:spPr>
            <a:xfrm>
              <a:off x="4279680" y="2419092"/>
              <a:ext cx="800219"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皮肤干燥</a:t>
              </a:r>
              <a:endParaRPr lang="zh-CN" altLang="en-US" sz="1200" dirty="0">
                <a:solidFill>
                  <a:prstClr val="black"/>
                </a:solidFill>
                <a:cs typeface="+mn-ea"/>
                <a:sym typeface="+mn-lt"/>
              </a:endParaRPr>
            </a:p>
          </p:txBody>
        </p:sp>
        <p:sp>
          <p:nvSpPr>
            <p:cNvPr id="13" name="文本框 12"/>
            <p:cNvSpPr txBox="1"/>
            <p:nvPr/>
          </p:nvSpPr>
          <p:spPr>
            <a:xfrm>
              <a:off x="4279680" y="2990255"/>
              <a:ext cx="1008757"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口腔溃疡</a:t>
              </a:r>
              <a:endParaRPr lang="zh-CN" altLang="en-US" sz="1200" dirty="0">
                <a:solidFill>
                  <a:prstClr val="black"/>
                </a:solidFill>
                <a:cs typeface="+mn-ea"/>
                <a:sym typeface="+mn-lt"/>
              </a:endParaRPr>
            </a:p>
          </p:txBody>
        </p:sp>
        <p:sp>
          <p:nvSpPr>
            <p:cNvPr id="14" name="文本框 13"/>
            <p:cNvSpPr txBox="1"/>
            <p:nvPr/>
          </p:nvSpPr>
          <p:spPr>
            <a:xfrm>
              <a:off x="4279679" y="4143025"/>
              <a:ext cx="1008758"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口干</a:t>
              </a:r>
              <a:endParaRPr lang="zh-CN" altLang="en-US" sz="1200" dirty="0">
                <a:solidFill>
                  <a:prstClr val="black"/>
                </a:solidFill>
                <a:cs typeface="+mn-ea"/>
                <a:sym typeface="+mn-lt"/>
              </a:endParaRPr>
            </a:p>
          </p:txBody>
        </p:sp>
        <p:sp>
          <p:nvSpPr>
            <p:cNvPr id="15" name="文本框 14"/>
            <p:cNvSpPr txBox="1"/>
            <p:nvPr/>
          </p:nvSpPr>
          <p:spPr>
            <a:xfrm>
              <a:off x="4279679" y="3560861"/>
              <a:ext cx="1574366"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肝功能障碍</a:t>
              </a:r>
              <a:endParaRPr lang="zh-CN" altLang="en-US" sz="1200" dirty="0">
                <a:solidFill>
                  <a:prstClr val="black"/>
                </a:solidFill>
                <a:cs typeface="+mn-ea"/>
                <a:sym typeface="+mn-lt"/>
              </a:endParaRPr>
            </a:p>
          </p:txBody>
        </p:sp>
        <p:sp>
          <p:nvSpPr>
            <p:cNvPr id="16" name="文本框 15"/>
            <p:cNvSpPr txBox="1"/>
            <p:nvPr/>
          </p:nvSpPr>
          <p:spPr>
            <a:xfrm>
              <a:off x="4289107" y="4711485"/>
              <a:ext cx="1574366"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喘憋</a:t>
              </a:r>
              <a:endParaRPr lang="zh-CN" altLang="en-US" sz="1200" dirty="0">
                <a:solidFill>
                  <a:prstClr val="black"/>
                </a:solidFill>
                <a:cs typeface="+mn-ea"/>
                <a:sym typeface="+mn-lt"/>
              </a:endParaRPr>
            </a:p>
          </p:txBody>
        </p:sp>
        <p:sp>
          <p:nvSpPr>
            <p:cNvPr id="17" name="文本框 16"/>
            <p:cNvSpPr txBox="1"/>
            <p:nvPr/>
          </p:nvSpPr>
          <p:spPr>
            <a:xfrm>
              <a:off x="4279679" y="5251940"/>
              <a:ext cx="1574366"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嘶哑</a:t>
              </a:r>
              <a:endParaRPr lang="zh-CN" altLang="en-US" sz="1200" dirty="0">
                <a:solidFill>
                  <a:prstClr val="black"/>
                </a:solidFill>
                <a:cs typeface="+mn-ea"/>
                <a:sym typeface="+mn-lt"/>
              </a:endParaRPr>
            </a:p>
          </p:txBody>
        </p:sp>
        <p:sp>
          <p:nvSpPr>
            <p:cNvPr id="18" name="文本框 17"/>
            <p:cNvSpPr txBox="1"/>
            <p:nvPr/>
          </p:nvSpPr>
          <p:spPr>
            <a:xfrm>
              <a:off x="4279679" y="5820400"/>
              <a:ext cx="1574366" cy="318525"/>
            </a:xfrm>
            <a:prstGeom prst="rect">
              <a:avLst/>
            </a:prstGeom>
            <a:solidFill>
              <a:srgbClr val="E9ECF5"/>
            </a:solidFill>
          </p:spPr>
          <p:txBody>
            <a:bodyPr wrap="square" rtlCol="0">
              <a:spAutoFit/>
            </a:bodyPr>
            <a:lstStyle/>
            <a:p>
              <a:pPr>
                <a:defRPr/>
              </a:pPr>
              <a:r>
                <a:rPr lang="zh-CN" altLang="en-US" sz="1200" dirty="0">
                  <a:solidFill>
                    <a:prstClr val="black"/>
                  </a:solidFill>
                  <a:cs typeface="+mn-ea"/>
                  <a:sym typeface="+mn-lt"/>
                </a:rPr>
                <a:t>咳嗽</a:t>
              </a:r>
              <a:endParaRPr lang="zh-CN" altLang="en-US" sz="1200" dirty="0">
                <a:solidFill>
                  <a:prstClr val="black"/>
                </a:solidFill>
                <a:cs typeface="+mn-ea"/>
                <a:sym typeface="+mn-lt"/>
              </a:endParaRPr>
            </a:p>
          </p:txBody>
        </p:sp>
        <p:sp>
          <p:nvSpPr>
            <p:cNvPr id="20" name="文本框 19"/>
            <p:cNvSpPr txBox="1"/>
            <p:nvPr/>
          </p:nvSpPr>
          <p:spPr>
            <a:xfrm>
              <a:off x="4279089" y="2148484"/>
              <a:ext cx="124501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腹泻</a:t>
              </a:r>
              <a:endParaRPr lang="zh-CN" altLang="en-US" sz="1200" dirty="0">
                <a:solidFill>
                  <a:prstClr val="black"/>
                </a:solidFill>
                <a:cs typeface="+mn-ea"/>
                <a:sym typeface="+mn-lt"/>
              </a:endParaRPr>
            </a:p>
          </p:txBody>
        </p:sp>
        <p:sp>
          <p:nvSpPr>
            <p:cNvPr id="21" name="文本框 20"/>
            <p:cNvSpPr txBox="1"/>
            <p:nvPr/>
          </p:nvSpPr>
          <p:spPr>
            <a:xfrm>
              <a:off x="4289107" y="2714968"/>
              <a:ext cx="124501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脱发</a:t>
              </a:r>
              <a:endParaRPr lang="zh-CN" altLang="en-US" sz="1200" dirty="0">
                <a:solidFill>
                  <a:prstClr val="black"/>
                </a:solidFill>
                <a:cs typeface="+mn-ea"/>
                <a:sym typeface="+mn-lt"/>
              </a:endParaRPr>
            </a:p>
          </p:txBody>
        </p:sp>
        <p:sp>
          <p:nvSpPr>
            <p:cNvPr id="22" name="文本框 21"/>
            <p:cNvSpPr txBox="1"/>
            <p:nvPr/>
          </p:nvSpPr>
          <p:spPr>
            <a:xfrm>
              <a:off x="4289107" y="3301386"/>
              <a:ext cx="124501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恶心</a:t>
              </a:r>
              <a:endParaRPr lang="zh-CN" altLang="en-US" sz="1200" dirty="0">
                <a:solidFill>
                  <a:prstClr val="black"/>
                </a:solidFill>
                <a:cs typeface="+mn-ea"/>
                <a:sym typeface="+mn-lt"/>
              </a:endParaRPr>
            </a:p>
          </p:txBody>
        </p:sp>
        <p:sp>
          <p:nvSpPr>
            <p:cNvPr id="23" name="文本框 22"/>
            <p:cNvSpPr txBox="1"/>
            <p:nvPr/>
          </p:nvSpPr>
          <p:spPr>
            <a:xfrm>
              <a:off x="4289106" y="3867738"/>
              <a:ext cx="2122579"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中性粒细胞减少</a:t>
              </a:r>
              <a:r>
                <a:rPr lang="en-US" altLang="zh-CN" sz="1200" dirty="0">
                  <a:solidFill>
                    <a:prstClr val="black"/>
                  </a:solidFill>
                  <a:cs typeface="+mn-ea"/>
                  <a:sym typeface="+mn-lt"/>
                </a:rPr>
                <a:t>/</a:t>
              </a:r>
              <a:r>
                <a:rPr lang="zh-CN" altLang="en-US" sz="1200" dirty="0">
                  <a:solidFill>
                    <a:prstClr val="black"/>
                  </a:solidFill>
                  <a:cs typeface="+mn-ea"/>
                  <a:sym typeface="+mn-lt"/>
                </a:rPr>
                <a:t>白细胞减少</a:t>
              </a:r>
              <a:endParaRPr lang="zh-CN" altLang="en-US" sz="1200" dirty="0">
                <a:solidFill>
                  <a:prstClr val="black"/>
                </a:solidFill>
                <a:cs typeface="+mn-ea"/>
                <a:sym typeface="+mn-lt"/>
              </a:endParaRPr>
            </a:p>
          </p:txBody>
        </p:sp>
        <p:sp>
          <p:nvSpPr>
            <p:cNvPr id="24" name="文本框 23"/>
            <p:cNvSpPr txBox="1"/>
            <p:nvPr/>
          </p:nvSpPr>
          <p:spPr>
            <a:xfrm>
              <a:off x="4294157" y="4435025"/>
              <a:ext cx="124501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抑郁</a:t>
              </a:r>
              <a:endParaRPr lang="zh-CN" altLang="en-US" sz="1200" dirty="0">
                <a:solidFill>
                  <a:prstClr val="black"/>
                </a:solidFill>
                <a:cs typeface="+mn-ea"/>
                <a:sym typeface="+mn-lt"/>
              </a:endParaRPr>
            </a:p>
          </p:txBody>
        </p:sp>
        <p:sp>
          <p:nvSpPr>
            <p:cNvPr id="25" name="文本框 24"/>
            <p:cNvSpPr txBox="1"/>
            <p:nvPr/>
          </p:nvSpPr>
          <p:spPr>
            <a:xfrm>
              <a:off x="4279089" y="5000885"/>
              <a:ext cx="169716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钩甲</a:t>
              </a:r>
              <a:endParaRPr lang="zh-CN" altLang="en-US" sz="1200" dirty="0">
                <a:solidFill>
                  <a:prstClr val="black"/>
                </a:solidFill>
                <a:cs typeface="+mn-ea"/>
                <a:sym typeface="+mn-lt"/>
              </a:endParaRPr>
            </a:p>
          </p:txBody>
        </p:sp>
        <p:sp>
          <p:nvSpPr>
            <p:cNvPr id="26" name="文本框 25"/>
            <p:cNvSpPr txBox="1"/>
            <p:nvPr/>
          </p:nvSpPr>
          <p:spPr>
            <a:xfrm>
              <a:off x="4289106" y="5558947"/>
              <a:ext cx="1806894"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心肌梗死</a:t>
              </a:r>
              <a:endParaRPr lang="zh-CN" altLang="en-US" sz="1200" dirty="0">
                <a:solidFill>
                  <a:prstClr val="black"/>
                </a:solidFill>
                <a:cs typeface="+mn-ea"/>
                <a:sym typeface="+mn-lt"/>
              </a:endParaRPr>
            </a:p>
          </p:txBody>
        </p:sp>
        <p:sp>
          <p:nvSpPr>
            <p:cNvPr id="27" name="文本框 26"/>
            <p:cNvSpPr txBox="1"/>
            <p:nvPr/>
          </p:nvSpPr>
          <p:spPr>
            <a:xfrm>
              <a:off x="4279089" y="6143128"/>
              <a:ext cx="1697168" cy="318525"/>
            </a:xfrm>
            <a:prstGeom prst="rect">
              <a:avLst/>
            </a:prstGeom>
            <a:solidFill>
              <a:srgbClr val="CFD5EB"/>
            </a:solidFill>
          </p:spPr>
          <p:txBody>
            <a:bodyPr wrap="square" rtlCol="0">
              <a:spAutoFit/>
            </a:bodyPr>
            <a:lstStyle/>
            <a:p>
              <a:pPr>
                <a:defRPr/>
              </a:pPr>
              <a:r>
                <a:rPr lang="zh-CN" altLang="en-US" sz="1200" dirty="0">
                  <a:solidFill>
                    <a:prstClr val="black"/>
                  </a:solidFill>
                  <a:cs typeface="+mn-ea"/>
                  <a:sym typeface="+mn-lt"/>
                </a:rPr>
                <a:t>疲劳</a:t>
              </a:r>
              <a:endParaRPr lang="zh-CN" altLang="en-US" sz="1200" dirty="0">
                <a:solidFill>
                  <a:prstClr val="black"/>
                </a:solidFill>
                <a:cs typeface="+mn-ea"/>
                <a:sym typeface="+mn-lt"/>
              </a:endParaRPr>
            </a:p>
          </p:txBody>
        </p:sp>
      </p:grpSp>
      <p:sp>
        <p:nvSpPr>
          <p:cNvPr id="19" name="文本占位符 2"/>
          <p:cNvSpPr>
            <a:spLocks noGrp="1"/>
          </p:cNvSpPr>
          <p:nvPr/>
        </p:nvSpPr>
        <p:spPr>
          <a:xfrm>
            <a:off x="7815580" y="1196342"/>
            <a:ext cx="4100830" cy="33356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altLang="zh-CN" sz="1800" b="1" dirty="0">
                <a:cs typeface="+mn-ea"/>
                <a:sym typeface="+mn-lt"/>
              </a:rPr>
              <a:t>1</a:t>
            </a:r>
            <a:r>
              <a:rPr lang="zh-CN" altLang="en-US" sz="1800" b="1" dirty="0">
                <a:cs typeface="+mn-ea"/>
                <a:sym typeface="+mn-lt"/>
              </a:rPr>
              <a:t>年组有</a:t>
            </a:r>
            <a:r>
              <a:rPr lang="en-US" altLang="zh-CN" sz="1800" b="1" dirty="0">
                <a:cs typeface="+mn-ea"/>
                <a:sym typeface="+mn-lt"/>
              </a:rPr>
              <a:t>41</a:t>
            </a:r>
            <a:r>
              <a:rPr lang="zh-CN" altLang="en-US" sz="1800" b="1" dirty="0">
                <a:cs typeface="+mn-ea"/>
                <a:sym typeface="+mn-lt"/>
              </a:rPr>
              <a:t>名患者</a:t>
            </a:r>
            <a:r>
              <a:rPr lang="en-US" altLang="zh-CN" sz="1800" b="1" dirty="0">
                <a:cs typeface="+mn-ea"/>
                <a:sym typeface="+mn-lt"/>
              </a:rPr>
              <a:t>(75%)</a:t>
            </a:r>
            <a:r>
              <a:rPr lang="zh-CN" altLang="en-US" sz="1800" b="1" dirty="0">
                <a:cs typeface="+mn-ea"/>
                <a:sym typeface="+mn-lt"/>
              </a:rPr>
              <a:t>、两年组有</a:t>
            </a:r>
            <a:r>
              <a:rPr lang="en-US" altLang="zh-CN" sz="1800" b="1" dirty="0">
                <a:cs typeface="+mn-ea"/>
                <a:sym typeface="+mn-lt"/>
              </a:rPr>
              <a:t>36</a:t>
            </a:r>
            <a:r>
              <a:rPr lang="zh-CN" altLang="en-US" sz="1800" b="1" dirty="0">
                <a:cs typeface="+mn-ea"/>
                <a:sym typeface="+mn-lt"/>
              </a:rPr>
              <a:t>名患者</a:t>
            </a:r>
            <a:r>
              <a:rPr lang="en-US" altLang="zh-CN" sz="1800" b="1" dirty="0">
                <a:cs typeface="+mn-ea"/>
                <a:sym typeface="+mn-lt"/>
              </a:rPr>
              <a:t>(67%)</a:t>
            </a:r>
            <a:r>
              <a:rPr lang="zh-CN" altLang="en-US" sz="1800" b="1" dirty="0">
                <a:cs typeface="+mn-ea"/>
                <a:sym typeface="+mn-lt"/>
              </a:rPr>
              <a:t>报告了治疗相关的不良事件。</a:t>
            </a:r>
            <a:endParaRPr lang="zh-CN" altLang="en-US" sz="1800" b="1" dirty="0">
              <a:cs typeface="+mn-ea"/>
              <a:sym typeface="+mn-lt"/>
            </a:endParaRPr>
          </a:p>
          <a:p>
            <a:pPr marL="0" indent="0">
              <a:lnSpc>
                <a:spcPct val="120000"/>
              </a:lnSpc>
              <a:buNone/>
            </a:pPr>
            <a:r>
              <a:rPr lang="zh-CN" altLang="en-US" sz="1800" b="1" dirty="0">
                <a:cs typeface="+mn-ea"/>
                <a:sym typeface="+mn-lt"/>
              </a:rPr>
              <a:t>大多数治疗相关不良事件的严重程度为</a:t>
            </a:r>
            <a:r>
              <a:rPr lang="en-US" altLang="zh-CN" sz="1800" b="1" dirty="0">
                <a:cs typeface="+mn-ea"/>
                <a:sym typeface="+mn-lt"/>
              </a:rPr>
              <a:t>1-2</a:t>
            </a:r>
            <a:r>
              <a:rPr lang="zh-CN" altLang="en-US" sz="1800" b="1" dirty="0">
                <a:cs typeface="+mn-ea"/>
                <a:sym typeface="+mn-lt"/>
              </a:rPr>
              <a:t>级。</a:t>
            </a:r>
            <a:endParaRPr lang="zh-CN" altLang="en-US" sz="1800" b="1" dirty="0">
              <a:cs typeface="+mn-ea"/>
              <a:sym typeface="+mn-lt"/>
            </a:endParaRPr>
          </a:p>
          <a:p>
            <a:pPr marL="0" indent="0">
              <a:lnSpc>
                <a:spcPct val="120000"/>
              </a:lnSpc>
              <a:buNone/>
            </a:pPr>
            <a:r>
              <a:rPr lang="zh-CN" altLang="en-US" sz="1800" b="1" dirty="0">
                <a:cs typeface="+mn-ea"/>
                <a:sym typeface="+mn-lt"/>
              </a:rPr>
              <a:t>最常见的不良事件主要是皮疹</a:t>
            </a:r>
            <a:r>
              <a:rPr lang="en-US" altLang="zh-CN" sz="1800" b="1" dirty="0">
                <a:cs typeface="+mn-ea"/>
                <a:sym typeface="+mn-lt"/>
              </a:rPr>
              <a:t>(1</a:t>
            </a:r>
            <a:r>
              <a:rPr lang="zh-CN" altLang="en-US" sz="1800" b="1" dirty="0">
                <a:cs typeface="+mn-ea"/>
                <a:sym typeface="+mn-lt"/>
              </a:rPr>
              <a:t>年组</a:t>
            </a:r>
            <a:r>
              <a:rPr lang="en-US" altLang="zh-CN" sz="1800" b="1" dirty="0">
                <a:cs typeface="+mn-ea"/>
                <a:sym typeface="+mn-lt"/>
              </a:rPr>
              <a:t>44%</a:t>
            </a:r>
            <a:r>
              <a:rPr lang="zh-CN" altLang="en-US" sz="1800" b="1" dirty="0">
                <a:cs typeface="+mn-ea"/>
                <a:sym typeface="+mn-lt"/>
              </a:rPr>
              <a:t>，</a:t>
            </a:r>
            <a:r>
              <a:rPr lang="en-US" altLang="zh-CN" sz="1800" b="1" dirty="0">
                <a:cs typeface="+mn-ea"/>
                <a:sym typeface="+mn-lt"/>
              </a:rPr>
              <a:t>2</a:t>
            </a:r>
            <a:r>
              <a:rPr lang="zh-CN" altLang="en-US" sz="1800" b="1" dirty="0">
                <a:cs typeface="+mn-ea"/>
                <a:sym typeface="+mn-lt"/>
              </a:rPr>
              <a:t>年组</a:t>
            </a:r>
            <a:r>
              <a:rPr lang="en-US" altLang="zh-CN" sz="1800" b="1" dirty="0">
                <a:cs typeface="+mn-ea"/>
                <a:sym typeface="+mn-lt"/>
              </a:rPr>
              <a:t>41%)</a:t>
            </a:r>
            <a:r>
              <a:rPr lang="zh-CN" altLang="en-US" sz="1800" b="1" dirty="0">
                <a:cs typeface="+mn-ea"/>
                <a:sym typeface="+mn-lt"/>
              </a:rPr>
              <a:t>，其次是腹泻</a:t>
            </a:r>
            <a:r>
              <a:rPr lang="en-US" altLang="zh-CN" sz="1800" b="1" dirty="0">
                <a:cs typeface="+mn-ea"/>
                <a:sym typeface="+mn-lt"/>
              </a:rPr>
              <a:t>(1</a:t>
            </a:r>
            <a:r>
              <a:rPr lang="zh-CN" altLang="en-US" sz="1800" b="1" dirty="0">
                <a:cs typeface="+mn-ea"/>
                <a:sym typeface="+mn-lt"/>
              </a:rPr>
              <a:t>年组</a:t>
            </a:r>
            <a:r>
              <a:rPr lang="en-US" altLang="zh-CN" sz="1800" b="1" dirty="0">
                <a:cs typeface="+mn-ea"/>
                <a:sym typeface="+mn-lt"/>
              </a:rPr>
              <a:t>33%</a:t>
            </a:r>
            <a:r>
              <a:rPr lang="zh-CN" altLang="en-US" sz="1800" b="1" dirty="0">
                <a:cs typeface="+mn-ea"/>
                <a:sym typeface="+mn-lt"/>
              </a:rPr>
              <a:t>，</a:t>
            </a:r>
            <a:r>
              <a:rPr lang="en-US" altLang="zh-CN" sz="1800" b="1" dirty="0">
                <a:cs typeface="+mn-ea"/>
                <a:sym typeface="+mn-lt"/>
              </a:rPr>
              <a:t>2</a:t>
            </a:r>
            <a:r>
              <a:rPr lang="zh-CN" altLang="en-US" sz="1800" b="1" dirty="0">
                <a:cs typeface="+mn-ea"/>
                <a:sym typeface="+mn-lt"/>
              </a:rPr>
              <a:t>年组</a:t>
            </a:r>
            <a:r>
              <a:rPr lang="en-US" altLang="zh-CN" sz="1800" b="1" dirty="0">
                <a:cs typeface="+mn-ea"/>
                <a:sym typeface="+mn-lt"/>
              </a:rPr>
              <a:t>33%)</a:t>
            </a:r>
            <a:r>
              <a:rPr lang="zh-CN" altLang="en-US" sz="1800" b="1" dirty="0">
                <a:cs typeface="+mn-ea"/>
                <a:sym typeface="+mn-lt"/>
              </a:rPr>
              <a:t>。</a:t>
            </a:r>
            <a:endParaRPr lang="zh-CN" altLang="en-US" sz="1800" b="1" dirty="0">
              <a:cs typeface="+mn-ea"/>
              <a:sym typeface="+mn-l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idx="4294967295"/>
          </p:nvPr>
        </p:nvSpPr>
        <p:spPr>
          <a:xfrm>
            <a:off x="437016" y="942342"/>
            <a:ext cx="10356403" cy="2745105"/>
          </a:xfrm>
        </p:spPr>
        <p:txBody>
          <a:bodyPr>
            <a:noAutofit/>
          </a:bodyPr>
          <a:lstStyle/>
          <a:p>
            <a:pPr marL="342900" indent="-342900">
              <a:lnSpc>
                <a:spcPct val="130000"/>
              </a:lnSpc>
            </a:pPr>
            <a:r>
              <a:rPr lang="zh-CN" altLang="en-US" sz="2000" dirty="0">
                <a:cs typeface="+mn-ea"/>
                <a:sym typeface="+mn-lt"/>
              </a:rPr>
              <a:t>这项</a:t>
            </a:r>
            <a:r>
              <a:rPr lang="en-US" altLang="zh-CN" sz="2000" dirty="0">
                <a:cs typeface="+mn-ea"/>
                <a:sym typeface="+mn-lt"/>
              </a:rPr>
              <a:t>II</a:t>
            </a:r>
            <a:r>
              <a:rPr lang="zh-CN" altLang="en-US" sz="2000" dirty="0">
                <a:cs typeface="+mn-ea"/>
                <a:sym typeface="+mn-lt"/>
              </a:rPr>
              <a:t>期研究表明，与</a:t>
            </a:r>
            <a:r>
              <a:rPr lang="en-US" altLang="zh-CN" sz="2000" dirty="0">
                <a:cs typeface="+mn-ea"/>
                <a:sym typeface="+mn-lt"/>
              </a:rPr>
              <a:t>1</a:t>
            </a:r>
            <a:r>
              <a:rPr lang="zh-CN" altLang="en-US" sz="2000" dirty="0">
                <a:cs typeface="+mn-ea"/>
                <a:sym typeface="+mn-lt"/>
              </a:rPr>
              <a:t>年治疗组相比，</a:t>
            </a:r>
            <a:r>
              <a:rPr lang="en-US" altLang="zh-CN" sz="2000" dirty="0">
                <a:cs typeface="+mn-ea"/>
                <a:sym typeface="+mn-lt"/>
              </a:rPr>
              <a:t>2</a:t>
            </a:r>
            <a:r>
              <a:rPr lang="zh-CN" altLang="en-US" sz="2000" dirty="0">
                <a:cs typeface="+mn-ea"/>
                <a:sym typeface="+mn-lt"/>
              </a:rPr>
              <a:t>年辅助性埃克替尼治疗的</a:t>
            </a:r>
            <a:r>
              <a:rPr lang="en-US" altLang="zh-CN" sz="2000" dirty="0">
                <a:cs typeface="+mn-ea"/>
                <a:sym typeface="+mn-lt"/>
              </a:rPr>
              <a:t>DFS</a:t>
            </a:r>
            <a:r>
              <a:rPr lang="zh-CN" altLang="en-US" sz="2000" dirty="0">
                <a:cs typeface="+mn-ea"/>
                <a:sym typeface="+mn-lt"/>
              </a:rPr>
              <a:t>显著增加，甚至</a:t>
            </a:r>
            <a:r>
              <a:rPr lang="en-US" altLang="zh-CN" sz="2000" dirty="0">
                <a:cs typeface="+mn-ea"/>
                <a:sym typeface="+mn-lt"/>
              </a:rPr>
              <a:t>OS</a:t>
            </a:r>
            <a:r>
              <a:rPr lang="zh-CN" altLang="en-US" sz="2000" dirty="0">
                <a:cs typeface="+mn-ea"/>
                <a:sym typeface="+mn-lt"/>
              </a:rPr>
              <a:t>可能延长，而毒性没有增加。</a:t>
            </a:r>
            <a:endParaRPr lang="en-US" altLang="zh-CN" sz="2000" dirty="0">
              <a:cs typeface="+mn-ea"/>
              <a:sym typeface="+mn-lt"/>
            </a:endParaRPr>
          </a:p>
          <a:p>
            <a:pPr marL="342900" indent="-342900">
              <a:lnSpc>
                <a:spcPct val="130000"/>
              </a:lnSpc>
            </a:pPr>
            <a:r>
              <a:rPr lang="zh-CN" altLang="en-US" sz="2000" dirty="0">
                <a:cs typeface="+mn-ea"/>
                <a:sym typeface="+mn-lt"/>
              </a:rPr>
              <a:t>这些发现可能预示了长时间的</a:t>
            </a:r>
            <a:r>
              <a:rPr lang="en-US" altLang="zh-CN" sz="2000" dirty="0">
                <a:cs typeface="+mn-ea"/>
                <a:sym typeface="+mn-lt"/>
              </a:rPr>
              <a:t>EGFR-TKIs</a:t>
            </a:r>
            <a:r>
              <a:rPr lang="zh-CN" altLang="en-US" sz="2000" dirty="0">
                <a:cs typeface="+mn-ea"/>
                <a:sym typeface="+mn-lt"/>
              </a:rPr>
              <a:t>暴露与生存结果的改善密切相关。</a:t>
            </a:r>
            <a:r>
              <a:rPr lang="en-US" altLang="zh-CN" sz="2000" dirty="0">
                <a:cs typeface="+mn-ea"/>
                <a:sym typeface="+mn-lt"/>
              </a:rPr>
              <a:t>ADAURA</a:t>
            </a:r>
            <a:r>
              <a:rPr lang="zh-CN" altLang="en-US" sz="2000" dirty="0">
                <a:cs typeface="+mn-ea"/>
                <a:sym typeface="+mn-lt"/>
              </a:rPr>
              <a:t>研究已经报道，</a:t>
            </a:r>
            <a:r>
              <a:rPr lang="en-US" altLang="zh-CN" sz="2000" dirty="0">
                <a:cs typeface="+mn-ea"/>
                <a:sym typeface="+mn-lt"/>
              </a:rPr>
              <a:t>3</a:t>
            </a:r>
            <a:r>
              <a:rPr lang="zh-CN" altLang="en-US" sz="2000" dirty="0">
                <a:cs typeface="+mn-ea"/>
                <a:sym typeface="+mn-lt"/>
              </a:rPr>
              <a:t>年的奥希替尼治疗显著改善患者的</a:t>
            </a:r>
            <a:r>
              <a:rPr lang="en-US" altLang="zh-CN" sz="2000" dirty="0">
                <a:cs typeface="+mn-ea"/>
                <a:sym typeface="+mn-lt"/>
              </a:rPr>
              <a:t>DFS</a:t>
            </a:r>
            <a:r>
              <a:rPr lang="en-US" altLang="zh-CN" sz="2000" baseline="30000" dirty="0">
                <a:cs typeface="+mn-ea"/>
                <a:sym typeface="+mn-lt"/>
              </a:rPr>
              <a:t>1</a:t>
            </a:r>
            <a:r>
              <a:rPr lang="zh-CN" altLang="en-US" sz="2000" dirty="0">
                <a:cs typeface="+mn-ea"/>
                <a:sym typeface="+mn-lt"/>
              </a:rPr>
              <a:t>。</a:t>
            </a:r>
            <a:endParaRPr lang="en-US" altLang="zh-CN" sz="2000" dirty="0">
              <a:cs typeface="+mn-ea"/>
              <a:sym typeface="+mn-lt"/>
            </a:endParaRPr>
          </a:p>
          <a:p>
            <a:pPr marL="342900" indent="-342900">
              <a:lnSpc>
                <a:spcPct val="130000"/>
              </a:lnSpc>
            </a:pPr>
            <a:r>
              <a:rPr lang="zh-CN" altLang="en-US" sz="2000" dirty="0">
                <a:cs typeface="+mn-ea"/>
                <a:sym typeface="+mn-lt"/>
              </a:rPr>
              <a:t>有必要进行进一步的研究，以探索</a:t>
            </a:r>
            <a:r>
              <a:rPr lang="en-US" altLang="zh-CN" sz="2000" dirty="0">
                <a:cs typeface="+mn-ea"/>
                <a:sym typeface="+mn-lt"/>
              </a:rPr>
              <a:t>EGFR-TKIs</a:t>
            </a:r>
            <a:r>
              <a:rPr lang="zh-CN" altLang="en-US" sz="2000" dirty="0">
                <a:cs typeface="+mn-ea"/>
                <a:sym typeface="+mn-lt"/>
              </a:rPr>
              <a:t>辅助治疗的最佳持续时间。</a:t>
            </a:r>
            <a:endParaRPr lang="zh-CN" altLang="en-US" sz="2400" dirty="0">
              <a:cs typeface="+mn-ea"/>
              <a:sym typeface="+mn-lt"/>
            </a:endParaRPr>
          </a:p>
        </p:txBody>
      </p:sp>
      <p:sp>
        <p:nvSpPr>
          <p:cNvPr id="4" name="矩形 3"/>
          <p:cNvSpPr/>
          <p:nvPr/>
        </p:nvSpPr>
        <p:spPr>
          <a:xfrm>
            <a:off x="8767055" y="6022059"/>
            <a:ext cx="3423688" cy="246221"/>
          </a:xfrm>
          <a:prstGeom prst="rect">
            <a:avLst/>
          </a:prstGeom>
        </p:spPr>
        <p:txBody>
          <a:bodyPr wrap="square">
            <a:spAutoFit/>
          </a:bodyPr>
          <a:lstStyle/>
          <a:p>
            <a:pPr>
              <a:defRPr/>
            </a:pPr>
            <a:r>
              <a:rPr lang="en-US" altLang="zh-CN" sz="1000" dirty="0">
                <a:solidFill>
                  <a:prstClr val="black"/>
                </a:solidFill>
                <a:latin typeface="+mn-ea"/>
                <a:cs typeface="+mn-ea"/>
                <a:sym typeface="+mn-lt"/>
              </a:rPr>
              <a:t>1. Wu YL</a:t>
            </a:r>
            <a:r>
              <a:rPr lang="zh-CN" altLang="en-US" sz="1000" dirty="0">
                <a:solidFill>
                  <a:prstClr val="black"/>
                </a:solidFill>
                <a:latin typeface="+mn-ea"/>
                <a:cs typeface="+mn-ea"/>
                <a:sym typeface="+mn-lt"/>
              </a:rPr>
              <a:t>， </a:t>
            </a:r>
            <a:r>
              <a:rPr lang="en-US" altLang="zh-CN" sz="1000" dirty="0">
                <a:solidFill>
                  <a:prstClr val="black"/>
                </a:solidFill>
                <a:latin typeface="+mn-ea"/>
                <a:cs typeface="+mn-ea"/>
                <a:sym typeface="+mn-lt"/>
              </a:rPr>
              <a:t>et al. N Engl J Med. 2020; 383: 1711-1723.</a:t>
            </a:r>
            <a:endParaRPr lang="en-US" altLang="zh-CN" sz="1000" dirty="0">
              <a:solidFill>
                <a:prstClr val="black"/>
              </a:solidFill>
              <a:latin typeface="+mn-ea"/>
              <a:cs typeface="+mn-ea"/>
              <a:sym typeface="+mn-lt"/>
            </a:endParaRPr>
          </a:p>
        </p:txBody>
      </p:sp>
      <p:pic>
        <p:nvPicPr>
          <p:cNvPr id="14" name="内容占位符 5"/>
          <p:cNvPicPr>
            <a:picLocks noGrp="1" noChangeAspect="1"/>
          </p:cNvPicPr>
          <p:nvPr>
            <p:custDataLst>
              <p:tags r:id="rId1"/>
            </p:custDataLst>
          </p:nvPr>
        </p:nvPicPr>
        <p:blipFill rotWithShape="1">
          <a:blip r:embed="rId2" cstate="print">
            <a:extLst>
              <a:ext uri="{28A0092B-C50C-407E-A947-70E740481C1C}">
                <a14:useLocalDpi xmlns:a14="http://schemas.microsoft.com/office/drawing/2010/main" val="0"/>
              </a:ext>
            </a:extLst>
          </a:blip>
          <a:srcRect l="13158" t="21783" r="50000" b="16336"/>
          <a:stretch>
            <a:fillRect/>
          </a:stretch>
        </p:blipFill>
        <p:spPr>
          <a:xfrm>
            <a:off x="6438513" y="3569299"/>
            <a:ext cx="2113108" cy="2318254"/>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b="50355"/>
          <a:stretch>
            <a:fillRect/>
          </a:stretch>
        </p:blipFill>
        <p:spPr>
          <a:xfrm>
            <a:off x="9180461" y="3853973"/>
            <a:ext cx="2596875" cy="1748906"/>
          </a:xfrm>
          <a:prstGeom prst="rect">
            <a:avLst/>
          </a:prstGeom>
        </p:spPr>
      </p:pic>
      <p:sp>
        <p:nvSpPr>
          <p:cNvPr id="7" name="文本框 6"/>
          <p:cNvSpPr txBox="1"/>
          <p:nvPr/>
        </p:nvSpPr>
        <p:spPr>
          <a:xfrm>
            <a:off x="437016" y="3522636"/>
            <a:ext cx="5372657" cy="2246769"/>
          </a:xfrm>
          <a:prstGeom prst="rect">
            <a:avLst/>
          </a:prstGeom>
          <a:noFill/>
        </p:spPr>
        <p:txBody>
          <a:bodyPr wrap="square" rtlCol="0">
            <a:spAutoFit/>
          </a:bodyPr>
          <a:lstStyle/>
          <a:p>
            <a:pPr marL="342900" indent="-342900">
              <a:buFont typeface="Arial" panose="020B0604020202020204" pitchFamily="34" charset="0"/>
              <a:buChar char="•"/>
            </a:pPr>
            <a:r>
              <a:rPr lang="zh-CN" altLang="en-US" sz="2000" b="1" dirty="0">
                <a:cs typeface="+mn-ea"/>
                <a:sym typeface="+mn-lt"/>
              </a:rPr>
              <a:t>埃克替尼获</a:t>
            </a:r>
            <a:r>
              <a:rPr lang="en-US" altLang="zh-CN" sz="2000" b="1" dirty="0">
                <a:cs typeface="+mn-ea"/>
                <a:sym typeface="+mn-lt"/>
              </a:rPr>
              <a:t>2021 CSCO</a:t>
            </a:r>
            <a:r>
              <a:rPr lang="zh-CN" altLang="en-US" sz="2000" b="1" dirty="0">
                <a:cs typeface="+mn-ea"/>
                <a:sym typeface="+mn-lt"/>
              </a:rPr>
              <a:t>指南Ⅰ级推荐用于</a:t>
            </a:r>
            <a:r>
              <a:rPr lang="en-US" altLang="zh-CN" sz="2000" b="1" dirty="0">
                <a:cs typeface="+mn-ea"/>
                <a:sym typeface="+mn-lt"/>
              </a:rPr>
              <a:t>NSCLC</a:t>
            </a:r>
            <a:r>
              <a:rPr lang="zh-CN" altLang="en-US" sz="2000" b="1" dirty="0">
                <a:cs typeface="+mn-ea"/>
                <a:sym typeface="+mn-lt"/>
              </a:rPr>
              <a:t>术后辅助</a:t>
            </a:r>
            <a:r>
              <a:rPr lang="zh-CN" altLang="en-US" sz="2000" b="1" dirty="0" smtClean="0">
                <a:cs typeface="+mn-ea"/>
                <a:sym typeface="+mn-lt"/>
              </a:rPr>
              <a:t>治疗。</a:t>
            </a:r>
            <a:endParaRPr lang="zh-CN" altLang="en-US" sz="2000" b="1" dirty="0">
              <a:cs typeface="+mn-ea"/>
              <a:sym typeface="+mn-lt"/>
            </a:endParaRPr>
          </a:p>
          <a:p>
            <a:pPr marL="342900" indent="-342900">
              <a:buFont typeface="Arial" panose="020B0604020202020204" pitchFamily="34" charset="0"/>
              <a:buChar char="•"/>
            </a:pPr>
            <a:endParaRPr lang="en-US" altLang="zh-CN" sz="2000" b="1" dirty="0">
              <a:cs typeface="+mn-ea"/>
              <a:sym typeface="+mn-lt"/>
            </a:endParaRPr>
          </a:p>
          <a:p>
            <a:pPr marL="342900" indent="-342900">
              <a:buFont typeface="Arial" panose="020B0604020202020204" pitchFamily="34" charset="0"/>
              <a:buChar char="•"/>
            </a:pPr>
            <a:r>
              <a:rPr lang="en-US" altLang="zh-CN" sz="2000" b="1" dirty="0">
                <a:cs typeface="+mn-ea"/>
                <a:sym typeface="+mn-lt"/>
              </a:rPr>
              <a:t>2021</a:t>
            </a:r>
            <a:r>
              <a:rPr lang="zh-CN" altLang="en-US" sz="2000" b="1" dirty="0">
                <a:cs typeface="+mn-ea"/>
                <a:sym typeface="+mn-lt"/>
              </a:rPr>
              <a:t>年12月3日，盐酸埃克替尼（凯美纳</a:t>
            </a:r>
            <a:r>
              <a:rPr lang="zh-CN" altLang="en-US" sz="2000" b="1" baseline="30000" dirty="0">
                <a:cs typeface="+mn-ea"/>
                <a:sym typeface="+mn-lt"/>
              </a:rPr>
              <a:t>®</a:t>
            </a:r>
            <a:r>
              <a:rPr lang="zh-CN" altLang="en-US" sz="2000" b="1" dirty="0">
                <a:cs typeface="+mn-ea"/>
                <a:sym typeface="+mn-lt"/>
              </a:rPr>
              <a:t>）术后辅助治疗适应症谈判成功，被纳入国家医保目录。凯美纳</a:t>
            </a:r>
            <a:r>
              <a:rPr lang="zh-CN" altLang="en-US" sz="2000" b="1" baseline="30000" dirty="0">
                <a:cs typeface="+mn-ea"/>
                <a:sym typeface="+mn-lt"/>
              </a:rPr>
              <a:t>®</a:t>
            </a:r>
            <a:r>
              <a:rPr lang="zh-CN" altLang="en-US" sz="2000" b="1" dirty="0">
                <a:cs typeface="+mn-ea"/>
                <a:sym typeface="+mn-lt"/>
              </a:rPr>
              <a:t>填补了医保目录内非小细胞肺癌术后辅助治疗口服靶向药物的空白。</a:t>
            </a:r>
            <a:endParaRPr lang="zh-CN" altLang="en-US" sz="2000" b="1" dirty="0">
              <a:cs typeface="+mn-ea"/>
              <a:sym typeface="+mn-lt"/>
            </a:endParaRPr>
          </a:p>
        </p:txBody>
      </p:sp>
      <p:sp>
        <p:nvSpPr>
          <p:cNvPr id="9" name="标题 1"/>
          <p:cNvSpPr>
            <a:spLocks noGrp="1"/>
          </p:cNvSpPr>
          <p:nvPr/>
        </p:nvSpPr>
        <p:spPr>
          <a:xfrm>
            <a:off x="73858" y="393704"/>
            <a:ext cx="2063750" cy="5486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结   论</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609600" y="1096724"/>
            <a:ext cx="10643777" cy="3623058"/>
          </a:xfrm>
          <a:prstGeom prst="rect">
            <a:avLst/>
          </a:prstGeom>
        </p:spPr>
        <p:txBody>
          <a:bodyPr anchor="ctr">
            <a:noAutofit/>
          </a:bodyPr>
          <a:lstStyle>
            <a:lvl1pPr algn="l" defTabSz="914400" rtl="0" eaLnBrk="1" latinLnBrk="0" hangingPunct="1">
              <a:lnSpc>
                <a:spcPct val="90000"/>
              </a:lnSpc>
              <a:spcBef>
                <a:spcPct val="0"/>
              </a:spcBef>
              <a:buNone/>
              <a:defRPr lang="zh-CN" altLang="en-US" sz="2400" b="1" kern="1200" dirty="0">
                <a:solidFill>
                  <a:srgbClr val="004795"/>
                </a:solidFill>
                <a:latin typeface="微软雅黑" panose="020B0503020204020204" charset="-122"/>
                <a:ea typeface="微软雅黑" panose="020B0503020204020204" charset="-122"/>
                <a:cs typeface="+mn-cs"/>
              </a:defRPr>
            </a:lvl1pPr>
          </a:lstStyle>
          <a:p>
            <a:pPr algn="ctr">
              <a:lnSpc>
                <a:spcPct val="100000"/>
              </a:lnSpc>
              <a:defRPr/>
            </a:pPr>
            <a:r>
              <a:rPr lang="en-US" altLang="zh-CN" sz="2800" dirty="0">
                <a:solidFill>
                  <a:schemeClr val="tx1"/>
                </a:solidFill>
                <a:latin typeface="+mn-lt"/>
                <a:ea typeface="+mn-ea"/>
                <a:cs typeface="+mn-ea"/>
                <a:sym typeface="+mn-lt"/>
              </a:rPr>
              <a:t>Adjuvant gefitinib versus cisplatin/vinorelbine in Japanese patients with completely resected, EGFR-mutated, stage II-III non-small cell lung cancer (IMPACT, WJOG6410L): A randomized phase 3 trial. </a:t>
            </a:r>
            <a:endParaRPr lang="en-US" altLang="zh-CN" sz="2800" dirty="0">
              <a:solidFill>
                <a:schemeClr val="tx1"/>
              </a:solidFill>
              <a:latin typeface="+mn-lt"/>
              <a:ea typeface="+mn-ea"/>
              <a:cs typeface="+mn-ea"/>
              <a:sym typeface="+mn-lt"/>
            </a:endParaRPr>
          </a:p>
          <a:p>
            <a:pPr algn="ctr">
              <a:lnSpc>
                <a:spcPct val="100000"/>
              </a:lnSpc>
              <a:defRPr/>
            </a:pPr>
            <a:endParaRPr lang="en-US" altLang="zh-CN" sz="2800" dirty="0">
              <a:solidFill>
                <a:schemeClr val="tx1"/>
              </a:solidFill>
              <a:latin typeface="+mn-lt"/>
              <a:ea typeface="+mn-ea"/>
              <a:cs typeface="+mn-ea"/>
              <a:sym typeface="+mn-lt"/>
            </a:endParaRPr>
          </a:p>
          <a:p>
            <a:pPr algn="ctr">
              <a:lnSpc>
                <a:spcPct val="100000"/>
              </a:lnSpc>
              <a:defRPr/>
            </a:pPr>
            <a:r>
              <a:rPr lang="zh-CN" altLang="en-US" sz="2800" dirty="0">
                <a:solidFill>
                  <a:schemeClr val="tx1"/>
                </a:solidFill>
                <a:latin typeface="+mn-lt"/>
                <a:ea typeface="+mn-ea"/>
                <a:cs typeface="+mn-ea"/>
                <a:sym typeface="+mn-lt"/>
              </a:rPr>
              <a:t>吉非替尼对比顺铂</a:t>
            </a:r>
            <a:r>
              <a:rPr lang="en-US" altLang="zh-CN" sz="2800" dirty="0">
                <a:solidFill>
                  <a:schemeClr val="tx1"/>
                </a:solidFill>
                <a:latin typeface="+mn-lt"/>
                <a:ea typeface="+mn-ea"/>
                <a:cs typeface="+mn-ea"/>
                <a:sym typeface="+mn-lt"/>
              </a:rPr>
              <a:t>/</a:t>
            </a:r>
            <a:r>
              <a:rPr lang="zh-CN" altLang="en-US" sz="2800" dirty="0">
                <a:solidFill>
                  <a:schemeClr val="tx1"/>
                </a:solidFill>
                <a:latin typeface="+mn-lt"/>
                <a:ea typeface="+mn-ea"/>
                <a:cs typeface="+mn-ea"/>
                <a:sym typeface="+mn-lt"/>
              </a:rPr>
              <a:t>长春瑞滨联合辅助治疗完全切除的</a:t>
            </a:r>
            <a:r>
              <a:rPr lang="en-US" altLang="zh-CN" sz="2800" dirty="0">
                <a:solidFill>
                  <a:schemeClr val="tx1"/>
                </a:solidFill>
                <a:latin typeface="+mn-lt"/>
                <a:ea typeface="+mn-ea"/>
                <a:cs typeface="+mn-ea"/>
                <a:sym typeface="+mn-lt"/>
              </a:rPr>
              <a:t>EGFR</a:t>
            </a:r>
            <a:r>
              <a:rPr lang="zh-CN" altLang="en-US" sz="2800" dirty="0">
                <a:solidFill>
                  <a:schemeClr val="tx1"/>
                </a:solidFill>
                <a:latin typeface="+mn-lt"/>
                <a:ea typeface="+mn-ea"/>
                <a:cs typeface="+mn-ea"/>
                <a:sym typeface="+mn-lt"/>
              </a:rPr>
              <a:t>突变</a:t>
            </a:r>
            <a:r>
              <a:rPr lang="en-US" altLang="zh-CN" sz="2800" dirty="0">
                <a:solidFill>
                  <a:schemeClr val="tx1"/>
                </a:solidFill>
                <a:latin typeface="+mn-lt"/>
                <a:ea typeface="+mn-ea"/>
                <a:cs typeface="+mn-ea"/>
                <a:sym typeface="+mn-lt"/>
              </a:rPr>
              <a:t>II-III</a:t>
            </a:r>
            <a:r>
              <a:rPr lang="zh-CN" altLang="en-US" sz="2800" dirty="0">
                <a:solidFill>
                  <a:schemeClr val="tx1"/>
                </a:solidFill>
                <a:latin typeface="+mn-lt"/>
                <a:ea typeface="+mn-ea"/>
                <a:cs typeface="+mn-ea"/>
                <a:sym typeface="+mn-lt"/>
              </a:rPr>
              <a:t>期非小细胞肺癌日本患者</a:t>
            </a:r>
            <a:r>
              <a:rPr lang="en-US" altLang="zh-CN" sz="2800" dirty="0">
                <a:solidFill>
                  <a:schemeClr val="tx1"/>
                </a:solidFill>
                <a:latin typeface="+mn-lt"/>
                <a:ea typeface="+mn-ea"/>
                <a:cs typeface="+mn-ea"/>
                <a:sym typeface="+mn-lt"/>
              </a:rPr>
              <a:t>(IMPACT, WJOG6410L)</a:t>
            </a:r>
            <a:r>
              <a:rPr lang="zh-CN" altLang="en-US" sz="2800" dirty="0">
                <a:solidFill>
                  <a:schemeClr val="tx1"/>
                </a:solidFill>
                <a:latin typeface="+mn-lt"/>
                <a:ea typeface="+mn-ea"/>
                <a:cs typeface="+mn-ea"/>
                <a:sym typeface="+mn-lt"/>
              </a:rPr>
              <a:t>：一项随机</a:t>
            </a:r>
            <a:r>
              <a:rPr lang="en-US" altLang="zh-CN" sz="2800" dirty="0">
                <a:solidFill>
                  <a:schemeClr val="tx1"/>
                </a:solidFill>
                <a:latin typeface="+mn-lt"/>
                <a:ea typeface="+mn-ea"/>
                <a:cs typeface="+mn-ea"/>
                <a:sym typeface="+mn-lt"/>
              </a:rPr>
              <a:t>Ⅲ</a:t>
            </a:r>
            <a:r>
              <a:rPr lang="zh-CN" altLang="en-US" sz="2800" dirty="0">
                <a:solidFill>
                  <a:schemeClr val="tx1"/>
                </a:solidFill>
                <a:latin typeface="+mn-lt"/>
                <a:ea typeface="+mn-ea"/>
                <a:cs typeface="+mn-ea"/>
                <a:sym typeface="+mn-lt"/>
              </a:rPr>
              <a:t>期研究</a:t>
            </a:r>
            <a:endParaRPr lang="zh-CN" altLang="en-US" sz="2800" dirty="0">
              <a:solidFill>
                <a:schemeClr val="tx1"/>
              </a:solidFill>
              <a:latin typeface="+mn-lt"/>
              <a:ea typeface="+mn-ea"/>
              <a:cs typeface="+mn-ea"/>
              <a:sym typeface="+mn-lt"/>
            </a:endParaRPr>
          </a:p>
        </p:txBody>
      </p:sp>
      <p:sp>
        <p:nvSpPr>
          <p:cNvPr id="2" name="内容占位符 5"/>
          <p:cNvSpPr txBox="1"/>
          <p:nvPr/>
        </p:nvSpPr>
        <p:spPr>
          <a:xfrm>
            <a:off x="5532911" y="5349661"/>
            <a:ext cx="6788397" cy="8294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buNone/>
              <a:defRPr/>
            </a:pPr>
            <a:r>
              <a:rPr lang="en-US" altLang="zh-CN" sz="1100" dirty="0">
                <a:latin typeface="+mn-ea"/>
                <a:cs typeface="+mn-ea"/>
                <a:sym typeface="+mn-lt"/>
              </a:rPr>
              <a:t>Hirohito Tada,</a:t>
            </a:r>
            <a:r>
              <a:rPr lang="en-US" altLang="zh-CN" sz="1100" baseline="30000" dirty="0">
                <a:latin typeface="+mn-ea"/>
                <a:cs typeface="+mn-ea"/>
                <a:sym typeface="+mn-lt"/>
              </a:rPr>
              <a:t>1 </a:t>
            </a:r>
            <a:r>
              <a:rPr lang="en-US" altLang="zh-CN" sz="1100" dirty="0">
                <a:latin typeface="+mn-ea"/>
                <a:cs typeface="+mn-ea"/>
                <a:sym typeface="+mn-lt"/>
              </a:rPr>
              <a:t>Tetsuya Mitsudomi,</a:t>
            </a:r>
            <a:r>
              <a:rPr lang="en-US" altLang="zh-CN" sz="1100" baseline="30000" dirty="0">
                <a:latin typeface="+mn-ea"/>
                <a:cs typeface="+mn-ea"/>
                <a:sym typeface="+mn-lt"/>
              </a:rPr>
              <a:t>2</a:t>
            </a:r>
            <a:r>
              <a:rPr lang="en-US" altLang="zh-CN" sz="1100" dirty="0">
                <a:latin typeface="+mn-ea"/>
                <a:cs typeface="+mn-ea"/>
                <a:sym typeface="+mn-lt"/>
              </a:rPr>
              <a:t> Takeharu Yamanaka,</a:t>
            </a:r>
            <a:r>
              <a:rPr lang="en-US" altLang="zh-CN" sz="1100" baseline="30000" dirty="0">
                <a:latin typeface="+mn-ea"/>
                <a:cs typeface="+mn-ea"/>
                <a:sym typeface="+mn-lt"/>
              </a:rPr>
              <a:t>3</a:t>
            </a:r>
            <a:r>
              <a:rPr lang="en-US" altLang="zh-CN" sz="1100" dirty="0">
                <a:latin typeface="+mn-ea"/>
                <a:cs typeface="+mn-ea"/>
                <a:sym typeface="+mn-lt"/>
              </a:rPr>
              <a:t> Kenji Sugio,</a:t>
            </a:r>
            <a:r>
              <a:rPr lang="en-US" altLang="zh-CN" sz="1100" baseline="30000" dirty="0">
                <a:latin typeface="+mn-ea"/>
                <a:cs typeface="+mn-ea"/>
                <a:sym typeface="+mn-lt"/>
              </a:rPr>
              <a:t>4</a:t>
            </a:r>
            <a:r>
              <a:rPr lang="en-US" altLang="zh-CN" sz="1100" dirty="0">
                <a:latin typeface="+mn-ea"/>
                <a:cs typeface="+mn-ea"/>
                <a:sym typeface="+mn-lt"/>
              </a:rPr>
              <a:t> Masahiro Tsuboi,</a:t>
            </a:r>
            <a:r>
              <a:rPr lang="en-US" altLang="zh-CN" sz="1100" baseline="30000" dirty="0">
                <a:latin typeface="+mn-ea"/>
                <a:cs typeface="+mn-ea"/>
                <a:sym typeface="+mn-lt"/>
              </a:rPr>
              <a:t>5</a:t>
            </a:r>
            <a:r>
              <a:rPr lang="en-US" altLang="zh-CN" sz="1100" dirty="0">
                <a:latin typeface="+mn-ea"/>
                <a:cs typeface="+mn-ea"/>
                <a:sym typeface="+mn-lt"/>
              </a:rPr>
              <a:t> Isamu Okamoto,</a:t>
            </a:r>
            <a:r>
              <a:rPr lang="en-US" altLang="zh-CN" sz="1100" baseline="30000" dirty="0">
                <a:latin typeface="+mn-ea"/>
                <a:cs typeface="+mn-ea"/>
                <a:sym typeface="+mn-lt"/>
              </a:rPr>
              <a:t>6</a:t>
            </a:r>
            <a:r>
              <a:rPr lang="en-US" altLang="zh-CN" sz="1100" dirty="0">
                <a:latin typeface="+mn-ea"/>
                <a:cs typeface="+mn-ea"/>
                <a:sym typeface="+mn-lt"/>
              </a:rPr>
              <a:t> Yasuo Iwamoto,</a:t>
            </a:r>
            <a:r>
              <a:rPr lang="en-US" altLang="zh-CN" sz="1100" baseline="30000" dirty="0">
                <a:latin typeface="+mn-ea"/>
                <a:cs typeface="+mn-ea"/>
                <a:sym typeface="+mn-lt"/>
              </a:rPr>
              <a:t>7</a:t>
            </a:r>
            <a:r>
              <a:rPr lang="en-US" altLang="zh-CN" sz="1100" dirty="0">
                <a:latin typeface="+mn-ea"/>
                <a:cs typeface="+mn-ea"/>
                <a:sym typeface="+mn-lt"/>
              </a:rPr>
              <a:t> Noriaki Sakakura,</a:t>
            </a:r>
            <a:r>
              <a:rPr lang="en-US" altLang="zh-CN" sz="1100" baseline="30000" dirty="0">
                <a:latin typeface="+mn-ea"/>
                <a:cs typeface="+mn-ea"/>
                <a:sym typeface="+mn-lt"/>
              </a:rPr>
              <a:t>8</a:t>
            </a:r>
            <a:r>
              <a:rPr lang="en-US" altLang="zh-CN" sz="1100" dirty="0">
                <a:latin typeface="+mn-ea"/>
                <a:cs typeface="+mn-ea"/>
                <a:sym typeface="+mn-lt"/>
              </a:rPr>
              <a:t> Shunichi Sugawara,</a:t>
            </a:r>
            <a:r>
              <a:rPr lang="en-US" altLang="zh-CN" sz="1100" baseline="30000" dirty="0">
                <a:latin typeface="+mn-ea"/>
                <a:cs typeface="+mn-ea"/>
                <a:sym typeface="+mn-lt"/>
              </a:rPr>
              <a:t>9</a:t>
            </a:r>
            <a:r>
              <a:rPr lang="en-US" altLang="zh-CN" sz="1100" dirty="0">
                <a:latin typeface="+mn-ea"/>
                <a:cs typeface="+mn-ea"/>
                <a:sym typeface="+mn-lt"/>
              </a:rPr>
              <a:t> Shinji Atagi,</a:t>
            </a:r>
            <a:r>
              <a:rPr lang="en-US" altLang="zh-CN" sz="1100" baseline="30000" dirty="0">
                <a:latin typeface="+mn-ea"/>
                <a:cs typeface="+mn-ea"/>
                <a:sym typeface="+mn-lt"/>
              </a:rPr>
              <a:t>10</a:t>
            </a:r>
            <a:r>
              <a:rPr lang="en-US" altLang="zh-CN" sz="1100" dirty="0">
                <a:latin typeface="+mn-ea"/>
                <a:cs typeface="+mn-ea"/>
                <a:sym typeface="+mn-lt"/>
              </a:rPr>
              <a:t> Toshiaki Takahashi,</a:t>
            </a:r>
            <a:r>
              <a:rPr lang="en-US" altLang="zh-CN" sz="1100" baseline="30000" dirty="0">
                <a:latin typeface="+mn-ea"/>
                <a:cs typeface="+mn-ea"/>
                <a:sym typeface="+mn-lt"/>
              </a:rPr>
              <a:t>11</a:t>
            </a:r>
            <a:r>
              <a:rPr lang="en-US" altLang="zh-CN" sz="1100" dirty="0">
                <a:latin typeface="+mn-ea"/>
                <a:cs typeface="+mn-ea"/>
                <a:sym typeface="+mn-lt"/>
              </a:rPr>
              <a:t> Hidetoshi Hayashi,</a:t>
            </a:r>
            <a:r>
              <a:rPr lang="en-US" altLang="zh-CN" sz="1100" baseline="30000" dirty="0">
                <a:latin typeface="+mn-ea"/>
                <a:cs typeface="+mn-ea"/>
                <a:sym typeface="+mn-lt"/>
              </a:rPr>
              <a:t>2</a:t>
            </a:r>
            <a:r>
              <a:rPr lang="en-US" altLang="zh-CN" sz="1100" dirty="0">
                <a:latin typeface="+mn-ea"/>
                <a:cs typeface="+mn-ea"/>
                <a:sym typeface="+mn-lt"/>
              </a:rPr>
              <a:t> Morihito Okada,</a:t>
            </a:r>
            <a:r>
              <a:rPr lang="en-US" altLang="zh-CN" sz="1100" baseline="30000" dirty="0">
                <a:latin typeface="+mn-ea"/>
                <a:cs typeface="+mn-ea"/>
                <a:sym typeface="+mn-lt"/>
              </a:rPr>
              <a:t>12</a:t>
            </a:r>
            <a:r>
              <a:rPr lang="en-US" altLang="zh-CN" sz="1100" dirty="0">
                <a:latin typeface="+mn-ea"/>
                <a:cs typeface="+mn-ea"/>
                <a:sym typeface="+mn-lt"/>
              </a:rPr>
              <a:t> Hidetoshi lnogawa,</a:t>
            </a:r>
            <a:r>
              <a:rPr lang="en-US" altLang="zh-CN" sz="1100" baseline="30000" dirty="0">
                <a:latin typeface="+mn-ea"/>
                <a:cs typeface="+mn-ea"/>
                <a:sym typeface="+mn-lt"/>
              </a:rPr>
              <a:t>13</a:t>
            </a:r>
            <a:r>
              <a:rPr lang="en-US" altLang="zh-CN" sz="1100" dirty="0">
                <a:latin typeface="+mn-ea"/>
                <a:cs typeface="+mn-ea"/>
                <a:sym typeface="+mn-lt"/>
              </a:rPr>
              <a:t> Hiroshige Yoshioka,</a:t>
            </a:r>
            <a:r>
              <a:rPr lang="en-US" altLang="zh-CN" sz="1100" baseline="30000" dirty="0">
                <a:latin typeface="+mn-ea"/>
                <a:cs typeface="+mn-ea"/>
                <a:sym typeface="+mn-lt"/>
              </a:rPr>
              <a:t>14</a:t>
            </a:r>
            <a:r>
              <a:rPr lang="en-US" altLang="zh-CN" sz="1100" dirty="0">
                <a:latin typeface="+mn-ea"/>
                <a:cs typeface="+mn-ea"/>
                <a:sym typeface="+mn-lt"/>
              </a:rPr>
              <a:t> Kazuhisa Takahashi,</a:t>
            </a:r>
            <a:r>
              <a:rPr lang="en-US" altLang="zh-CN" sz="1100" baseline="30000" dirty="0">
                <a:latin typeface="+mn-ea"/>
                <a:cs typeface="+mn-ea"/>
                <a:sym typeface="+mn-lt"/>
              </a:rPr>
              <a:t>15</a:t>
            </a:r>
            <a:r>
              <a:rPr lang="en-US" altLang="zh-CN" sz="1100" dirty="0">
                <a:latin typeface="+mn-ea"/>
                <a:cs typeface="+mn-ea"/>
                <a:sym typeface="+mn-lt"/>
              </a:rPr>
              <a:t> Masahiko Higashiyama,</a:t>
            </a:r>
            <a:r>
              <a:rPr lang="en-US" altLang="zh-CN" sz="1100" baseline="30000" dirty="0">
                <a:latin typeface="+mn-ea"/>
                <a:cs typeface="+mn-ea"/>
                <a:sym typeface="+mn-lt"/>
              </a:rPr>
              <a:t>16</a:t>
            </a:r>
            <a:r>
              <a:rPr lang="en-US" altLang="zh-CN" sz="1100" dirty="0">
                <a:latin typeface="+mn-ea"/>
                <a:cs typeface="+mn-ea"/>
                <a:sym typeface="+mn-lt"/>
              </a:rPr>
              <a:t>Ichiro Yoshino,</a:t>
            </a:r>
            <a:r>
              <a:rPr lang="en-US" altLang="zh-CN" sz="1100" baseline="30000" dirty="0">
                <a:latin typeface="+mn-ea"/>
                <a:cs typeface="+mn-ea"/>
                <a:sym typeface="+mn-lt"/>
              </a:rPr>
              <a:t>17</a:t>
            </a:r>
            <a:r>
              <a:rPr lang="en-US" altLang="zh-CN" sz="1100" dirty="0">
                <a:latin typeface="+mn-ea"/>
                <a:cs typeface="+mn-ea"/>
                <a:sym typeface="+mn-lt"/>
              </a:rPr>
              <a:t>Kazuhiko Nakagawa,</a:t>
            </a:r>
            <a:r>
              <a:rPr lang="en-US" altLang="zh-CN" sz="1100" baseline="30000" dirty="0">
                <a:latin typeface="+mn-ea"/>
                <a:cs typeface="+mn-ea"/>
                <a:sym typeface="+mn-lt"/>
              </a:rPr>
              <a:t>2</a:t>
            </a:r>
            <a:endParaRPr lang="en-US" altLang="zh-CN" sz="1100" baseline="30000" dirty="0">
              <a:latin typeface="+mn-ea"/>
              <a:cs typeface="+mn-ea"/>
              <a:sym typeface="+mn-lt"/>
            </a:endParaRPr>
          </a:p>
          <a:p>
            <a:pPr marL="0" indent="0">
              <a:lnSpc>
                <a:spcPct val="100000"/>
              </a:lnSpc>
              <a:spcBef>
                <a:spcPct val="0"/>
              </a:spcBef>
              <a:buNone/>
              <a:defRPr/>
            </a:pPr>
            <a:r>
              <a:rPr lang="en-US" altLang="zh-CN" sz="1100" i="1" dirty="0">
                <a:latin typeface="+mn-ea"/>
                <a:cs typeface="+mn-ea"/>
                <a:sym typeface="+mn-lt"/>
              </a:rPr>
              <a:t>West Japan Oncology Group</a:t>
            </a:r>
            <a:endParaRPr lang="en-US" altLang="zh-CN" sz="1100" i="1" dirty="0">
              <a:latin typeface="+mn-ea"/>
              <a:cs typeface="+mn-ea"/>
              <a:sym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60452" y="1338582"/>
            <a:ext cx="10070465" cy="2797175"/>
          </a:xfrm>
        </p:spPr>
        <p:txBody>
          <a:bodyPr>
            <a:normAutofit/>
          </a:bodyPr>
          <a:lstStyle/>
          <a:p>
            <a:r>
              <a:rPr kumimoji="1" lang="zh-CN" altLang="en-US" sz="5400" b="1" dirty="0">
                <a:effectLst>
                  <a:outerShdw blurRad="38100" dist="38100" dir="2700000" algn="tl">
                    <a:srgbClr val="000000">
                      <a:alpha val="43137"/>
                    </a:srgbClr>
                  </a:outerShdw>
                </a:effectLst>
                <a:latin typeface="+mn-lt"/>
                <a:ea typeface="+mn-ea"/>
                <a:cs typeface="+mn-ea"/>
                <a:sym typeface="+mn-lt"/>
              </a:rPr>
              <a:t>Session 1：</a:t>
            </a:r>
            <a:br>
              <a:rPr kumimoji="1" lang="zh-CN" altLang="en-US" sz="5400" b="1" dirty="0">
                <a:effectLst>
                  <a:outerShdw blurRad="38100" dist="38100" dir="2700000" algn="tl">
                    <a:srgbClr val="000000">
                      <a:alpha val="43137"/>
                    </a:srgbClr>
                  </a:outerShdw>
                </a:effectLst>
                <a:latin typeface="+mn-lt"/>
                <a:ea typeface="+mn-ea"/>
                <a:cs typeface="+mn-ea"/>
                <a:sym typeface="+mn-lt"/>
              </a:rPr>
            </a:br>
            <a:br>
              <a:rPr kumimoji="1" lang="zh-CN" altLang="en-US" sz="5400" b="1" dirty="0">
                <a:effectLst>
                  <a:outerShdw blurRad="38100" dist="38100" dir="2700000" algn="tl">
                    <a:srgbClr val="000000">
                      <a:alpha val="43137"/>
                    </a:srgbClr>
                  </a:outerShdw>
                </a:effectLst>
                <a:latin typeface="+mn-lt"/>
                <a:ea typeface="+mn-ea"/>
                <a:cs typeface="+mn-ea"/>
                <a:sym typeface="+mn-lt"/>
              </a:rPr>
            </a:br>
            <a:r>
              <a:rPr kumimoji="1" lang="zh-CN" altLang="en-US" sz="5400" b="1" dirty="0">
                <a:effectLst>
                  <a:outerShdw blurRad="38100" dist="38100" dir="2700000" algn="tl">
                    <a:srgbClr val="000000">
                      <a:alpha val="43137"/>
                    </a:srgbClr>
                  </a:outerShdw>
                </a:effectLst>
                <a:latin typeface="+mn-lt"/>
                <a:ea typeface="+mn-ea"/>
                <a:cs typeface="+mn-ea"/>
                <a:sym typeface="+mn-lt"/>
              </a:rPr>
              <a:t>NSCLC辅助治疗研究进展</a:t>
            </a:r>
            <a:endParaRPr kumimoji="1" lang="zh-CN" altLang="en-US" sz="5400" b="1" dirty="0">
              <a:effectLst>
                <a:outerShdw blurRad="38100" dist="38100" dir="2700000" algn="tl">
                  <a:srgbClr val="000000">
                    <a:alpha val="43137"/>
                  </a:srgbClr>
                </a:outerShdw>
              </a:effectLst>
              <a:latin typeface="+mn-lt"/>
              <a:ea typeface="+mn-ea"/>
              <a:cs typeface="+mn-ea"/>
              <a:sym typeface="+mn-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383074" y="959898"/>
            <a:ext cx="11019453" cy="4184650"/>
          </a:xfrm>
          <a:prstGeom prst="rect">
            <a:avLst/>
          </a:prstGeom>
          <a:noFill/>
        </p:spPr>
        <p:txBody>
          <a:bodyPr wrap="square" rtlCol="0" anchor="ctr">
            <a:spAutoFit/>
          </a:bodyPr>
          <a:lstStyle/>
          <a:p>
            <a:pPr marL="285750" indent="-285750">
              <a:lnSpc>
                <a:spcPct val="190000"/>
              </a:lnSpc>
              <a:spcBef>
                <a:spcPct val="0"/>
              </a:spcBef>
              <a:buFont typeface="Arial" panose="020B0604020202020204" pitchFamily="34" charset="0"/>
              <a:buChar char="•"/>
              <a:defRPr/>
            </a:pPr>
            <a:r>
              <a:rPr lang="zh-CN" altLang="en-US" sz="2000" dirty="0">
                <a:cs typeface="+mn-ea"/>
                <a:sym typeface="+mn-lt"/>
              </a:rPr>
              <a:t>尽管基于铂类的辅助治疗已经成为</a:t>
            </a:r>
            <a:r>
              <a:rPr lang="en-US" altLang="zh-CN" sz="2000" dirty="0">
                <a:cs typeface="+mn-ea"/>
                <a:sym typeface="+mn-lt"/>
              </a:rPr>
              <a:t>II-III</a:t>
            </a:r>
            <a:r>
              <a:rPr lang="zh-CN" altLang="en-US" sz="2000" dirty="0">
                <a:cs typeface="+mn-ea"/>
                <a:sym typeface="+mn-lt"/>
              </a:rPr>
              <a:t>期可切除</a:t>
            </a:r>
            <a:r>
              <a:rPr lang="en-US" altLang="zh-CN" sz="2000" dirty="0">
                <a:cs typeface="+mn-ea"/>
                <a:sym typeface="+mn-lt"/>
              </a:rPr>
              <a:t>NSCLC</a:t>
            </a:r>
            <a:r>
              <a:rPr lang="zh-CN" altLang="en-US" sz="2000" dirty="0">
                <a:cs typeface="+mn-ea"/>
                <a:sym typeface="+mn-lt"/>
              </a:rPr>
              <a:t>患者的标准治疗方案，但辅助化疗后的患者复发率依然居高不下</a:t>
            </a:r>
            <a:endParaRPr lang="en-US" altLang="zh-CN" sz="2000" dirty="0">
              <a:cs typeface="+mn-ea"/>
              <a:sym typeface="+mn-lt"/>
            </a:endParaRPr>
          </a:p>
          <a:p>
            <a:pPr marL="269875">
              <a:lnSpc>
                <a:spcPct val="190000"/>
              </a:lnSpc>
              <a:spcBef>
                <a:spcPct val="0"/>
              </a:spcBef>
              <a:defRPr/>
            </a:pPr>
            <a:r>
              <a:rPr lang="en-US" altLang="zh-CN" sz="2000" dirty="0">
                <a:solidFill>
                  <a:schemeClr val="accent2">
                    <a:lumMod val="75000"/>
                  </a:schemeClr>
                </a:solidFill>
                <a:cs typeface="+mn-ea"/>
                <a:sym typeface="+mn-lt"/>
              </a:rPr>
              <a:t>ANITA</a:t>
            </a:r>
            <a:r>
              <a:rPr lang="zh-CN" altLang="en-US" sz="2000" dirty="0">
                <a:solidFill>
                  <a:schemeClr val="accent2">
                    <a:lumMod val="75000"/>
                  </a:schemeClr>
                </a:solidFill>
                <a:cs typeface="+mn-ea"/>
                <a:sym typeface="+mn-lt"/>
              </a:rPr>
              <a:t>研究中，化疗组中位</a:t>
            </a:r>
            <a:r>
              <a:rPr lang="en-US" altLang="zh-CN" sz="2000" dirty="0">
                <a:solidFill>
                  <a:schemeClr val="accent2">
                    <a:lumMod val="75000"/>
                  </a:schemeClr>
                </a:solidFill>
                <a:cs typeface="+mn-ea"/>
                <a:sym typeface="+mn-lt"/>
              </a:rPr>
              <a:t>DFS</a:t>
            </a:r>
            <a:r>
              <a:rPr lang="zh-CN" altLang="en-US" sz="2000" dirty="0">
                <a:solidFill>
                  <a:schemeClr val="accent2">
                    <a:lumMod val="75000"/>
                  </a:schemeClr>
                </a:solidFill>
                <a:cs typeface="+mn-ea"/>
                <a:sym typeface="+mn-lt"/>
              </a:rPr>
              <a:t>（</a:t>
            </a:r>
            <a:r>
              <a:rPr lang="en-US" altLang="zh-CN" sz="2000" dirty="0">
                <a:solidFill>
                  <a:schemeClr val="accent2">
                    <a:lumMod val="75000"/>
                  </a:schemeClr>
                </a:solidFill>
                <a:cs typeface="+mn-ea"/>
                <a:sym typeface="+mn-lt"/>
              </a:rPr>
              <a:t>IB-IIIA</a:t>
            </a:r>
            <a:r>
              <a:rPr lang="zh-CN" altLang="en-US" sz="2000" dirty="0">
                <a:solidFill>
                  <a:schemeClr val="accent2">
                    <a:lumMod val="75000"/>
                  </a:schemeClr>
                </a:solidFill>
                <a:cs typeface="+mn-ea"/>
                <a:sym typeface="+mn-lt"/>
              </a:rPr>
              <a:t>期）为</a:t>
            </a:r>
            <a:r>
              <a:rPr lang="en-US" altLang="zh-CN" sz="2000" dirty="0">
                <a:solidFill>
                  <a:schemeClr val="accent2">
                    <a:lumMod val="75000"/>
                  </a:schemeClr>
                </a:solidFill>
                <a:cs typeface="+mn-ea"/>
                <a:sym typeface="+mn-lt"/>
              </a:rPr>
              <a:t>36.3</a:t>
            </a:r>
            <a:r>
              <a:rPr lang="zh-CN" altLang="en-US" sz="2000" dirty="0">
                <a:solidFill>
                  <a:schemeClr val="accent2">
                    <a:lumMod val="75000"/>
                  </a:schemeClr>
                </a:solidFill>
                <a:cs typeface="+mn-ea"/>
                <a:sym typeface="+mn-lt"/>
              </a:rPr>
              <a:t>个月</a:t>
            </a:r>
            <a:endParaRPr lang="en-US" altLang="zh-CN" sz="2000" dirty="0">
              <a:solidFill>
                <a:schemeClr val="accent2">
                  <a:lumMod val="75000"/>
                </a:schemeClr>
              </a:solidFill>
              <a:cs typeface="+mn-ea"/>
              <a:sym typeface="+mn-lt"/>
            </a:endParaRPr>
          </a:p>
          <a:p>
            <a:pPr marL="285750" indent="-285750">
              <a:lnSpc>
                <a:spcPct val="190000"/>
              </a:lnSpc>
              <a:spcBef>
                <a:spcPct val="0"/>
              </a:spcBef>
              <a:buFont typeface="Arial" panose="020B0604020202020204" pitchFamily="34" charset="0"/>
              <a:buChar char="•"/>
              <a:defRPr/>
            </a:pPr>
            <a:r>
              <a:rPr lang="en-US" altLang="zh-CN" sz="2000" dirty="0">
                <a:cs typeface="+mn-ea"/>
                <a:sym typeface="+mn-lt"/>
              </a:rPr>
              <a:t>EGFR-TKI</a:t>
            </a:r>
            <a:r>
              <a:rPr lang="zh-CN" altLang="en-US" sz="2000" dirty="0">
                <a:cs typeface="+mn-ea"/>
                <a:sym typeface="+mn-lt"/>
              </a:rPr>
              <a:t>为</a:t>
            </a:r>
            <a:r>
              <a:rPr lang="en-US" altLang="zh-CN" sz="2000" dirty="0">
                <a:cs typeface="+mn-ea"/>
                <a:sym typeface="+mn-lt"/>
              </a:rPr>
              <a:t>EGFR</a:t>
            </a:r>
            <a:r>
              <a:rPr lang="zh-CN" altLang="en-US" sz="2000" dirty="0">
                <a:cs typeface="+mn-ea"/>
                <a:sym typeface="+mn-lt"/>
              </a:rPr>
              <a:t>突变晚期</a:t>
            </a:r>
            <a:r>
              <a:rPr lang="en-US" altLang="zh-CN" sz="2000" dirty="0">
                <a:cs typeface="+mn-ea"/>
                <a:sym typeface="+mn-lt"/>
              </a:rPr>
              <a:t>NSCLC</a:t>
            </a:r>
            <a:r>
              <a:rPr lang="zh-CN" altLang="en-US" sz="2000" dirty="0">
                <a:cs typeface="+mn-ea"/>
                <a:sym typeface="+mn-lt"/>
              </a:rPr>
              <a:t>患者的一线标准治疗方案</a:t>
            </a:r>
            <a:endParaRPr lang="en-US" altLang="zh-CN" sz="2000" dirty="0">
              <a:cs typeface="+mn-ea"/>
              <a:sym typeface="+mn-lt"/>
            </a:endParaRPr>
          </a:p>
          <a:p>
            <a:pPr marL="285750" indent="-285750">
              <a:lnSpc>
                <a:spcPct val="190000"/>
              </a:lnSpc>
              <a:spcBef>
                <a:spcPct val="0"/>
              </a:spcBef>
              <a:buFont typeface="Arial" panose="020B0604020202020204" pitchFamily="34" charset="0"/>
              <a:buChar char="•"/>
              <a:defRPr/>
            </a:pPr>
            <a:r>
              <a:rPr lang="zh-CN" altLang="en-US" sz="2000" dirty="0">
                <a:cs typeface="+mn-ea"/>
                <a:sym typeface="+mn-lt"/>
              </a:rPr>
              <a:t>这些研究表明辅助</a:t>
            </a:r>
            <a:r>
              <a:rPr lang="en-US" altLang="zh-CN" sz="2000" dirty="0">
                <a:cs typeface="+mn-ea"/>
                <a:sym typeface="+mn-lt"/>
              </a:rPr>
              <a:t>EGFR-TKI</a:t>
            </a:r>
            <a:r>
              <a:rPr lang="zh-CN" altLang="en-US" sz="2000" dirty="0">
                <a:cs typeface="+mn-ea"/>
                <a:sym typeface="+mn-lt"/>
              </a:rPr>
              <a:t>可能改善完全切除</a:t>
            </a:r>
            <a:r>
              <a:rPr lang="en-US" altLang="zh-CN" sz="2000" dirty="0">
                <a:cs typeface="+mn-ea"/>
                <a:sym typeface="+mn-lt"/>
              </a:rPr>
              <a:t>II-III</a:t>
            </a:r>
            <a:r>
              <a:rPr lang="zh-CN" altLang="en-US" sz="2000" dirty="0">
                <a:cs typeface="+mn-ea"/>
                <a:sym typeface="+mn-lt"/>
              </a:rPr>
              <a:t>期</a:t>
            </a:r>
            <a:r>
              <a:rPr lang="en-US" altLang="zh-CN" sz="2000" dirty="0">
                <a:cs typeface="+mn-ea"/>
                <a:sym typeface="+mn-lt"/>
              </a:rPr>
              <a:t>EGFR</a:t>
            </a:r>
            <a:r>
              <a:rPr lang="zh-CN" altLang="en-US" sz="2000" dirty="0">
                <a:cs typeface="+mn-ea"/>
                <a:sym typeface="+mn-lt"/>
              </a:rPr>
              <a:t>突变</a:t>
            </a:r>
            <a:r>
              <a:rPr lang="en-US" altLang="zh-CN" sz="2000" dirty="0">
                <a:cs typeface="+mn-ea"/>
                <a:sym typeface="+mn-lt"/>
              </a:rPr>
              <a:t>NSCLC</a:t>
            </a:r>
            <a:r>
              <a:rPr lang="zh-CN" altLang="en-US" sz="2000" dirty="0">
                <a:cs typeface="+mn-ea"/>
                <a:sym typeface="+mn-lt"/>
              </a:rPr>
              <a:t>患者结局</a:t>
            </a:r>
            <a:endParaRPr lang="en-US" altLang="zh-CN" sz="2000" dirty="0">
              <a:cs typeface="+mn-ea"/>
              <a:sym typeface="+mn-lt"/>
            </a:endParaRPr>
          </a:p>
          <a:p>
            <a:pPr marL="285750" indent="-285750">
              <a:lnSpc>
                <a:spcPct val="190000"/>
              </a:lnSpc>
              <a:spcBef>
                <a:spcPct val="0"/>
              </a:spcBef>
              <a:buFont typeface="Arial" panose="020B0604020202020204" pitchFamily="34" charset="0"/>
              <a:buChar char="•"/>
              <a:defRPr/>
            </a:pPr>
            <a:r>
              <a:rPr lang="zh-CN" altLang="en-US" sz="2000" dirty="0">
                <a:cs typeface="+mn-ea"/>
                <a:sym typeface="+mn-lt"/>
              </a:rPr>
              <a:t>本次汇报的</a:t>
            </a:r>
            <a:r>
              <a:rPr lang="en-US" altLang="zh-CN" sz="2000" dirty="0">
                <a:cs typeface="+mn-ea"/>
                <a:sym typeface="+mn-lt"/>
              </a:rPr>
              <a:t>III</a:t>
            </a:r>
            <a:r>
              <a:rPr lang="zh-CN" altLang="en-US" sz="2000" dirty="0">
                <a:cs typeface="+mn-ea"/>
                <a:sym typeface="+mn-lt"/>
              </a:rPr>
              <a:t>期研究，比较了吉非替尼辅助治疗</a:t>
            </a:r>
            <a:r>
              <a:rPr lang="en-US" altLang="zh-CN" sz="2000" dirty="0">
                <a:cs typeface="+mn-ea"/>
                <a:sym typeface="+mn-lt"/>
              </a:rPr>
              <a:t>vs </a:t>
            </a:r>
            <a:r>
              <a:rPr lang="zh-CN" altLang="en-US" sz="2000" dirty="0">
                <a:cs typeface="+mn-ea"/>
                <a:sym typeface="+mn-lt"/>
              </a:rPr>
              <a:t>顺铂</a:t>
            </a:r>
            <a:r>
              <a:rPr lang="en-US" altLang="zh-CN" sz="2000" dirty="0">
                <a:cs typeface="+mn-ea"/>
                <a:sym typeface="+mn-lt"/>
              </a:rPr>
              <a:t>+</a:t>
            </a:r>
            <a:r>
              <a:rPr lang="zh-CN" altLang="en-US" sz="2000" dirty="0">
                <a:cs typeface="+mn-ea"/>
                <a:sym typeface="+mn-lt"/>
              </a:rPr>
              <a:t>长春瑞滨辅助治疗用于</a:t>
            </a:r>
            <a:r>
              <a:rPr lang="en-US" altLang="zh-CN" sz="2000" dirty="0">
                <a:cs typeface="+mn-ea"/>
                <a:sym typeface="+mn-lt"/>
              </a:rPr>
              <a:t>EGFR</a:t>
            </a:r>
            <a:r>
              <a:rPr lang="zh-CN" altLang="en-US" sz="2000" dirty="0">
                <a:cs typeface="+mn-ea"/>
                <a:sym typeface="+mn-lt"/>
              </a:rPr>
              <a:t>突变</a:t>
            </a:r>
            <a:r>
              <a:rPr lang="en-US" altLang="zh-CN" sz="2000" dirty="0">
                <a:cs typeface="+mn-ea"/>
                <a:sym typeface="+mn-lt"/>
              </a:rPr>
              <a:t>NSCLC</a:t>
            </a:r>
            <a:r>
              <a:rPr lang="zh-CN" altLang="en-US" sz="2000" dirty="0">
                <a:cs typeface="+mn-ea"/>
                <a:sym typeface="+mn-lt"/>
              </a:rPr>
              <a:t>患者的疗效和安全性</a:t>
            </a:r>
            <a:endParaRPr lang="zh-CN" altLang="en-US" sz="2000" dirty="0">
              <a:cs typeface="+mn-ea"/>
              <a:sym typeface="+mn-lt"/>
            </a:endParaRPr>
          </a:p>
        </p:txBody>
      </p:sp>
      <p:sp>
        <p:nvSpPr>
          <p:cNvPr id="6" name="文本框 5"/>
          <p:cNvSpPr txBox="1"/>
          <p:nvPr/>
        </p:nvSpPr>
        <p:spPr>
          <a:xfrm>
            <a:off x="383074" y="5301245"/>
            <a:ext cx="9909111" cy="424732"/>
          </a:xfrm>
          <a:prstGeom prst="rect">
            <a:avLst/>
          </a:prstGeom>
          <a:noFill/>
        </p:spPr>
        <p:txBody>
          <a:bodyPr wrap="square" rtlCol="0" anchor="ctr">
            <a:spAutoFit/>
          </a:bodyPr>
          <a:lstStyle/>
          <a:p>
            <a:pPr algn="ctr">
              <a:lnSpc>
                <a:spcPct val="90000"/>
              </a:lnSpc>
              <a:spcBef>
                <a:spcPct val="0"/>
              </a:spcBef>
              <a:defRPr/>
            </a:pPr>
            <a:r>
              <a:rPr lang="en-US" altLang="zh-CN" sz="2400" b="1" dirty="0">
                <a:solidFill>
                  <a:schemeClr val="accent2">
                    <a:lumMod val="75000"/>
                  </a:schemeClr>
                </a:solidFill>
                <a:cs typeface="+mn-ea"/>
                <a:sym typeface="+mn-lt"/>
              </a:rPr>
              <a:t>IMPACT</a:t>
            </a:r>
            <a:r>
              <a:rPr lang="zh-CN" altLang="en-US" sz="2400" b="1" dirty="0">
                <a:cs typeface="+mn-ea"/>
                <a:sym typeface="+mn-lt"/>
              </a:rPr>
              <a:t>：</a:t>
            </a:r>
            <a:r>
              <a:rPr lang="en-US" altLang="zh-CN" sz="2400" b="1" dirty="0">
                <a:cs typeface="+mn-ea"/>
                <a:sym typeface="+mn-lt"/>
              </a:rPr>
              <a:t>Iressa for </a:t>
            </a:r>
            <a:r>
              <a:rPr lang="en-US" altLang="zh-CN" sz="2400" b="1" dirty="0">
                <a:solidFill>
                  <a:schemeClr val="accent2">
                    <a:lumMod val="75000"/>
                  </a:schemeClr>
                </a:solidFill>
                <a:cs typeface="+mn-ea"/>
                <a:sym typeface="+mn-lt"/>
              </a:rPr>
              <a:t>M</a:t>
            </a:r>
            <a:r>
              <a:rPr lang="en-US" altLang="zh-CN" sz="2400" b="1" dirty="0">
                <a:cs typeface="+mn-ea"/>
                <a:sym typeface="+mn-lt"/>
              </a:rPr>
              <a:t>utation </a:t>
            </a:r>
            <a:r>
              <a:rPr lang="en-US" altLang="zh-CN" sz="2400" b="1" dirty="0" smtClean="0">
                <a:solidFill>
                  <a:schemeClr val="accent2">
                    <a:lumMod val="75000"/>
                  </a:schemeClr>
                </a:solidFill>
                <a:cs typeface="+mn-ea"/>
                <a:sym typeface="+mn-lt"/>
              </a:rPr>
              <a:t>P</a:t>
            </a:r>
            <a:r>
              <a:rPr lang="en-US" altLang="zh-CN" sz="2400" b="1" dirty="0" smtClean="0">
                <a:cs typeface="+mn-ea"/>
                <a:sym typeface="+mn-lt"/>
              </a:rPr>
              <a:t>ositive </a:t>
            </a:r>
            <a:r>
              <a:rPr lang="en-US" altLang="zh-CN" sz="2400" b="1" dirty="0">
                <a:cs typeface="+mn-ea"/>
                <a:sym typeface="+mn-lt"/>
              </a:rPr>
              <a:t>as </a:t>
            </a:r>
            <a:r>
              <a:rPr lang="en-US" altLang="zh-CN" sz="2400" b="1" dirty="0">
                <a:solidFill>
                  <a:schemeClr val="accent2">
                    <a:lumMod val="75000"/>
                  </a:schemeClr>
                </a:solidFill>
                <a:cs typeface="+mn-ea"/>
                <a:sym typeface="+mn-lt"/>
              </a:rPr>
              <a:t>A</a:t>
            </a:r>
            <a:r>
              <a:rPr lang="en-US" altLang="zh-CN" sz="2400" b="1" dirty="0">
                <a:cs typeface="+mn-ea"/>
                <a:sym typeface="+mn-lt"/>
              </a:rPr>
              <a:t>djuvant </a:t>
            </a:r>
            <a:r>
              <a:rPr lang="en-US" altLang="zh-CN" sz="2400" b="1" dirty="0">
                <a:solidFill>
                  <a:schemeClr val="accent2">
                    <a:lumMod val="75000"/>
                  </a:schemeClr>
                </a:solidFill>
                <a:cs typeface="+mn-ea"/>
                <a:sym typeface="+mn-lt"/>
              </a:rPr>
              <a:t>C</a:t>
            </a:r>
            <a:r>
              <a:rPr lang="en-US" altLang="zh-CN" sz="2400" b="1" dirty="0">
                <a:cs typeface="+mn-ea"/>
                <a:sym typeface="+mn-lt"/>
              </a:rPr>
              <a:t>hemo-</a:t>
            </a:r>
            <a:r>
              <a:rPr lang="en-US" altLang="zh-CN" sz="2400" b="1" dirty="0">
                <a:solidFill>
                  <a:schemeClr val="accent2">
                    <a:lumMod val="75000"/>
                  </a:schemeClr>
                </a:solidFill>
                <a:cs typeface="+mn-ea"/>
                <a:sym typeface="+mn-lt"/>
              </a:rPr>
              <a:t>T</a:t>
            </a:r>
            <a:r>
              <a:rPr lang="en-US" altLang="zh-CN" sz="2400" b="1" dirty="0">
                <a:cs typeface="+mn-ea"/>
                <a:sym typeface="+mn-lt"/>
              </a:rPr>
              <a:t>herapy</a:t>
            </a:r>
            <a:endParaRPr lang="zh-CN" altLang="en-US" sz="2400" b="1" dirty="0">
              <a:cs typeface="+mn-ea"/>
              <a:sym typeface="+mn-lt"/>
            </a:endParaRPr>
          </a:p>
        </p:txBody>
      </p:sp>
      <p:sp>
        <p:nvSpPr>
          <p:cNvPr id="7" name="标题 1"/>
          <p:cNvSpPr>
            <a:spLocks noGrp="1"/>
          </p:cNvSpPr>
          <p:nvPr/>
        </p:nvSpPr>
        <p:spPr>
          <a:xfrm>
            <a:off x="203061" y="378469"/>
            <a:ext cx="2064674" cy="5814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研究背景</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418467" y="1369471"/>
            <a:ext cx="10541635" cy="3076740"/>
          </a:xfrm>
          <a:prstGeom prst="rect">
            <a:avLst/>
          </a:prstGeom>
          <a:noFill/>
        </p:spPr>
        <p:txBody>
          <a:bodyPr wrap="square" rtlCol="0" anchor="ctr">
            <a:spAutoFit/>
          </a:bodyPr>
          <a:lstStyle/>
          <a:p>
            <a:pPr marL="285750" indent="-285750">
              <a:lnSpc>
                <a:spcPct val="200000"/>
              </a:lnSpc>
              <a:spcBef>
                <a:spcPct val="0"/>
              </a:spcBef>
              <a:buFont typeface="Arial" panose="020B0604020202020204" pitchFamily="34" charset="0"/>
              <a:buChar char="•"/>
              <a:defRPr/>
            </a:pPr>
            <a:r>
              <a:rPr lang="zh-CN" altLang="en-US" sz="2000" dirty="0">
                <a:cs typeface="+mn-ea"/>
                <a:sym typeface="+mn-lt"/>
              </a:rPr>
              <a:t>目标</a:t>
            </a:r>
            <a:r>
              <a:rPr lang="en-US" altLang="zh-CN" sz="2000" dirty="0">
                <a:cs typeface="+mn-ea"/>
                <a:sym typeface="+mn-lt"/>
              </a:rPr>
              <a:t>DFS HR</a:t>
            </a:r>
            <a:r>
              <a:rPr lang="zh-CN" altLang="en-US" sz="2000" dirty="0">
                <a:cs typeface="+mn-ea"/>
                <a:sym typeface="+mn-lt"/>
              </a:rPr>
              <a:t>值为</a:t>
            </a:r>
            <a:r>
              <a:rPr lang="en-US" altLang="zh-CN" sz="2000" dirty="0">
                <a:cs typeface="+mn-ea"/>
                <a:sym typeface="+mn-lt"/>
              </a:rPr>
              <a:t>0.65</a:t>
            </a:r>
            <a:r>
              <a:rPr lang="zh-CN" altLang="en-US" sz="2000" dirty="0">
                <a:cs typeface="+mn-ea"/>
                <a:sym typeface="+mn-lt"/>
              </a:rPr>
              <a:t>，假设中位</a:t>
            </a:r>
            <a:r>
              <a:rPr lang="en-US" altLang="zh-CN" sz="2000" dirty="0">
                <a:cs typeface="+mn-ea"/>
                <a:sym typeface="+mn-lt"/>
              </a:rPr>
              <a:t>DFS</a:t>
            </a:r>
            <a:r>
              <a:rPr lang="zh-CN" altLang="en-US" sz="2000" dirty="0">
                <a:cs typeface="+mn-ea"/>
                <a:sym typeface="+mn-lt"/>
              </a:rPr>
              <a:t>为</a:t>
            </a:r>
            <a:r>
              <a:rPr lang="en-US" altLang="zh-CN" sz="2000" dirty="0">
                <a:cs typeface="+mn-ea"/>
                <a:sym typeface="+mn-lt"/>
              </a:rPr>
              <a:t>28</a:t>
            </a:r>
            <a:r>
              <a:rPr lang="zh-CN" altLang="en-US" sz="2000" dirty="0">
                <a:cs typeface="+mn-ea"/>
                <a:sym typeface="+mn-lt"/>
              </a:rPr>
              <a:t>个月 </a:t>
            </a:r>
            <a:r>
              <a:rPr lang="en-US" altLang="zh-CN" sz="2000" dirty="0">
                <a:cs typeface="+mn-ea"/>
                <a:sym typeface="+mn-lt"/>
              </a:rPr>
              <a:t>vs. 43</a:t>
            </a:r>
            <a:r>
              <a:rPr lang="zh-CN" altLang="en-US" sz="2000" dirty="0">
                <a:cs typeface="+mn-ea"/>
                <a:sym typeface="+mn-lt"/>
              </a:rPr>
              <a:t>个月</a:t>
            </a:r>
            <a:endParaRPr lang="en-US" altLang="zh-CN" sz="2000" dirty="0">
              <a:cs typeface="+mn-ea"/>
              <a:sym typeface="+mn-lt"/>
            </a:endParaRPr>
          </a:p>
          <a:p>
            <a:pPr marL="285750" indent="-285750">
              <a:lnSpc>
                <a:spcPct val="200000"/>
              </a:lnSpc>
              <a:spcBef>
                <a:spcPct val="0"/>
              </a:spcBef>
              <a:buFont typeface="Arial" panose="020B0604020202020204" pitchFamily="34" charset="0"/>
              <a:buChar char="•"/>
              <a:defRPr/>
            </a:pPr>
            <a:r>
              <a:rPr lang="zh-CN" altLang="en-US" sz="2000" dirty="0">
                <a:cs typeface="+mn-ea"/>
                <a:sym typeface="+mn-lt"/>
              </a:rPr>
              <a:t>假设</a:t>
            </a:r>
            <a:r>
              <a:rPr lang="en-US" altLang="zh-CN" sz="2000" dirty="0">
                <a:cs typeface="+mn-ea"/>
                <a:sym typeface="+mn-lt"/>
              </a:rPr>
              <a:t>power</a:t>
            </a:r>
            <a:r>
              <a:rPr lang="zh-CN" altLang="en-US" sz="2000" dirty="0">
                <a:cs typeface="+mn-ea"/>
                <a:sym typeface="+mn-lt"/>
              </a:rPr>
              <a:t>值为</a:t>
            </a:r>
            <a:r>
              <a:rPr lang="en-US" altLang="zh-CN" sz="2000" dirty="0">
                <a:cs typeface="+mn-ea"/>
                <a:sym typeface="+mn-lt"/>
              </a:rPr>
              <a:t>80%</a:t>
            </a:r>
            <a:r>
              <a:rPr lang="zh-CN" altLang="en-US" sz="2000" dirty="0">
                <a:cs typeface="+mn-ea"/>
                <a:sym typeface="+mn-lt"/>
              </a:rPr>
              <a:t>，采用分层</a:t>
            </a:r>
            <a:r>
              <a:rPr lang="en-US" altLang="zh-CN" sz="2000" dirty="0">
                <a:cs typeface="+mn-ea"/>
                <a:sym typeface="+mn-lt"/>
              </a:rPr>
              <a:t>Log-Rank</a:t>
            </a:r>
            <a:r>
              <a:rPr lang="zh-CN" altLang="en-US" sz="2000" dirty="0">
                <a:cs typeface="+mn-ea"/>
                <a:sym typeface="+mn-lt"/>
              </a:rPr>
              <a:t>检验，单侧为</a:t>
            </a:r>
            <a:r>
              <a:rPr lang="en-US" altLang="zh-CN" sz="2000" dirty="0">
                <a:cs typeface="+mn-ea"/>
                <a:sym typeface="+mn-lt"/>
              </a:rPr>
              <a:t>2.5%</a:t>
            </a:r>
            <a:r>
              <a:rPr lang="zh-CN" altLang="en-US" sz="2000" dirty="0">
                <a:cs typeface="+mn-ea"/>
                <a:sym typeface="+mn-lt"/>
              </a:rPr>
              <a:t>，计算样本量为</a:t>
            </a:r>
            <a:r>
              <a:rPr lang="en-US" altLang="zh-CN" sz="2000" dirty="0">
                <a:cs typeface="+mn-ea"/>
                <a:sym typeface="+mn-lt"/>
              </a:rPr>
              <a:t>230</a:t>
            </a:r>
            <a:r>
              <a:rPr lang="zh-CN" altLang="en-US" sz="2000" dirty="0">
                <a:cs typeface="+mn-ea"/>
                <a:sym typeface="+mn-lt"/>
              </a:rPr>
              <a:t>例患者</a:t>
            </a:r>
            <a:endParaRPr lang="en-US" altLang="zh-CN" sz="2000" dirty="0">
              <a:cs typeface="+mn-ea"/>
              <a:sym typeface="+mn-lt"/>
            </a:endParaRPr>
          </a:p>
          <a:p>
            <a:pPr marL="285750" indent="-285750">
              <a:lnSpc>
                <a:spcPct val="200000"/>
              </a:lnSpc>
              <a:spcBef>
                <a:spcPct val="0"/>
              </a:spcBef>
              <a:buFont typeface="Arial" panose="020B0604020202020204" pitchFamily="34" charset="0"/>
              <a:buChar char="•"/>
              <a:defRPr/>
            </a:pPr>
            <a:r>
              <a:rPr lang="zh-CN" altLang="en-US" sz="2000" dirty="0">
                <a:cs typeface="+mn-ea"/>
                <a:sym typeface="+mn-lt"/>
              </a:rPr>
              <a:t>计划两次期中分析</a:t>
            </a:r>
            <a:endParaRPr lang="en-US" altLang="zh-CN" sz="2000" dirty="0">
              <a:cs typeface="+mn-ea"/>
              <a:sym typeface="+mn-lt"/>
            </a:endParaRPr>
          </a:p>
          <a:p>
            <a:pPr marL="285750" indent="-285750">
              <a:lnSpc>
                <a:spcPct val="200000"/>
              </a:lnSpc>
              <a:spcBef>
                <a:spcPct val="0"/>
              </a:spcBef>
              <a:buFont typeface="Arial" panose="020B0604020202020204" pitchFamily="34" charset="0"/>
              <a:buChar char="•"/>
              <a:defRPr/>
            </a:pPr>
            <a:r>
              <a:rPr lang="zh-CN" altLang="en-US" sz="2000" dirty="0">
                <a:cs typeface="+mn-ea"/>
                <a:sym typeface="+mn-lt"/>
              </a:rPr>
              <a:t>釆用</a:t>
            </a:r>
            <a:r>
              <a:rPr lang="en-US" altLang="zh-CN" sz="2000" dirty="0">
                <a:cs typeface="+mn-ea"/>
                <a:sym typeface="+mn-lt"/>
              </a:rPr>
              <a:t>Lan-DeMets </a:t>
            </a:r>
            <a:r>
              <a:rPr lang="zh-CN" altLang="en-US" sz="2000" dirty="0">
                <a:cs typeface="+mn-ea"/>
                <a:sym typeface="+mn-lt"/>
              </a:rPr>
              <a:t>消耗</a:t>
            </a:r>
            <a:r>
              <a:rPr lang="en-US" altLang="zh-CN" sz="2000" dirty="0">
                <a:cs typeface="+mn-ea"/>
                <a:sym typeface="+mn-lt"/>
              </a:rPr>
              <a:t>α</a:t>
            </a:r>
            <a:r>
              <a:rPr lang="zh-CN" altLang="en-US" sz="2000" dirty="0">
                <a:cs typeface="+mn-ea"/>
                <a:sym typeface="+mn-lt"/>
              </a:rPr>
              <a:t>法、</a:t>
            </a:r>
            <a:r>
              <a:rPr lang="en-US" altLang="zh-CN" sz="2000" dirty="0">
                <a:cs typeface="+mn-ea"/>
                <a:sym typeface="+mn-lt"/>
              </a:rPr>
              <a:t>O'Brien-Fleming</a:t>
            </a:r>
            <a:r>
              <a:rPr lang="zh-CN" altLang="en-US" sz="2000" dirty="0">
                <a:cs typeface="+mn-ea"/>
                <a:sym typeface="+mn-lt"/>
              </a:rPr>
              <a:t>法校正</a:t>
            </a:r>
            <a:r>
              <a:rPr lang="en-US" altLang="zh-CN" sz="2000" dirty="0">
                <a:cs typeface="+mn-ea"/>
                <a:sym typeface="+mn-lt"/>
              </a:rPr>
              <a:t>1</a:t>
            </a:r>
            <a:r>
              <a:rPr lang="zh-CN" altLang="en-US" sz="2000" dirty="0">
                <a:cs typeface="+mn-ea"/>
                <a:sym typeface="+mn-lt"/>
              </a:rPr>
              <a:t>类错误</a:t>
            </a:r>
            <a:endParaRPr lang="en-US" altLang="zh-CN" sz="2000" dirty="0">
              <a:cs typeface="+mn-ea"/>
              <a:sym typeface="+mn-lt"/>
            </a:endParaRPr>
          </a:p>
          <a:p>
            <a:pPr marL="285750" indent="-285750">
              <a:lnSpc>
                <a:spcPct val="200000"/>
              </a:lnSpc>
              <a:spcBef>
                <a:spcPct val="0"/>
              </a:spcBef>
              <a:buFont typeface="Arial" panose="020B0604020202020204" pitchFamily="34" charset="0"/>
              <a:buChar char="•"/>
              <a:defRPr/>
            </a:pPr>
            <a:r>
              <a:rPr lang="zh-CN" altLang="en-US" sz="2000" dirty="0">
                <a:cs typeface="+mn-ea"/>
                <a:sym typeface="+mn-lt"/>
              </a:rPr>
              <a:t>复发或者第二原发性肿瘤通过独立中央评审委员会（</a:t>
            </a:r>
            <a:r>
              <a:rPr lang="en-US" altLang="zh-CN" sz="2000" dirty="0">
                <a:cs typeface="+mn-ea"/>
                <a:sym typeface="+mn-lt"/>
              </a:rPr>
              <a:t>BICRC</a:t>
            </a:r>
            <a:r>
              <a:rPr lang="zh-CN" altLang="en-US" sz="2000" dirty="0">
                <a:cs typeface="+mn-ea"/>
                <a:sym typeface="+mn-lt"/>
              </a:rPr>
              <a:t>）评估</a:t>
            </a:r>
            <a:endParaRPr lang="zh-CN" altLang="en-US" sz="2000" dirty="0">
              <a:cs typeface="+mn-ea"/>
              <a:sym typeface="+mn-lt"/>
            </a:endParaRPr>
          </a:p>
        </p:txBody>
      </p:sp>
      <p:sp>
        <p:nvSpPr>
          <p:cNvPr id="3" name="标题 1"/>
          <p:cNvSpPr>
            <a:spLocks noGrp="1"/>
          </p:cNvSpPr>
          <p:nvPr/>
        </p:nvSpPr>
        <p:spPr>
          <a:xfrm>
            <a:off x="171022" y="401147"/>
            <a:ext cx="4659572" cy="540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研究方法及统计学考量</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411302" y="1279527"/>
            <a:ext cx="11369218" cy="4076065"/>
            <a:chOff x="150786" y="1201806"/>
            <a:chExt cx="7785241" cy="2552958"/>
          </a:xfrm>
        </p:grpSpPr>
        <p:grpSp>
          <p:nvGrpSpPr>
            <p:cNvPr id="90" name="Group 89"/>
            <p:cNvGrpSpPr/>
            <p:nvPr/>
          </p:nvGrpSpPr>
          <p:grpSpPr>
            <a:xfrm>
              <a:off x="150786" y="1201806"/>
              <a:ext cx="7785241" cy="2552958"/>
              <a:chOff x="152761" y="1319869"/>
              <a:chExt cx="7623539" cy="2499932"/>
            </a:xfrm>
          </p:grpSpPr>
          <p:sp>
            <p:nvSpPr>
              <p:cNvPr id="49" name="Google Shape;100;p15"/>
              <p:cNvSpPr txBox="1"/>
              <p:nvPr/>
            </p:nvSpPr>
            <p:spPr>
              <a:xfrm>
                <a:off x="152876" y="3305793"/>
                <a:ext cx="5045111" cy="514008"/>
              </a:xfrm>
              <a:prstGeom prst="rect">
                <a:avLst/>
              </a:prstGeom>
              <a:noFill/>
              <a:ln>
                <a:noFill/>
              </a:ln>
            </p:spPr>
            <p:txBody>
              <a:bodyPr spcFirstLastPara="1" wrap="square" lIns="68525" tIns="34250" rIns="68525" bIns="34250" anchor="t" anchorCtr="0">
                <a:noAutofit/>
              </a:bodyPr>
              <a:lstStyle/>
              <a:p>
                <a:pPr>
                  <a:lnSpc>
                    <a:spcPct val="150000"/>
                  </a:lnSpc>
                  <a:spcBef>
                    <a:spcPct val="0"/>
                  </a:spcBef>
                  <a:defRPr/>
                </a:pPr>
                <a:r>
                  <a:rPr lang="zh-CN" altLang="en-US" b="1" dirty="0">
                    <a:solidFill>
                      <a:schemeClr val="accent2">
                        <a:lumMod val="75000"/>
                      </a:schemeClr>
                    </a:solidFill>
                    <a:cs typeface="+mn-ea"/>
                    <a:sym typeface="+mn-lt"/>
                  </a:rPr>
                  <a:t>疗效评估时间表</a:t>
                </a:r>
                <a:endParaRPr lang="en-US" altLang="zh-CN" b="1" dirty="0">
                  <a:solidFill>
                    <a:schemeClr val="accent2">
                      <a:lumMod val="75000"/>
                    </a:schemeClr>
                  </a:solidFill>
                  <a:cs typeface="+mn-ea"/>
                  <a:sym typeface="+mn-lt"/>
                </a:endParaRPr>
              </a:p>
              <a:p>
                <a:pPr marL="640080" indent="-285750">
                  <a:lnSpc>
                    <a:spcPct val="150000"/>
                  </a:lnSpc>
                  <a:spcBef>
                    <a:spcPct val="0"/>
                  </a:spcBef>
                  <a:buFont typeface="Arial" panose="020B0604020202020204" pitchFamily="34" charset="0"/>
                  <a:buChar char="•"/>
                  <a:defRPr/>
                </a:pPr>
                <a:r>
                  <a:rPr lang="zh-CN" altLang="en-US" b="1" dirty="0">
                    <a:cs typeface="+mn-ea"/>
                    <a:sym typeface="+mn-lt"/>
                  </a:rPr>
                  <a:t>每</a:t>
                </a:r>
                <a:r>
                  <a:rPr lang="en-US" altLang="zh-CN" b="1" dirty="0">
                    <a:cs typeface="+mn-ea"/>
                    <a:sym typeface="+mn-lt"/>
                  </a:rPr>
                  <a:t>6</a:t>
                </a:r>
                <a:r>
                  <a:rPr lang="zh-CN" altLang="en-US" b="1" dirty="0">
                    <a:cs typeface="+mn-ea"/>
                    <a:sym typeface="+mn-lt"/>
                  </a:rPr>
                  <a:t>个月：对比胸部</a:t>
                </a:r>
                <a:r>
                  <a:rPr lang="en-US" altLang="zh-CN" b="1" dirty="0">
                    <a:cs typeface="+mn-ea"/>
                    <a:sym typeface="+mn-lt"/>
                  </a:rPr>
                  <a:t>/</a:t>
                </a:r>
                <a:r>
                  <a:rPr lang="zh-CN" altLang="en-US" b="1" dirty="0">
                    <a:cs typeface="+mn-ea"/>
                    <a:sym typeface="+mn-lt"/>
                  </a:rPr>
                  <a:t>腹部</a:t>
                </a:r>
                <a:r>
                  <a:rPr lang="en-US" altLang="zh-CN" b="1" dirty="0" smtClean="0">
                    <a:cs typeface="+mn-ea"/>
                    <a:sym typeface="+mn-lt"/>
                  </a:rPr>
                  <a:t>CT</a:t>
                </a:r>
                <a:endParaRPr lang="en-US" altLang="zh-CN" b="1" dirty="0" smtClean="0">
                  <a:cs typeface="+mn-ea"/>
                  <a:sym typeface="+mn-lt"/>
                </a:endParaRPr>
              </a:p>
              <a:p>
                <a:pPr marL="640080" indent="-285750">
                  <a:lnSpc>
                    <a:spcPct val="150000"/>
                  </a:lnSpc>
                  <a:spcBef>
                    <a:spcPct val="0"/>
                  </a:spcBef>
                  <a:buFont typeface="Arial" panose="020B0604020202020204" pitchFamily="34" charset="0"/>
                  <a:buChar char="•"/>
                  <a:defRPr/>
                </a:pPr>
                <a:r>
                  <a:rPr lang="zh-CN" altLang="en-US" b="1" dirty="0" smtClean="0">
                    <a:cs typeface="+mn-ea"/>
                    <a:sym typeface="+mn-lt"/>
                  </a:rPr>
                  <a:t>每</a:t>
                </a:r>
                <a:r>
                  <a:rPr lang="en-US" altLang="zh-CN" b="1" dirty="0">
                    <a:cs typeface="+mn-ea"/>
                    <a:sym typeface="+mn-lt"/>
                  </a:rPr>
                  <a:t>12</a:t>
                </a:r>
                <a:r>
                  <a:rPr lang="zh-CN" altLang="en-US" b="1" dirty="0">
                    <a:cs typeface="+mn-ea"/>
                    <a:sym typeface="+mn-lt"/>
                  </a:rPr>
                  <a:t>个月：脑部</a:t>
                </a:r>
                <a:r>
                  <a:rPr lang="en-US" altLang="zh-CN" b="1" dirty="0">
                    <a:cs typeface="+mn-ea"/>
                    <a:sym typeface="+mn-lt"/>
                  </a:rPr>
                  <a:t>MRI</a:t>
                </a:r>
                <a:r>
                  <a:rPr lang="zh-CN" altLang="en-US" b="1" dirty="0">
                    <a:cs typeface="+mn-ea"/>
                    <a:sym typeface="+mn-lt"/>
                  </a:rPr>
                  <a:t>，</a:t>
                </a:r>
                <a:r>
                  <a:rPr lang="en-US" altLang="zh-CN" b="1" dirty="0">
                    <a:cs typeface="+mn-ea"/>
                    <a:sym typeface="+mn-lt"/>
                  </a:rPr>
                  <a:t>PET/CT</a:t>
                </a:r>
                <a:r>
                  <a:rPr lang="zh-CN" altLang="en-US" b="1" dirty="0">
                    <a:cs typeface="+mn-ea"/>
                    <a:sym typeface="+mn-lt"/>
                  </a:rPr>
                  <a:t>或骨扫描</a:t>
                </a:r>
                <a:endParaRPr lang="en-US" altLang="zh-CN" dirty="0">
                  <a:cs typeface="+mn-ea"/>
                  <a:sym typeface="+mn-lt"/>
                </a:endParaRPr>
              </a:p>
            </p:txBody>
          </p:sp>
          <p:grpSp>
            <p:nvGrpSpPr>
              <p:cNvPr id="50" name="Google Shape;101;p15"/>
              <p:cNvGrpSpPr/>
              <p:nvPr/>
            </p:nvGrpSpPr>
            <p:grpSpPr>
              <a:xfrm>
                <a:off x="152761" y="1319869"/>
                <a:ext cx="7623539" cy="1826615"/>
                <a:chOff x="196854" y="886906"/>
                <a:chExt cx="7623539" cy="1710872"/>
              </a:xfrm>
            </p:grpSpPr>
            <p:cxnSp>
              <p:nvCxnSpPr>
                <p:cNvPr id="51" name="Google Shape;102;p15"/>
                <p:cNvCxnSpPr/>
                <p:nvPr/>
              </p:nvCxnSpPr>
              <p:spPr>
                <a:xfrm flipH="1">
                  <a:off x="2046623" y="1721889"/>
                  <a:ext cx="455174" cy="10579"/>
                </a:xfrm>
                <a:prstGeom prst="straightConnector1">
                  <a:avLst/>
                </a:prstGeom>
                <a:noFill/>
                <a:ln w="28575" cap="flat" cmpd="sng">
                  <a:solidFill>
                    <a:srgbClr val="000000"/>
                  </a:solidFill>
                  <a:prstDash val="solid"/>
                  <a:round/>
                  <a:headEnd type="none" w="sm" len="sm"/>
                  <a:tailEnd type="none" w="sm" len="sm"/>
                </a:ln>
              </p:spPr>
            </p:cxnSp>
            <p:sp>
              <p:nvSpPr>
                <p:cNvPr id="54" name="Google Shape;105;p15"/>
                <p:cNvSpPr/>
                <p:nvPr/>
              </p:nvSpPr>
              <p:spPr>
                <a:xfrm>
                  <a:off x="4137154" y="1002541"/>
                  <a:ext cx="1617592" cy="651498"/>
                </a:xfrm>
                <a:prstGeom prst="roundRect">
                  <a:avLst>
                    <a:gd name="adj" fmla="val 16667"/>
                  </a:avLst>
                </a:prstGeom>
                <a:solidFill>
                  <a:srgbClr val="3953A4"/>
                </a:solidFill>
                <a:ln>
                  <a:noFill/>
                </a:ln>
              </p:spPr>
              <p:txBody>
                <a:bodyPr spcFirstLastPara="1" wrap="square" lIns="107974" tIns="35974" rIns="107974" bIns="35974" anchor="ctr" anchorCtr="0">
                  <a:noAutofit/>
                </a:bodyPr>
                <a:lstStyle/>
                <a:p>
                  <a:pPr>
                    <a:defRPr/>
                  </a:pPr>
                  <a:r>
                    <a:rPr lang="zh-CN" altLang="en-US" sz="1600" dirty="0">
                      <a:solidFill>
                        <a:schemeClr val="bg1"/>
                      </a:solidFill>
                      <a:cs typeface="+mn-ea"/>
                      <a:sym typeface="+mn-lt"/>
                    </a:rPr>
                    <a:t>吉非替尼 </a:t>
                  </a:r>
                  <a:r>
                    <a:rPr lang="en-US" altLang="zh-CN" sz="1600" dirty="0">
                      <a:solidFill>
                        <a:schemeClr val="bg1"/>
                      </a:solidFill>
                      <a:cs typeface="+mn-ea"/>
                      <a:sym typeface="+mn-lt"/>
                    </a:rPr>
                    <a:t>250mg/d </a:t>
                  </a:r>
                  <a:r>
                    <a:rPr lang="zh-CN" altLang="en-US" sz="1600" dirty="0">
                      <a:solidFill>
                        <a:schemeClr val="bg1"/>
                      </a:solidFill>
                      <a:cs typeface="+mn-ea"/>
                      <a:sym typeface="+mn-lt"/>
                    </a:rPr>
                    <a:t>治疗</a:t>
                  </a:r>
                  <a:r>
                    <a:rPr lang="en-US" altLang="zh-CN" sz="1600" dirty="0">
                      <a:solidFill>
                        <a:schemeClr val="bg1"/>
                      </a:solidFill>
                      <a:cs typeface="+mn-ea"/>
                      <a:sym typeface="+mn-lt"/>
                    </a:rPr>
                    <a:t>24</a:t>
                  </a:r>
                  <a:r>
                    <a:rPr lang="zh-CN" altLang="en-US" sz="1600" dirty="0">
                      <a:solidFill>
                        <a:schemeClr val="bg1"/>
                      </a:solidFill>
                      <a:cs typeface="+mn-ea"/>
                      <a:sym typeface="+mn-lt"/>
                    </a:rPr>
                    <a:t>个月或直至疾病进展或不可接受的毒性</a:t>
                  </a:r>
                  <a:endParaRPr lang="zh-CN" altLang="en-US" sz="1600" kern="0" dirty="0">
                    <a:solidFill>
                      <a:schemeClr val="bg1"/>
                    </a:solidFill>
                    <a:cs typeface="+mn-ea"/>
                    <a:sym typeface="+mn-lt"/>
                  </a:endParaRPr>
                </a:p>
              </p:txBody>
            </p:sp>
            <p:sp>
              <p:nvSpPr>
                <p:cNvPr id="55" name="Google Shape;106;p15"/>
                <p:cNvSpPr/>
                <p:nvPr/>
              </p:nvSpPr>
              <p:spPr>
                <a:xfrm>
                  <a:off x="4140799" y="1705833"/>
                  <a:ext cx="1524835" cy="827290"/>
                </a:xfrm>
                <a:prstGeom prst="roundRect">
                  <a:avLst>
                    <a:gd name="adj" fmla="val 16667"/>
                  </a:avLst>
                </a:prstGeom>
                <a:solidFill>
                  <a:srgbClr val="ED1A22"/>
                </a:solidFill>
                <a:ln>
                  <a:noFill/>
                </a:ln>
              </p:spPr>
              <p:txBody>
                <a:bodyPr spcFirstLastPara="1" wrap="square" lIns="107974" tIns="35974" rIns="107974" bIns="35974" anchor="ctr" anchorCtr="0">
                  <a:noAutofit/>
                </a:bodyPr>
                <a:lstStyle/>
                <a:p>
                  <a:pPr>
                    <a:defRPr/>
                  </a:pPr>
                  <a:r>
                    <a:rPr lang="zh-CN" altLang="en-US" sz="1600" dirty="0">
                      <a:solidFill>
                        <a:schemeClr val="bg1"/>
                      </a:solidFill>
                      <a:cs typeface="+mn-ea"/>
                      <a:sym typeface="+mn-lt"/>
                    </a:rPr>
                    <a:t>顺铂 </a:t>
                  </a:r>
                  <a:r>
                    <a:rPr lang="en-US" altLang="zh-CN" sz="1600" dirty="0">
                      <a:solidFill>
                        <a:schemeClr val="bg1"/>
                      </a:solidFill>
                      <a:cs typeface="+mn-ea"/>
                      <a:sym typeface="+mn-lt"/>
                    </a:rPr>
                    <a:t>80mg/m</a:t>
                  </a:r>
                  <a:r>
                    <a:rPr lang="en-US" altLang="zh-CN" sz="1600" baseline="30000" dirty="0">
                      <a:solidFill>
                        <a:schemeClr val="bg1"/>
                      </a:solidFill>
                      <a:cs typeface="+mn-ea"/>
                      <a:sym typeface="+mn-lt"/>
                    </a:rPr>
                    <a:t>2</a:t>
                  </a:r>
                  <a:r>
                    <a:rPr lang="en-US" altLang="zh-CN" sz="1600" dirty="0">
                      <a:solidFill>
                        <a:schemeClr val="bg1"/>
                      </a:solidFill>
                      <a:cs typeface="+mn-ea"/>
                      <a:sym typeface="+mn-lt"/>
                    </a:rPr>
                    <a:t> </a:t>
                  </a:r>
                  <a:r>
                    <a:rPr lang="zh-CN" altLang="en-US" sz="1600" dirty="0">
                      <a:solidFill>
                        <a:schemeClr val="bg1"/>
                      </a:solidFill>
                      <a:cs typeface="+mn-ea"/>
                      <a:sym typeface="+mn-lt"/>
                    </a:rPr>
                    <a:t>第</a:t>
                  </a:r>
                  <a:r>
                    <a:rPr lang="en-US" altLang="zh-CN" sz="1600" dirty="0">
                      <a:solidFill>
                        <a:schemeClr val="bg1"/>
                      </a:solidFill>
                      <a:cs typeface="+mn-ea"/>
                      <a:sym typeface="+mn-lt"/>
                    </a:rPr>
                    <a:t>1</a:t>
                  </a:r>
                  <a:r>
                    <a:rPr lang="zh-CN" altLang="en-US" sz="1600" dirty="0">
                      <a:solidFill>
                        <a:schemeClr val="bg1"/>
                      </a:solidFill>
                      <a:cs typeface="+mn-ea"/>
                      <a:sym typeface="+mn-lt"/>
                    </a:rPr>
                    <a:t>天，联合长春瑞滨 </a:t>
                  </a:r>
                  <a:r>
                    <a:rPr lang="en-US" altLang="zh-CN" sz="1600" dirty="0">
                      <a:solidFill>
                        <a:schemeClr val="bg1"/>
                      </a:solidFill>
                      <a:cs typeface="+mn-ea"/>
                      <a:sym typeface="+mn-lt"/>
                    </a:rPr>
                    <a:t>25mg/m</a:t>
                  </a:r>
                  <a:r>
                    <a:rPr lang="en-US" altLang="zh-CN" sz="1600" baseline="30000" dirty="0">
                      <a:solidFill>
                        <a:schemeClr val="bg1"/>
                      </a:solidFill>
                      <a:cs typeface="+mn-ea"/>
                      <a:sym typeface="+mn-lt"/>
                    </a:rPr>
                    <a:t>2</a:t>
                  </a:r>
                  <a:r>
                    <a:rPr lang="en-US" altLang="zh-CN" sz="1600" dirty="0">
                      <a:solidFill>
                        <a:schemeClr val="bg1"/>
                      </a:solidFill>
                      <a:cs typeface="+mn-ea"/>
                      <a:sym typeface="+mn-lt"/>
                    </a:rPr>
                    <a:t> </a:t>
                  </a:r>
                  <a:r>
                    <a:rPr lang="zh-CN" altLang="en-US" sz="1600" dirty="0">
                      <a:solidFill>
                        <a:schemeClr val="bg1"/>
                      </a:solidFill>
                      <a:cs typeface="+mn-ea"/>
                      <a:sym typeface="+mn-lt"/>
                    </a:rPr>
                    <a:t>第</a:t>
                  </a:r>
                  <a:r>
                    <a:rPr lang="en-US" altLang="zh-CN" sz="1600" dirty="0">
                      <a:solidFill>
                        <a:schemeClr val="bg1"/>
                      </a:solidFill>
                      <a:cs typeface="+mn-ea"/>
                      <a:sym typeface="+mn-lt"/>
                    </a:rPr>
                    <a:t>1</a:t>
                  </a:r>
                  <a:r>
                    <a:rPr lang="zh-CN" altLang="en-US" sz="1600" dirty="0">
                      <a:solidFill>
                        <a:schemeClr val="bg1"/>
                      </a:solidFill>
                      <a:cs typeface="+mn-ea"/>
                      <a:sym typeface="+mn-lt"/>
                    </a:rPr>
                    <a:t>天和第</a:t>
                  </a:r>
                  <a:r>
                    <a:rPr lang="en-US" altLang="zh-CN" sz="1600" dirty="0">
                      <a:solidFill>
                        <a:schemeClr val="bg1"/>
                      </a:solidFill>
                      <a:cs typeface="+mn-ea"/>
                      <a:sym typeface="+mn-lt"/>
                    </a:rPr>
                    <a:t>8</a:t>
                  </a:r>
                  <a:r>
                    <a:rPr lang="zh-CN" altLang="en-US" sz="1600" dirty="0">
                      <a:solidFill>
                        <a:schemeClr val="bg1"/>
                      </a:solidFill>
                      <a:cs typeface="+mn-ea"/>
                      <a:sym typeface="+mn-lt"/>
                    </a:rPr>
                    <a:t>天，每</a:t>
                  </a:r>
                  <a:r>
                    <a:rPr lang="en-US" altLang="zh-CN" sz="1600" dirty="0">
                      <a:solidFill>
                        <a:schemeClr val="bg1"/>
                      </a:solidFill>
                      <a:cs typeface="+mn-ea"/>
                      <a:sym typeface="+mn-lt"/>
                    </a:rPr>
                    <a:t>3</a:t>
                  </a:r>
                  <a:r>
                    <a:rPr lang="zh-CN" altLang="en-US" sz="1600" dirty="0">
                      <a:solidFill>
                        <a:schemeClr val="bg1"/>
                      </a:solidFill>
                      <a:cs typeface="+mn-ea"/>
                      <a:sym typeface="+mn-lt"/>
                    </a:rPr>
                    <a:t>周</a:t>
                  </a:r>
                  <a:r>
                    <a:rPr lang="en-US" altLang="zh-CN" sz="1600" dirty="0">
                      <a:solidFill>
                        <a:schemeClr val="bg1"/>
                      </a:solidFill>
                      <a:cs typeface="+mn-ea"/>
                      <a:sym typeface="+mn-lt"/>
                    </a:rPr>
                    <a:t>1</a:t>
                  </a:r>
                  <a:r>
                    <a:rPr lang="zh-CN" altLang="en-US" sz="1600" dirty="0">
                      <a:solidFill>
                        <a:schemeClr val="bg1"/>
                      </a:solidFill>
                      <a:cs typeface="+mn-ea"/>
                      <a:sym typeface="+mn-lt"/>
                    </a:rPr>
                    <a:t>次，治疗</a:t>
                  </a:r>
                  <a:r>
                    <a:rPr lang="en-US" altLang="zh-CN" sz="1600" dirty="0">
                      <a:solidFill>
                        <a:schemeClr val="bg1"/>
                      </a:solidFill>
                      <a:cs typeface="+mn-ea"/>
                      <a:sym typeface="+mn-lt"/>
                    </a:rPr>
                    <a:t>4</a:t>
                  </a:r>
                  <a:r>
                    <a:rPr lang="zh-CN" altLang="en-US" sz="1600" dirty="0">
                      <a:solidFill>
                        <a:schemeClr val="bg1"/>
                      </a:solidFill>
                      <a:cs typeface="+mn-ea"/>
                      <a:sym typeface="+mn-lt"/>
                    </a:rPr>
                    <a:t>个周期</a:t>
                  </a:r>
                  <a:endParaRPr lang="zh-CN" altLang="en-US" sz="1600" b="1" kern="0" dirty="0">
                    <a:solidFill>
                      <a:schemeClr val="bg1"/>
                    </a:solidFill>
                    <a:cs typeface="+mn-ea"/>
                    <a:sym typeface="+mn-lt"/>
                  </a:endParaRPr>
                </a:p>
              </p:txBody>
            </p:sp>
            <p:cxnSp>
              <p:nvCxnSpPr>
                <p:cNvPr id="56" name="Google Shape;107;p15"/>
                <p:cNvCxnSpPr/>
                <p:nvPr/>
              </p:nvCxnSpPr>
              <p:spPr>
                <a:xfrm rot="10800000">
                  <a:off x="3366954" y="1734014"/>
                  <a:ext cx="124237" cy="0"/>
                </a:xfrm>
                <a:prstGeom prst="straightConnector1">
                  <a:avLst/>
                </a:prstGeom>
                <a:noFill/>
                <a:ln w="28575" cap="flat" cmpd="sng">
                  <a:solidFill>
                    <a:srgbClr val="000000"/>
                  </a:solidFill>
                  <a:prstDash val="solid"/>
                  <a:round/>
                  <a:headEnd type="none" w="sm" len="sm"/>
                  <a:tailEnd type="none" w="sm" len="sm"/>
                </a:ln>
              </p:spPr>
            </p:cxnSp>
            <p:cxnSp>
              <p:nvCxnSpPr>
                <p:cNvPr id="57" name="Google Shape;108;p15"/>
                <p:cNvCxnSpPr/>
                <p:nvPr/>
              </p:nvCxnSpPr>
              <p:spPr>
                <a:xfrm rot="16200000">
                  <a:off x="3809762" y="1259124"/>
                  <a:ext cx="273600" cy="396000"/>
                </a:xfrm>
                <a:prstGeom prst="bentConnector2">
                  <a:avLst/>
                </a:prstGeom>
                <a:noFill/>
                <a:ln w="28575" cap="flat" cmpd="sng">
                  <a:solidFill>
                    <a:srgbClr val="000000"/>
                  </a:solidFill>
                  <a:prstDash val="solid"/>
                  <a:round/>
                  <a:headEnd type="none" w="sm" len="sm"/>
                  <a:tailEnd type="triangle" w="lg" len="lg"/>
                </a:ln>
              </p:spPr>
            </p:cxnSp>
            <p:cxnSp>
              <p:nvCxnSpPr>
                <p:cNvPr id="58" name="Google Shape;109;p15"/>
                <p:cNvCxnSpPr/>
                <p:nvPr/>
              </p:nvCxnSpPr>
              <p:spPr>
                <a:xfrm rot="16200000" flipH="1">
                  <a:off x="3516160" y="1552729"/>
                  <a:ext cx="864904" cy="400096"/>
                </a:xfrm>
                <a:prstGeom prst="bentConnector2">
                  <a:avLst/>
                </a:prstGeom>
                <a:noFill/>
                <a:ln w="28575" cap="flat" cmpd="sng">
                  <a:solidFill>
                    <a:srgbClr val="000000"/>
                  </a:solidFill>
                  <a:prstDash val="solid"/>
                  <a:round/>
                  <a:headEnd type="none" w="sm" len="sm"/>
                  <a:tailEnd type="triangle" w="lg" len="lg"/>
                </a:ln>
              </p:spPr>
            </p:cxnSp>
            <p:sp>
              <p:nvSpPr>
                <p:cNvPr id="60" name="Google Shape;111;p15"/>
                <p:cNvSpPr/>
                <p:nvPr/>
              </p:nvSpPr>
              <p:spPr>
                <a:xfrm>
                  <a:off x="6140978" y="930760"/>
                  <a:ext cx="1679415" cy="1667018"/>
                </a:xfrm>
                <a:prstGeom prst="roundRect">
                  <a:avLst>
                    <a:gd name="adj" fmla="val 9583"/>
                  </a:avLst>
                </a:prstGeom>
                <a:solidFill>
                  <a:srgbClr val="D8D8D8"/>
                </a:solidFill>
                <a:ln>
                  <a:noFill/>
                </a:ln>
              </p:spPr>
              <p:txBody>
                <a:bodyPr spcFirstLastPara="1" wrap="square" lIns="34274" tIns="34274" rIns="34274" bIns="34274" anchor="ctr" anchorCtr="0">
                  <a:noAutofit/>
                </a:bodyPr>
                <a:lstStyle/>
                <a:p>
                  <a:pPr>
                    <a:lnSpc>
                      <a:spcPct val="150000"/>
                    </a:lnSpc>
                    <a:spcBef>
                      <a:spcPct val="0"/>
                    </a:spcBef>
                    <a:defRPr/>
                  </a:pPr>
                  <a:r>
                    <a:rPr lang="zh-CN" altLang="en-US" sz="1600" b="1" dirty="0">
                      <a:solidFill>
                        <a:schemeClr val="accent2">
                          <a:lumMod val="75000"/>
                        </a:schemeClr>
                      </a:solidFill>
                      <a:cs typeface="+mn-ea"/>
                      <a:sym typeface="+mn-lt"/>
                    </a:rPr>
                    <a:t>主要研究终点</a:t>
                  </a:r>
                  <a:endParaRPr lang="en-US" altLang="zh-CN" sz="1600" b="1" dirty="0">
                    <a:solidFill>
                      <a:schemeClr val="accent2">
                        <a:lumMod val="75000"/>
                      </a:schemeClr>
                    </a:solidFill>
                    <a:cs typeface="+mn-ea"/>
                    <a:sym typeface="+mn-lt"/>
                  </a:endParaRPr>
                </a:p>
                <a:p>
                  <a:pPr marL="354330">
                    <a:lnSpc>
                      <a:spcPct val="150000"/>
                    </a:lnSpc>
                    <a:spcBef>
                      <a:spcPct val="0"/>
                    </a:spcBef>
                    <a:defRPr/>
                  </a:pPr>
                  <a:r>
                    <a:rPr lang="en-US" altLang="zh-CN" sz="1600" b="1" dirty="0">
                      <a:cs typeface="+mn-ea"/>
                      <a:sym typeface="+mn-lt"/>
                    </a:rPr>
                    <a:t>DFS</a:t>
                  </a:r>
                  <a:r>
                    <a:rPr lang="zh-CN" altLang="en-US" sz="1600" b="1" dirty="0">
                      <a:cs typeface="+mn-ea"/>
                      <a:sym typeface="+mn-lt"/>
                    </a:rPr>
                    <a:t>（</a:t>
                  </a:r>
                  <a:r>
                    <a:rPr lang="en-US" altLang="zh-CN" sz="1600" b="1" dirty="0">
                      <a:cs typeface="+mn-ea"/>
                      <a:sym typeface="+mn-lt"/>
                    </a:rPr>
                    <a:t>BICRC</a:t>
                  </a:r>
                  <a:r>
                    <a:rPr lang="zh-CN" altLang="en-US" sz="1600" b="1" dirty="0">
                      <a:cs typeface="+mn-ea"/>
                      <a:sym typeface="+mn-lt"/>
                    </a:rPr>
                    <a:t>评估）</a:t>
                  </a:r>
                  <a:endParaRPr lang="en-US" altLang="zh-CN" sz="1600" b="1" dirty="0">
                    <a:cs typeface="+mn-ea"/>
                    <a:sym typeface="+mn-lt"/>
                  </a:endParaRPr>
                </a:p>
                <a:p>
                  <a:pPr>
                    <a:lnSpc>
                      <a:spcPct val="150000"/>
                    </a:lnSpc>
                    <a:spcBef>
                      <a:spcPct val="0"/>
                    </a:spcBef>
                    <a:defRPr/>
                  </a:pPr>
                  <a:r>
                    <a:rPr lang="zh-CN" altLang="en-US" sz="1600" b="1" dirty="0">
                      <a:solidFill>
                        <a:schemeClr val="accent2">
                          <a:lumMod val="75000"/>
                        </a:schemeClr>
                      </a:solidFill>
                      <a:cs typeface="+mn-ea"/>
                      <a:sym typeface="+mn-lt"/>
                    </a:rPr>
                    <a:t>次要研究终点</a:t>
                  </a:r>
                  <a:endParaRPr lang="en-US" altLang="zh-CN" sz="1600" b="1" dirty="0">
                    <a:solidFill>
                      <a:schemeClr val="accent2">
                        <a:lumMod val="75000"/>
                      </a:schemeClr>
                    </a:solidFill>
                    <a:cs typeface="+mn-ea"/>
                    <a:sym typeface="+mn-lt"/>
                  </a:endParaRPr>
                </a:p>
                <a:p>
                  <a:pPr marL="354330">
                    <a:lnSpc>
                      <a:spcPct val="150000"/>
                    </a:lnSpc>
                    <a:spcBef>
                      <a:spcPct val="0"/>
                    </a:spcBef>
                    <a:defRPr/>
                  </a:pPr>
                  <a:r>
                    <a:rPr lang="en-US" altLang="zh-CN" sz="1600" b="1" dirty="0">
                      <a:cs typeface="+mn-ea"/>
                      <a:sym typeface="+mn-lt"/>
                    </a:rPr>
                    <a:t>OS</a:t>
                  </a:r>
                  <a:endParaRPr lang="en-US" altLang="zh-CN" sz="1600" b="1" dirty="0">
                    <a:cs typeface="+mn-ea"/>
                    <a:sym typeface="+mn-lt"/>
                  </a:endParaRPr>
                </a:p>
                <a:p>
                  <a:pPr marL="354330">
                    <a:lnSpc>
                      <a:spcPct val="150000"/>
                    </a:lnSpc>
                    <a:spcBef>
                      <a:spcPct val="0"/>
                    </a:spcBef>
                    <a:defRPr/>
                  </a:pPr>
                  <a:r>
                    <a:rPr lang="zh-CN" altLang="en-US" sz="1600" b="1" dirty="0">
                      <a:cs typeface="+mn-ea"/>
                      <a:sym typeface="+mn-lt"/>
                    </a:rPr>
                    <a:t>安全性和耐受性</a:t>
                  </a:r>
                  <a:endParaRPr lang="en-US" altLang="zh-CN" sz="1600" b="1" dirty="0">
                    <a:cs typeface="+mn-ea"/>
                    <a:sym typeface="+mn-lt"/>
                  </a:endParaRPr>
                </a:p>
                <a:p>
                  <a:pPr marL="354330">
                    <a:lnSpc>
                      <a:spcPct val="150000"/>
                    </a:lnSpc>
                    <a:spcBef>
                      <a:spcPct val="0"/>
                    </a:spcBef>
                    <a:defRPr/>
                  </a:pPr>
                  <a:r>
                    <a:rPr lang="zh-CN" altLang="en-US" sz="1600" b="1" dirty="0">
                      <a:cs typeface="+mn-ea"/>
                      <a:sym typeface="+mn-lt"/>
                    </a:rPr>
                    <a:t>复发模式</a:t>
                  </a:r>
                  <a:endParaRPr sz="1600" kern="0" dirty="0">
                    <a:cs typeface="+mn-ea"/>
                    <a:sym typeface="+mn-lt"/>
                  </a:endParaRPr>
                </a:p>
              </p:txBody>
            </p:sp>
            <p:sp>
              <p:nvSpPr>
                <p:cNvPr id="62" name="Google Shape;113;p15"/>
                <p:cNvSpPr/>
                <p:nvPr/>
              </p:nvSpPr>
              <p:spPr>
                <a:xfrm>
                  <a:off x="196854" y="886906"/>
                  <a:ext cx="1841134" cy="1646254"/>
                </a:xfrm>
                <a:prstGeom prst="roundRect">
                  <a:avLst>
                    <a:gd name="adj" fmla="val 9583"/>
                  </a:avLst>
                </a:prstGeom>
                <a:solidFill>
                  <a:srgbClr val="F2F2F2"/>
                </a:solidFill>
                <a:ln w="9525" cap="flat" cmpd="sng">
                  <a:solidFill>
                    <a:srgbClr val="000000"/>
                  </a:solidFill>
                  <a:prstDash val="solid"/>
                  <a:round/>
                  <a:headEnd type="none" w="sm" len="sm"/>
                  <a:tailEnd type="none" w="sm" len="sm"/>
                </a:ln>
              </p:spPr>
              <p:txBody>
                <a:bodyPr spcFirstLastPara="1" wrap="square" lIns="26974" tIns="26974" rIns="13474" bIns="26974" anchor="t" anchorCtr="0">
                  <a:noAutofit/>
                </a:bodyPr>
                <a:lstStyle/>
                <a:p>
                  <a:pPr algn="ctr" defTabSz="685800">
                    <a:buClr>
                      <a:srgbClr val="000000"/>
                    </a:buClr>
                    <a:defRPr/>
                  </a:pPr>
                  <a:endParaRPr sz="1400" kern="0" dirty="0">
                    <a:solidFill>
                      <a:srgbClr val="000000"/>
                    </a:solidFill>
                    <a:cs typeface="+mn-ea"/>
                    <a:sym typeface="+mn-lt"/>
                  </a:endParaRPr>
                </a:p>
              </p:txBody>
            </p:sp>
            <p:sp>
              <p:nvSpPr>
                <p:cNvPr id="63" name="Google Shape;114;p15"/>
                <p:cNvSpPr txBox="1"/>
                <p:nvPr/>
              </p:nvSpPr>
              <p:spPr>
                <a:xfrm>
                  <a:off x="227085" y="1002541"/>
                  <a:ext cx="1754080" cy="1346405"/>
                </a:xfrm>
                <a:prstGeom prst="rect">
                  <a:avLst/>
                </a:prstGeom>
                <a:noFill/>
                <a:ln>
                  <a:noFill/>
                </a:ln>
              </p:spPr>
              <p:txBody>
                <a:bodyPr spcFirstLastPara="1" wrap="square" lIns="68525" tIns="0" rIns="68525" bIns="0" anchor="t" anchorCtr="0">
                  <a:noAutofit/>
                </a:bodyPr>
                <a:lstStyle/>
                <a:p>
                  <a:pPr marL="285750" indent="-285750">
                    <a:buFont typeface="Arial" panose="020B0604020202020204" pitchFamily="34" charset="0"/>
                    <a:buChar char="•"/>
                    <a:defRPr/>
                  </a:pPr>
                  <a:r>
                    <a:rPr lang="zh-CN" altLang="en-US" b="1" dirty="0">
                      <a:cs typeface="+mn-ea"/>
                      <a:sym typeface="+mn-lt"/>
                    </a:rPr>
                    <a:t>完全可切除的</a:t>
                  </a:r>
                  <a:r>
                    <a:rPr lang="en-US" altLang="zh-CN" b="1" dirty="0">
                      <a:cs typeface="+mn-ea"/>
                      <a:sym typeface="+mn-lt"/>
                    </a:rPr>
                    <a:t>II-III</a:t>
                  </a:r>
                  <a:r>
                    <a:rPr lang="zh-CN" altLang="en-US" b="1" dirty="0">
                      <a:cs typeface="+mn-ea"/>
                      <a:sym typeface="+mn-lt"/>
                    </a:rPr>
                    <a:t>期</a:t>
                  </a:r>
                  <a:r>
                    <a:rPr lang="en-US" altLang="zh-CN" b="1" dirty="0">
                      <a:cs typeface="+mn-ea"/>
                      <a:sym typeface="+mn-lt"/>
                    </a:rPr>
                    <a:t>NSCLC</a:t>
                  </a:r>
                  <a:endParaRPr lang="en-US" altLang="zh-CN" b="1" dirty="0">
                    <a:cs typeface="+mn-ea"/>
                    <a:sym typeface="+mn-lt"/>
                  </a:endParaRPr>
                </a:p>
                <a:p>
                  <a:pPr marL="285750" indent="-285750">
                    <a:buFont typeface="Arial" panose="020B0604020202020204" pitchFamily="34" charset="0"/>
                    <a:buChar char="•"/>
                    <a:defRPr/>
                  </a:pPr>
                  <a:r>
                    <a:rPr lang="zh-CN" altLang="en-US" sz="1600" dirty="0">
                      <a:cs typeface="+mn-ea"/>
                      <a:sym typeface="+mn-lt"/>
                    </a:rPr>
                    <a:t>肺叶切除术或更多</a:t>
                  </a:r>
                  <a:endParaRPr lang="en-US" altLang="zh-CN" sz="1600" dirty="0">
                    <a:cs typeface="+mn-ea"/>
                    <a:sym typeface="+mn-lt"/>
                  </a:endParaRPr>
                </a:p>
                <a:p>
                  <a:pPr marL="285750" indent="-285750">
                    <a:buFont typeface="Arial" panose="020B0604020202020204" pitchFamily="34" charset="0"/>
                    <a:buChar char="•"/>
                    <a:defRPr/>
                  </a:pPr>
                  <a:r>
                    <a:rPr lang="zh-CN" altLang="en-US" sz="1600" dirty="0">
                      <a:cs typeface="+mn-ea"/>
                      <a:sym typeface="+mn-lt"/>
                    </a:rPr>
                    <a:t>除</a:t>
                  </a:r>
                  <a:r>
                    <a:rPr lang="en-US" altLang="zh-CN" sz="1600" dirty="0">
                      <a:cs typeface="+mn-ea"/>
                      <a:sym typeface="+mn-lt"/>
                    </a:rPr>
                    <a:t>T790M</a:t>
                  </a:r>
                  <a:r>
                    <a:rPr lang="zh-CN" altLang="en-US" sz="1600" dirty="0">
                      <a:cs typeface="+mn-ea"/>
                      <a:sym typeface="+mn-lt"/>
                    </a:rPr>
                    <a:t>突变外的</a:t>
                  </a:r>
                  <a:r>
                    <a:rPr lang="en-US" altLang="zh-CN" sz="1600" dirty="0">
                      <a:cs typeface="+mn-ea"/>
                      <a:sym typeface="+mn-lt"/>
                    </a:rPr>
                    <a:t>EGFR</a:t>
                  </a:r>
                  <a:r>
                    <a:rPr lang="zh-CN" altLang="en-US" sz="1600" dirty="0" smtClean="0">
                      <a:cs typeface="+mn-ea"/>
                      <a:sym typeface="+mn-lt"/>
                    </a:rPr>
                    <a:t>突变（</a:t>
                  </a:r>
                  <a:r>
                    <a:rPr lang="en-US" altLang="zh-CN" sz="1600" dirty="0" smtClean="0">
                      <a:cs typeface="+mn-ea"/>
                      <a:sym typeface="+mn-lt"/>
                    </a:rPr>
                    <a:t> </a:t>
                  </a:r>
                  <a:r>
                    <a:rPr lang="en-US" altLang="zh-CN" sz="1600" dirty="0">
                      <a:cs typeface="+mn-ea"/>
                      <a:sym typeface="+mn-lt"/>
                    </a:rPr>
                    <a:t>19</a:t>
                  </a:r>
                  <a:r>
                    <a:rPr lang="zh-CN" altLang="en-US" sz="1600" dirty="0">
                      <a:cs typeface="+mn-ea"/>
                      <a:sym typeface="+mn-lt"/>
                    </a:rPr>
                    <a:t>外显子突变或</a:t>
                  </a:r>
                  <a:r>
                    <a:rPr lang="en-US" altLang="zh-CN" sz="1600" dirty="0">
                      <a:cs typeface="+mn-ea"/>
                      <a:sym typeface="+mn-lt"/>
                    </a:rPr>
                    <a:t>L858R</a:t>
                  </a:r>
                  <a:r>
                    <a:rPr lang="zh-CN" altLang="en-US" sz="1600" dirty="0">
                      <a:cs typeface="+mn-ea"/>
                      <a:sym typeface="+mn-lt"/>
                    </a:rPr>
                    <a:t>突变）</a:t>
                  </a:r>
                  <a:endParaRPr lang="en-US" altLang="zh-CN" sz="1600" dirty="0">
                    <a:cs typeface="+mn-ea"/>
                    <a:sym typeface="+mn-lt"/>
                  </a:endParaRPr>
                </a:p>
                <a:p>
                  <a:pPr marL="285750" indent="-285750">
                    <a:buFont typeface="Arial" panose="020B0604020202020204" pitchFamily="34" charset="0"/>
                    <a:buChar char="•"/>
                    <a:defRPr/>
                  </a:pPr>
                  <a:r>
                    <a:rPr lang="en-US" altLang="zh-CN" sz="1600" dirty="0">
                      <a:cs typeface="+mn-ea"/>
                      <a:sym typeface="+mn-lt"/>
                    </a:rPr>
                    <a:t>ECOG PS 0-1</a:t>
                  </a:r>
                  <a:endParaRPr lang="en-US" altLang="zh-CN" sz="1600" dirty="0">
                    <a:cs typeface="+mn-ea"/>
                    <a:sym typeface="+mn-lt"/>
                  </a:endParaRPr>
                </a:p>
                <a:p>
                  <a:pPr marL="285750" indent="-285750">
                    <a:buFont typeface="Arial" panose="020B0604020202020204" pitchFamily="34" charset="0"/>
                    <a:buChar char="•"/>
                    <a:defRPr/>
                  </a:pPr>
                  <a:r>
                    <a:rPr lang="zh-CN" altLang="en-US" sz="1600" dirty="0">
                      <a:cs typeface="+mn-ea"/>
                      <a:sym typeface="+mn-lt"/>
                    </a:rPr>
                    <a:t>患者≥</a:t>
                  </a:r>
                  <a:r>
                    <a:rPr lang="en-US" altLang="zh-CN" sz="1600" dirty="0">
                      <a:cs typeface="+mn-ea"/>
                      <a:sym typeface="+mn-lt"/>
                    </a:rPr>
                    <a:t>20</a:t>
                  </a:r>
                  <a:r>
                    <a:rPr lang="zh-CN" altLang="en-US" sz="1600" dirty="0">
                      <a:cs typeface="+mn-ea"/>
                      <a:sym typeface="+mn-lt"/>
                    </a:rPr>
                    <a:t>岁 </a:t>
                  </a:r>
                  <a:r>
                    <a:rPr lang="en-US" altLang="zh-CN" sz="1600" dirty="0">
                      <a:cs typeface="+mn-ea"/>
                      <a:sym typeface="+mn-lt"/>
                    </a:rPr>
                    <a:t>&amp; </a:t>
                  </a:r>
                  <a:r>
                    <a:rPr lang="zh-CN" altLang="en-US" sz="1600" dirty="0">
                      <a:cs typeface="+mn-ea"/>
                      <a:sym typeface="+mn-lt"/>
                    </a:rPr>
                    <a:t>＜</a:t>
                  </a:r>
                  <a:r>
                    <a:rPr lang="en-US" altLang="zh-CN" sz="1600" dirty="0">
                      <a:cs typeface="+mn-ea"/>
                      <a:sym typeface="+mn-lt"/>
                    </a:rPr>
                    <a:t>75</a:t>
                  </a:r>
                  <a:r>
                    <a:rPr lang="zh-CN" altLang="en-US" sz="1600" dirty="0">
                      <a:cs typeface="+mn-ea"/>
                      <a:sym typeface="+mn-lt"/>
                    </a:rPr>
                    <a:t>岁</a:t>
                  </a:r>
                  <a:endParaRPr lang="zh-CN" altLang="en-US" sz="1600" dirty="0">
                    <a:cs typeface="+mn-ea"/>
                    <a:sym typeface="+mn-lt"/>
                  </a:endParaRPr>
                </a:p>
                <a:p>
                  <a:pPr>
                    <a:defRPr/>
                  </a:pPr>
                  <a:r>
                    <a:rPr lang="en-US" altLang="zh-CN" sz="1600" dirty="0">
                      <a:cs typeface="+mn-ea"/>
                      <a:sym typeface="+mn-lt"/>
                    </a:rPr>
                    <a:t>     </a:t>
                  </a:r>
                  <a:r>
                    <a:rPr lang="en-US" altLang="zh-CN" sz="1600" dirty="0" smtClean="0">
                      <a:cs typeface="+mn-ea"/>
                      <a:sym typeface="+mn-lt"/>
                    </a:rPr>
                    <a:t>N=230</a:t>
                  </a:r>
                  <a:endParaRPr lang="en-US" altLang="zh-CN" sz="1200" kern="0" dirty="0">
                    <a:cs typeface="+mn-ea"/>
                    <a:sym typeface="+mn-lt"/>
                  </a:endParaRPr>
                </a:p>
              </p:txBody>
            </p:sp>
            <p:sp>
              <p:nvSpPr>
                <p:cNvPr id="64" name="Google Shape;115;p15"/>
                <p:cNvSpPr/>
                <p:nvPr/>
              </p:nvSpPr>
              <p:spPr>
                <a:xfrm>
                  <a:off x="2238537" y="1151372"/>
                  <a:ext cx="1595877" cy="1225298"/>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26974" tIns="26974" rIns="26974" bIns="26974" anchor="ctr" anchorCtr="0">
                  <a:noAutofit/>
                </a:bodyPr>
                <a:lstStyle/>
                <a:p>
                  <a:pPr marL="354330">
                    <a:lnSpc>
                      <a:spcPct val="150000"/>
                    </a:lnSpc>
                    <a:spcBef>
                      <a:spcPct val="0"/>
                    </a:spcBef>
                    <a:defRPr/>
                  </a:pPr>
                  <a:endParaRPr lang="zh-CN" altLang="en-US" sz="1600" kern="0" dirty="0">
                    <a:latin typeface="+mn-ea"/>
                    <a:cs typeface="+mn-ea"/>
                    <a:sym typeface="+mn-lt"/>
                  </a:endParaRPr>
                </a:p>
              </p:txBody>
            </p:sp>
          </p:grpSp>
        </p:grpSp>
        <p:cxnSp>
          <p:nvCxnSpPr>
            <p:cNvPr id="112" name="Google Shape;102;p15"/>
            <p:cNvCxnSpPr/>
            <p:nvPr/>
          </p:nvCxnSpPr>
          <p:spPr>
            <a:xfrm flipH="1" flipV="1">
              <a:off x="6025472" y="2145507"/>
              <a:ext cx="169430" cy="2"/>
            </a:xfrm>
            <a:prstGeom prst="straightConnector1">
              <a:avLst/>
            </a:prstGeom>
            <a:noFill/>
            <a:ln w="28575" cap="flat" cmpd="sng">
              <a:solidFill>
                <a:srgbClr val="000000"/>
              </a:solidFill>
              <a:prstDash val="solid"/>
              <a:round/>
              <a:headEnd type="none" w="sm" len="sm"/>
              <a:tailEnd type="none" w="sm" len="sm"/>
            </a:ln>
          </p:spPr>
        </p:cxnSp>
        <p:cxnSp>
          <p:nvCxnSpPr>
            <p:cNvPr id="15" name="直接连接符 14"/>
            <p:cNvCxnSpPr/>
            <p:nvPr/>
          </p:nvCxnSpPr>
          <p:spPr>
            <a:xfrm flipH="1">
              <a:off x="6021124" y="1660614"/>
              <a:ext cx="5538" cy="9294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5833645" y="1674296"/>
              <a:ext cx="191758" cy="23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flipH="1">
              <a:off x="5735375" y="2589846"/>
              <a:ext cx="310031" cy="67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标题 1"/>
          <p:cNvSpPr>
            <a:spLocks noGrp="1"/>
          </p:cNvSpPr>
          <p:nvPr/>
        </p:nvSpPr>
        <p:spPr>
          <a:xfrm>
            <a:off x="67458" y="431627"/>
            <a:ext cx="2250844" cy="4897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研究方法</a:t>
            </a:r>
            <a:endParaRPr lang="zh-CN" altLang="en-US" sz="3200" b="1" dirty="0">
              <a:solidFill>
                <a:schemeClr val="accent2">
                  <a:lumMod val="75000"/>
                </a:schemeClr>
              </a:solidFill>
              <a:latin typeface="+mn-lt"/>
              <a:ea typeface="+mn-ea"/>
              <a:cs typeface="+mn-ea"/>
              <a:sym typeface="+mn-lt"/>
            </a:endParaRPr>
          </a:p>
        </p:txBody>
      </p:sp>
      <p:sp>
        <p:nvSpPr>
          <p:cNvPr id="5" name="文本框 4"/>
          <p:cNvSpPr txBox="1"/>
          <p:nvPr/>
        </p:nvSpPr>
        <p:spPr>
          <a:xfrm>
            <a:off x="3234866" y="1820436"/>
            <a:ext cx="2661504" cy="1862048"/>
          </a:xfrm>
          <a:prstGeom prst="rect">
            <a:avLst/>
          </a:prstGeom>
          <a:noFill/>
        </p:spPr>
        <p:txBody>
          <a:bodyPr wrap="square" rtlCol="0">
            <a:spAutoFit/>
          </a:bodyPr>
          <a:lstStyle/>
          <a:p>
            <a:pPr marL="354330">
              <a:lnSpc>
                <a:spcPts val="2300"/>
              </a:lnSpc>
              <a:spcBef>
                <a:spcPct val="0"/>
              </a:spcBef>
              <a:defRPr/>
            </a:pPr>
            <a:r>
              <a:rPr lang="zh-CN" altLang="en-US" sz="1600" dirty="0">
                <a:latin typeface="+mn-ea"/>
                <a:cs typeface="+mn-ea"/>
                <a:sym typeface="+mn-lt"/>
              </a:rPr>
              <a:t>分层因素：</a:t>
            </a:r>
            <a:endParaRPr lang="zh-CN" altLang="en-US" sz="1600" dirty="0">
              <a:latin typeface="+mn-ea"/>
              <a:cs typeface="+mn-ea"/>
              <a:sym typeface="+mn-lt"/>
            </a:endParaRPr>
          </a:p>
          <a:p>
            <a:pPr marL="354330">
              <a:lnSpc>
                <a:spcPts val="2300"/>
              </a:lnSpc>
              <a:spcBef>
                <a:spcPct val="0"/>
              </a:spcBef>
              <a:defRPr/>
            </a:pPr>
            <a:r>
              <a:rPr lang="zh-CN" altLang="en-US" sz="1600" b="1" dirty="0">
                <a:latin typeface="+mn-ea"/>
                <a:cs typeface="+mn-ea"/>
                <a:sym typeface="+mn-lt"/>
              </a:rPr>
              <a:t>机构</a:t>
            </a:r>
            <a:endParaRPr lang="en-US" altLang="zh-CN" sz="1600" b="1" dirty="0">
              <a:latin typeface="+mn-ea"/>
              <a:cs typeface="+mn-ea"/>
              <a:sym typeface="+mn-lt"/>
            </a:endParaRPr>
          </a:p>
          <a:p>
            <a:pPr marL="354330">
              <a:lnSpc>
                <a:spcPts val="2300"/>
              </a:lnSpc>
              <a:spcBef>
                <a:spcPct val="0"/>
              </a:spcBef>
              <a:defRPr/>
            </a:pPr>
            <a:r>
              <a:rPr lang="en-US" altLang="zh-CN" sz="1600" dirty="0">
                <a:latin typeface="+mn-ea"/>
                <a:cs typeface="+mn-ea"/>
                <a:sym typeface="+mn-lt"/>
              </a:rPr>
              <a:t>II</a:t>
            </a:r>
            <a:r>
              <a:rPr lang="zh-CN" altLang="en-US" sz="1600" dirty="0">
                <a:latin typeface="+mn-ea"/>
                <a:cs typeface="+mn-ea"/>
                <a:sym typeface="+mn-lt"/>
              </a:rPr>
              <a:t>期 </a:t>
            </a:r>
            <a:r>
              <a:rPr lang="en-US" altLang="zh-CN" sz="1600" dirty="0">
                <a:latin typeface="+mn-ea"/>
                <a:cs typeface="+mn-ea"/>
                <a:sym typeface="+mn-lt"/>
              </a:rPr>
              <a:t>vs III</a:t>
            </a:r>
            <a:r>
              <a:rPr lang="zh-CN" altLang="en-US" sz="1600" dirty="0">
                <a:latin typeface="+mn-ea"/>
                <a:cs typeface="+mn-ea"/>
                <a:sym typeface="+mn-lt"/>
              </a:rPr>
              <a:t>期</a:t>
            </a:r>
            <a:endParaRPr lang="en-US" altLang="zh-CN" sz="1600" dirty="0">
              <a:latin typeface="+mn-ea"/>
              <a:cs typeface="+mn-ea"/>
              <a:sym typeface="+mn-lt"/>
            </a:endParaRPr>
          </a:p>
          <a:p>
            <a:pPr marL="354330">
              <a:lnSpc>
                <a:spcPts val="2300"/>
              </a:lnSpc>
              <a:spcBef>
                <a:spcPct val="0"/>
              </a:spcBef>
              <a:defRPr/>
            </a:pPr>
            <a:r>
              <a:rPr lang="en-US" altLang="zh-CN" sz="1600" dirty="0">
                <a:latin typeface="+mn-ea"/>
                <a:cs typeface="+mn-ea"/>
                <a:sym typeface="+mn-lt"/>
              </a:rPr>
              <a:t>(</a:t>
            </a:r>
            <a:r>
              <a:rPr lang="en-US" altLang="zh-CN" sz="1600" dirty="0" err="1">
                <a:latin typeface="+mn-ea"/>
                <a:cs typeface="+mn-ea"/>
                <a:sym typeface="+mn-lt"/>
              </a:rPr>
              <a:t>UICC</a:t>
            </a:r>
            <a:r>
              <a:rPr lang="en-US" altLang="zh-CN" sz="1600" dirty="0">
                <a:latin typeface="+mn-ea"/>
                <a:cs typeface="+mn-ea"/>
                <a:sym typeface="+mn-lt"/>
              </a:rPr>
              <a:t> </a:t>
            </a:r>
            <a:r>
              <a:rPr lang="en-US" altLang="zh-CN" sz="1600" dirty="0" err="1">
                <a:latin typeface="+mn-ea"/>
                <a:cs typeface="+mn-ea"/>
                <a:sym typeface="+mn-lt"/>
              </a:rPr>
              <a:t>TNM</a:t>
            </a:r>
            <a:r>
              <a:rPr lang="en-US" altLang="zh-CN" sz="1600" dirty="0">
                <a:latin typeface="+mn-ea"/>
                <a:cs typeface="+mn-ea"/>
                <a:sym typeface="+mn-lt"/>
              </a:rPr>
              <a:t> 7</a:t>
            </a:r>
            <a:r>
              <a:rPr lang="zh-CN" altLang="en-US" sz="1600" dirty="0">
                <a:latin typeface="+mn-ea"/>
                <a:cs typeface="+mn-ea"/>
                <a:sym typeface="+mn-lt"/>
              </a:rPr>
              <a:t>版分期</a:t>
            </a:r>
            <a:r>
              <a:rPr lang="en-US" altLang="zh-CN" sz="1600" dirty="0">
                <a:latin typeface="+mn-ea"/>
                <a:cs typeface="+mn-ea"/>
                <a:sym typeface="+mn-lt"/>
              </a:rPr>
              <a:t>)</a:t>
            </a:r>
            <a:endParaRPr lang="en-US" altLang="zh-CN" sz="1600" dirty="0">
              <a:latin typeface="+mn-ea"/>
              <a:cs typeface="+mn-ea"/>
              <a:sym typeface="+mn-lt"/>
            </a:endParaRPr>
          </a:p>
          <a:p>
            <a:pPr marL="354330">
              <a:lnSpc>
                <a:spcPts val="2300"/>
              </a:lnSpc>
              <a:spcBef>
                <a:spcPct val="0"/>
              </a:spcBef>
              <a:defRPr/>
            </a:pPr>
            <a:r>
              <a:rPr lang="zh-CN" altLang="en-US" sz="1600" b="1" dirty="0">
                <a:latin typeface="+mn-ea"/>
                <a:cs typeface="+mn-ea"/>
                <a:sym typeface="+mn-lt"/>
              </a:rPr>
              <a:t>性别</a:t>
            </a:r>
            <a:endParaRPr lang="en-US" altLang="zh-CN" sz="1600" b="1" dirty="0">
              <a:latin typeface="+mn-ea"/>
              <a:cs typeface="+mn-ea"/>
              <a:sym typeface="+mn-lt"/>
            </a:endParaRPr>
          </a:p>
          <a:p>
            <a:pPr marL="354330">
              <a:lnSpc>
                <a:spcPts val="2300"/>
              </a:lnSpc>
              <a:spcBef>
                <a:spcPct val="0"/>
              </a:spcBef>
              <a:defRPr/>
            </a:pPr>
            <a:r>
              <a:rPr lang="zh-CN" altLang="en-US" sz="1600" dirty="0">
                <a:latin typeface="+mn-ea"/>
                <a:cs typeface="+mn-ea"/>
                <a:sym typeface="+mn-lt"/>
              </a:rPr>
              <a:t>年龄＜</a:t>
            </a:r>
            <a:r>
              <a:rPr lang="en-US" altLang="zh-CN" sz="1600" dirty="0">
                <a:latin typeface="+mn-ea"/>
                <a:cs typeface="+mn-ea"/>
                <a:sym typeface="+mn-lt"/>
              </a:rPr>
              <a:t>65</a:t>
            </a:r>
            <a:r>
              <a:rPr lang="zh-CN" altLang="en-US" sz="1600" dirty="0">
                <a:latin typeface="+mn-ea"/>
                <a:cs typeface="+mn-ea"/>
                <a:sym typeface="+mn-lt"/>
              </a:rPr>
              <a:t>岁 </a:t>
            </a:r>
            <a:r>
              <a:rPr lang="en-US" altLang="zh-CN" sz="1600" dirty="0">
                <a:latin typeface="+mn-ea"/>
                <a:cs typeface="+mn-ea"/>
                <a:sym typeface="+mn-lt"/>
              </a:rPr>
              <a:t>vs </a:t>
            </a:r>
            <a:r>
              <a:rPr lang="zh-CN" altLang="en-US" sz="1600" dirty="0">
                <a:latin typeface="+mn-ea"/>
                <a:cs typeface="+mn-ea"/>
                <a:sym typeface="+mn-lt"/>
              </a:rPr>
              <a:t>≥</a:t>
            </a:r>
            <a:r>
              <a:rPr lang="en-US" altLang="zh-CN" sz="1600" dirty="0">
                <a:latin typeface="+mn-ea"/>
                <a:cs typeface="+mn-ea"/>
                <a:sym typeface="+mn-lt"/>
              </a:rPr>
              <a:t>65</a:t>
            </a:r>
            <a:r>
              <a:rPr lang="zh-CN" altLang="en-US" sz="1600" dirty="0">
                <a:latin typeface="+mn-ea"/>
                <a:cs typeface="+mn-ea"/>
                <a:sym typeface="+mn-lt"/>
              </a:rPr>
              <a:t>岁</a:t>
            </a:r>
            <a:endParaRPr lang="zh-CN" altLang="en-US" sz="1600" kern="0" dirty="0">
              <a:latin typeface="+mn-ea"/>
              <a:cs typeface="+mn-ea"/>
              <a:sym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02510" y="1230979"/>
            <a:ext cx="11413764" cy="4893555"/>
            <a:chOff x="389118" y="1123605"/>
            <a:chExt cx="11413764" cy="4893555"/>
          </a:xfrm>
        </p:grpSpPr>
        <p:grpSp>
          <p:nvGrpSpPr>
            <p:cNvPr id="7" name="组合 6"/>
            <p:cNvGrpSpPr/>
            <p:nvPr/>
          </p:nvGrpSpPr>
          <p:grpSpPr>
            <a:xfrm>
              <a:off x="389118" y="1151893"/>
              <a:ext cx="11413764" cy="4865267"/>
              <a:chOff x="389118" y="1151893"/>
              <a:chExt cx="11413764" cy="4865267"/>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4471" b="9749"/>
              <a:stretch>
                <a:fillRect/>
              </a:stretch>
            </p:blipFill>
            <p:spPr bwMode="auto">
              <a:xfrm>
                <a:off x="389118" y="1151893"/>
                <a:ext cx="11413764" cy="486526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7408164" y="1151893"/>
                <a:ext cx="4394718" cy="790794"/>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grpSp>
        <p:sp>
          <p:nvSpPr>
            <p:cNvPr id="8" name="文本框 7"/>
            <p:cNvSpPr txBox="1"/>
            <p:nvPr/>
          </p:nvSpPr>
          <p:spPr>
            <a:xfrm>
              <a:off x="9605523" y="1123605"/>
              <a:ext cx="2099388" cy="1033040"/>
            </a:xfrm>
            <a:prstGeom prst="rect">
              <a:avLst/>
            </a:prstGeom>
            <a:noFill/>
          </p:spPr>
          <p:txBody>
            <a:bodyPr wrap="square" rtlCol="0" anchor="ctr">
              <a:spAutoFit/>
            </a:bodyPr>
            <a:lstStyle/>
            <a:p>
              <a:pPr>
                <a:lnSpc>
                  <a:spcPct val="150000"/>
                </a:lnSpc>
                <a:spcBef>
                  <a:spcPct val="0"/>
                </a:spcBef>
                <a:defRPr/>
              </a:pPr>
              <a:r>
                <a:rPr lang="en-US" altLang="zh-CN" sz="1050" b="1" dirty="0">
                  <a:solidFill>
                    <a:prstClr val="white"/>
                  </a:solidFill>
                  <a:cs typeface="+mn-ea"/>
                  <a:sym typeface="+mn-lt"/>
                </a:rPr>
                <a:t>2011</a:t>
              </a:r>
              <a:r>
                <a:rPr lang="zh-CN" altLang="en-US" sz="1050" b="1" dirty="0">
                  <a:solidFill>
                    <a:prstClr val="white"/>
                  </a:solidFill>
                  <a:cs typeface="+mn-ea"/>
                  <a:sym typeface="+mn-lt"/>
                </a:rPr>
                <a:t>年</a:t>
              </a:r>
              <a:r>
                <a:rPr lang="en-US" altLang="zh-CN" sz="1050" b="1" dirty="0">
                  <a:solidFill>
                    <a:prstClr val="white"/>
                  </a:solidFill>
                  <a:cs typeface="+mn-ea"/>
                  <a:sym typeface="+mn-lt"/>
                </a:rPr>
                <a:t>9</a:t>
              </a:r>
              <a:r>
                <a:rPr lang="zh-CN" altLang="en-US" sz="1050" b="1" dirty="0">
                  <a:solidFill>
                    <a:prstClr val="white"/>
                  </a:solidFill>
                  <a:cs typeface="+mn-ea"/>
                  <a:sym typeface="+mn-lt"/>
                </a:rPr>
                <a:t>月</a:t>
              </a:r>
              <a:r>
                <a:rPr lang="en-US" altLang="zh-CN" sz="1050" b="1" dirty="0">
                  <a:solidFill>
                    <a:prstClr val="white"/>
                  </a:solidFill>
                  <a:cs typeface="+mn-ea"/>
                  <a:sym typeface="+mn-lt"/>
                </a:rPr>
                <a:t>-2015</a:t>
              </a:r>
              <a:r>
                <a:rPr lang="zh-CN" altLang="en-US" sz="1050" b="1" dirty="0">
                  <a:solidFill>
                    <a:prstClr val="white"/>
                  </a:solidFill>
                  <a:cs typeface="+mn-ea"/>
                  <a:sym typeface="+mn-lt"/>
                </a:rPr>
                <a:t>年</a:t>
              </a:r>
              <a:r>
                <a:rPr lang="en-US" altLang="zh-CN" sz="1050" b="1" dirty="0">
                  <a:solidFill>
                    <a:prstClr val="white"/>
                  </a:solidFill>
                  <a:cs typeface="+mn-ea"/>
                  <a:sym typeface="+mn-lt"/>
                </a:rPr>
                <a:t>12</a:t>
              </a:r>
              <a:r>
                <a:rPr lang="zh-CN" altLang="en-US" sz="1050" b="1" dirty="0">
                  <a:solidFill>
                    <a:prstClr val="white"/>
                  </a:solidFill>
                  <a:cs typeface="+mn-ea"/>
                  <a:sym typeface="+mn-lt"/>
                </a:rPr>
                <a:t>月</a:t>
              </a:r>
              <a:endParaRPr lang="en-US" altLang="zh-CN" sz="1050" b="1" dirty="0">
                <a:solidFill>
                  <a:prstClr val="white"/>
                </a:solidFill>
                <a:cs typeface="+mn-ea"/>
                <a:sym typeface="+mn-lt"/>
              </a:endParaRPr>
            </a:p>
            <a:p>
              <a:pPr>
                <a:lnSpc>
                  <a:spcPct val="150000"/>
                </a:lnSpc>
                <a:spcBef>
                  <a:spcPct val="0"/>
                </a:spcBef>
                <a:defRPr/>
              </a:pPr>
              <a:r>
                <a:rPr lang="zh-CN" altLang="en-US" sz="1050" b="1" dirty="0">
                  <a:solidFill>
                    <a:prstClr val="white"/>
                  </a:solidFill>
                  <a:cs typeface="+mn-ea"/>
                  <a:sym typeface="+mn-lt"/>
                </a:rPr>
                <a:t>日本</a:t>
              </a:r>
              <a:r>
                <a:rPr lang="en-US" altLang="zh-CN" sz="1050" b="1" dirty="0">
                  <a:solidFill>
                    <a:prstClr val="white"/>
                  </a:solidFill>
                  <a:cs typeface="+mn-ea"/>
                  <a:sym typeface="+mn-lt"/>
                </a:rPr>
                <a:t>25</a:t>
              </a:r>
              <a:r>
                <a:rPr lang="zh-CN" altLang="en-US" sz="1050" b="1" dirty="0">
                  <a:solidFill>
                    <a:prstClr val="white"/>
                  </a:solidFill>
                  <a:cs typeface="+mn-ea"/>
                  <a:sym typeface="+mn-lt"/>
                </a:rPr>
                <a:t>家中心纳入</a:t>
              </a:r>
              <a:r>
                <a:rPr lang="en-US" altLang="zh-CN" sz="1050" b="1" dirty="0">
                  <a:solidFill>
                    <a:prstClr val="white"/>
                  </a:solidFill>
                  <a:cs typeface="+mn-ea"/>
                  <a:sym typeface="+mn-lt"/>
                </a:rPr>
                <a:t>234</a:t>
              </a:r>
              <a:r>
                <a:rPr lang="zh-CN" altLang="en-US" sz="1050" b="1" dirty="0">
                  <a:solidFill>
                    <a:prstClr val="white"/>
                  </a:solidFill>
                  <a:cs typeface="+mn-ea"/>
                  <a:sym typeface="+mn-lt"/>
                </a:rPr>
                <a:t>例患者</a:t>
              </a:r>
              <a:endParaRPr lang="en-US" altLang="zh-CN" sz="1050" b="1" dirty="0">
                <a:solidFill>
                  <a:prstClr val="white"/>
                </a:solidFill>
                <a:cs typeface="+mn-ea"/>
                <a:sym typeface="+mn-lt"/>
              </a:endParaRPr>
            </a:p>
            <a:p>
              <a:pPr>
                <a:lnSpc>
                  <a:spcPct val="150000"/>
                </a:lnSpc>
                <a:spcBef>
                  <a:spcPct val="0"/>
                </a:spcBef>
                <a:defRPr/>
              </a:pPr>
              <a:r>
                <a:rPr lang="zh-CN" altLang="en-US" sz="1050" b="1" dirty="0">
                  <a:solidFill>
                    <a:prstClr val="white"/>
                  </a:solidFill>
                  <a:cs typeface="+mn-ea"/>
                  <a:sym typeface="+mn-lt"/>
                </a:rPr>
                <a:t>日期截止时间：</a:t>
              </a:r>
              <a:r>
                <a:rPr lang="en-US" altLang="zh-CN" sz="1050" b="1" dirty="0">
                  <a:solidFill>
                    <a:prstClr val="white"/>
                  </a:solidFill>
                  <a:cs typeface="+mn-ea"/>
                  <a:sym typeface="+mn-lt"/>
                </a:rPr>
                <a:t>2020</a:t>
              </a:r>
              <a:r>
                <a:rPr lang="zh-CN" altLang="en-US" sz="1050" b="1" dirty="0">
                  <a:solidFill>
                    <a:prstClr val="white"/>
                  </a:solidFill>
                  <a:cs typeface="+mn-ea"/>
                  <a:sym typeface="+mn-lt"/>
                </a:rPr>
                <a:t>年</a:t>
              </a:r>
              <a:r>
                <a:rPr lang="en-US" altLang="zh-CN" sz="1050" b="1" dirty="0">
                  <a:solidFill>
                    <a:prstClr val="white"/>
                  </a:solidFill>
                  <a:cs typeface="+mn-ea"/>
                  <a:sym typeface="+mn-lt"/>
                </a:rPr>
                <a:t>12</a:t>
              </a:r>
              <a:r>
                <a:rPr lang="zh-CN" altLang="en-US" sz="1050" b="1" dirty="0">
                  <a:solidFill>
                    <a:prstClr val="white"/>
                  </a:solidFill>
                  <a:cs typeface="+mn-ea"/>
                  <a:sym typeface="+mn-lt"/>
                </a:rPr>
                <a:t>月</a:t>
              </a:r>
              <a:r>
                <a:rPr lang="en-US" altLang="zh-CN" sz="1050" b="1" dirty="0">
                  <a:solidFill>
                    <a:prstClr val="white"/>
                  </a:solidFill>
                  <a:cs typeface="+mn-ea"/>
                  <a:sym typeface="+mn-lt"/>
                </a:rPr>
                <a:t>28</a:t>
              </a:r>
              <a:r>
                <a:rPr lang="zh-CN" altLang="en-US" sz="1050" b="1" dirty="0">
                  <a:solidFill>
                    <a:prstClr val="white"/>
                  </a:solidFill>
                  <a:cs typeface="+mn-ea"/>
                  <a:sym typeface="+mn-lt"/>
                </a:rPr>
                <a:t>日</a:t>
              </a:r>
              <a:endParaRPr lang="zh-CN" altLang="en-US" sz="1050" b="1" dirty="0">
                <a:solidFill>
                  <a:prstClr val="white"/>
                </a:solidFill>
                <a:cs typeface="+mn-ea"/>
                <a:sym typeface="+mn-lt"/>
              </a:endParaRPr>
            </a:p>
          </p:txBody>
        </p:sp>
      </p:grpSp>
      <p:sp>
        <p:nvSpPr>
          <p:cNvPr id="3" name="标题 1"/>
          <p:cNvSpPr>
            <a:spLocks noGrp="1"/>
          </p:cNvSpPr>
          <p:nvPr/>
        </p:nvSpPr>
        <p:spPr>
          <a:xfrm>
            <a:off x="-134306" y="382981"/>
            <a:ext cx="3080674" cy="570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研究流程图</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9099593" y="5950791"/>
            <a:ext cx="3092407" cy="230832"/>
          </a:xfrm>
          <a:prstGeom prst="rect">
            <a:avLst/>
          </a:prstGeom>
          <a:noFill/>
        </p:spPr>
        <p:txBody>
          <a:bodyPr wrap="square" rtlCol="0" anchor="ctr">
            <a:spAutoFit/>
          </a:bodyPr>
          <a:lstStyle/>
          <a:p>
            <a:pPr>
              <a:lnSpc>
                <a:spcPct val="90000"/>
              </a:lnSpc>
              <a:spcBef>
                <a:spcPct val="0"/>
              </a:spcBef>
              <a:defRPr/>
            </a:pPr>
            <a:r>
              <a:rPr lang="zh-CN" altLang="en-US" sz="1000" b="1" dirty="0">
                <a:latin typeface="+mn-ea"/>
                <a:cs typeface="+mn-ea"/>
                <a:sym typeface="+mn-lt"/>
              </a:rPr>
              <a:t>顺铂</a:t>
            </a:r>
            <a:r>
              <a:rPr lang="en-US" altLang="zh-CN" sz="1000" b="1" dirty="0">
                <a:latin typeface="+mn-ea"/>
                <a:cs typeface="+mn-ea"/>
                <a:sym typeface="+mn-lt"/>
              </a:rPr>
              <a:t>+</a:t>
            </a:r>
            <a:r>
              <a:rPr lang="zh-CN" altLang="en-US" sz="1000" b="1" dirty="0">
                <a:latin typeface="+mn-ea"/>
                <a:cs typeface="+mn-ea"/>
                <a:sym typeface="+mn-lt"/>
              </a:rPr>
              <a:t>长春瑞滨组已发生</a:t>
            </a:r>
            <a:r>
              <a:rPr lang="en-US" altLang="zh-CN" sz="1000" b="1" dirty="0">
                <a:latin typeface="+mn-ea"/>
                <a:cs typeface="+mn-ea"/>
                <a:sym typeface="+mn-lt"/>
              </a:rPr>
              <a:t>3</a:t>
            </a:r>
            <a:r>
              <a:rPr lang="zh-CN" altLang="en-US" sz="1000" b="1" dirty="0">
                <a:latin typeface="+mn-ea"/>
                <a:cs typeface="+mn-ea"/>
                <a:sym typeface="+mn-lt"/>
              </a:rPr>
              <a:t>例治疗相关死亡（</a:t>
            </a:r>
            <a:r>
              <a:rPr lang="en-US" altLang="zh-CN" sz="1000" b="1" dirty="0">
                <a:latin typeface="+mn-ea"/>
                <a:cs typeface="+mn-ea"/>
                <a:sym typeface="+mn-lt"/>
              </a:rPr>
              <a:t>TRD</a:t>
            </a:r>
            <a:r>
              <a:rPr lang="zh-CN" altLang="en-US" sz="1000" b="1" dirty="0">
                <a:latin typeface="+mn-ea"/>
                <a:cs typeface="+mn-ea"/>
                <a:sym typeface="+mn-lt"/>
              </a:rPr>
              <a:t>）</a:t>
            </a:r>
            <a:endParaRPr lang="zh-CN" altLang="en-US" sz="1000" b="1" dirty="0">
              <a:latin typeface="+mn-ea"/>
              <a:cs typeface="+mn-ea"/>
              <a:sym typeface="+mn-lt"/>
            </a:endParaRPr>
          </a:p>
        </p:txBody>
      </p:sp>
      <p:grpSp>
        <p:nvGrpSpPr>
          <p:cNvPr id="9" name="组合 8"/>
          <p:cNvGrpSpPr/>
          <p:nvPr/>
        </p:nvGrpSpPr>
        <p:grpSpPr>
          <a:xfrm>
            <a:off x="1154545" y="1108365"/>
            <a:ext cx="9695758" cy="4667021"/>
            <a:chOff x="1777821" y="1075256"/>
            <a:chExt cx="8636358" cy="3997439"/>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5788" t="25366" r="17260" b="19541"/>
            <a:stretch>
              <a:fillRect/>
            </a:stretch>
          </p:blipFill>
          <p:spPr bwMode="auto">
            <a:xfrm>
              <a:off x="1777821" y="1075256"/>
              <a:ext cx="8636358" cy="39974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本框 5"/>
            <p:cNvSpPr txBox="1"/>
            <p:nvPr/>
          </p:nvSpPr>
          <p:spPr>
            <a:xfrm>
              <a:off x="2248679" y="2012174"/>
              <a:ext cx="3240000" cy="292713"/>
            </a:xfrm>
            <a:prstGeom prst="rect">
              <a:avLst/>
            </a:prstGeom>
            <a:solidFill>
              <a:srgbClr val="002657"/>
            </a:solidFill>
          </p:spPr>
          <p:txBody>
            <a:bodyPr wrap="square" rtlCol="0" anchor="ctr">
              <a:spAutoFit/>
            </a:bodyPr>
            <a:lstStyle/>
            <a:p>
              <a:pPr algn="ctr">
                <a:lnSpc>
                  <a:spcPct val="90000"/>
                </a:lnSpc>
                <a:spcBef>
                  <a:spcPct val="0"/>
                </a:spcBef>
                <a:defRPr/>
              </a:pPr>
              <a:r>
                <a:rPr lang="zh-CN" altLang="en-US" sz="1600" dirty="0">
                  <a:solidFill>
                    <a:prstClr val="white"/>
                  </a:solidFill>
                  <a:cs typeface="+mn-ea"/>
                  <a:sym typeface="+mn-lt"/>
                </a:rPr>
                <a:t>完成治疗</a:t>
              </a:r>
              <a:endParaRPr lang="zh-CN" altLang="en-US" sz="1600" dirty="0">
                <a:solidFill>
                  <a:prstClr val="white"/>
                </a:solidFill>
                <a:cs typeface="+mn-ea"/>
                <a:sym typeface="+mn-lt"/>
              </a:endParaRPr>
            </a:p>
          </p:txBody>
        </p:sp>
        <p:sp>
          <p:nvSpPr>
            <p:cNvPr id="7" name="文本框 6"/>
            <p:cNvSpPr txBox="1"/>
            <p:nvPr/>
          </p:nvSpPr>
          <p:spPr>
            <a:xfrm>
              <a:off x="2248679" y="2751990"/>
              <a:ext cx="3240000" cy="292713"/>
            </a:xfrm>
            <a:prstGeom prst="rect">
              <a:avLst/>
            </a:prstGeom>
            <a:solidFill>
              <a:srgbClr val="002657"/>
            </a:solidFill>
          </p:spPr>
          <p:txBody>
            <a:bodyPr wrap="square" rtlCol="0" anchor="ctr">
              <a:spAutoFit/>
            </a:bodyPr>
            <a:lstStyle/>
            <a:p>
              <a:pPr algn="ctr">
                <a:lnSpc>
                  <a:spcPct val="90000"/>
                </a:lnSpc>
                <a:spcBef>
                  <a:spcPct val="0"/>
                </a:spcBef>
                <a:defRPr/>
              </a:pPr>
              <a:r>
                <a:rPr lang="zh-CN" altLang="en-US" sz="1600" dirty="0">
                  <a:solidFill>
                    <a:prstClr val="white"/>
                  </a:solidFill>
                  <a:cs typeface="+mn-ea"/>
                  <a:sym typeface="+mn-lt"/>
                </a:rPr>
                <a:t>未继续治疗</a:t>
              </a:r>
              <a:endParaRPr lang="zh-CN" altLang="en-US" sz="1600" dirty="0">
                <a:solidFill>
                  <a:prstClr val="white"/>
                </a:solidFill>
                <a:cs typeface="+mn-ea"/>
                <a:sym typeface="+mn-lt"/>
              </a:endParaRPr>
            </a:p>
          </p:txBody>
        </p:sp>
        <p:sp>
          <p:nvSpPr>
            <p:cNvPr id="8" name="文本框 7"/>
            <p:cNvSpPr txBox="1"/>
            <p:nvPr/>
          </p:nvSpPr>
          <p:spPr>
            <a:xfrm>
              <a:off x="2248679" y="3156117"/>
              <a:ext cx="3240000" cy="1815774"/>
            </a:xfrm>
            <a:prstGeom prst="rect">
              <a:avLst/>
            </a:prstGeom>
            <a:solidFill>
              <a:srgbClr val="002657"/>
            </a:solidFill>
          </p:spPr>
          <p:txBody>
            <a:bodyPr wrap="square" rtlCol="0" anchor="ctr">
              <a:spAutoFit/>
            </a:bodyPr>
            <a:lstStyle/>
            <a:p>
              <a:pPr algn="ctr">
                <a:lnSpc>
                  <a:spcPct val="150000"/>
                </a:lnSpc>
                <a:spcBef>
                  <a:spcPct val="0"/>
                </a:spcBef>
                <a:defRPr/>
              </a:pPr>
              <a:r>
                <a:rPr lang="zh-CN" altLang="en-US" sz="1600" dirty="0">
                  <a:solidFill>
                    <a:prstClr val="white"/>
                  </a:solidFill>
                  <a:cs typeface="+mn-ea"/>
                  <a:sym typeface="+mn-lt"/>
                </a:rPr>
                <a:t>复发或继发肿瘤</a:t>
              </a:r>
              <a:endParaRPr lang="en-US" altLang="zh-CN" sz="1600" dirty="0">
                <a:solidFill>
                  <a:prstClr val="white"/>
                </a:solidFill>
                <a:cs typeface="+mn-ea"/>
                <a:sym typeface="+mn-lt"/>
              </a:endParaRPr>
            </a:p>
            <a:p>
              <a:pPr algn="ctr">
                <a:lnSpc>
                  <a:spcPct val="150000"/>
                </a:lnSpc>
                <a:spcBef>
                  <a:spcPct val="0"/>
                </a:spcBef>
                <a:defRPr/>
              </a:pPr>
              <a:r>
                <a:rPr lang="zh-CN" altLang="en-US" sz="1600" dirty="0">
                  <a:solidFill>
                    <a:prstClr val="white"/>
                  </a:solidFill>
                  <a:cs typeface="+mn-ea"/>
                  <a:sym typeface="+mn-lt"/>
                </a:rPr>
                <a:t>患者请求</a:t>
              </a:r>
              <a:endParaRPr lang="en-US" altLang="zh-CN" sz="1600" dirty="0">
                <a:solidFill>
                  <a:prstClr val="white"/>
                </a:solidFill>
                <a:cs typeface="+mn-ea"/>
                <a:sym typeface="+mn-lt"/>
              </a:endParaRPr>
            </a:p>
            <a:p>
              <a:pPr algn="ctr">
                <a:lnSpc>
                  <a:spcPct val="150000"/>
                </a:lnSpc>
                <a:spcBef>
                  <a:spcPct val="0"/>
                </a:spcBef>
                <a:defRPr/>
              </a:pPr>
              <a:r>
                <a:rPr lang="zh-CN" altLang="en-US" sz="1600" dirty="0">
                  <a:solidFill>
                    <a:prstClr val="white"/>
                  </a:solidFill>
                  <a:cs typeface="+mn-ea"/>
                  <a:sym typeface="+mn-lt"/>
                </a:rPr>
                <a:t>研究者判断</a:t>
              </a:r>
              <a:endParaRPr lang="en-US" altLang="zh-CN" sz="1600" dirty="0">
                <a:solidFill>
                  <a:prstClr val="white"/>
                </a:solidFill>
                <a:cs typeface="+mn-ea"/>
                <a:sym typeface="+mn-lt"/>
              </a:endParaRPr>
            </a:p>
            <a:p>
              <a:pPr algn="ctr">
                <a:lnSpc>
                  <a:spcPct val="150000"/>
                </a:lnSpc>
                <a:spcBef>
                  <a:spcPct val="0"/>
                </a:spcBef>
                <a:defRPr/>
              </a:pPr>
              <a:r>
                <a:rPr lang="zh-CN" altLang="en-US" sz="1600" dirty="0">
                  <a:solidFill>
                    <a:prstClr val="white"/>
                  </a:solidFill>
                  <a:cs typeface="+mn-ea"/>
                  <a:sym typeface="+mn-lt"/>
                </a:rPr>
                <a:t>由于不良事件</a:t>
              </a:r>
              <a:endParaRPr lang="en-US" altLang="zh-CN" sz="1600" dirty="0">
                <a:solidFill>
                  <a:prstClr val="white"/>
                </a:solidFill>
                <a:cs typeface="+mn-ea"/>
                <a:sym typeface="+mn-lt"/>
              </a:endParaRPr>
            </a:p>
            <a:p>
              <a:pPr algn="ctr">
                <a:lnSpc>
                  <a:spcPct val="150000"/>
                </a:lnSpc>
                <a:spcBef>
                  <a:spcPct val="0"/>
                </a:spcBef>
                <a:defRPr/>
              </a:pPr>
              <a:r>
                <a:rPr lang="zh-CN" altLang="en-US" sz="1600" dirty="0">
                  <a:solidFill>
                    <a:prstClr val="white"/>
                  </a:solidFill>
                  <a:cs typeface="+mn-ea"/>
                  <a:sym typeface="+mn-lt"/>
                </a:rPr>
                <a:t>方案违背</a:t>
              </a:r>
              <a:endParaRPr lang="zh-CN" altLang="en-US" sz="1600" dirty="0">
                <a:solidFill>
                  <a:prstClr val="white"/>
                </a:solidFill>
                <a:cs typeface="+mn-ea"/>
                <a:sym typeface="+mn-lt"/>
              </a:endParaRPr>
            </a:p>
          </p:txBody>
        </p:sp>
      </p:grpSp>
      <p:sp>
        <p:nvSpPr>
          <p:cNvPr id="3" name="标题 1"/>
          <p:cNvSpPr>
            <a:spLocks noGrp="1"/>
          </p:cNvSpPr>
          <p:nvPr/>
        </p:nvSpPr>
        <p:spPr>
          <a:xfrm>
            <a:off x="-51025" y="459871"/>
            <a:ext cx="3025255" cy="4645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治疗完成率</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7676" t="14097" r="18479" b="10123"/>
          <a:stretch>
            <a:fillRect/>
          </a:stretch>
        </p:blipFill>
        <p:spPr bwMode="auto">
          <a:xfrm>
            <a:off x="431008" y="1712399"/>
            <a:ext cx="5384202" cy="35947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009" t="14281" r="12925" b="10158"/>
          <a:stretch>
            <a:fillRect/>
          </a:stretch>
        </p:blipFill>
        <p:spPr bwMode="auto">
          <a:xfrm>
            <a:off x="5919539" y="1712399"/>
            <a:ext cx="5841455" cy="35947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a:spLocks noGrp="1"/>
          </p:cNvSpPr>
          <p:nvPr/>
        </p:nvSpPr>
        <p:spPr>
          <a:xfrm>
            <a:off x="55620" y="436592"/>
            <a:ext cx="3121660" cy="4593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患者基线数据</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3425" t="11226" r="1570" b="10149"/>
          <a:stretch>
            <a:fillRect/>
          </a:stretch>
        </p:blipFill>
        <p:spPr bwMode="auto">
          <a:xfrm>
            <a:off x="1230140" y="1054206"/>
            <a:ext cx="9720000" cy="505707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a:spLocks noGrp="1"/>
          </p:cNvSpPr>
          <p:nvPr/>
        </p:nvSpPr>
        <p:spPr>
          <a:xfrm>
            <a:off x="305000" y="453156"/>
            <a:ext cx="3121660" cy="50742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solidFill>
                  <a:schemeClr val="accent2">
                    <a:lumMod val="75000"/>
                  </a:schemeClr>
                </a:solidFill>
                <a:latin typeface="+mn-lt"/>
                <a:ea typeface="+mn-ea"/>
                <a:cs typeface="+mn-ea"/>
                <a:sym typeface="+mn-lt"/>
              </a:rPr>
              <a:t>DFS</a:t>
            </a:r>
            <a:r>
              <a:rPr lang="zh-CN" altLang="en-US" sz="3200" b="1" dirty="0">
                <a:solidFill>
                  <a:schemeClr val="accent2">
                    <a:lumMod val="75000"/>
                  </a:schemeClr>
                </a:solidFill>
                <a:latin typeface="+mn-lt"/>
                <a:ea typeface="+mn-ea"/>
                <a:cs typeface="+mn-ea"/>
                <a:sym typeface="+mn-lt"/>
              </a:rPr>
              <a:t>（</a:t>
            </a:r>
            <a:r>
              <a:rPr lang="en-US" altLang="zh-CN" sz="3200" b="1" dirty="0">
                <a:solidFill>
                  <a:schemeClr val="accent2">
                    <a:lumMod val="75000"/>
                  </a:schemeClr>
                </a:solidFill>
                <a:latin typeface="+mn-lt"/>
                <a:ea typeface="+mn-ea"/>
                <a:cs typeface="+mn-ea"/>
                <a:sym typeface="+mn-lt"/>
              </a:rPr>
              <a:t>ITT</a:t>
            </a:r>
            <a:r>
              <a:rPr lang="zh-CN" altLang="en-US" sz="3200" b="1" dirty="0">
                <a:solidFill>
                  <a:schemeClr val="accent2">
                    <a:lumMod val="75000"/>
                  </a:schemeClr>
                </a:solidFill>
                <a:latin typeface="+mn-lt"/>
                <a:ea typeface="+mn-ea"/>
                <a:cs typeface="+mn-ea"/>
                <a:sym typeface="+mn-lt"/>
              </a:rPr>
              <a:t>人群）</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935" t="9883" r="3935" b="10040"/>
          <a:stretch>
            <a:fillRect/>
          </a:stretch>
        </p:blipFill>
        <p:spPr bwMode="auto">
          <a:xfrm>
            <a:off x="1167219" y="1118707"/>
            <a:ext cx="9720000" cy="47521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a:spLocks noGrp="1"/>
          </p:cNvSpPr>
          <p:nvPr/>
        </p:nvSpPr>
        <p:spPr>
          <a:xfrm>
            <a:off x="372552" y="410211"/>
            <a:ext cx="4652010" cy="5411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solidFill>
                  <a:schemeClr val="accent2">
                    <a:lumMod val="75000"/>
                  </a:schemeClr>
                </a:solidFill>
                <a:latin typeface="+mn-lt"/>
                <a:ea typeface="+mn-ea"/>
                <a:cs typeface="+mn-ea"/>
                <a:sym typeface="+mn-lt"/>
              </a:rPr>
              <a:t>DFS</a:t>
            </a:r>
            <a:r>
              <a:rPr lang="zh-CN" altLang="en-US" sz="3200" b="1" dirty="0">
                <a:solidFill>
                  <a:schemeClr val="accent2">
                    <a:lumMod val="75000"/>
                  </a:schemeClr>
                </a:solidFill>
                <a:latin typeface="+mn-lt"/>
                <a:ea typeface="+mn-ea"/>
                <a:cs typeface="+mn-ea"/>
                <a:sym typeface="+mn-lt"/>
              </a:rPr>
              <a:t>亚组分析（</a:t>
            </a:r>
            <a:r>
              <a:rPr lang="en-US" altLang="zh-CN" sz="3200" b="1" dirty="0">
                <a:solidFill>
                  <a:schemeClr val="accent2">
                    <a:lumMod val="75000"/>
                  </a:schemeClr>
                </a:solidFill>
                <a:latin typeface="+mn-lt"/>
                <a:ea typeface="+mn-ea"/>
                <a:cs typeface="+mn-ea"/>
                <a:sym typeface="+mn-lt"/>
              </a:rPr>
              <a:t>ITT</a:t>
            </a:r>
            <a:r>
              <a:rPr lang="zh-CN" altLang="en-US" sz="3200" b="1" dirty="0">
                <a:solidFill>
                  <a:schemeClr val="accent2">
                    <a:lumMod val="75000"/>
                  </a:schemeClr>
                </a:solidFill>
                <a:latin typeface="+mn-lt"/>
                <a:ea typeface="+mn-ea"/>
                <a:cs typeface="+mn-ea"/>
                <a:sym typeface="+mn-lt"/>
              </a:rPr>
              <a:t>人群）</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2362" t="11742" b="9961"/>
          <a:stretch>
            <a:fillRect/>
          </a:stretch>
        </p:blipFill>
        <p:spPr bwMode="auto">
          <a:xfrm>
            <a:off x="1170319" y="1114332"/>
            <a:ext cx="9720000" cy="488468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a:spLocks noGrp="1"/>
          </p:cNvSpPr>
          <p:nvPr/>
        </p:nvSpPr>
        <p:spPr>
          <a:xfrm>
            <a:off x="96899" y="448771"/>
            <a:ext cx="3315335" cy="484101"/>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solidFill>
                  <a:schemeClr val="accent2">
                    <a:lumMod val="75000"/>
                  </a:schemeClr>
                </a:solidFill>
                <a:latin typeface="+mn-lt"/>
                <a:ea typeface="+mn-ea"/>
                <a:cs typeface="+mn-ea"/>
                <a:sym typeface="+mn-lt"/>
              </a:rPr>
              <a:t>OS</a:t>
            </a:r>
            <a:r>
              <a:rPr lang="zh-CN" altLang="en-US" sz="3200" b="1" dirty="0">
                <a:solidFill>
                  <a:schemeClr val="accent2">
                    <a:lumMod val="75000"/>
                  </a:schemeClr>
                </a:solidFill>
                <a:latin typeface="+mn-lt"/>
                <a:ea typeface="+mn-ea"/>
                <a:cs typeface="+mn-ea"/>
                <a:sym typeface="+mn-lt"/>
              </a:rPr>
              <a:t>（</a:t>
            </a:r>
            <a:r>
              <a:rPr lang="en-US" altLang="zh-CN" sz="3200" b="1" dirty="0">
                <a:solidFill>
                  <a:schemeClr val="accent2">
                    <a:lumMod val="75000"/>
                  </a:schemeClr>
                </a:solidFill>
                <a:latin typeface="+mn-lt"/>
                <a:ea typeface="+mn-ea"/>
                <a:cs typeface="+mn-ea"/>
                <a:sym typeface="+mn-lt"/>
              </a:rPr>
              <a:t>ITT</a:t>
            </a:r>
            <a:r>
              <a:rPr lang="zh-CN" altLang="en-US" sz="3200" b="1" dirty="0">
                <a:solidFill>
                  <a:schemeClr val="accent2">
                    <a:lumMod val="75000"/>
                  </a:schemeClr>
                </a:solidFill>
                <a:latin typeface="+mn-lt"/>
                <a:ea typeface="+mn-ea"/>
                <a:cs typeface="+mn-ea"/>
                <a:sym typeface="+mn-lt"/>
              </a:rPr>
              <a:t>人群）</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3928" t="9593" r="2783" b="9604"/>
          <a:stretch>
            <a:fillRect/>
          </a:stretch>
        </p:blipFill>
        <p:spPr bwMode="auto">
          <a:xfrm>
            <a:off x="1273488" y="1186214"/>
            <a:ext cx="9720000" cy="473578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标题 1"/>
          <p:cNvSpPr>
            <a:spLocks noGrp="1"/>
          </p:cNvSpPr>
          <p:nvPr/>
        </p:nvSpPr>
        <p:spPr>
          <a:xfrm>
            <a:off x="241046" y="400568"/>
            <a:ext cx="4663440" cy="55077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3200" b="1" dirty="0">
                <a:solidFill>
                  <a:schemeClr val="accent2">
                    <a:lumMod val="75000"/>
                  </a:schemeClr>
                </a:solidFill>
                <a:latin typeface="+mn-lt"/>
                <a:ea typeface="+mn-ea"/>
                <a:cs typeface="+mn-ea"/>
                <a:sym typeface="+mn-lt"/>
              </a:rPr>
              <a:t>OS</a:t>
            </a:r>
            <a:r>
              <a:rPr lang="zh-CN" altLang="en-US" sz="3200" b="1" dirty="0">
                <a:solidFill>
                  <a:schemeClr val="accent2">
                    <a:lumMod val="75000"/>
                  </a:schemeClr>
                </a:solidFill>
                <a:latin typeface="+mn-lt"/>
                <a:ea typeface="+mn-ea"/>
                <a:cs typeface="+mn-ea"/>
                <a:sym typeface="+mn-lt"/>
              </a:rPr>
              <a:t>亚组分析（</a:t>
            </a:r>
            <a:r>
              <a:rPr lang="en-US" altLang="zh-CN" sz="3200" b="1" dirty="0">
                <a:solidFill>
                  <a:schemeClr val="accent2">
                    <a:lumMod val="75000"/>
                  </a:schemeClr>
                </a:solidFill>
                <a:latin typeface="+mn-lt"/>
                <a:ea typeface="+mn-ea"/>
                <a:cs typeface="+mn-ea"/>
                <a:sym typeface="+mn-lt"/>
              </a:rPr>
              <a:t>ITT</a:t>
            </a:r>
            <a:r>
              <a:rPr lang="zh-CN" altLang="en-US" sz="3200" b="1" dirty="0">
                <a:solidFill>
                  <a:schemeClr val="accent2">
                    <a:lumMod val="75000"/>
                  </a:schemeClr>
                </a:solidFill>
                <a:latin typeface="+mn-lt"/>
                <a:ea typeface="+mn-ea"/>
                <a:cs typeface="+mn-ea"/>
                <a:sym typeface="+mn-lt"/>
              </a:rPr>
              <a:t>人群）</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50176" y="1986765"/>
            <a:ext cx="8414148" cy="666750"/>
            <a:chOff x="1116927" y="3710060"/>
            <a:chExt cx="16828295" cy="1333499"/>
          </a:xfrm>
        </p:grpSpPr>
        <p:sp>
          <p:nvSpPr>
            <p:cNvPr id="8" name="矩形: 圆角 7"/>
            <p:cNvSpPr/>
            <p:nvPr/>
          </p:nvSpPr>
          <p:spPr>
            <a:xfrm>
              <a:off x="1116927" y="3870099"/>
              <a:ext cx="16828295" cy="1067144"/>
            </a:xfrm>
            <a:prstGeom prst="roundRect">
              <a:avLst>
                <a:gd name="adj" fmla="val 4920"/>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9" name="矩形: 圆角 8"/>
            <p:cNvSpPr/>
            <p:nvPr/>
          </p:nvSpPr>
          <p:spPr>
            <a:xfrm>
              <a:off x="1651597" y="3710060"/>
              <a:ext cx="1518920" cy="1333499"/>
            </a:xfrm>
            <a:prstGeom prst="roundRect">
              <a:avLst>
                <a:gd name="adj" fmla="val 752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Ins="0"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US" altLang="zh-CN" sz="3200" kern="0" dirty="0">
                  <a:solidFill>
                    <a:srgbClr val="FFFFFF"/>
                  </a:solidFill>
                  <a:cs typeface="+mn-ea"/>
                  <a:sym typeface="+mn-lt"/>
                </a:rPr>
                <a:t>01</a:t>
              </a:r>
              <a:endParaRPr lang="en-US" altLang="zh-CN" sz="3200" kern="0" dirty="0">
                <a:solidFill>
                  <a:srgbClr val="FFFFFF"/>
                </a:solidFill>
                <a:cs typeface="+mn-ea"/>
                <a:sym typeface="+mn-lt"/>
              </a:endParaRPr>
            </a:p>
          </p:txBody>
        </p:sp>
        <p:sp>
          <p:nvSpPr>
            <p:cNvPr id="10" name="矩形 9"/>
            <p:cNvSpPr/>
            <p:nvPr/>
          </p:nvSpPr>
          <p:spPr>
            <a:xfrm>
              <a:off x="1517378" y="3710062"/>
              <a:ext cx="293556" cy="178251"/>
            </a:xfrm>
            <a:prstGeom prst="rect">
              <a:avLst/>
            </a:prstGeom>
            <a:solidFill>
              <a:srgbClr val="D92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1" name="椭圆 10"/>
            <p:cNvSpPr/>
            <p:nvPr/>
          </p:nvSpPr>
          <p:spPr>
            <a:xfrm>
              <a:off x="1363993" y="3710060"/>
              <a:ext cx="293556" cy="3314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2" name="矩形 11"/>
            <p:cNvSpPr/>
            <p:nvPr/>
          </p:nvSpPr>
          <p:spPr>
            <a:xfrm>
              <a:off x="1363993" y="3870100"/>
              <a:ext cx="288210" cy="226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3" name="TextBox 146"/>
            <p:cNvSpPr txBox="1"/>
            <p:nvPr/>
          </p:nvSpPr>
          <p:spPr>
            <a:xfrm>
              <a:off x="3171039" y="3710714"/>
              <a:ext cx="9270263" cy="1290319"/>
            </a:xfrm>
            <a:prstGeom prst="rect">
              <a:avLst/>
            </a:prstGeom>
          </p:spPr>
          <p:txBody>
            <a:bodyPr wrap="square" anchor="ctr">
              <a:spAutoFit/>
            </a:bodyPr>
            <a:lstStyle>
              <a:defPPr>
                <a:defRPr lang="en-US"/>
              </a:defPPr>
              <a:lvl1pPr lvl="0">
                <a:defRPr sz="2400" b="1" kern="100">
                  <a:solidFill>
                    <a:srgbClr val="DA0001"/>
                  </a:solidFill>
                  <a:latin typeface="微软雅黑" panose="020B0503020204020204" charset="-122"/>
                  <a:ea typeface="微软雅黑" panose="020B0503020204020204"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accent2">
                      <a:lumMod val="75000"/>
                    </a:schemeClr>
                  </a:solidFill>
                  <a:latin typeface="+mn-lt"/>
                  <a:ea typeface="+mn-ea"/>
                  <a:cs typeface="+mn-ea"/>
                  <a:sym typeface="+mn-lt"/>
                </a:rPr>
                <a:t>NSCLC</a:t>
              </a:r>
              <a:r>
                <a:rPr lang="zh-CN" altLang="en-US" sz="3600" dirty="0">
                  <a:solidFill>
                    <a:schemeClr val="accent2">
                      <a:lumMod val="75000"/>
                    </a:schemeClr>
                  </a:solidFill>
                  <a:latin typeface="+mn-lt"/>
                  <a:ea typeface="+mn-ea"/>
                  <a:cs typeface="+mn-ea"/>
                  <a:sym typeface="+mn-lt"/>
                </a:rPr>
                <a:t>辅助靶向治疗</a:t>
              </a:r>
              <a:endParaRPr lang="zh-CN" altLang="en-US" sz="3600" dirty="0">
                <a:solidFill>
                  <a:schemeClr val="accent2">
                    <a:lumMod val="75000"/>
                  </a:schemeClr>
                </a:solidFill>
                <a:latin typeface="+mn-lt"/>
                <a:ea typeface="+mn-ea"/>
                <a:cs typeface="+mn-ea"/>
                <a:sym typeface="+mn-lt"/>
              </a:endParaRPr>
            </a:p>
          </p:txBody>
        </p:sp>
      </p:grpSp>
      <p:grpSp>
        <p:nvGrpSpPr>
          <p:cNvPr id="3" name="组合 2"/>
          <p:cNvGrpSpPr/>
          <p:nvPr/>
        </p:nvGrpSpPr>
        <p:grpSpPr>
          <a:xfrm>
            <a:off x="2050176" y="3639836"/>
            <a:ext cx="8414148" cy="646122"/>
            <a:chOff x="1116927" y="5916516"/>
            <a:chExt cx="16828295" cy="1292242"/>
          </a:xfrm>
        </p:grpSpPr>
        <p:sp>
          <p:nvSpPr>
            <p:cNvPr id="15" name="矩形: 圆角 14"/>
            <p:cNvSpPr/>
            <p:nvPr/>
          </p:nvSpPr>
          <p:spPr>
            <a:xfrm>
              <a:off x="1116927" y="6076555"/>
              <a:ext cx="16828295" cy="1067144"/>
            </a:xfrm>
            <a:prstGeom prst="roundRect">
              <a:avLst>
                <a:gd name="adj" fmla="val 4920"/>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accent2"/>
                </a:solidFill>
                <a:cs typeface="+mn-ea"/>
                <a:sym typeface="+mn-lt"/>
              </a:endParaRPr>
            </a:p>
          </p:txBody>
        </p:sp>
        <p:sp>
          <p:nvSpPr>
            <p:cNvPr id="16" name="矩形: 圆角 15"/>
            <p:cNvSpPr/>
            <p:nvPr/>
          </p:nvSpPr>
          <p:spPr>
            <a:xfrm>
              <a:off x="1651597" y="5916516"/>
              <a:ext cx="1518920" cy="1235708"/>
            </a:xfrm>
            <a:prstGeom prst="roundRect">
              <a:avLst>
                <a:gd name="adj" fmla="val 752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Ins="0"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defRPr/>
              </a:pPr>
              <a:r>
                <a:rPr lang="en-US" altLang="zh-CN" sz="3200" kern="0" dirty="0">
                  <a:solidFill>
                    <a:srgbClr val="FFFFFF"/>
                  </a:solidFill>
                  <a:cs typeface="+mn-ea"/>
                  <a:sym typeface="+mn-lt"/>
                </a:rPr>
                <a:t>02</a:t>
              </a:r>
              <a:endParaRPr lang="en-US" altLang="zh-CN" sz="3200" kern="0" dirty="0">
                <a:solidFill>
                  <a:srgbClr val="FFFFFF"/>
                </a:solidFill>
                <a:cs typeface="+mn-ea"/>
                <a:sym typeface="+mn-lt"/>
              </a:endParaRPr>
            </a:p>
          </p:txBody>
        </p:sp>
        <p:sp>
          <p:nvSpPr>
            <p:cNvPr id="17" name="矩形 16"/>
            <p:cNvSpPr/>
            <p:nvPr/>
          </p:nvSpPr>
          <p:spPr>
            <a:xfrm>
              <a:off x="1517378" y="5916517"/>
              <a:ext cx="293556" cy="1782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8" name="椭圆 17"/>
            <p:cNvSpPr/>
            <p:nvPr/>
          </p:nvSpPr>
          <p:spPr>
            <a:xfrm>
              <a:off x="1363993" y="5916516"/>
              <a:ext cx="293556" cy="33147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accent2"/>
                </a:solidFill>
                <a:cs typeface="+mn-ea"/>
                <a:sym typeface="+mn-lt"/>
              </a:endParaRPr>
            </a:p>
          </p:txBody>
        </p:sp>
        <p:sp>
          <p:nvSpPr>
            <p:cNvPr id="19" name="矩形 18"/>
            <p:cNvSpPr/>
            <p:nvPr/>
          </p:nvSpPr>
          <p:spPr>
            <a:xfrm>
              <a:off x="1363993" y="6076555"/>
              <a:ext cx="288210" cy="226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20" name="TextBox 146"/>
            <p:cNvSpPr txBox="1"/>
            <p:nvPr/>
          </p:nvSpPr>
          <p:spPr>
            <a:xfrm>
              <a:off x="3102461" y="5918440"/>
              <a:ext cx="9270263" cy="1290318"/>
            </a:xfrm>
            <a:prstGeom prst="rect">
              <a:avLst/>
            </a:prstGeom>
          </p:spPr>
          <p:txBody>
            <a:bodyPr wrap="square" anchor="ctr">
              <a:spAutoFit/>
            </a:bodyPr>
            <a:lstStyle>
              <a:defPPr>
                <a:defRPr lang="en-US"/>
              </a:defPPr>
              <a:lvl1pPr lvl="0">
                <a:defRPr sz="2400" b="1" kern="100">
                  <a:solidFill>
                    <a:srgbClr val="DA0001"/>
                  </a:solidFill>
                  <a:latin typeface="微软雅黑" panose="020B0503020204020204" charset="-122"/>
                  <a:ea typeface="微软雅黑" panose="020B0503020204020204"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3600" dirty="0">
                  <a:solidFill>
                    <a:schemeClr val="bg1">
                      <a:lumMod val="75000"/>
                    </a:schemeClr>
                  </a:solidFill>
                  <a:latin typeface="+mn-lt"/>
                  <a:ea typeface="+mn-ea"/>
                  <a:cs typeface="+mn-ea"/>
                  <a:sym typeface="+mn-lt"/>
                </a:rPr>
                <a:t>NSCLC</a:t>
              </a:r>
              <a:r>
                <a:rPr lang="zh-CN" altLang="en-US" sz="3600" dirty="0">
                  <a:solidFill>
                    <a:schemeClr val="bg1">
                      <a:lumMod val="75000"/>
                    </a:schemeClr>
                  </a:solidFill>
                  <a:latin typeface="+mn-lt"/>
                  <a:ea typeface="+mn-ea"/>
                  <a:cs typeface="+mn-ea"/>
                  <a:sym typeface="+mn-lt"/>
                </a:rPr>
                <a:t>辅助免疫治疗</a:t>
              </a:r>
              <a:endParaRPr lang="zh-CN" altLang="en-US" sz="3600" dirty="0">
                <a:solidFill>
                  <a:schemeClr val="bg1">
                    <a:lumMod val="75000"/>
                  </a:schemeClr>
                </a:solidFill>
                <a:latin typeface="+mn-lt"/>
                <a:ea typeface="+mn-ea"/>
                <a:cs typeface="+mn-ea"/>
                <a:sym typeface="+mn-lt"/>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1485949" y="979055"/>
            <a:ext cx="9111117" cy="5075854"/>
            <a:chOff x="1540441" y="1054359"/>
            <a:chExt cx="9111117" cy="5075854"/>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7869" t="2762" r="3941" b="9894"/>
            <a:stretch>
              <a:fillRect/>
            </a:stretch>
          </p:blipFill>
          <p:spPr bwMode="auto">
            <a:xfrm>
              <a:off x="1540441" y="1054359"/>
              <a:ext cx="9111117" cy="507585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4"/>
            <p:cNvSpPr txBox="1"/>
            <p:nvPr/>
          </p:nvSpPr>
          <p:spPr>
            <a:xfrm>
              <a:off x="1709280" y="1738010"/>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血液和淋巴</a:t>
              </a:r>
              <a:endParaRPr lang="zh-CN" altLang="en-US" sz="1200" b="1" dirty="0">
                <a:solidFill>
                  <a:prstClr val="white"/>
                </a:solidFill>
                <a:cs typeface="+mn-ea"/>
                <a:sym typeface="+mn-lt"/>
              </a:endParaRPr>
            </a:p>
          </p:txBody>
        </p:sp>
        <p:sp>
          <p:nvSpPr>
            <p:cNvPr id="6" name="文本框 5"/>
            <p:cNvSpPr txBox="1"/>
            <p:nvPr/>
          </p:nvSpPr>
          <p:spPr>
            <a:xfrm>
              <a:off x="3182176" y="1738010"/>
              <a:ext cx="1446268" cy="528606"/>
            </a:xfrm>
            <a:prstGeom prst="rect">
              <a:avLst/>
            </a:prstGeom>
            <a:solidFill>
              <a:srgbClr val="002657"/>
            </a:solidFill>
          </p:spPr>
          <p:txBody>
            <a:bodyPr wrap="square" rtlCol="0" anchor="ctr">
              <a:spAutoFit/>
            </a:bodyPr>
            <a:lstStyle/>
            <a:p>
              <a:pPr>
                <a:lnSpc>
                  <a:spcPct val="90000"/>
                </a:lnSpc>
                <a:spcBef>
                  <a:spcPct val="0"/>
                </a:spcBef>
                <a:defRPr/>
              </a:pPr>
              <a:r>
                <a:rPr lang="zh-CN" altLang="en-US" sz="1050" b="1" dirty="0">
                  <a:solidFill>
                    <a:prstClr val="white"/>
                  </a:solidFill>
                  <a:cs typeface="+mn-ea"/>
                  <a:sym typeface="+mn-lt"/>
                </a:rPr>
                <a:t>中性粒细胞减少</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白细胞减少</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贫血</a:t>
              </a:r>
              <a:endParaRPr lang="zh-CN" altLang="en-US" sz="1050" b="1" dirty="0">
                <a:solidFill>
                  <a:prstClr val="white"/>
                </a:solidFill>
                <a:cs typeface="+mn-ea"/>
                <a:sym typeface="+mn-lt"/>
              </a:endParaRPr>
            </a:p>
          </p:txBody>
        </p:sp>
        <p:sp>
          <p:nvSpPr>
            <p:cNvPr id="8" name="文本框 7"/>
            <p:cNvSpPr txBox="1"/>
            <p:nvPr/>
          </p:nvSpPr>
          <p:spPr>
            <a:xfrm>
              <a:off x="1709280" y="2350261"/>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神经</a:t>
              </a:r>
              <a:endParaRPr lang="zh-CN" altLang="en-US" sz="1200" b="1" dirty="0">
                <a:solidFill>
                  <a:prstClr val="white"/>
                </a:solidFill>
                <a:cs typeface="+mn-ea"/>
                <a:sym typeface="+mn-lt"/>
              </a:endParaRPr>
            </a:p>
          </p:txBody>
        </p:sp>
        <p:sp>
          <p:nvSpPr>
            <p:cNvPr id="10" name="文本框 9"/>
            <p:cNvSpPr txBox="1"/>
            <p:nvPr/>
          </p:nvSpPr>
          <p:spPr>
            <a:xfrm>
              <a:off x="1709280" y="2720495"/>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胃肠道</a:t>
              </a:r>
              <a:endParaRPr lang="zh-CN" altLang="en-US" sz="1200" b="1" dirty="0">
                <a:solidFill>
                  <a:prstClr val="white"/>
                </a:solidFill>
                <a:cs typeface="+mn-ea"/>
                <a:sym typeface="+mn-lt"/>
              </a:endParaRPr>
            </a:p>
          </p:txBody>
        </p:sp>
        <p:sp>
          <p:nvSpPr>
            <p:cNvPr id="12" name="文本框 11"/>
            <p:cNvSpPr txBox="1"/>
            <p:nvPr/>
          </p:nvSpPr>
          <p:spPr>
            <a:xfrm>
              <a:off x="1709280" y="3727554"/>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综合</a:t>
              </a:r>
              <a:endParaRPr lang="zh-CN" altLang="en-US" sz="1200" b="1" dirty="0">
                <a:solidFill>
                  <a:prstClr val="white"/>
                </a:solidFill>
                <a:cs typeface="+mn-ea"/>
                <a:sym typeface="+mn-lt"/>
              </a:endParaRPr>
            </a:p>
          </p:txBody>
        </p:sp>
        <p:sp>
          <p:nvSpPr>
            <p:cNvPr id="14" name="文本框 13"/>
            <p:cNvSpPr txBox="1"/>
            <p:nvPr/>
          </p:nvSpPr>
          <p:spPr>
            <a:xfrm>
              <a:off x="1709280" y="4111090"/>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检查</a:t>
              </a:r>
              <a:endParaRPr lang="zh-CN" altLang="en-US" sz="1200" b="1" dirty="0">
                <a:solidFill>
                  <a:prstClr val="white"/>
                </a:solidFill>
                <a:cs typeface="+mn-ea"/>
                <a:sym typeface="+mn-lt"/>
              </a:endParaRPr>
            </a:p>
          </p:txBody>
        </p:sp>
        <p:sp>
          <p:nvSpPr>
            <p:cNvPr id="15" name="文本框 14"/>
            <p:cNvSpPr txBox="1"/>
            <p:nvPr/>
          </p:nvSpPr>
          <p:spPr>
            <a:xfrm>
              <a:off x="3182176" y="4922397"/>
              <a:ext cx="1611920" cy="528606"/>
            </a:xfrm>
            <a:prstGeom prst="rect">
              <a:avLst/>
            </a:prstGeom>
            <a:solidFill>
              <a:srgbClr val="002657"/>
            </a:solidFill>
          </p:spPr>
          <p:txBody>
            <a:bodyPr wrap="square" rtlCol="0" anchor="ctr">
              <a:spAutoFit/>
            </a:bodyPr>
            <a:lstStyle/>
            <a:p>
              <a:pPr>
                <a:lnSpc>
                  <a:spcPct val="90000"/>
                </a:lnSpc>
                <a:spcBef>
                  <a:spcPct val="0"/>
                </a:spcBef>
                <a:defRPr/>
              </a:pPr>
              <a:r>
                <a:rPr lang="zh-CN" altLang="en-US" sz="1050" b="1" dirty="0">
                  <a:solidFill>
                    <a:prstClr val="white"/>
                  </a:solidFill>
                  <a:cs typeface="+mn-ea"/>
                  <a:sym typeface="+mn-lt"/>
                </a:rPr>
                <a:t>脱发</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痤疮样皮炎</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皮疹</a:t>
              </a:r>
              <a:endParaRPr lang="zh-CN" altLang="en-US" sz="1050" b="1" dirty="0">
                <a:solidFill>
                  <a:prstClr val="white"/>
                </a:solidFill>
                <a:cs typeface="+mn-ea"/>
                <a:sym typeface="+mn-lt"/>
              </a:endParaRPr>
            </a:p>
          </p:txBody>
        </p:sp>
        <p:sp>
          <p:nvSpPr>
            <p:cNvPr id="16" name="文本框 15"/>
            <p:cNvSpPr txBox="1"/>
            <p:nvPr/>
          </p:nvSpPr>
          <p:spPr>
            <a:xfrm>
              <a:off x="1709280" y="4906008"/>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皮肤</a:t>
              </a:r>
              <a:endParaRPr lang="zh-CN" altLang="en-US" sz="1200" b="1" dirty="0">
                <a:solidFill>
                  <a:prstClr val="white"/>
                </a:solidFill>
                <a:cs typeface="+mn-ea"/>
                <a:sym typeface="+mn-lt"/>
              </a:endParaRPr>
            </a:p>
          </p:txBody>
        </p:sp>
        <p:sp>
          <p:nvSpPr>
            <p:cNvPr id="17" name="文本框 16"/>
            <p:cNvSpPr txBox="1"/>
            <p:nvPr/>
          </p:nvSpPr>
          <p:spPr>
            <a:xfrm>
              <a:off x="3182176" y="5519460"/>
              <a:ext cx="1611921" cy="528606"/>
            </a:xfrm>
            <a:prstGeom prst="rect">
              <a:avLst/>
            </a:prstGeom>
            <a:solidFill>
              <a:srgbClr val="002657"/>
            </a:solidFill>
          </p:spPr>
          <p:txBody>
            <a:bodyPr wrap="square" rtlCol="0" anchor="ctr">
              <a:spAutoFit/>
            </a:bodyPr>
            <a:lstStyle/>
            <a:p>
              <a:pPr>
                <a:lnSpc>
                  <a:spcPct val="90000"/>
                </a:lnSpc>
                <a:spcBef>
                  <a:spcPct val="0"/>
                </a:spcBef>
                <a:defRPr/>
              </a:pPr>
              <a:r>
                <a:rPr lang="zh-CN" altLang="en-US" sz="1050" b="1" dirty="0">
                  <a:solidFill>
                    <a:prstClr val="white"/>
                  </a:solidFill>
                  <a:cs typeface="+mn-ea"/>
                  <a:sym typeface="+mn-lt"/>
                </a:rPr>
                <a:t>发热性中性粒细胞减少</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甲沟炎</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肺炎</a:t>
              </a:r>
              <a:endParaRPr lang="zh-CN" altLang="en-US" sz="1050" b="1" dirty="0">
                <a:solidFill>
                  <a:prstClr val="white"/>
                </a:solidFill>
                <a:cs typeface="+mn-ea"/>
                <a:sym typeface="+mn-lt"/>
              </a:endParaRPr>
            </a:p>
          </p:txBody>
        </p:sp>
        <p:sp>
          <p:nvSpPr>
            <p:cNvPr id="18" name="文本框 17"/>
            <p:cNvSpPr txBox="1"/>
            <p:nvPr/>
          </p:nvSpPr>
          <p:spPr>
            <a:xfrm>
              <a:off x="1709280" y="5502197"/>
              <a:ext cx="1446268" cy="258532"/>
            </a:xfrm>
            <a:prstGeom prst="rect">
              <a:avLst/>
            </a:prstGeom>
            <a:solidFill>
              <a:srgbClr val="002657"/>
            </a:solidFill>
          </p:spPr>
          <p:txBody>
            <a:bodyPr wrap="square" rtlCol="0" anchor="ctr">
              <a:spAutoFit/>
            </a:bodyPr>
            <a:lstStyle/>
            <a:p>
              <a:pPr>
                <a:lnSpc>
                  <a:spcPct val="90000"/>
                </a:lnSpc>
                <a:spcBef>
                  <a:spcPct val="0"/>
                </a:spcBef>
                <a:defRPr/>
              </a:pPr>
              <a:r>
                <a:rPr lang="zh-CN" altLang="en-US" sz="1200" b="1" dirty="0">
                  <a:solidFill>
                    <a:prstClr val="white"/>
                  </a:solidFill>
                  <a:cs typeface="+mn-ea"/>
                  <a:sym typeface="+mn-lt"/>
                </a:rPr>
                <a:t>感染</a:t>
              </a:r>
              <a:endParaRPr lang="zh-CN" altLang="en-US" sz="1200" b="1" dirty="0">
                <a:solidFill>
                  <a:prstClr val="white"/>
                </a:solidFill>
                <a:cs typeface="+mn-ea"/>
                <a:sym typeface="+mn-lt"/>
              </a:endParaRPr>
            </a:p>
          </p:txBody>
        </p:sp>
        <p:sp>
          <p:nvSpPr>
            <p:cNvPr id="19" name="矩形 18"/>
            <p:cNvSpPr/>
            <p:nvPr/>
          </p:nvSpPr>
          <p:spPr>
            <a:xfrm>
              <a:off x="3182176" y="3727554"/>
              <a:ext cx="1032015" cy="340948"/>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0" name="文本框 19"/>
            <p:cNvSpPr txBox="1"/>
            <p:nvPr/>
          </p:nvSpPr>
          <p:spPr>
            <a:xfrm>
              <a:off x="3182176" y="3708696"/>
              <a:ext cx="1446268" cy="383182"/>
            </a:xfrm>
            <a:prstGeom prst="rect">
              <a:avLst/>
            </a:prstGeom>
            <a:noFill/>
          </p:spPr>
          <p:txBody>
            <a:bodyPr wrap="square" rtlCol="0" anchor="ctr">
              <a:spAutoFit/>
            </a:bodyPr>
            <a:lstStyle/>
            <a:p>
              <a:pPr>
                <a:lnSpc>
                  <a:spcPct val="90000"/>
                </a:lnSpc>
                <a:spcBef>
                  <a:spcPct val="0"/>
                </a:spcBef>
                <a:defRPr/>
              </a:pPr>
              <a:r>
                <a:rPr lang="zh-CN" altLang="en-US" sz="1050" b="1" dirty="0">
                  <a:solidFill>
                    <a:prstClr val="white"/>
                  </a:solidFill>
                  <a:cs typeface="+mn-ea"/>
                  <a:sym typeface="+mn-lt"/>
                </a:rPr>
                <a:t>疲劳</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自杀</a:t>
              </a:r>
              <a:endParaRPr lang="zh-CN" altLang="en-US" sz="1050" b="1" dirty="0">
                <a:solidFill>
                  <a:prstClr val="white"/>
                </a:solidFill>
                <a:cs typeface="+mn-ea"/>
                <a:sym typeface="+mn-lt"/>
              </a:endParaRPr>
            </a:p>
          </p:txBody>
        </p:sp>
        <p:sp>
          <p:nvSpPr>
            <p:cNvPr id="21" name="矩形 20"/>
            <p:cNvSpPr/>
            <p:nvPr/>
          </p:nvSpPr>
          <p:spPr>
            <a:xfrm>
              <a:off x="3182176" y="2748269"/>
              <a:ext cx="1032015" cy="910827"/>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2" name="文本框 21"/>
            <p:cNvSpPr txBox="1"/>
            <p:nvPr/>
          </p:nvSpPr>
          <p:spPr>
            <a:xfrm>
              <a:off x="3182176" y="2652850"/>
              <a:ext cx="1446268" cy="1054135"/>
            </a:xfrm>
            <a:prstGeom prst="rect">
              <a:avLst/>
            </a:prstGeom>
            <a:noFill/>
          </p:spPr>
          <p:txBody>
            <a:bodyPr wrap="square" rtlCol="0" anchor="ctr">
              <a:spAutoFit/>
            </a:bodyPr>
            <a:lstStyle/>
            <a:p>
              <a:pPr>
                <a:lnSpc>
                  <a:spcPts val="1500"/>
                </a:lnSpc>
                <a:spcBef>
                  <a:spcPct val="0"/>
                </a:spcBef>
                <a:defRPr/>
              </a:pPr>
              <a:r>
                <a:rPr lang="zh-CN" altLang="en-US" sz="1050" b="1" dirty="0">
                  <a:solidFill>
                    <a:prstClr val="white"/>
                  </a:solidFill>
                  <a:cs typeface="+mn-ea"/>
                  <a:sym typeface="+mn-lt"/>
                </a:rPr>
                <a:t>恶心</a:t>
              </a:r>
              <a:endParaRPr lang="en-US" altLang="zh-CN" sz="1050" b="1" dirty="0">
                <a:solidFill>
                  <a:prstClr val="white"/>
                </a:solidFill>
                <a:cs typeface="+mn-ea"/>
                <a:sym typeface="+mn-lt"/>
              </a:endParaRPr>
            </a:p>
            <a:p>
              <a:pPr>
                <a:lnSpc>
                  <a:spcPts val="1500"/>
                </a:lnSpc>
                <a:spcBef>
                  <a:spcPct val="0"/>
                </a:spcBef>
                <a:defRPr/>
              </a:pPr>
              <a:r>
                <a:rPr lang="zh-CN" altLang="en-US" sz="1050" b="1" dirty="0">
                  <a:solidFill>
                    <a:prstClr val="white"/>
                  </a:solidFill>
                  <a:cs typeface="+mn-ea"/>
                  <a:sym typeface="+mn-lt"/>
                </a:rPr>
                <a:t>呕吐</a:t>
              </a:r>
              <a:endParaRPr lang="en-US" altLang="zh-CN" sz="1050" b="1" dirty="0">
                <a:solidFill>
                  <a:prstClr val="white"/>
                </a:solidFill>
                <a:cs typeface="+mn-ea"/>
                <a:sym typeface="+mn-lt"/>
              </a:endParaRPr>
            </a:p>
            <a:p>
              <a:pPr>
                <a:lnSpc>
                  <a:spcPts val="1500"/>
                </a:lnSpc>
                <a:spcBef>
                  <a:spcPct val="0"/>
                </a:spcBef>
                <a:defRPr/>
              </a:pPr>
              <a:r>
                <a:rPr lang="zh-CN" altLang="en-US" sz="1050" b="1" dirty="0">
                  <a:solidFill>
                    <a:prstClr val="white"/>
                  </a:solidFill>
                  <a:cs typeface="+mn-ea"/>
                  <a:sym typeface="+mn-lt"/>
                </a:rPr>
                <a:t>神经性厌食</a:t>
              </a:r>
              <a:endParaRPr lang="en-US" altLang="zh-CN" sz="1050" b="1" dirty="0">
                <a:solidFill>
                  <a:prstClr val="white"/>
                </a:solidFill>
                <a:cs typeface="+mn-ea"/>
                <a:sym typeface="+mn-lt"/>
              </a:endParaRPr>
            </a:p>
            <a:p>
              <a:pPr>
                <a:lnSpc>
                  <a:spcPts val="1500"/>
                </a:lnSpc>
                <a:spcBef>
                  <a:spcPct val="0"/>
                </a:spcBef>
                <a:defRPr/>
              </a:pPr>
              <a:r>
                <a:rPr lang="zh-CN" altLang="en-US" sz="1050" b="1" dirty="0">
                  <a:solidFill>
                    <a:prstClr val="white"/>
                  </a:solidFill>
                  <a:cs typeface="+mn-ea"/>
                  <a:sym typeface="+mn-lt"/>
                </a:rPr>
                <a:t>腹泻</a:t>
              </a:r>
              <a:endParaRPr lang="en-US" altLang="zh-CN" sz="1050" b="1" dirty="0">
                <a:solidFill>
                  <a:prstClr val="white"/>
                </a:solidFill>
                <a:cs typeface="+mn-ea"/>
                <a:sym typeface="+mn-lt"/>
              </a:endParaRPr>
            </a:p>
            <a:p>
              <a:pPr>
                <a:lnSpc>
                  <a:spcPts val="1500"/>
                </a:lnSpc>
                <a:spcBef>
                  <a:spcPct val="0"/>
                </a:spcBef>
                <a:defRPr/>
              </a:pPr>
              <a:r>
                <a:rPr lang="zh-CN" altLang="en-US" sz="1050" b="1" dirty="0">
                  <a:solidFill>
                    <a:prstClr val="white"/>
                  </a:solidFill>
                  <a:cs typeface="+mn-ea"/>
                  <a:sym typeface="+mn-lt"/>
                </a:rPr>
                <a:t>粘膜炎</a:t>
              </a:r>
              <a:endParaRPr lang="zh-CN" altLang="en-US" sz="1050" b="1" dirty="0">
                <a:solidFill>
                  <a:prstClr val="white"/>
                </a:solidFill>
                <a:cs typeface="+mn-ea"/>
                <a:sym typeface="+mn-lt"/>
              </a:endParaRPr>
            </a:p>
          </p:txBody>
        </p:sp>
        <p:sp>
          <p:nvSpPr>
            <p:cNvPr id="23" name="矩形 22"/>
            <p:cNvSpPr/>
            <p:nvPr/>
          </p:nvSpPr>
          <p:spPr>
            <a:xfrm>
              <a:off x="3182176" y="2346812"/>
              <a:ext cx="1446268" cy="322798"/>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4" name="文本框 23"/>
            <p:cNvSpPr txBox="1"/>
            <p:nvPr/>
          </p:nvSpPr>
          <p:spPr>
            <a:xfrm>
              <a:off x="3182176" y="2306665"/>
              <a:ext cx="1446268" cy="383182"/>
            </a:xfrm>
            <a:prstGeom prst="rect">
              <a:avLst/>
            </a:prstGeom>
            <a:noFill/>
          </p:spPr>
          <p:txBody>
            <a:bodyPr wrap="square" rtlCol="0" anchor="ctr">
              <a:spAutoFit/>
            </a:bodyPr>
            <a:lstStyle/>
            <a:p>
              <a:pPr>
                <a:lnSpc>
                  <a:spcPct val="90000"/>
                </a:lnSpc>
                <a:spcBef>
                  <a:spcPct val="0"/>
                </a:spcBef>
                <a:defRPr/>
              </a:pPr>
              <a:r>
                <a:rPr lang="zh-CN" altLang="en-US" sz="1050" b="1" dirty="0">
                  <a:solidFill>
                    <a:prstClr val="white"/>
                  </a:solidFill>
                  <a:cs typeface="+mn-ea"/>
                  <a:sym typeface="+mn-lt"/>
                </a:rPr>
                <a:t>神经病变</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脑梗</a:t>
              </a:r>
              <a:endParaRPr lang="zh-CN" altLang="en-US" sz="1050" b="1" dirty="0">
                <a:solidFill>
                  <a:prstClr val="white"/>
                </a:solidFill>
                <a:cs typeface="+mn-ea"/>
                <a:sym typeface="+mn-lt"/>
              </a:endParaRPr>
            </a:p>
          </p:txBody>
        </p:sp>
        <p:sp>
          <p:nvSpPr>
            <p:cNvPr id="25" name="矩形 24"/>
            <p:cNvSpPr/>
            <p:nvPr/>
          </p:nvSpPr>
          <p:spPr>
            <a:xfrm>
              <a:off x="3094960" y="4110904"/>
              <a:ext cx="1383750" cy="759911"/>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26" name="文本框 25"/>
            <p:cNvSpPr txBox="1"/>
            <p:nvPr/>
          </p:nvSpPr>
          <p:spPr>
            <a:xfrm>
              <a:off x="3155548" y="4136959"/>
              <a:ext cx="800226" cy="674031"/>
            </a:xfrm>
            <a:prstGeom prst="rect">
              <a:avLst/>
            </a:prstGeom>
            <a:noFill/>
          </p:spPr>
          <p:txBody>
            <a:bodyPr wrap="square" rtlCol="0" anchor="ctr">
              <a:spAutoFit/>
            </a:bodyPr>
            <a:lstStyle/>
            <a:p>
              <a:pPr>
                <a:lnSpc>
                  <a:spcPct val="90000"/>
                </a:lnSpc>
                <a:spcBef>
                  <a:spcPct val="0"/>
                </a:spcBef>
                <a:defRPr/>
              </a:pPr>
              <a:r>
                <a:rPr lang="en-US" altLang="zh-CN" sz="1050" b="1" dirty="0">
                  <a:solidFill>
                    <a:prstClr val="white"/>
                  </a:solidFill>
                  <a:cs typeface="+mn-ea"/>
                  <a:sym typeface="+mn-lt"/>
                </a:rPr>
                <a:t>ALT</a:t>
              </a:r>
              <a:r>
                <a:rPr lang="zh-CN" altLang="en-US" sz="1050" b="1" dirty="0">
                  <a:solidFill>
                    <a:prstClr val="white"/>
                  </a:solidFill>
                  <a:cs typeface="+mn-ea"/>
                  <a:sym typeface="+mn-lt"/>
                </a:rPr>
                <a:t>增加</a:t>
              </a:r>
              <a:endParaRPr lang="en-US" altLang="zh-CN" sz="1050" b="1" dirty="0">
                <a:solidFill>
                  <a:prstClr val="white"/>
                </a:solidFill>
                <a:cs typeface="+mn-ea"/>
                <a:sym typeface="+mn-lt"/>
              </a:endParaRPr>
            </a:p>
            <a:p>
              <a:pPr>
                <a:lnSpc>
                  <a:spcPct val="90000"/>
                </a:lnSpc>
                <a:spcBef>
                  <a:spcPct val="0"/>
                </a:spcBef>
                <a:defRPr/>
              </a:pPr>
              <a:r>
                <a:rPr lang="en-US" altLang="zh-CN" sz="1050" b="1" dirty="0">
                  <a:solidFill>
                    <a:prstClr val="white"/>
                  </a:solidFill>
                  <a:cs typeface="+mn-ea"/>
                  <a:sym typeface="+mn-lt"/>
                </a:rPr>
                <a:t>AST</a:t>
              </a:r>
              <a:r>
                <a:rPr lang="zh-CN" altLang="en-US" sz="1050" b="1" dirty="0">
                  <a:solidFill>
                    <a:prstClr val="white"/>
                  </a:solidFill>
                  <a:cs typeface="+mn-ea"/>
                  <a:sym typeface="+mn-lt"/>
                </a:rPr>
                <a:t>增加</a:t>
              </a:r>
              <a:endParaRPr lang="en-US" altLang="zh-CN" sz="1050" b="1" dirty="0">
                <a:solidFill>
                  <a:prstClr val="white"/>
                </a:solidFill>
                <a:cs typeface="+mn-ea"/>
                <a:sym typeface="+mn-lt"/>
              </a:endParaRPr>
            </a:p>
            <a:p>
              <a:pPr>
                <a:lnSpc>
                  <a:spcPct val="90000"/>
                </a:lnSpc>
                <a:spcBef>
                  <a:spcPct val="0"/>
                </a:spcBef>
                <a:defRPr/>
              </a:pPr>
              <a:r>
                <a:rPr lang="en-US" altLang="zh-CN" sz="1050" b="1" dirty="0">
                  <a:solidFill>
                    <a:prstClr val="white"/>
                  </a:solidFill>
                  <a:cs typeface="+mn-ea"/>
                  <a:sym typeface="+mn-lt"/>
                </a:rPr>
                <a:t>BUN</a:t>
              </a:r>
              <a:r>
                <a:rPr lang="zh-CN" altLang="en-US" sz="1050" b="1" dirty="0">
                  <a:solidFill>
                    <a:prstClr val="white"/>
                  </a:solidFill>
                  <a:cs typeface="+mn-ea"/>
                  <a:sym typeface="+mn-lt"/>
                </a:rPr>
                <a:t>增加</a:t>
              </a:r>
              <a:endParaRPr lang="en-US" altLang="zh-CN" sz="1050" b="1" dirty="0">
                <a:solidFill>
                  <a:prstClr val="white"/>
                </a:solidFill>
                <a:cs typeface="+mn-ea"/>
                <a:sym typeface="+mn-lt"/>
              </a:endParaRPr>
            </a:p>
            <a:p>
              <a:pPr>
                <a:lnSpc>
                  <a:spcPct val="90000"/>
                </a:lnSpc>
                <a:spcBef>
                  <a:spcPct val="0"/>
                </a:spcBef>
                <a:defRPr/>
              </a:pPr>
              <a:r>
                <a:rPr lang="zh-CN" altLang="en-US" sz="1050" b="1" dirty="0">
                  <a:solidFill>
                    <a:prstClr val="white"/>
                  </a:solidFill>
                  <a:cs typeface="+mn-ea"/>
                  <a:sym typeface="+mn-lt"/>
                </a:rPr>
                <a:t>低钠血症</a:t>
              </a:r>
              <a:endParaRPr lang="zh-CN" altLang="en-US" sz="1050" b="1" dirty="0">
                <a:solidFill>
                  <a:prstClr val="white"/>
                </a:solidFill>
                <a:cs typeface="+mn-ea"/>
                <a:sym typeface="+mn-lt"/>
              </a:endParaRPr>
            </a:p>
          </p:txBody>
        </p:sp>
      </p:grpSp>
      <p:sp>
        <p:nvSpPr>
          <p:cNvPr id="3" name="标题 1"/>
          <p:cNvSpPr>
            <a:spLocks noGrp="1"/>
          </p:cNvSpPr>
          <p:nvPr/>
        </p:nvSpPr>
        <p:spPr>
          <a:xfrm>
            <a:off x="-202258" y="397857"/>
            <a:ext cx="2626360" cy="5719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不良反应</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329795" y="1560408"/>
            <a:ext cx="10153263" cy="3579693"/>
            <a:chOff x="1351383" y="1345141"/>
            <a:chExt cx="10153263" cy="3579693"/>
          </a:xfrm>
        </p:grpSpPr>
        <p:pic>
          <p:nvPicPr>
            <p:cNvPr id="4"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10399" t="20056" r="6462" b="29974"/>
            <a:stretch>
              <a:fillRect/>
            </a:stretch>
          </p:blipFill>
          <p:spPr bwMode="auto">
            <a:xfrm>
              <a:off x="1351383" y="1345141"/>
              <a:ext cx="9489234" cy="32081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本框 4"/>
            <p:cNvSpPr txBox="1"/>
            <p:nvPr/>
          </p:nvSpPr>
          <p:spPr>
            <a:xfrm>
              <a:off x="7389844" y="4640354"/>
              <a:ext cx="4114802" cy="284480"/>
            </a:xfrm>
            <a:prstGeom prst="rect">
              <a:avLst/>
            </a:prstGeom>
            <a:noFill/>
          </p:spPr>
          <p:txBody>
            <a:bodyPr wrap="square" rtlCol="0" anchor="ctr">
              <a:spAutoFit/>
            </a:bodyPr>
            <a:lstStyle/>
            <a:p>
              <a:pPr>
                <a:lnSpc>
                  <a:spcPct val="90000"/>
                </a:lnSpc>
                <a:spcBef>
                  <a:spcPct val="0"/>
                </a:spcBef>
                <a:defRPr/>
              </a:pPr>
              <a:r>
                <a:rPr lang="zh-CN" altLang="en-US" sz="1400" b="1" dirty="0">
                  <a:cs typeface="+mn-ea"/>
                  <a:sym typeface="+mn-lt"/>
                </a:rPr>
                <a:t>*脑转移 吉非替尼组经卡方检验，</a:t>
              </a:r>
              <a:r>
                <a:rPr lang="en-US" altLang="zh-CN" sz="1400" b="1" i="1" dirty="0">
                  <a:cs typeface="+mn-ea"/>
                  <a:sym typeface="+mn-lt"/>
                </a:rPr>
                <a:t>p</a:t>
              </a:r>
              <a:r>
                <a:rPr lang="en-US" altLang="zh-CN" sz="1400" b="1" dirty="0">
                  <a:cs typeface="+mn-ea"/>
                  <a:sym typeface="+mn-lt"/>
                </a:rPr>
                <a:t>=0.07</a:t>
              </a:r>
              <a:endParaRPr lang="en-US" altLang="zh-CN" sz="1400" b="1" dirty="0">
                <a:cs typeface="+mn-ea"/>
                <a:sym typeface="+mn-lt"/>
              </a:endParaRPr>
            </a:p>
          </p:txBody>
        </p:sp>
        <p:sp>
          <p:nvSpPr>
            <p:cNvPr id="6" name="文本框 5"/>
            <p:cNvSpPr txBox="1"/>
            <p:nvPr/>
          </p:nvSpPr>
          <p:spPr>
            <a:xfrm>
              <a:off x="4301413" y="1873490"/>
              <a:ext cx="3181738" cy="1054135"/>
            </a:xfrm>
            <a:prstGeom prst="rect">
              <a:avLst/>
            </a:prstGeom>
            <a:solidFill>
              <a:srgbClr val="002657"/>
            </a:solidFill>
          </p:spPr>
          <p:txBody>
            <a:bodyPr wrap="square" rtlCol="0" anchor="ctr">
              <a:spAutoFit/>
            </a:bodyPr>
            <a:lstStyle/>
            <a:p>
              <a:pPr>
                <a:lnSpc>
                  <a:spcPts val="2500"/>
                </a:lnSpc>
                <a:spcBef>
                  <a:spcPct val="0"/>
                </a:spcBef>
                <a:defRPr/>
              </a:pPr>
              <a:r>
                <a:rPr lang="zh-CN" altLang="en-US" sz="1600" dirty="0">
                  <a:solidFill>
                    <a:prstClr val="white"/>
                  </a:solidFill>
                  <a:cs typeface="+mn-ea"/>
                  <a:sym typeface="+mn-lt"/>
                </a:rPr>
                <a:t>切缘</a:t>
              </a:r>
              <a:r>
                <a:rPr lang="en-US" altLang="zh-CN" sz="1600" dirty="0">
                  <a:solidFill>
                    <a:prstClr val="white"/>
                  </a:solidFill>
                  <a:cs typeface="+mn-ea"/>
                  <a:sym typeface="+mn-lt"/>
                </a:rPr>
                <a:t>/</a:t>
              </a:r>
              <a:r>
                <a:rPr lang="zh-CN" altLang="en-US" sz="1600" dirty="0">
                  <a:solidFill>
                    <a:prstClr val="white"/>
                  </a:solidFill>
                  <a:cs typeface="+mn-ea"/>
                  <a:sym typeface="+mn-lt"/>
                </a:rPr>
                <a:t>其他</a:t>
              </a:r>
              <a:endParaRPr lang="en-US" altLang="zh-CN" sz="1600" dirty="0">
                <a:solidFill>
                  <a:prstClr val="white"/>
                </a:solidFill>
                <a:cs typeface="+mn-ea"/>
                <a:sym typeface="+mn-lt"/>
              </a:endParaRPr>
            </a:p>
            <a:p>
              <a:pPr>
                <a:lnSpc>
                  <a:spcPts val="2500"/>
                </a:lnSpc>
                <a:spcBef>
                  <a:spcPct val="0"/>
                </a:spcBef>
                <a:defRPr/>
              </a:pPr>
              <a:r>
                <a:rPr lang="zh-CN" altLang="en-US" sz="1600" dirty="0">
                  <a:solidFill>
                    <a:prstClr val="white"/>
                  </a:solidFill>
                  <a:cs typeface="+mn-ea"/>
                  <a:sym typeface="+mn-lt"/>
                </a:rPr>
                <a:t>局部淋巴结</a:t>
              </a:r>
              <a:endParaRPr lang="en-US" altLang="zh-CN" sz="1600" dirty="0">
                <a:solidFill>
                  <a:prstClr val="white"/>
                </a:solidFill>
                <a:cs typeface="+mn-ea"/>
                <a:sym typeface="+mn-lt"/>
              </a:endParaRPr>
            </a:p>
            <a:p>
              <a:pPr>
                <a:lnSpc>
                  <a:spcPts val="2500"/>
                </a:lnSpc>
                <a:spcBef>
                  <a:spcPct val="0"/>
                </a:spcBef>
                <a:defRPr/>
              </a:pPr>
              <a:r>
                <a:rPr lang="zh-CN" altLang="en-US" sz="1600" dirty="0">
                  <a:solidFill>
                    <a:prstClr val="white"/>
                  </a:solidFill>
                  <a:cs typeface="+mn-ea"/>
                  <a:sym typeface="+mn-lt"/>
                </a:rPr>
                <a:t>胸膜</a:t>
              </a:r>
              <a:r>
                <a:rPr lang="en-US" altLang="zh-CN" sz="1600" dirty="0">
                  <a:solidFill>
                    <a:prstClr val="white"/>
                  </a:solidFill>
                  <a:cs typeface="+mn-ea"/>
                  <a:sym typeface="+mn-lt"/>
                </a:rPr>
                <a:t>/</a:t>
              </a:r>
              <a:r>
                <a:rPr lang="zh-CN" altLang="en-US" sz="1600" dirty="0">
                  <a:solidFill>
                    <a:prstClr val="white"/>
                  </a:solidFill>
                  <a:cs typeface="+mn-ea"/>
                  <a:sym typeface="+mn-lt"/>
                </a:rPr>
                <a:t>积液</a:t>
              </a:r>
              <a:endParaRPr lang="zh-CN" altLang="en-US" sz="1600" dirty="0">
                <a:solidFill>
                  <a:prstClr val="white"/>
                </a:solidFill>
                <a:cs typeface="+mn-ea"/>
                <a:sym typeface="+mn-lt"/>
              </a:endParaRPr>
            </a:p>
          </p:txBody>
        </p:sp>
        <p:sp>
          <p:nvSpPr>
            <p:cNvPr id="7" name="文本框 6"/>
            <p:cNvSpPr txBox="1"/>
            <p:nvPr/>
          </p:nvSpPr>
          <p:spPr>
            <a:xfrm>
              <a:off x="1551993" y="1867610"/>
              <a:ext cx="2068285" cy="381515"/>
            </a:xfrm>
            <a:prstGeom prst="rect">
              <a:avLst/>
            </a:prstGeom>
            <a:solidFill>
              <a:srgbClr val="002657"/>
            </a:solidFill>
          </p:spPr>
          <p:txBody>
            <a:bodyPr wrap="square" rtlCol="0" anchor="ctr">
              <a:spAutoFit/>
            </a:bodyPr>
            <a:lstStyle/>
            <a:p>
              <a:pPr>
                <a:lnSpc>
                  <a:spcPts val="2500"/>
                </a:lnSpc>
                <a:spcBef>
                  <a:spcPct val="0"/>
                </a:spcBef>
                <a:defRPr/>
              </a:pPr>
              <a:r>
                <a:rPr lang="zh-CN" altLang="en-US" sz="1600" dirty="0">
                  <a:solidFill>
                    <a:prstClr val="white"/>
                  </a:solidFill>
                  <a:cs typeface="+mn-ea"/>
                  <a:sym typeface="+mn-lt"/>
                </a:rPr>
                <a:t>局部复发</a:t>
              </a:r>
              <a:endParaRPr lang="zh-CN" altLang="en-US" sz="1600" dirty="0">
                <a:solidFill>
                  <a:prstClr val="white"/>
                </a:solidFill>
                <a:cs typeface="+mn-ea"/>
                <a:sym typeface="+mn-lt"/>
              </a:endParaRPr>
            </a:p>
          </p:txBody>
        </p:sp>
        <p:sp>
          <p:nvSpPr>
            <p:cNvPr id="8" name="文本框 7"/>
            <p:cNvSpPr txBox="1"/>
            <p:nvPr/>
          </p:nvSpPr>
          <p:spPr>
            <a:xfrm>
              <a:off x="1551992" y="2988737"/>
              <a:ext cx="2423242" cy="381515"/>
            </a:xfrm>
            <a:prstGeom prst="rect">
              <a:avLst/>
            </a:prstGeom>
            <a:solidFill>
              <a:srgbClr val="002657"/>
            </a:solidFill>
          </p:spPr>
          <p:txBody>
            <a:bodyPr wrap="square" rtlCol="0" anchor="ctr">
              <a:spAutoFit/>
            </a:bodyPr>
            <a:lstStyle/>
            <a:p>
              <a:pPr>
                <a:lnSpc>
                  <a:spcPts val="2500"/>
                </a:lnSpc>
                <a:spcBef>
                  <a:spcPct val="0"/>
                </a:spcBef>
                <a:defRPr/>
              </a:pPr>
              <a:r>
                <a:rPr lang="zh-CN" altLang="en-US" sz="1600" dirty="0">
                  <a:solidFill>
                    <a:prstClr val="white"/>
                  </a:solidFill>
                  <a:cs typeface="+mn-ea"/>
                  <a:sym typeface="+mn-lt"/>
                </a:rPr>
                <a:t>远处转移</a:t>
              </a:r>
              <a:endParaRPr lang="zh-CN" altLang="en-US" sz="1600" dirty="0">
                <a:solidFill>
                  <a:prstClr val="white"/>
                </a:solidFill>
                <a:cs typeface="+mn-ea"/>
                <a:sym typeface="+mn-lt"/>
              </a:endParaRPr>
            </a:p>
          </p:txBody>
        </p:sp>
        <p:sp>
          <p:nvSpPr>
            <p:cNvPr id="9" name="文本框 8"/>
            <p:cNvSpPr txBox="1"/>
            <p:nvPr/>
          </p:nvSpPr>
          <p:spPr>
            <a:xfrm>
              <a:off x="4301413" y="3010900"/>
              <a:ext cx="3181738" cy="1374735"/>
            </a:xfrm>
            <a:prstGeom prst="rect">
              <a:avLst/>
            </a:prstGeom>
            <a:solidFill>
              <a:srgbClr val="002657"/>
            </a:solidFill>
          </p:spPr>
          <p:txBody>
            <a:bodyPr wrap="square" rtlCol="0" anchor="ctr">
              <a:spAutoFit/>
            </a:bodyPr>
            <a:lstStyle/>
            <a:p>
              <a:pPr>
                <a:lnSpc>
                  <a:spcPts val="2500"/>
                </a:lnSpc>
                <a:spcBef>
                  <a:spcPct val="0"/>
                </a:spcBef>
                <a:defRPr/>
              </a:pPr>
              <a:r>
                <a:rPr lang="zh-CN" altLang="en-US" sz="1600" dirty="0">
                  <a:solidFill>
                    <a:srgbClr val="FFC000"/>
                  </a:solidFill>
                  <a:cs typeface="+mn-ea"/>
                  <a:sym typeface="+mn-lt"/>
                </a:rPr>
                <a:t>脑转移*</a:t>
              </a:r>
              <a:endParaRPr lang="en-US" altLang="zh-CN" sz="1600" dirty="0">
                <a:solidFill>
                  <a:srgbClr val="FFC000"/>
                </a:solidFill>
                <a:cs typeface="+mn-ea"/>
                <a:sym typeface="+mn-lt"/>
              </a:endParaRPr>
            </a:p>
            <a:p>
              <a:pPr>
                <a:lnSpc>
                  <a:spcPts val="2500"/>
                </a:lnSpc>
                <a:spcBef>
                  <a:spcPct val="0"/>
                </a:spcBef>
                <a:defRPr/>
              </a:pPr>
              <a:r>
                <a:rPr lang="zh-CN" altLang="en-US" sz="1600" dirty="0">
                  <a:solidFill>
                    <a:prstClr val="white"/>
                  </a:solidFill>
                  <a:cs typeface="+mn-ea"/>
                  <a:sym typeface="+mn-lt"/>
                </a:rPr>
                <a:t>肺转移</a:t>
              </a:r>
              <a:endParaRPr lang="en-US" altLang="zh-CN" sz="1600" dirty="0">
                <a:solidFill>
                  <a:prstClr val="white"/>
                </a:solidFill>
                <a:cs typeface="+mn-ea"/>
                <a:sym typeface="+mn-lt"/>
              </a:endParaRPr>
            </a:p>
            <a:p>
              <a:pPr>
                <a:lnSpc>
                  <a:spcPts val="2500"/>
                </a:lnSpc>
                <a:spcBef>
                  <a:spcPct val="0"/>
                </a:spcBef>
                <a:defRPr/>
              </a:pPr>
              <a:r>
                <a:rPr lang="zh-CN" altLang="en-US" sz="1600" dirty="0">
                  <a:solidFill>
                    <a:prstClr val="white"/>
                  </a:solidFill>
                  <a:cs typeface="+mn-ea"/>
                  <a:sym typeface="+mn-lt"/>
                </a:rPr>
                <a:t>骨转移</a:t>
              </a:r>
              <a:endParaRPr lang="en-US" altLang="zh-CN" sz="1600" dirty="0">
                <a:solidFill>
                  <a:prstClr val="white"/>
                </a:solidFill>
                <a:cs typeface="+mn-ea"/>
                <a:sym typeface="+mn-lt"/>
              </a:endParaRPr>
            </a:p>
            <a:p>
              <a:pPr>
                <a:lnSpc>
                  <a:spcPts val="2500"/>
                </a:lnSpc>
                <a:spcBef>
                  <a:spcPct val="0"/>
                </a:spcBef>
                <a:defRPr/>
              </a:pPr>
              <a:r>
                <a:rPr lang="zh-CN" altLang="en-US" sz="1600" dirty="0">
                  <a:solidFill>
                    <a:prstClr val="white"/>
                  </a:solidFill>
                  <a:cs typeface="+mn-ea"/>
                  <a:sym typeface="+mn-lt"/>
                </a:rPr>
                <a:t>其他</a:t>
              </a:r>
              <a:endParaRPr lang="zh-CN" altLang="en-US" sz="1600" dirty="0">
                <a:solidFill>
                  <a:prstClr val="white"/>
                </a:solidFill>
                <a:cs typeface="+mn-ea"/>
                <a:sym typeface="+mn-lt"/>
              </a:endParaRPr>
            </a:p>
          </p:txBody>
        </p:sp>
      </p:grpSp>
      <p:sp>
        <p:nvSpPr>
          <p:cNvPr id="3" name="标题 1"/>
          <p:cNvSpPr>
            <a:spLocks noGrp="1"/>
          </p:cNvSpPr>
          <p:nvPr/>
        </p:nvSpPr>
        <p:spPr>
          <a:xfrm>
            <a:off x="401996" y="345205"/>
            <a:ext cx="5469458" cy="6340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首次复发部位（包括重复计数）</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060452" y="1101725"/>
            <a:ext cx="10070465" cy="4951730"/>
            <a:chOff x="613659" y="972769"/>
            <a:chExt cx="10964682" cy="5479384"/>
          </a:xfrm>
        </p:grpSpPr>
        <p:pic>
          <p:nvPicPr>
            <p:cNvPr id="6" name="Picture 2"/>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5051" r="3935" b="9603"/>
            <a:stretch>
              <a:fillRect/>
            </a:stretch>
          </p:blipFill>
          <p:spPr bwMode="auto">
            <a:xfrm>
              <a:off x="613659" y="972769"/>
              <a:ext cx="10964682" cy="547938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矩形 11"/>
            <p:cNvSpPr/>
            <p:nvPr/>
          </p:nvSpPr>
          <p:spPr>
            <a:xfrm>
              <a:off x="838200" y="1155032"/>
              <a:ext cx="4340192" cy="2627696"/>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sp>
          <p:nvSpPr>
            <p:cNvPr id="13" name="矩形 12"/>
            <p:cNvSpPr/>
            <p:nvPr/>
          </p:nvSpPr>
          <p:spPr>
            <a:xfrm>
              <a:off x="990600" y="3761903"/>
              <a:ext cx="3407999" cy="2627696"/>
            </a:xfrm>
            <a:prstGeom prst="rect">
              <a:avLst/>
            </a:prstGeom>
            <a:solidFill>
              <a:srgbClr val="002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cs typeface="+mn-ea"/>
                <a:sym typeface="+mn-lt"/>
              </a:endParaRPr>
            </a:p>
          </p:txBody>
        </p:sp>
      </p:grpSp>
      <p:sp>
        <p:nvSpPr>
          <p:cNvPr id="5" name="文本框 4"/>
          <p:cNvSpPr txBox="1"/>
          <p:nvPr/>
        </p:nvSpPr>
        <p:spPr>
          <a:xfrm>
            <a:off x="1116384" y="2620100"/>
            <a:ext cx="4193702" cy="700448"/>
          </a:xfrm>
          <a:prstGeom prst="rect">
            <a:avLst/>
          </a:prstGeom>
          <a:noFill/>
        </p:spPr>
        <p:txBody>
          <a:bodyPr wrap="square" rtlCol="0" anchor="ctr">
            <a:spAutoFit/>
          </a:bodyPr>
          <a:lstStyle/>
          <a:p>
            <a:pPr>
              <a:lnSpc>
                <a:spcPct val="150000"/>
              </a:lnSpc>
              <a:spcBef>
                <a:spcPct val="0"/>
              </a:spcBef>
              <a:defRPr/>
            </a:pPr>
            <a:r>
              <a:rPr lang="zh-CN" altLang="en-US" sz="1400" b="1" dirty="0">
                <a:solidFill>
                  <a:prstClr val="white"/>
                </a:solidFill>
                <a:cs typeface="+mn-ea"/>
                <a:sym typeface="+mn-lt"/>
              </a:rPr>
              <a:t>吉非替尼组的</a:t>
            </a:r>
            <a:r>
              <a:rPr lang="en-US" altLang="zh-CN" sz="1400" b="1" dirty="0">
                <a:solidFill>
                  <a:prstClr val="white"/>
                </a:solidFill>
                <a:cs typeface="+mn-ea"/>
                <a:sym typeface="+mn-lt"/>
              </a:rPr>
              <a:t>3</a:t>
            </a:r>
            <a:r>
              <a:rPr lang="zh-CN" altLang="en-US" sz="1400" b="1" dirty="0">
                <a:solidFill>
                  <a:prstClr val="white"/>
                </a:solidFill>
                <a:cs typeface="+mn-ea"/>
                <a:sym typeface="+mn-lt"/>
              </a:rPr>
              <a:t>例患者和顺铂</a:t>
            </a:r>
            <a:r>
              <a:rPr lang="en-US" altLang="zh-CN" sz="1400" b="1" dirty="0">
                <a:solidFill>
                  <a:prstClr val="white"/>
                </a:solidFill>
                <a:cs typeface="+mn-ea"/>
                <a:sym typeface="+mn-lt"/>
              </a:rPr>
              <a:t>/</a:t>
            </a:r>
            <a:r>
              <a:rPr lang="zh-CN" altLang="en-US" sz="1400" b="1" dirty="0">
                <a:solidFill>
                  <a:prstClr val="white"/>
                </a:solidFill>
                <a:cs typeface="+mn-ea"/>
                <a:sym typeface="+mn-lt"/>
              </a:rPr>
              <a:t>长春瑞滨组的</a:t>
            </a:r>
            <a:r>
              <a:rPr lang="en-US" altLang="zh-CN" sz="1400" b="1" dirty="0">
                <a:solidFill>
                  <a:prstClr val="white"/>
                </a:solidFill>
                <a:cs typeface="+mn-ea"/>
                <a:sym typeface="+mn-lt"/>
              </a:rPr>
              <a:t>2</a:t>
            </a:r>
            <a:r>
              <a:rPr lang="zh-CN" altLang="en-US" sz="1400" b="1" dirty="0">
                <a:solidFill>
                  <a:prstClr val="white"/>
                </a:solidFill>
                <a:cs typeface="+mn-ea"/>
                <a:sym typeface="+mn-lt"/>
              </a:rPr>
              <a:t>例患者由于发生了二次原发肿瘤被排除在外</a:t>
            </a:r>
            <a:endParaRPr lang="zh-CN" altLang="en-US" sz="1400" b="1" dirty="0">
              <a:solidFill>
                <a:prstClr val="white"/>
              </a:solidFill>
              <a:cs typeface="+mn-ea"/>
              <a:sym typeface="+mn-lt"/>
            </a:endParaRPr>
          </a:p>
        </p:txBody>
      </p:sp>
      <p:graphicFrame>
        <p:nvGraphicFramePr>
          <p:cNvPr id="10" name="表格 9"/>
          <p:cNvGraphicFramePr>
            <a:graphicFrameLocks noGrp="1"/>
          </p:cNvGraphicFramePr>
          <p:nvPr/>
        </p:nvGraphicFramePr>
        <p:xfrm>
          <a:off x="1167276" y="3429000"/>
          <a:ext cx="3054649" cy="1854200"/>
        </p:xfrm>
        <a:graphic>
          <a:graphicData uri="http://schemas.openxmlformats.org/drawingml/2006/table">
            <a:tbl>
              <a:tblPr firstRow="1" bandRow="1">
                <a:tableStyleId>{2D5ABB26-0587-4C30-8999-92F81FD0307C}</a:tableStyleId>
              </a:tblPr>
              <a:tblGrid>
                <a:gridCol w="2430781"/>
                <a:gridCol w="623868"/>
              </a:tblGrid>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400" b="1" kern="1200" dirty="0">
                          <a:solidFill>
                            <a:schemeClr val="accent4"/>
                          </a:solidFill>
                          <a:latin typeface="+mn-lt"/>
                          <a:ea typeface="+mn-ea"/>
                          <a:cs typeface="+mn-ea"/>
                          <a:sym typeface="+mn-lt"/>
                        </a:rPr>
                        <a:t>其他</a:t>
                      </a:r>
                      <a:r>
                        <a:rPr lang="en-US" altLang="zh-CN" sz="1400" b="1" kern="1200" dirty="0">
                          <a:solidFill>
                            <a:schemeClr val="accent4"/>
                          </a:solidFill>
                          <a:latin typeface="+mn-lt"/>
                          <a:ea typeface="+mn-ea"/>
                          <a:cs typeface="+mn-ea"/>
                          <a:sym typeface="+mn-lt"/>
                        </a:rPr>
                        <a:t>TKIs</a:t>
                      </a:r>
                      <a:r>
                        <a:rPr lang="zh-CN" altLang="en-US" sz="1400" b="1" kern="1200" dirty="0">
                          <a:solidFill>
                            <a:schemeClr val="accent4"/>
                          </a:solidFill>
                          <a:latin typeface="+mn-lt"/>
                          <a:ea typeface="+mn-ea"/>
                          <a:cs typeface="+mn-ea"/>
                          <a:sym typeface="+mn-lt"/>
                        </a:rPr>
                        <a:t>（</a:t>
                      </a:r>
                      <a:r>
                        <a:rPr lang="en-US" altLang="zh-CN" sz="1400" b="1" kern="1200" dirty="0">
                          <a:solidFill>
                            <a:schemeClr val="accent4"/>
                          </a:solidFill>
                          <a:latin typeface="+mn-lt"/>
                          <a:ea typeface="+mn-ea"/>
                          <a:cs typeface="+mn-ea"/>
                          <a:sym typeface="+mn-lt"/>
                        </a:rPr>
                        <a:t>TKI</a:t>
                      </a:r>
                      <a:r>
                        <a:rPr lang="zh-CN" altLang="en-US" sz="1400" b="1" kern="1200" dirty="0">
                          <a:solidFill>
                            <a:schemeClr val="accent4"/>
                          </a:solidFill>
                          <a:latin typeface="+mn-lt"/>
                          <a:ea typeface="+mn-ea"/>
                          <a:cs typeface="+mn-ea"/>
                          <a:sym typeface="+mn-lt"/>
                        </a:rPr>
                        <a:t>治疗的临床研究）</a:t>
                      </a:r>
                      <a:endParaRPr lang="en-US" altLang="zh-CN" sz="1400" b="1" kern="1200" dirty="0">
                        <a:solidFill>
                          <a:schemeClr val="accent4"/>
                        </a:solidFill>
                        <a:latin typeface="+mn-lt"/>
                        <a:ea typeface="+mn-ea"/>
                        <a:cs typeface="+mn-ea"/>
                        <a:sym typeface="+mn-lt"/>
                      </a:endParaRPr>
                    </a:p>
                  </a:txBody>
                  <a:tcPr/>
                </a:tc>
                <a:tc hMerge="1">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RELAY</a:t>
                      </a:r>
                      <a:r>
                        <a:rPr lang="zh-CN" altLang="en-US" sz="1400" b="1" kern="1200" dirty="0">
                          <a:solidFill>
                            <a:schemeClr val="accent4"/>
                          </a:solidFill>
                          <a:latin typeface="+mn-lt"/>
                          <a:ea typeface="+mn-ea"/>
                          <a:cs typeface="+mn-ea"/>
                          <a:sym typeface="+mn-lt"/>
                        </a:rPr>
                        <a:t>（礼来）</a:t>
                      </a:r>
                      <a:endParaRPr lang="en-US" altLang="zh-CN" sz="1400" b="1" kern="1200" dirty="0">
                        <a:solidFill>
                          <a:schemeClr val="accent4"/>
                        </a:solidFill>
                        <a:latin typeface="+mn-lt"/>
                        <a:ea typeface="+mn-ea"/>
                        <a:cs typeface="+mn-ea"/>
                        <a:sym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1</a:t>
                      </a:r>
                      <a:endParaRPr lang="zh-CN" altLang="en-US" sz="1400" b="1" kern="1200" dirty="0">
                        <a:solidFill>
                          <a:schemeClr val="accent4"/>
                        </a:solidFill>
                        <a:latin typeface="+mn-lt"/>
                        <a:ea typeface="+mn-ea"/>
                        <a:cs typeface="+mn-ea"/>
                        <a:sym typeface="+mn-lt"/>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FLAURA</a:t>
                      </a:r>
                      <a:r>
                        <a:rPr lang="zh-CN" altLang="en-US" sz="1400" b="1" kern="1200" dirty="0">
                          <a:solidFill>
                            <a:schemeClr val="accent4"/>
                          </a:solidFill>
                          <a:latin typeface="+mn-lt"/>
                          <a:ea typeface="+mn-ea"/>
                          <a:cs typeface="+mn-ea"/>
                          <a:sym typeface="+mn-lt"/>
                        </a:rPr>
                        <a:t>（</a:t>
                      </a:r>
                      <a:r>
                        <a:rPr lang="en-US" altLang="zh-CN" sz="1400" b="1" kern="1200" dirty="0">
                          <a:solidFill>
                            <a:schemeClr val="accent4"/>
                          </a:solidFill>
                          <a:latin typeface="+mn-lt"/>
                          <a:ea typeface="+mn-ea"/>
                          <a:cs typeface="+mn-ea"/>
                          <a:sym typeface="+mn-lt"/>
                        </a:rPr>
                        <a:t>AZ</a:t>
                      </a:r>
                      <a:r>
                        <a:rPr lang="zh-CN" altLang="en-US" sz="1400" b="1" kern="1200" dirty="0">
                          <a:solidFill>
                            <a:schemeClr val="accent4"/>
                          </a:solidFill>
                          <a:latin typeface="+mn-lt"/>
                          <a:ea typeface="+mn-ea"/>
                          <a:cs typeface="+mn-ea"/>
                          <a:sym typeface="+mn-lt"/>
                        </a:rPr>
                        <a:t>）</a:t>
                      </a:r>
                      <a:endParaRPr lang="en-US" altLang="zh-CN" sz="1400" b="1" kern="1200" dirty="0">
                        <a:solidFill>
                          <a:schemeClr val="accent4"/>
                        </a:solidFill>
                        <a:latin typeface="+mn-lt"/>
                        <a:ea typeface="+mn-ea"/>
                        <a:cs typeface="+mn-ea"/>
                        <a:sym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2</a:t>
                      </a:r>
                      <a:endParaRPr lang="zh-CN" altLang="en-US" sz="1400" b="1" kern="1200" dirty="0">
                        <a:solidFill>
                          <a:schemeClr val="accent4"/>
                        </a:solidFill>
                        <a:latin typeface="+mn-lt"/>
                        <a:ea typeface="+mn-ea"/>
                        <a:cs typeface="+mn-ea"/>
                        <a:sym typeface="+mn-lt"/>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ARCHER 1050</a:t>
                      </a:r>
                      <a:r>
                        <a:rPr lang="zh-CN" altLang="en-US" sz="1400" b="1" kern="1200" dirty="0">
                          <a:solidFill>
                            <a:schemeClr val="accent4"/>
                          </a:solidFill>
                          <a:latin typeface="+mn-lt"/>
                          <a:ea typeface="+mn-ea"/>
                          <a:cs typeface="+mn-ea"/>
                          <a:sym typeface="+mn-lt"/>
                        </a:rPr>
                        <a:t>（辉瑞）</a:t>
                      </a:r>
                      <a:endParaRPr lang="en-US" altLang="zh-CN" sz="1400" b="1" kern="1200" dirty="0">
                        <a:solidFill>
                          <a:schemeClr val="accent4"/>
                        </a:solidFill>
                        <a:latin typeface="+mn-lt"/>
                        <a:ea typeface="+mn-ea"/>
                        <a:cs typeface="+mn-ea"/>
                        <a:sym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1</a:t>
                      </a:r>
                      <a:endParaRPr lang="zh-CN" altLang="en-US" sz="1400" b="1" kern="1200" dirty="0">
                        <a:solidFill>
                          <a:schemeClr val="accent4"/>
                        </a:solidFill>
                        <a:latin typeface="+mn-lt"/>
                        <a:ea typeface="+mn-ea"/>
                        <a:cs typeface="+mn-ea"/>
                        <a:sym typeface="+mn-lt"/>
                      </a:endParaRPr>
                    </a:p>
                  </a:txBody>
                  <a:tcPr/>
                </a:tc>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ASP 8273</a:t>
                      </a:r>
                      <a:r>
                        <a:rPr lang="zh-CN" altLang="en-US" sz="1400" b="1" kern="1200" dirty="0">
                          <a:solidFill>
                            <a:schemeClr val="accent4"/>
                          </a:solidFill>
                          <a:latin typeface="+mn-lt"/>
                          <a:ea typeface="+mn-ea"/>
                          <a:cs typeface="+mn-ea"/>
                          <a:sym typeface="+mn-lt"/>
                        </a:rPr>
                        <a:t>（安斯泰来）</a:t>
                      </a:r>
                      <a:endParaRPr lang="zh-CN" altLang="en-US" sz="1400" b="1" kern="1200" dirty="0">
                        <a:solidFill>
                          <a:schemeClr val="accent4"/>
                        </a:solidFill>
                        <a:latin typeface="+mn-lt"/>
                        <a:ea typeface="+mn-ea"/>
                        <a:cs typeface="+mn-ea"/>
                        <a:sym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b="1" kern="1200" dirty="0">
                          <a:solidFill>
                            <a:schemeClr val="accent4"/>
                          </a:solidFill>
                          <a:latin typeface="+mn-lt"/>
                          <a:ea typeface="+mn-ea"/>
                          <a:cs typeface="+mn-ea"/>
                          <a:sym typeface="+mn-lt"/>
                        </a:rPr>
                        <a:t>3</a:t>
                      </a:r>
                      <a:endParaRPr lang="zh-CN" altLang="en-US" sz="1400" b="1" kern="1200" dirty="0">
                        <a:solidFill>
                          <a:schemeClr val="accent4"/>
                        </a:solidFill>
                        <a:latin typeface="+mn-lt"/>
                        <a:ea typeface="+mn-ea"/>
                        <a:cs typeface="+mn-ea"/>
                        <a:sym typeface="+mn-lt"/>
                      </a:endParaRPr>
                    </a:p>
                  </a:txBody>
                  <a:tcPr/>
                </a:tc>
              </a:tr>
            </a:tbl>
          </a:graphicData>
        </a:graphic>
      </p:graphicFrame>
      <p:sp>
        <p:nvSpPr>
          <p:cNvPr id="11" name="文本框 10"/>
          <p:cNvSpPr txBox="1"/>
          <p:nvPr/>
        </p:nvSpPr>
        <p:spPr>
          <a:xfrm>
            <a:off x="1167274" y="5352744"/>
            <a:ext cx="3608266" cy="700448"/>
          </a:xfrm>
          <a:prstGeom prst="rect">
            <a:avLst/>
          </a:prstGeom>
          <a:noFill/>
        </p:spPr>
        <p:txBody>
          <a:bodyPr wrap="square" rtlCol="0" anchor="ctr">
            <a:spAutoFit/>
          </a:bodyPr>
          <a:lstStyle/>
          <a:p>
            <a:pPr>
              <a:lnSpc>
                <a:spcPct val="150000"/>
              </a:lnSpc>
              <a:spcBef>
                <a:spcPct val="0"/>
              </a:spcBef>
              <a:defRPr/>
            </a:pPr>
            <a:r>
              <a:rPr lang="zh-CN" altLang="en-US" sz="1400" b="1" dirty="0">
                <a:solidFill>
                  <a:srgbClr val="FFC000"/>
                </a:solidFill>
                <a:cs typeface="+mn-ea"/>
                <a:sym typeface="+mn-lt"/>
              </a:rPr>
              <a:t>*奥希替尼</a:t>
            </a:r>
            <a:r>
              <a:rPr lang="en-US" altLang="zh-CN" sz="1400" b="1" dirty="0">
                <a:solidFill>
                  <a:srgbClr val="FFC000"/>
                </a:solidFill>
                <a:cs typeface="+mn-ea"/>
                <a:sym typeface="+mn-lt"/>
              </a:rPr>
              <a:t>2016</a:t>
            </a:r>
            <a:r>
              <a:rPr lang="zh-CN" altLang="en-US" sz="1400" b="1" dirty="0">
                <a:solidFill>
                  <a:srgbClr val="FFC000"/>
                </a:solidFill>
                <a:cs typeface="+mn-ea"/>
                <a:sym typeface="+mn-lt"/>
              </a:rPr>
              <a:t>年</a:t>
            </a:r>
            <a:r>
              <a:rPr lang="en-US" altLang="zh-CN" sz="1400" b="1" dirty="0">
                <a:solidFill>
                  <a:srgbClr val="FFC000"/>
                </a:solidFill>
                <a:cs typeface="+mn-ea"/>
                <a:sym typeface="+mn-lt"/>
              </a:rPr>
              <a:t>3</a:t>
            </a:r>
            <a:r>
              <a:rPr lang="zh-CN" altLang="en-US" sz="1400" b="1" dirty="0">
                <a:solidFill>
                  <a:srgbClr val="FFC000"/>
                </a:solidFill>
                <a:cs typeface="+mn-ea"/>
                <a:sym typeface="+mn-lt"/>
              </a:rPr>
              <a:t>月被批准用于</a:t>
            </a:r>
            <a:r>
              <a:rPr lang="en-US" altLang="zh-CN" sz="1400" b="1" dirty="0">
                <a:solidFill>
                  <a:srgbClr val="FFC000"/>
                </a:solidFill>
                <a:cs typeface="+mn-ea"/>
                <a:sym typeface="+mn-lt"/>
              </a:rPr>
              <a:t>T790M</a:t>
            </a:r>
            <a:r>
              <a:rPr lang="zh-CN" altLang="en-US" sz="1400" b="1" dirty="0">
                <a:solidFill>
                  <a:srgbClr val="FFC000"/>
                </a:solidFill>
                <a:cs typeface="+mn-ea"/>
                <a:sym typeface="+mn-lt"/>
              </a:rPr>
              <a:t>突变，</a:t>
            </a:r>
            <a:r>
              <a:rPr lang="en-US" altLang="zh-CN" sz="1400" b="1" dirty="0">
                <a:solidFill>
                  <a:srgbClr val="FFC000"/>
                </a:solidFill>
                <a:cs typeface="+mn-ea"/>
                <a:sym typeface="+mn-lt"/>
              </a:rPr>
              <a:t>2018</a:t>
            </a:r>
            <a:r>
              <a:rPr lang="zh-CN" altLang="en-US" sz="1400" b="1" dirty="0">
                <a:solidFill>
                  <a:srgbClr val="FFC000"/>
                </a:solidFill>
                <a:cs typeface="+mn-ea"/>
                <a:sym typeface="+mn-lt"/>
              </a:rPr>
              <a:t>年</a:t>
            </a:r>
            <a:r>
              <a:rPr lang="en-US" altLang="zh-CN" sz="1400" b="1" dirty="0">
                <a:solidFill>
                  <a:srgbClr val="FFC000"/>
                </a:solidFill>
                <a:cs typeface="+mn-ea"/>
                <a:sym typeface="+mn-lt"/>
              </a:rPr>
              <a:t>8</a:t>
            </a:r>
            <a:r>
              <a:rPr lang="zh-CN" altLang="en-US" sz="1400" b="1" dirty="0">
                <a:solidFill>
                  <a:srgbClr val="FFC000"/>
                </a:solidFill>
                <a:cs typeface="+mn-ea"/>
                <a:sym typeface="+mn-lt"/>
              </a:rPr>
              <a:t>月用于一线治疗</a:t>
            </a:r>
            <a:endParaRPr lang="zh-CN" altLang="en-US" sz="1400" b="1" dirty="0">
              <a:solidFill>
                <a:srgbClr val="FFC000"/>
              </a:solidFill>
              <a:cs typeface="+mn-ea"/>
              <a:sym typeface="+mn-lt"/>
            </a:endParaRPr>
          </a:p>
        </p:txBody>
      </p:sp>
      <p:sp>
        <p:nvSpPr>
          <p:cNvPr id="3" name="标题 1"/>
          <p:cNvSpPr>
            <a:spLocks noGrp="1"/>
          </p:cNvSpPr>
          <p:nvPr/>
        </p:nvSpPr>
        <p:spPr>
          <a:xfrm>
            <a:off x="215024" y="399299"/>
            <a:ext cx="3577845" cy="57975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复发后的后续治疗</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103345" y="1211935"/>
            <a:ext cx="9985310" cy="3599815"/>
          </a:xfrm>
          <a:prstGeom prst="rect">
            <a:avLst/>
          </a:prstGeom>
          <a:noFill/>
        </p:spPr>
        <p:txBody>
          <a:bodyPr wrap="square" rtlCol="0" anchor="ctr">
            <a:spAutoFit/>
          </a:bodyPr>
          <a:lstStyle/>
          <a:p>
            <a:pPr marL="285750" indent="-285750">
              <a:lnSpc>
                <a:spcPct val="190000"/>
              </a:lnSpc>
              <a:spcBef>
                <a:spcPct val="0"/>
              </a:spcBef>
              <a:buFont typeface="Arial" panose="020B0604020202020204" pitchFamily="34" charset="0"/>
              <a:buChar char="•"/>
              <a:defRPr/>
            </a:pPr>
            <a:r>
              <a:rPr lang="en-US" altLang="zh-CN" sz="2000" b="1" dirty="0">
                <a:cs typeface="+mn-ea"/>
                <a:sym typeface="+mn-lt"/>
              </a:rPr>
              <a:t>IMPACT</a:t>
            </a:r>
            <a:r>
              <a:rPr lang="zh-CN" altLang="en-US" sz="2000" b="1" dirty="0">
                <a:cs typeface="+mn-ea"/>
                <a:sym typeface="+mn-lt"/>
              </a:rPr>
              <a:t>研究未能证明吉非替尼较顺铂</a:t>
            </a:r>
            <a:r>
              <a:rPr lang="en-US" altLang="zh-CN" sz="2000" b="1" dirty="0">
                <a:cs typeface="+mn-ea"/>
                <a:sym typeface="+mn-lt"/>
              </a:rPr>
              <a:t>/</a:t>
            </a:r>
            <a:r>
              <a:rPr lang="zh-CN" altLang="en-US" sz="2000" b="1" dirty="0">
                <a:cs typeface="+mn-ea"/>
                <a:sym typeface="+mn-lt"/>
              </a:rPr>
              <a:t>长春瑞滨对于完全切除</a:t>
            </a:r>
            <a:r>
              <a:rPr lang="en-US" altLang="zh-CN" sz="2000" b="1" dirty="0">
                <a:cs typeface="+mn-ea"/>
                <a:sym typeface="+mn-lt"/>
              </a:rPr>
              <a:t>EGFR</a:t>
            </a:r>
            <a:r>
              <a:rPr lang="zh-CN" altLang="en-US" sz="2000" b="1" dirty="0">
                <a:cs typeface="+mn-ea"/>
                <a:sym typeface="+mn-lt"/>
              </a:rPr>
              <a:t>突变</a:t>
            </a:r>
            <a:r>
              <a:rPr lang="en-US" altLang="zh-CN" sz="2000" b="1" dirty="0">
                <a:cs typeface="+mn-ea"/>
                <a:sym typeface="+mn-lt"/>
              </a:rPr>
              <a:t>NSCLC</a:t>
            </a:r>
            <a:r>
              <a:rPr lang="zh-CN" altLang="en-US" sz="2000" b="1" dirty="0">
                <a:cs typeface="+mn-ea"/>
                <a:sym typeface="+mn-lt"/>
              </a:rPr>
              <a:t>患者具有改善</a:t>
            </a:r>
            <a:r>
              <a:rPr lang="en-US" altLang="zh-CN" sz="2000" b="1" dirty="0">
                <a:cs typeface="+mn-ea"/>
                <a:sym typeface="+mn-lt"/>
              </a:rPr>
              <a:t>DFS</a:t>
            </a:r>
            <a:r>
              <a:rPr lang="zh-CN" altLang="en-US" sz="2000" b="1" dirty="0">
                <a:cs typeface="+mn-ea"/>
                <a:sym typeface="+mn-lt"/>
              </a:rPr>
              <a:t>的优势</a:t>
            </a:r>
            <a:endParaRPr lang="en-US" altLang="zh-CN" sz="2000" b="1" dirty="0">
              <a:cs typeface="+mn-ea"/>
              <a:sym typeface="+mn-lt"/>
            </a:endParaRPr>
          </a:p>
          <a:p>
            <a:pPr marL="285750" indent="-285750">
              <a:lnSpc>
                <a:spcPct val="190000"/>
              </a:lnSpc>
              <a:spcBef>
                <a:spcPct val="0"/>
              </a:spcBef>
              <a:buFont typeface="Arial" panose="020B0604020202020204" pitchFamily="34" charset="0"/>
              <a:buChar char="•"/>
              <a:defRPr/>
            </a:pPr>
            <a:r>
              <a:rPr lang="zh-CN" altLang="en-US" sz="2000" b="1" dirty="0">
                <a:cs typeface="+mn-ea"/>
                <a:sym typeface="+mn-lt"/>
              </a:rPr>
              <a:t>辅助吉非替尼治疗有可接受的轻微毒性</a:t>
            </a:r>
            <a:endParaRPr lang="en-US" altLang="zh-CN" sz="2000" b="1" dirty="0">
              <a:cs typeface="+mn-ea"/>
              <a:sym typeface="+mn-lt"/>
            </a:endParaRPr>
          </a:p>
          <a:p>
            <a:pPr marL="285750" indent="-285750">
              <a:lnSpc>
                <a:spcPct val="190000"/>
              </a:lnSpc>
              <a:spcBef>
                <a:spcPct val="0"/>
              </a:spcBef>
              <a:buFont typeface="Arial" panose="020B0604020202020204" pitchFamily="34" charset="0"/>
              <a:buChar char="•"/>
              <a:defRPr/>
            </a:pPr>
            <a:r>
              <a:rPr lang="zh-CN" altLang="en-US" sz="2000" b="1" dirty="0">
                <a:cs typeface="+mn-ea"/>
                <a:sym typeface="+mn-lt"/>
              </a:rPr>
              <a:t>顺铂</a:t>
            </a:r>
            <a:r>
              <a:rPr lang="en-US" altLang="zh-CN" sz="2000" b="1" dirty="0">
                <a:cs typeface="+mn-ea"/>
                <a:sym typeface="+mn-lt"/>
              </a:rPr>
              <a:t>/</a:t>
            </a:r>
            <a:r>
              <a:rPr lang="zh-CN" altLang="en-US" sz="2000" b="1" dirty="0">
                <a:cs typeface="+mn-ea"/>
                <a:sym typeface="+mn-lt"/>
              </a:rPr>
              <a:t>长春瑞滨组有</a:t>
            </a:r>
            <a:r>
              <a:rPr lang="en-US" altLang="zh-CN" sz="2000" b="1" dirty="0">
                <a:cs typeface="+mn-ea"/>
                <a:sym typeface="+mn-lt"/>
              </a:rPr>
              <a:t>3</a:t>
            </a:r>
            <a:r>
              <a:rPr lang="zh-CN" altLang="en-US" sz="2000" b="1" dirty="0">
                <a:cs typeface="+mn-ea"/>
                <a:sym typeface="+mn-lt"/>
              </a:rPr>
              <a:t>例患者因治疗死亡</a:t>
            </a:r>
            <a:endParaRPr lang="en-US" altLang="zh-CN" sz="2000" b="1" dirty="0">
              <a:cs typeface="+mn-ea"/>
              <a:sym typeface="+mn-lt"/>
            </a:endParaRPr>
          </a:p>
          <a:p>
            <a:pPr marL="285750" indent="-285750">
              <a:lnSpc>
                <a:spcPct val="190000"/>
              </a:lnSpc>
              <a:spcBef>
                <a:spcPct val="0"/>
              </a:spcBef>
              <a:buFont typeface="Arial" panose="020B0604020202020204" pitchFamily="34" charset="0"/>
              <a:buChar char="•"/>
              <a:defRPr/>
            </a:pPr>
            <a:r>
              <a:rPr lang="en-US" altLang="zh-CN" sz="2000" b="1" dirty="0">
                <a:cs typeface="+mn-ea"/>
                <a:sym typeface="+mn-lt"/>
              </a:rPr>
              <a:t>DFS/OS</a:t>
            </a:r>
            <a:r>
              <a:rPr lang="zh-CN" altLang="en-US" sz="2000" b="1" dirty="0">
                <a:cs typeface="+mn-ea"/>
                <a:sym typeface="+mn-lt"/>
              </a:rPr>
              <a:t>明显的非劣效性可以证明吉非替尼辅助治疗对于亚组人群是可以考虑的，尤其是不适合应用顺铂</a:t>
            </a:r>
            <a:r>
              <a:rPr lang="en-US" altLang="zh-CN" sz="2000" b="1" dirty="0">
                <a:cs typeface="+mn-ea"/>
                <a:sym typeface="+mn-lt"/>
              </a:rPr>
              <a:t>/</a:t>
            </a:r>
            <a:r>
              <a:rPr lang="zh-CN" altLang="en-US" sz="2000" b="1" dirty="0">
                <a:cs typeface="+mn-ea"/>
                <a:sym typeface="+mn-lt"/>
              </a:rPr>
              <a:t>长春瑞滨辅助化疗治疗的患者</a:t>
            </a:r>
            <a:endParaRPr lang="zh-CN" altLang="en-US" sz="2000" b="1" dirty="0">
              <a:cs typeface="+mn-ea"/>
              <a:sym typeface="+mn-lt"/>
            </a:endParaRPr>
          </a:p>
        </p:txBody>
      </p:sp>
      <p:sp>
        <p:nvSpPr>
          <p:cNvPr id="6" name="标题 1"/>
          <p:cNvSpPr>
            <a:spLocks noGrp="1"/>
          </p:cNvSpPr>
          <p:nvPr/>
        </p:nvSpPr>
        <p:spPr>
          <a:xfrm>
            <a:off x="-9017" y="450664"/>
            <a:ext cx="1985569" cy="51915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结   论</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998081" y="1103498"/>
          <a:ext cx="9125528" cy="5018522"/>
        </p:xfrm>
        <a:graphic>
          <a:graphicData uri="http://schemas.openxmlformats.org/drawingml/2006/table">
            <a:tbl>
              <a:tblPr firstRow="1" bandRow="1">
                <a:tableStyleId>{F5AB1C69-6EDB-4FF4-983F-18BD219EF322}</a:tableStyleId>
              </a:tblPr>
              <a:tblGrid>
                <a:gridCol w="1391677"/>
                <a:gridCol w="1279743"/>
                <a:gridCol w="1438413"/>
                <a:gridCol w="1827299"/>
                <a:gridCol w="1524382"/>
                <a:gridCol w="1664014"/>
              </a:tblGrid>
              <a:tr h="280946">
                <a:tc>
                  <a:txBody>
                    <a:bodyPr/>
                    <a:lstStyle/>
                    <a:p>
                      <a:pPr algn="ctr"/>
                      <a:endParaRPr lang="zh-CN" altLang="en-US" sz="120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c>
                  <a:txBody>
                    <a:bodyPr/>
                    <a:lstStyle/>
                    <a:p>
                      <a:pPr algn="ctr"/>
                      <a:r>
                        <a:rPr lang="en-US" altLang="zh-CN" sz="1200" dirty="0">
                          <a:latin typeface="+mn-lt"/>
                          <a:ea typeface="+mn-ea"/>
                          <a:cs typeface="+mn-ea"/>
                          <a:sym typeface="+mn-lt"/>
                        </a:rPr>
                        <a:t>ADJUVANT</a:t>
                      </a:r>
                      <a:endParaRPr lang="en-US" altLang="zh-CN" sz="1200" b="1" baseline="3000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c>
                  <a:txBody>
                    <a:bodyPr/>
                    <a:lstStyle/>
                    <a:p>
                      <a:pPr algn="ctr"/>
                      <a:r>
                        <a:rPr lang="en-US" altLang="zh-CN" sz="1200" b="1" kern="1200" dirty="0">
                          <a:solidFill>
                            <a:schemeClr val="lt1"/>
                          </a:solidFill>
                          <a:latin typeface="+mn-lt"/>
                          <a:ea typeface="+mn-ea"/>
                          <a:cs typeface="+mn-ea"/>
                          <a:sym typeface="+mn-lt"/>
                        </a:rPr>
                        <a:t>IMPACT</a:t>
                      </a:r>
                      <a:endParaRPr lang="en-US" altLang="zh-CN" sz="1200" b="1" kern="1200" dirty="0">
                        <a:solidFill>
                          <a:schemeClr val="lt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c>
                  <a:txBody>
                    <a:bodyPr/>
                    <a:lstStyle/>
                    <a:p>
                      <a:pPr algn="ctr"/>
                      <a:r>
                        <a:rPr lang="en-US" altLang="zh-CN" sz="1200" b="1" kern="1200" dirty="0">
                          <a:solidFill>
                            <a:schemeClr val="lt1"/>
                          </a:solidFill>
                          <a:latin typeface="+mn-lt"/>
                          <a:ea typeface="+mn-ea"/>
                          <a:cs typeface="+mn-ea"/>
                          <a:sym typeface="+mn-lt"/>
                        </a:rPr>
                        <a:t>EVAN</a:t>
                      </a:r>
                      <a:endParaRPr lang="en-US" altLang="zh-CN" sz="1200" b="1" kern="1200" baseline="30000" dirty="0">
                        <a:solidFill>
                          <a:schemeClr val="lt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c>
                  <a:txBody>
                    <a:bodyPr/>
                    <a:lstStyle/>
                    <a:p>
                      <a:pPr algn="ctr"/>
                      <a:r>
                        <a:rPr lang="en-US" altLang="zh-CN" sz="1200" dirty="0">
                          <a:solidFill>
                            <a:srgbClr val="FABE00"/>
                          </a:solidFill>
                          <a:latin typeface="+mn-lt"/>
                          <a:ea typeface="+mn-ea"/>
                          <a:cs typeface="+mn-ea"/>
                          <a:sym typeface="+mn-lt"/>
                        </a:rPr>
                        <a:t>EVIDENCE</a:t>
                      </a:r>
                      <a:endParaRPr lang="en-US" altLang="zh-CN" sz="1200" b="1" baseline="30000" dirty="0">
                        <a:solidFill>
                          <a:srgbClr val="FABE00"/>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200" dirty="0">
                          <a:latin typeface="+mn-lt"/>
                          <a:ea typeface="+mn-ea"/>
                          <a:cs typeface="+mn-ea"/>
                          <a:sym typeface="+mn-lt"/>
                        </a:rPr>
                        <a:t>ADAURA</a:t>
                      </a:r>
                      <a:endParaRPr lang="en-US" altLang="zh-CN" sz="1200" b="1" strike="noStrike" baseline="3000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75000"/>
                      </a:schemeClr>
                    </a:solidFill>
                  </a:tcPr>
                </a:tc>
              </a:tr>
              <a:tr h="229116">
                <a:tc>
                  <a:txBody>
                    <a:bodyPr/>
                    <a:lstStyle/>
                    <a:p>
                      <a:pPr algn="ctr"/>
                      <a:r>
                        <a:rPr lang="zh-CN" altLang="en-US" sz="1050" b="1" dirty="0">
                          <a:latin typeface="+mn-lt"/>
                          <a:ea typeface="+mn-ea"/>
                          <a:cs typeface="+mn-ea"/>
                          <a:sym typeface="+mn-lt"/>
                        </a:rPr>
                        <a:t>研究</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dirty="0">
                          <a:latin typeface="+mn-lt"/>
                          <a:ea typeface="+mn-ea"/>
                          <a:cs typeface="+mn-ea"/>
                          <a:sym typeface="+mn-lt"/>
                        </a:rPr>
                        <a:t>III</a:t>
                      </a:r>
                      <a:r>
                        <a:rPr lang="zh-CN" altLang="en-US" sz="1050" dirty="0">
                          <a:latin typeface="+mn-lt"/>
                          <a:ea typeface="+mn-ea"/>
                          <a:cs typeface="+mn-ea"/>
                          <a:sym typeface="+mn-lt"/>
                        </a:rPr>
                        <a:t>期</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en-US" altLang="zh-CN" sz="1050" b="1" dirty="0">
                          <a:latin typeface="+mn-lt"/>
                          <a:ea typeface="+mn-ea"/>
                          <a:cs typeface="+mn-ea"/>
                          <a:sym typeface="+mn-lt"/>
                        </a:rPr>
                        <a:t>EGFR-TKI</a:t>
                      </a:r>
                      <a:endParaRPr lang="en-US" altLang="zh-CN"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gridSpan="2">
                  <a:txBody>
                    <a:bodyPr/>
                    <a:lstStyle/>
                    <a:p>
                      <a:pPr algn="ctr"/>
                      <a:r>
                        <a:rPr lang="zh-CN" altLang="en-US" sz="1050" b="1" dirty="0">
                          <a:latin typeface="+mn-lt"/>
                          <a:ea typeface="+mn-ea"/>
                          <a:cs typeface="+mn-ea"/>
                          <a:sym typeface="+mn-lt"/>
                        </a:rPr>
                        <a:t>吉非替尼</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1">
                        <a:lumMod val="20000"/>
                        <a:lumOff val="80000"/>
                      </a:schemeClr>
                    </a:solidFill>
                  </a:tcPr>
                </a:tc>
                <a:tc hMerge="1">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b="1" kern="1200" dirty="0">
                          <a:solidFill>
                            <a:schemeClr val="dk1"/>
                          </a:solidFill>
                          <a:latin typeface="+mn-lt"/>
                          <a:ea typeface="+mn-ea"/>
                          <a:cs typeface="+mn-ea"/>
                          <a:sym typeface="+mn-lt"/>
                        </a:rPr>
                        <a:t>厄洛替尼</a:t>
                      </a:r>
                      <a:endParaRPr lang="zh-CN" altLang="en-US" sz="1050" b="1"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2">
                        <a:lumMod val="40000"/>
                        <a:lumOff val="60000"/>
                      </a:schemeClr>
                    </a:solidFill>
                  </a:tcPr>
                </a:tc>
                <a:tc>
                  <a:txBody>
                    <a:bodyPr/>
                    <a:lstStyle/>
                    <a:p>
                      <a:pPr algn="ctr"/>
                      <a:r>
                        <a:rPr lang="zh-CN" altLang="en-US" sz="1050" b="1" dirty="0">
                          <a:latin typeface="+mn-lt"/>
                          <a:ea typeface="+mn-ea"/>
                          <a:cs typeface="+mn-ea"/>
                          <a:sym typeface="+mn-lt"/>
                        </a:rPr>
                        <a:t>埃克替尼</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rgbClr val="FFC000"/>
                    </a:solidFill>
                  </a:tcPr>
                </a:tc>
                <a:tc>
                  <a:txBody>
                    <a:bodyPr/>
                    <a:lstStyle/>
                    <a:p>
                      <a:pPr algn="ctr"/>
                      <a:r>
                        <a:rPr lang="zh-CN" altLang="en-US" sz="1050" b="1" dirty="0">
                          <a:latin typeface="+mn-lt"/>
                          <a:ea typeface="+mn-ea"/>
                          <a:cs typeface="+mn-ea"/>
                          <a:sym typeface="+mn-lt"/>
                        </a:rPr>
                        <a:t>奥希替尼</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6">
                        <a:lumMod val="20000"/>
                        <a:lumOff val="80000"/>
                      </a:schemeClr>
                    </a:solidFill>
                  </a:tcPr>
                </a:tc>
              </a:tr>
              <a:tr h="229116">
                <a:tc>
                  <a:txBody>
                    <a:bodyPr/>
                    <a:lstStyle/>
                    <a:p>
                      <a:pPr algn="ctr"/>
                      <a:r>
                        <a:rPr lang="en-US" altLang="zh-CN" sz="1050" b="1" dirty="0">
                          <a:latin typeface="+mn-lt"/>
                          <a:ea typeface="+mn-ea"/>
                          <a:cs typeface="+mn-ea"/>
                          <a:sym typeface="+mn-lt"/>
                        </a:rPr>
                        <a:t>TKI</a:t>
                      </a:r>
                      <a:r>
                        <a:rPr lang="zh-CN" altLang="en-US" sz="1050" b="1" dirty="0">
                          <a:latin typeface="+mn-lt"/>
                          <a:ea typeface="+mn-ea"/>
                          <a:cs typeface="+mn-ea"/>
                          <a:sym typeface="+mn-lt"/>
                        </a:rPr>
                        <a:t>组人数</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dirty="0">
                          <a:latin typeface="+mn-lt"/>
                          <a:ea typeface="+mn-ea"/>
                          <a:cs typeface="+mn-ea"/>
                          <a:sym typeface="+mn-lt"/>
                        </a:rPr>
                        <a:t>111</a:t>
                      </a:r>
                      <a:endParaRPr lang="en-US" altLang="zh-CN"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116</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51</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160</a:t>
                      </a:r>
                      <a:endParaRPr lang="en-US" altLang="zh-CN"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339</a:t>
                      </a:r>
                      <a:endParaRPr lang="en-US" altLang="zh-CN"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zh-CN" altLang="en-US" sz="1050" b="1" dirty="0">
                          <a:latin typeface="+mn-lt"/>
                          <a:ea typeface="+mn-ea"/>
                          <a:cs typeface="+mn-ea"/>
                          <a:sym typeface="+mn-lt"/>
                        </a:rPr>
                        <a:t>中心数</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b="0" dirty="0">
                          <a:latin typeface="+mn-lt"/>
                          <a:ea typeface="+mn-ea"/>
                          <a:cs typeface="+mn-ea"/>
                          <a:sym typeface="+mn-lt"/>
                        </a:rPr>
                        <a:t>27</a:t>
                      </a:r>
                      <a:endParaRPr lang="en-US" altLang="zh-CN" sz="1050" b="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16</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b="0" dirty="0">
                          <a:latin typeface="+mn-lt"/>
                          <a:ea typeface="+mn-ea"/>
                          <a:cs typeface="+mn-ea"/>
                          <a:sym typeface="+mn-lt"/>
                        </a:rPr>
                        <a:t>29</a:t>
                      </a:r>
                      <a:endParaRPr lang="en-US" altLang="zh-CN" sz="1050" b="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b="0" dirty="0">
                          <a:latin typeface="+mn-lt"/>
                          <a:ea typeface="+mn-ea"/>
                          <a:cs typeface="+mn-ea"/>
                          <a:sym typeface="+mn-lt"/>
                        </a:rPr>
                        <a:t>228</a:t>
                      </a:r>
                      <a:r>
                        <a:rPr lang="zh-CN" altLang="en-US" sz="1050" b="0" dirty="0">
                          <a:latin typeface="+mn-lt"/>
                          <a:ea typeface="+mn-ea"/>
                          <a:cs typeface="+mn-ea"/>
                          <a:sym typeface="+mn-lt"/>
                        </a:rPr>
                        <a:t>（</a:t>
                      </a:r>
                      <a:r>
                        <a:rPr lang="en-US" altLang="zh-CN" sz="1050" b="0" dirty="0">
                          <a:latin typeface="+mn-lt"/>
                          <a:ea typeface="+mn-ea"/>
                          <a:cs typeface="+mn-ea"/>
                          <a:sym typeface="+mn-lt"/>
                        </a:rPr>
                        <a:t>18</a:t>
                      </a:r>
                      <a:r>
                        <a:rPr lang="zh-CN" altLang="en-US" sz="1050" b="0" dirty="0">
                          <a:latin typeface="+mn-lt"/>
                          <a:ea typeface="+mn-ea"/>
                          <a:cs typeface="+mn-ea"/>
                          <a:sym typeface="+mn-lt"/>
                        </a:rPr>
                        <a:t>）</a:t>
                      </a:r>
                      <a:endParaRPr lang="zh-CN" altLang="en-US" sz="1050" b="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384607">
                <a:tc>
                  <a:txBody>
                    <a:bodyPr/>
                    <a:lstStyle/>
                    <a:p>
                      <a:pPr algn="ctr"/>
                      <a:r>
                        <a:rPr lang="zh-CN" altLang="en-US" sz="1050" b="1" dirty="0">
                          <a:latin typeface="+mn-lt"/>
                          <a:ea typeface="+mn-ea"/>
                          <a:cs typeface="+mn-ea"/>
                          <a:sym typeface="+mn-lt"/>
                        </a:rPr>
                        <a:t>主要研究终点</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dirty="0">
                          <a:latin typeface="+mn-lt"/>
                          <a:ea typeface="+mn-ea"/>
                          <a:cs typeface="+mn-ea"/>
                          <a:sym typeface="+mn-lt"/>
                        </a:rPr>
                        <a:t>DFS</a:t>
                      </a:r>
                      <a:endParaRPr lang="en-US" altLang="zh-CN" sz="1050" dirty="0">
                        <a:latin typeface="+mn-lt"/>
                        <a:ea typeface="+mn-ea"/>
                        <a:cs typeface="+mn-ea"/>
                        <a:sym typeface="+mn-lt"/>
                      </a:endParaRPr>
                    </a:p>
                    <a:p>
                      <a:pPr algn="ctr"/>
                      <a:r>
                        <a:rPr lang="zh-CN" altLang="en-US" sz="1050" dirty="0">
                          <a:latin typeface="+mn-lt"/>
                          <a:ea typeface="+mn-ea"/>
                          <a:cs typeface="+mn-ea"/>
                          <a:sym typeface="+mn-lt"/>
                        </a:rPr>
                        <a:t>（</a:t>
                      </a:r>
                      <a:r>
                        <a:rPr lang="en-US" altLang="zh-CN" sz="1050" dirty="0">
                          <a:latin typeface="+mn-lt"/>
                          <a:ea typeface="+mn-ea"/>
                          <a:cs typeface="+mn-ea"/>
                          <a:sym typeface="+mn-lt"/>
                        </a:rPr>
                        <a:t>II-IIIA</a:t>
                      </a:r>
                      <a:r>
                        <a:rPr lang="zh-CN" altLang="en-US" sz="1050" dirty="0">
                          <a:latin typeface="+mn-lt"/>
                          <a:ea typeface="+mn-ea"/>
                          <a:cs typeface="+mn-ea"/>
                          <a:sym typeface="+mn-lt"/>
                        </a:rPr>
                        <a:t>）</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DFS</a:t>
                      </a:r>
                      <a:endParaRPr lang="en-US" altLang="zh-CN" sz="1050" dirty="0">
                        <a:latin typeface="+mn-lt"/>
                        <a:ea typeface="+mn-ea"/>
                        <a:cs typeface="+mn-ea"/>
                        <a:sym typeface="+mn-lt"/>
                      </a:endParaRPr>
                    </a:p>
                    <a:p>
                      <a:pPr algn="ctr"/>
                      <a:r>
                        <a:rPr lang="zh-CN" altLang="en-US" sz="1050" dirty="0">
                          <a:latin typeface="+mn-lt"/>
                          <a:ea typeface="+mn-ea"/>
                          <a:cs typeface="+mn-ea"/>
                          <a:sym typeface="+mn-lt"/>
                        </a:rPr>
                        <a:t>（</a:t>
                      </a:r>
                      <a:r>
                        <a:rPr lang="en-US" altLang="zh-CN" sz="1050" dirty="0">
                          <a:latin typeface="+mn-lt"/>
                          <a:ea typeface="+mn-ea"/>
                          <a:cs typeface="+mn-ea"/>
                          <a:sym typeface="+mn-lt"/>
                        </a:rPr>
                        <a:t>II-III</a:t>
                      </a:r>
                      <a:r>
                        <a:rPr lang="zh-CN" altLang="en-US" sz="1050" dirty="0">
                          <a:latin typeface="+mn-lt"/>
                          <a:ea typeface="+mn-ea"/>
                          <a:cs typeface="+mn-ea"/>
                          <a:sym typeface="+mn-lt"/>
                        </a:rPr>
                        <a:t>）</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b="1" u="none" kern="1200" dirty="0">
                          <a:solidFill>
                            <a:srgbClr val="003A8F"/>
                          </a:solidFill>
                          <a:latin typeface="+mn-lt"/>
                          <a:ea typeface="+mn-ea"/>
                          <a:cs typeface="+mn-ea"/>
                          <a:sym typeface="+mn-lt"/>
                        </a:rPr>
                        <a:t>2</a:t>
                      </a:r>
                      <a:r>
                        <a:rPr lang="zh-CN" altLang="en-US" sz="1050" b="1" u="none" kern="1200" dirty="0">
                          <a:solidFill>
                            <a:srgbClr val="003A8F"/>
                          </a:solidFill>
                          <a:latin typeface="+mn-lt"/>
                          <a:ea typeface="+mn-ea"/>
                          <a:cs typeface="+mn-ea"/>
                          <a:sym typeface="+mn-lt"/>
                        </a:rPr>
                        <a:t>年</a:t>
                      </a:r>
                      <a:r>
                        <a:rPr lang="en-US" altLang="zh-CN" sz="1050" b="1" u="none" kern="1200" dirty="0">
                          <a:solidFill>
                            <a:srgbClr val="003A8F"/>
                          </a:solidFill>
                          <a:latin typeface="+mn-lt"/>
                          <a:ea typeface="+mn-ea"/>
                          <a:cs typeface="+mn-ea"/>
                          <a:sym typeface="+mn-lt"/>
                        </a:rPr>
                        <a:t>DFS</a:t>
                      </a:r>
                      <a:r>
                        <a:rPr lang="zh-CN" altLang="en-US" sz="1050" b="1" u="none" kern="1200" dirty="0">
                          <a:solidFill>
                            <a:srgbClr val="003A8F"/>
                          </a:solidFill>
                          <a:latin typeface="+mn-lt"/>
                          <a:ea typeface="+mn-ea"/>
                          <a:cs typeface="+mn-ea"/>
                          <a:sym typeface="+mn-lt"/>
                        </a:rPr>
                        <a:t>率</a:t>
                      </a:r>
                      <a:endParaRPr lang="en-US" altLang="zh-CN" sz="1050" b="1" u="none" kern="1200" dirty="0">
                        <a:solidFill>
                          <a:srgbClr val="003A8F"/>
                        </a:solidFill>
                        <a:latin typeface="+mn-lt"/>
                        <a:ea typeface="+mn-ea"/>
                        <a:cs typeface="+mn-ea"/>
                        <a:sym typeface="+mn-lt"/>
                      </a:endParaRPr>
                    </a:p>
                    <a:p>
                      <a:pPr algn="ctr"/>
                      <a:r>
                        <a:rPr lang="zh-CN" altLang="en-US" sz="1050" kern="1200" dirty="0">
                          <a:solidFill>
                            <a:schemeClr val="dk1"/>
                          </a:solidFill>
                          <a:latin typeface="+mn-lt"/>
                          <a:ea typeface="+mn-ea"/>
                          <a:cs typeface="+mn-ea"/>
                          <a:sym typeface="+mn-lt"/>
                        </a:rPr>
                        <a:t>（</a:t>
                      </a:r>
                      <a:r>
                        <a:rPr lang="en-US" altLang="zh-CN" sz="1050" kern="1200" dirty="0">
                          <a:solidFill>
                            <a:schemeClr val="dk1"/>
                          </a:solidFill>
                          <a:latin typeface="+mn-lt"/>
                          <a:ea typeface="+mn-ea"/>
                          <a:cs typeface="+mn-ea"/>
                          <a:sym typeface="+mn-lt"/>
                        </a:rPr>
                        <a:t>IIIA</a:t>
                      </a:r>
                      <a:r>
                        <a:rPr lang="zh-CN" altLang="en-US" sz="1050" kern="1200" dirty="0">
                          <a:solidFill>
                            <a:schemeClr val="dk1"/>
                          </a:solidFill>
                          <a:latin typeface="+mn-lt"/>
                          <a:ea typeface="+mn-ea"/>
                          <a:cs typeface="+mn-ea"/>
                          <a:sym typeface="+mn-lt"/>
                        </a:rPr>
                        <a:t>）</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DFS</a:t>
                      </a:r>
                      <a:endParaRPr lang="en-US" altLang="zh-CN" sz="1050" dirty="0">
                        <a:latin typeface="+mn-lt"/>
                        <a:ea typeface="+mn-ea"/>
                        <a:cs typeface="+mn-ea"/>
                        <a:sym typeface="+mn-lt"/>
                      </a:endParaRPr>
                    </a:p>
                    <a:p>
                      <a:pPr algn="ctr"/>
                      <a:r>
                        <a:rPr lang="zh-CN" altLang="en-US" sz="1050" dirty="0">
                          <a:latin typeface="+mn-lt"/>
                          <a:ea typeface="+mn-ea"/>
                          <a:cs typeface="+mn-ea"/>
                          <a:sym typeface="+mn-lt"/>
                        </a:rPr>
                        <a:t>（</a:t>
                      </a:r>
                      <a:r>
                        <a:rPr lang="en-US" altLang="zh-CN" sz="1050" dirty="0">
                          <a:latin typeface="+mn-lt"/>
                          <a:ea typeface="+mn-ea"/>
                          <a:cs typeface="+mn-ea"/>
                          <a:sym typeface="+mn-lt"/>
                        </a:rPr>
                        <a:t>II-IIIA</a:t>
                      </a:r>
                      <a:r>
                        <a:rPr lang="zh-CN" altLang="en-US" sz="1050" dirty="0">
                          <a:latin typeface="+mn-lt"/>
                          <a:ea typeface="+mn-ea"/>
                          <a:cs typeface="+mn-ea"/>
                          <a:sym typeface="+mn-lt"/>
                        </a:rPr>
                        <a:t>）</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DFS</a:t>
                      </a:r>
                      <a:endParaRPr lang="en-US" altLang="zh-CN" sz="1050" dirty="0">
                        <a:latin typeface="+mn-lt"/>
                        <a:ea typeface="+mn-ea"/>
                        <a:cs typeface="+mn-ea"/>
                        <a:sym typeface="+mn-lt"/>
                      </a:endParaRPr>
                    </a:p>
                    <a:p>
                      <a:pPr algn="ctr"/>
                      <a:r>
                        <a:rPr lang="zh-CN" altLang="en-US" sz="1050" dirty="0">
                          <a:latin typeface="+mn-lt"/>
                          <a:ea typeface="+mn-ea"/>
                          <a:cs typeface="+mn-ea"/>
                          <a:sym typeface="+mn-lt"/>
                        </a:rPr>
                        <a:t>（</a:t>
                      </a:r>
                      <a:r>
                        <a:rPr lang="en-US" altLang="zh-CN" sz="1050" dirty="0">
                          <a:latin typeface="+mn-lt"/>
                          <a:ea typeface="+mn-ea"/>
                          <a:cs typeface="+mn-ea"/>
                          <a:sym typeface="+mn-lt"/>
                        </a:rPr>
                        <a:t>II-IIIA</a:t>
                      </a:r>
                      <a:r>
                        <a:rPr lang="zh-CN" altLang="en-US" sz="1050" dirty="0">
                          <a:latin typeface="+mn-lt"/>
                          <a:ea typeface="+mn-ea"/>
                          <a:cs typeface="+mn-ea"/>
                          <a:sym typeface="+mn-lt"/>
                        </a:rPr>
                        <a:t>）</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391663">
                <a:tc>
                  <a:txBody>
                    <a:bodyPr/>
                    <a:lstStyle/>
                    <a:p>
                      <a:pPr algn="ctr"/>
                      <a:r>
                        <a:rPr lang="zh-CN" altLang="en-US" sz="1050" b="1" dirty="0">
                          <a:latin typeface="+mn-lt"/>
                          <a:ea typeface="+mn-ea"/>
                          <a:cs typeface="+mn-ea"/>
                          <a:sym typeface="+mn-lt"/>
                        </a:rPr>
                        <a:t>是否为</a:t>
                      </a:r>
                      <a:endParaRPr lang="en-US" altLang="zh-CN" sz="1050" b="1" dirty="0">
                        <a:latin typeface="+mn-lt"/>
                        <a:ea typeface="+mn-ea"/>
                        <a:cs typeface="+mn-ea"/>
                        <a:sym typeface="+mn-lt"/>
                      </a:endParaRPr>
                    </a:p>
                    <a:p>
                      <a:pPr algn="ctr"/>
                      <a:r>
                        <a:rPr lang="zh-CN" altLang="en-US" sz="1050" b="1" dirty="0">
                          <a:latin typeface="+mn-lt"/>
                          <a:ea typeface="+mn-ea"/>
                          <a:cs typeface="+mn-ea"/>
                          <a:sym typeface="+mn-lt"/>
                        </a:rPr>
                        <a:t>中国注册性研究</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zh-CN" altLang="en-US" sz="1050" b="0" dirty="0">
                          <a:latin typeface="+mn-lt"/>
                          <a:ea typeface="+mn-ea"/>
                          <a:cs typeface="+mn-ea"/>
                          <a:sym typeface="+mn-lt"/>
                        </a:rPr>
                        <a:t>否</a:t>
                      </a:r>
                      <a:endParaRPr lang="zh-CN" altLang="en-US" sz="1050" b="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kern="1200" dirty="0">
                          <a:solidFill>
                            <a:schemeClr val="dk1"/>
                          </a:solidFill>
                          <a:latin typeface="+mn-lt"/>
                          <a:ea typeface="+mn-ea"/>
                          <a:cs typeface="+mn-ea"/>
                          <a:sym typeface="+mn-lt"/>
                        </a:rPr>
                        <a:t>否</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kern="1200" dirty="0">
                          <a:solidFill>
                            <a:schemeClr val="dk1"/>
                          </a:solidFill>
                          <a:latin typeface="+mn-lt"/>
                          <a:ea typeface="+mn-ea"/>
                          <a:cs typeface="+mn-ea"/>
                          <a:sym typeface="+mn-lt"/>
                        </a:rPr>
                        <a:t>否</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b="1" u="none" dirty="0">
                          <a:solidFill>
                            <a:schemeClr val="accent2">
                              <a:lumMod val="75000"/>
                            </a:schemeClr>
                          </a:solidFill>
                          <a:latin typeface="+mn-lt"/>
                          <a:ea typeface="+mn-ea"/>
                          <a:cs typeface="+mn-ea"/>
                          <a:sym typeface="+mn-lt"/>
                        </a:rPr>
                        <a:t>是</a:t>
                      </a:r>
                      <a:endParaRPr lang="zh-CN" altLang="en-US" sz="1050" b="1" u="none" dirty="0">
                        <a:solidFill>
                          <a:schemeClr val="accent2">
                            <a:lumMod val="75000"/>
                          </a:schemeClr>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b="1" dirty="0">
                          <a:solidFill>
                            <a:schemeClr val="accent2">
                              <a:lumMod val="75000"/>
                            </a:schemeClr>
                          </a:solidFill>
                          <a:latin typeface="+mn-lt"/>
                          <a:ea typeface="+mn-ea"/>
                          <a:cs typeface="+mn-ea"/>
                          <a:sym typeface="+mn-lt"/>
                        </a:rPr>
                        <a:t>是</a:t>
                      </a:r>
                      <a:endParaRPr lang="zh-CN" altLang="en-US" sz="1050" b="1" dirty="0">
                        <a:solidFill>
                          <a:schemeClr val="accent2">
                            <a:lumMod val="75000"/>
                          </a:schemeClr>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en-US" altLang="zh-CN" sz="1050" b="1" dirty="0">
                          <a:latin typeface="+mn-lt"/>
                          <a:ea typeface="+mn-ea"/>
                          <a:cs typeface="+mn-ea"/>
                          <a:sym typeface="+mn-lt"/>
                        </a:rPr>
                        <a:t>EGFR</a:t>
                      </a:r>
                      <a:endParaRPr lang="en-US" altLang="zh-CN"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kern="1200" baseline="0" dirty="0">
                          <a:latin typeface="+mn-lt"/>
                          <a:ea typeface="+mn-ea"/>
                          <a:cs typeface="+mn-ea"/>
                          <a:sym typeface="+mn-lt"/>
                        </a:rPr>
                        <a:t>(19, 21)</a:t>
                      </a:r>
                      <a:endParaRPr lang="en-US" altLang="zh-CN" sz="1050" b="1" kern="1200" baseline="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050" kern="1200" baseline="0" dirty="0">
                          <a:latin typeface="+mn-lt"/>
                          <a:ea typeface="+mn-ea"/>
                          <a:cs typeface="+mn-ea"/>
                          <a:sym typeface="+mn-lt"/>
                        </a:rPr>
                        <a:t>(19, 21)</a:t>
                      </a:r>
                      <a:endParaRPr lang="en-US" altLang="zh-CN" sz="1050" b="1" kern="1200" baseline="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050" kern="1200" dirty="0">
                          <a:solidFill>
                            <a:schemeClr val="dk1"/>
                          </a:solidFill>
                          <a:latin typeface="+mn-lt"/>
                          <a:ea typeface="+mn-ea"/>
                          <a:cs typeface="+mn-ea"/>
                          <a:sym typeface="+mn-lt"/>
                        </a:rPr>
                        <a:t>（</a:t>
                      </a:r>
                      <a:r>
                        <a:rPr lang="en-US" altLang="zh-CN" sz="1050" kern="1200" dirty="0">
                          <a:solidFill>
                            <a:schemeClr val="dk1"/>
                          </a:solidFill>
                          <a:latin typeface="+mn-lt"/>
                          <a:ea typeface="+mn-ea"/>
                          <a:cs typeface="+mn-ea"/>
                          <a:sym typeface="+mn-lt"/>
                        </a:rPr>
                        <a:t>19,21</a:t>
                      </a:r>
                      <a:r>
                        <a:rPr lang="zh-CN" altLang="en-US" sz="1050" kern="1200" dirty="0">
                          <a:solidFill>
                            <a:schemeClr val="dk1"/>
                          </a:solidFill>
                          <a:latin typeface="+mn-lt"/>
                          <a:ea typeface="+mn-ea"/>
                          <a:cs typeface="+mn-ea"/>
                          <a:sym typeface="+mn-lt"/>
                        </a:rPr>
                        <a:t>）</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baseline="0" dirty="0">
                          <a:latin typeface="+mn-lt"/>
                          <a:ea typeface="+mn-ea"/>
                          <a:cs typeface="+mn-ea"/>
                          <a:sym typeface="+mn-lt"/>
                        </a:rPr>
                        <a:t>(19, 21)</a:t>
                      </a:r>
                      <a:endParaRPr lang="en-US" altLang="zh-CN" sz="1050" b="1" kern="1200" baseline="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kern="1200" baseline="0" dirty="0">
                          <a:latin typeface="+mn-lt"/>
                          <a:ea typeface="+mn-ea"/>
                          <a:cs typeface="+mn-ea"/>
                          <a:sym typeface="+mn-lt"/>
                        </a:rPr>
                        <a:t>(19, 21)</a:t>
                      </a:r>
                      <a:endParaRPr lang="en-US" altLang="zh-CN" sz="1050" b="1" kern="1200" baseline="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en-US" altLang="zh-CN" sz="1050" b="1" dirty="0">
                          <a:latin typeface="+mn-lt"/>
                          <a:ea typeface="+mn-ea"/>
                          <a:cs typeface="+mn-ea"/>
                          <a:sym typeface="+mn-lt"/>
                        </a:rPr>
                        <a:t>TKI</a:t>
                      </a:r>
                      <a:r>
                        <a:rPr lang="zh-CN" altLang="en-US" sz="1050" b="1" dirty="0">
                          <a:latin typeface="+mn-lt"/>
                          <a:ea typeface="+mn-ea"/>
                          <a:cs typeface="+mn-ea"/>
                          <a:sym typeface="+mn-lt"/>
                        </a:rPr>
                        <a:t>治疗时间</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kern="1200" dirty="0">
                          <a:latin typeface="+mn-lt"/>
                          <a:ea typeface="+mn-ea"/>
                          <a:cs typeface="+mn-ea"/>
                          <a:sym typeface="+mn-lt"/>
                        </a:rPr>
                        <a:t>2</a:t>
                      </a:r>
                      <a:r>
                        <a:rPr lang="zh-CN" altLang="en-US" sz="1050" kern="1200" dirty="0">
                          <a:latin typeface="+mn-lt"/>
                          <a:ea typeface="+mn-ea"/>
                          <a:cs typeface="+mn-ea"/>
                          <a:sym typeface="+mn-lt"/>
                        </a:rPr>
                        <a:t>年</a:t>
                      </a:r>
                      <a:endParaRPr lang="zh-CN" altLang="en-US" sz="1050" b="1"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kern="1200" dirty="0">
                          <a:solidFill>
                            <a:schemeClr val="dk1"/>
                          </a:solidFill>
                          <a:latin typeface="+mn-lt"/>
                          <a:ea typeface="+mn-ea"/>
                          <a:cs typeface="+mn-ea"/>
                          <a:sym typeface="+mn-lt"/>
                        </a:rPr>
                        <a:t>2</a:t>
                      </a:r>
                      <a:r>
                        <a:rPr lang="zh-CN" altLang="en-US" sz="1050" kern="1200" dirty="0">
                          <a:solidFill>
                            <a:schemeClr val="dk1"/>
                          </a:solidFill>
                          <a:latin typeface="+mn-lt"/>
                          <a:ea typeface="+mn-ea"/>
                          <a:cs typeface="+mn-ea"/>
                          <a:sym typeface="+mn-lt"/>
                        </a:rPr>
                        <a:t>年</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050" kern="1200" dirty="0">
                          <a:solidFill>
                            <a:schemeClr val="dk1"/>
                          </a:solidFill>
                          <a:latin typeface="+mn-lt"/>
                          <a:ea typeface="+mn-ea"/>
                          <a:cs typeface="+mn-ea"/>
                          <a:sym typeface="+mn-lt"/>
                        </a:rPr>
                        <a:t>2</a:t>
                      </a:r>
                      <a:r>
                        <a:rPr lang="zh-CN" altLang="en-US" sz="1050" kern="1200" dirty="0">
                          <a:solidFill>
                            <a:schemeClr val="dk1"/>
                          </a:solidFill>
                          <a:latin typeface="+mn-lt"/>
                          <a:ea typeface="+mn-ea"/>
                          <a:cs typeface="+mn-ea"/>
                          <a:sym typeface="+mn-lt"/>
                        </a:rPr>
                        <a:t>年</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2</a:t>
                      </a:r>
                      <a:r>
                        <a:rPr lang="zh-CN" altLang="en-US" sz="1050" dirty="0">
                          <a:latin typeface="+mn-lt"/>
                          <a:ea typeface="+mn-ea"/>
                          <a:cs typeface="+mn-ea"/>
                          <a:sym typeface="+mn-lt"/>
                        </a:rPr>
                        <a:t>年</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b="1" u="none" dirty="0">
                          <a:solidFill>
                            <a:srgbClr val="003A8F"/>
                          </a:solidFill>
                          <a:latin typeface="+mn-lt"/>
                          <a:ea typeface="+mn-ea"/>
                          <a:cs typeface="+mn-ea"/>
                          <a:sym typeface="+mn-lt"/>
                        </a:rPr>
                        <a:t>3</a:t>
                      </a:r>
                      <a:r>
                        <a:rPr lang="zh-CN" altLang="en-US" sz="1050" b="1" u="none" dirty="0">
                          <a:solidFill>
                            <a:srgbClr val="003A8F"/>
                          </a:solidFill>
                          <a:latin typeface="+mn-lt"/>
                          <a:ea typeface="+mn-ea"/>
                          <a:cs typeface="+mn-ea"/>
                          <a:sym typeface="+mn-lt"/>
                        </a:rPr>
                        <a:t>年</a:t>
                      </a:r>
                      <a:endParaRPr lang="zh-CN" altLang="en-US" sz="1050" b="1" u="none" dirty="0">
                        <a:solidFill>
                          <a:srgbClr val="003A8F"/>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33238">
                <a:tc>
                  <a:txBody>
                    <a:bodyPr/>
                    <a:lstStyle/>
                    <a:p>
                      <a:pPr algn="ctr">
                        <a:buClrTx/>
                        <a:buSzTx/>
                        <a:buFontTx/>
                        <a:buNone/>
                      </a:pPr>
                      <a:r>
                        <a:rPr lang="en-US" altLang="zh-CN" sz="1050" b="1" dirty="0">
                          <a:latin typeface="+mn-lt"/>
                          <a:ea typeface="+mn-ea"/>
                          <a:cs typeface="+mn-ea"/>
                          <a:sym typeface="+mn-lt"/>
                        </a:rPr>
                        <a:t>TKI</a:t>
                      </a:r>
                      <a:r>
                        <a:rPr lang="zh-CN" altLang="en-US" sz="1050" b="1" dirty="0">
                          <a:latin typeface="+mn-lt"/>
                          <a:ea typeface="+mn-ea"/>
                          <a:cs typeface="+mn-ea"/>
                          <a:sym typeface="+mn-lt"/>
                        </a:rPr>
                        <a:t>中位治疗时间</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buClrTx/>
                        <a:buSzTx/>
                        <a:buFontTx/>
                        <a:buNone/>
                      </a:pPr>
                      <a:r>
                        <a:rPr lang="en-US" altLang="zh-CN" sz="1050" dirty="0">
                          <a:latin typeface="+mn-lt"/>
                          <a:ea typeface="+mn-ea"/>
                          <a:cs typeface="+mn-ea"/>
                          <a:sym typeface="+mn-lt"/>
                        </a:rPr>
                        <a:t>21</a:t>
                      </a:r>
                      <a:r>
                        <a:rPr lang="zh-CN" altLang="en-US" sz="1050" b="1" dirty="0">
                          <a:latin typeface="+mn-lt"/>
                          <a:ea typeface="+mn-ea"/>
                          <a:cs typeface="+mn-ea"/>
                          <a:sym typeface="+mn-lt"/>
                        </a:rPr>
                        <a:t>.</a:t>
                      </a:r>
                      <a:r>
                        <a:rPr lang="en-US" altLang="zh-CN" sz="1050" dirty="0">
                          <a:latin typeface="+mn-lt"/>
                          <a:ea typeface="+mn-ea"/>
                          <a:cs typeface="+mn-ea"/>
                          <a:sym typeface="+mn-lt"/>
                        </a:rPr>
                        <a:t>9m</a:t>
                      </a:r>
                      <a:endParaRPr lang="en-US" altLang="zh-CN" sz="1050" dirty="0">
                        <a:latin typeface="+mn-lt"/>
                        <a:ea typeface="+mn-ea"/>
                        <a:cs typeface="+mn-ea"/>
                        <a:sym typeface="+mn-lt"/>
                      </a:endParaRPr>
                    </a:p>
                  </a:txBody>
                  <a:tcPr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buNone/>
                      </a:pPr>
                      <a:r>
                        <a:rPr lang="en-US" altLang="zh-CN" sz="1050" dirty="0">
                          <a:latin typeface="+mn-lt"/>
                          <a:ea typeface="+mn-ea"/>
                          <a:cs typeface="+mn-ea"/>
                          <a:sym typeface="+mn-lt"/>
                        </a:rPr>
                        <a:t>NA</a:t>
                      </a:r>
                      <a:endParaRPr lang="en-US" altLang="zh-CN" sz="1050" dirty="0">
                        <a:latin typeface="+mn-lt"/>
                        <a:ea typeface="+mn-ea"/>
                        <a:cs typeface="+mn-ea"/>
                        <a:sym typeface="+mn-lt"/>
                      </a:endParaRPr>
                    </a:p>
                  </a:txBody>
                  <a:tcPr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buNone/>
                      </a:pPr>
                      <a:r>
                        <a:rPr lang="en-US" altLang="zh-CN" sz="1050" dirty="0">
                          <a:latin typeface="+mn-lt"/>
                          <a:ea typeface="+mn-ea"/>
                          <a:cs typeface="+mn-ea"/>
                          <a:sym typeface="+mn-lt"/>
                        </a:rPr>
                        <a:t>23.9m</a:t>
                      </a:r>
                      <a:endParaRPr lang="en-US" altLang="zh-CN" sz="1050" dirty="0">
                        <a:latin typeface="+mn-lt"/>
                        <a:ea typeface="+mn-ea"/>
                        <a:cs typeface="+mn-ea"/>
                        <a:sym typeface="+mn-lt"/>
                      </a:endParaRPr>
                    </a:p>
                  </a:txBody>
                  <a:tcPr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buNone/>
                      </a:pPr>
                      <a:r>
                        <a:rPr lang="en-US" altLang="zh-CN" sz="1050" dirty="0">
                          <a:latin typeface="+mn-lt"/>
                          <a:ea typeface="+mn-ea"/>
                          <a:cs typeface="+mn-ea"/>
                          <a:sym typeface="+mn-lt"/>
                        </a:rPr>
                        <a:t>22.2m</a:t>
                      </a:r>
                      <a:endParaRPr lang="en-US" altLang="zh-CN"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buNone/>
                      </a:pPr>
                      <a:r>
                        <a:rPr lang="en-US" altLang="zh-CN" sz="1050" dirty="0">
                          <a:latin typeface="+mn-lt"/>
                          <a:ea typeface="+mn-ea"/>
                          <a:cs typeface="+mn-ea"/>
                          <a:sym typeface="+mn-lt"/>
                        </a:rPr>
                        <a:t>22.5m</a:t>
                      </a:r>
                      <a:endParaRPr lang="en-US" altLang="zh-CN" sz="1050" b="1" u="none" dirty="0">
                        <a:solidFill>
                          <a:srgbClr val="003A8F"/>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540099">
                <a:tc>
                  <a:txBody>
                    <a:bodyPr/>
                    <a:lstStyle/>
                    <a:p>
                      <a:pPr algn="ctr"/>
                      <a:r>
                        <a:rPr lang="zh-CN" altLang="en-US" sz="1050" b="1" dirty="0">
                          <a:latin typeface="+mn-lt"/>
                          <a:ea typeface="+mn-ea"/>
                          <a:cs typeface="+mn-ea"/>
                          <a:sym typeface="+mn-lt"/>
                        </a:rPr>
                        <a:t>对照组</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fontAlgn="ctr"/>
                      <a:r>
                        <a:rPr lang="zh-CN" altLang="en-US" sz="1050" u="none" strike="noStrike" dirty="0">
                          <a:effectLst/>
                          <a:latin typeface="+mn-lt"/>
                          <a:ea typeface="+mn-ea"/>
                          <a:cs typeface="+mn-ea"/>
                          <a:sym typeface="+mn-lt"/>
                        </a:rPr>
                        <a:t>化疗</a:t>
                      </a:r>
                      <a:endParaRPr lang="en-US" altLang="zh-CN" sz="1050" u="none" strike="noStrike" dirty="0">
                        <a:effectLst/>
                        <a:latin typeface="+mn-lt"/>
                        <a:ea typeface="+mn-ea"/>
                        <a:cs typeface="+mn-ea"/>
                        <a:sym typeface="+mn-lt"/>
                      </a:endParaRPr>
                    </a:p>
                    <a:p>
                      <a:pPr algn="ctr" fontAlgn="ct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长春瑞滨</a:t>
                      </a: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顺铂</a:t>
                      </a:r>
                      <a:r>
                        <a:rPr lang="en-US" altLang="zh-CN" sz="1050" u="none" strike="noStrike" dirty="0">
                          <a:effectLst/>
                          <a:latin typeface="+mn-lt"/>
                          <a:ea typeface="+mn-ea"/>
                          <a:cs typeface="+mn-ea"/>
                          <a:sym typeface="+mn-lt"/>
                        </a:rPr>
                        <a:t>)</a:t>
                      </a:r>
                      <a:endParaRPr lang="en-US" altLang="zh-CN" sz="1050" b="0" i="0" u="none" strike="noStrike" dirty="0">
                        <a:solidFill>
                          <a:srgbClr val="000000"/>
                        </a:solidFill>
                        <a:effectLst/>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sz="1050" u="none" strike="noStrike" dirty="0">
                          <a:effectLst/>
                          <a:latin typeface="+mn-lt"/>
                          <a:ea typeface="+mn-ea"/>
                          <a:cs typeface="+mn-ea"/>
                          <a:sym typeface="+mn-lt"/>
                        </a:rPr>
                        <a:t>化疗</a:t>
                      </a:r>
                      <a:endParaRPr lang="en-US" altLang="zh-CN" sz="1050" u="none" strike="noStrike" dirty="0">
                        <a:effectLst/>
                        <a:latin typeface="+mn-lt"/>
                        <a:ea typeface="+mn-ea"/>
                        <a:cs typeface="+mn-ea"/>
                        <a:sym typeface="+mn-lt"/>
                      </a:endParaRPr>
                    </a:p>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长春瑞滨</a:t>
                      </a: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顺铂</a:t>
                      </a:r>
                      <a:r>
                        <a:rPr lang="en-US" altLang="zh-CN" sz="1050" u="none" strike="noStrike" dirty="0">
                          <a:effectLst/>
                          <a:latin typeface="+mn-lt"/>
                          <a:ea typeface="+mn-ea"/>
                          <a:cs typeface="+mn-ea"/>
                          <a:sym typeface="+mn-lt"/>
                        </a:rPr>
                        <a:t>)</a:t>
                      </a:r>
                      <a:endParaRPr lang="en-US" altLang="zh-CN" sz="1050" b="0" i="0" u="none" strike="noStrike" dirty="0">
                        <a:solidFill>
                          <a:srgbClr val="000000"/>
                        </a:solidFill>
                        <a:effectLst/>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sz="1050" u="none" strike="noStrike" dirty="0">
                          <a:effectLst/>
                          <a:latin typeface="+mn-lt"/>
                          <a:ea typeface="+mn-ea"/>
                          <a:cs typeface="+mn-ea"/>
                          <a:sym typeface="+mn-lt"/>
                        </a:rPr>
                        <a:t>化疗</a:t>
                      </a:r>
                      <a:endParaRPr lang="en-US" altLang="zh-CN" sz="1050" u="none" strike="noStrike" dirty="0">
                        <a:effectLst/>
                        <a:latin typeface="+mn-lt"/>
                        <a:ea typeface="+mn-ea"/>
                        <a:cs typeface="+mn-ea"/>
                        <a:sym typeface="+mn-lt"/>
                      </a:endParaRPr>
                    </a:p>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长春瑞滨</a:t>
                      </a: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顺铂</a:t>
                      </a:r>
                      <a:r>
                        <a:rPr lang="en-US" altLang="zh-CN" sz="1050" u="none" strike="noStrike" dirty="0">
                          <a:effectLst/>
                          <a:latin typeface="+mn-lt"/>
                          <a:ea typeface="+mn-ea"/>
                          <a:cs typeface="+mn-ea"/>
                          <a:sym typeface="+mn-lt"/>
                        </a:rPr>
                        <a:t>)</a:t>
                      </a:r>
                      <a:endParaRPr lang="en-US" altLang="zh-CN" sz="1050" b="0" i="0" u="none" strike="noStrike" dirty="0">
                        <a:solidFill>
                          <a:srgbClr val="000000"/>
                        </a:solidFill>
                        <a:effectLst/>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fontAlgn="ctr"/>
                      <a:r>
                        <a:rPr lang="zh-CN" altLang="en-US" sz="1050" u="none" strike="noStrike" dirty="0">
                          <a:effectLst/>
                          <a:latin typeface="+mn-lt"/>
                          <a:ea typeface="+mn-ea"/>
                          <a:cs typeface="+mn-ea"/>
                          <a:sym typeface="+mn-lt"/>
                        </a:rPr>
                        <a:t>化疗</a:t>
                      </a:r>
                      <a:endParaRPr lang="en-US" altLang="zh-CN" sz="1050" u="none" strike="noStrike" dirty="0">
                        <a:effectLst/>
                        <a:latin typeface="+mn-lt"/>
                        <a:ea typeface="+mn-ea"/>
                        <a:cs typeface="+mn-ea"/>
                        <a:sym typeface="+mn-lt"/>
                      </a:endParaRPr>
                    </a:p>
                    <a:p>
                      <a:pPr algn="ctr" fontAlgn="ct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长春瑞滨</a:t>
                      </a: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顺铂</a:t>
                      </a:r>
                      <a:r>
                        <a:rPr lang="en-US" altLang="zh-CN" sz="1050" u="none" strike="noStrike" dirty="0">
                          <a:effectLst/>
                          <a:latin typeface="+mn-lt"/>
                          <a:ea typeface="+mn-ea"/>
                          <a:cs typeface="+mn-ea"/>
                          <a:sym typeface="+mn-lt"/>
                        </a:rPr>
                        <a:t>/</a:t>
                      </a:r>
                      <a:endParaRPr lang="en-US" altLang="zh-CN" sz="1050" u="none" strike="noStrike" dirty="0">
                        <a:effectLst/>
                        <a:latin typeface="+mn-lt"/>
                        <a:ea typeface="+mn-ea"/>
                        <a:cs typeface="+mn-ea"/>
                        <a:sym typeface="+mn-lt"/>
                      </a:endParaRPr>
                    </a:p>
                    <a:p>
                      <a:pPr algn="ctr" fontAlgn="ctr"/>
                      <a:r>
                        <a:rPr lang="zh-CN" altLang="en-US" sz="1050" u="none" strike="noStrike" dirty="0">
                          <a:effectLst/>
                          <a:latin typeface="+mn-lt"/>
                          <a:ea typeface="+mn-ea"/>
                          <a:cs typeface="+mn-ea"/>
                          <a:sym typeface="+mn-lt"/>
                        </a:rPr>
                        <a:t>培美曲塞</a:t>
                      </a:r>
                      <a:r>
                        <a:rPr lang="en-US" altLang="zh-CN" sz="1050" u="none" strike="noStrike" dirty="0">
                          <a:effectLst/>
                          <a:latin typeface="+mn-lt"/>
                          <a:ea typeface="+mn-ea"/>
                          <a:cs typeface="+mn-ea"/>
                          <a:sym typeface="+mn-lt"/>
                        </a:rPr>
                        <a:t>+</a:t>
                      </a:r>
                      <a:r>
                        <a:rPr lang="zh-CN" altLang="en-US" sz="1050" u="none" strike="noStrike" dirty="0">
                          <a:effectLst/>
                          <a:latin typeface="+mn-lt"/>
                          <a:ea typeface="+mn-ea"/>
                          <a:cs typeface="+mn-ea"/>
                          <a:sym typeface="+mn-lt"/>
                        </a:rPr>
                        <a:t>顺铂</a:t>
                      </a:r>
                      <a:r>
                        <a:rPr lang="en-US" altLang="zh-CN" sz="1050" u="none" strike="noStrike" dirty="0">
                          <a:effectLst/>
                          <a:latin typeface="+mn-lt"/>
                          <a:ea typeface="+mn-ea"/>
                          <a:cs typeface="+mn-ea"/>
                          <a:sym typeface="+mn-lt"/>
                        </a:rPr>
                        <a:t>)</a:t>
                      </a:r>
                      <a:endParaRPr lang="en-US" altLang="zh-CN" sz="1050" b="0" i="0" u="none" strike="noStrike" dirty="0">
                        <a:solidFill>
                          <a:srgbClr val="000000"/>
                        </a:solidFill>
                        <a:effectLst/>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b="1" u="none" dirty="0">
                          <a:solidFill>
                            <a:srgbClr val="003A8F"/>
                          </a:solidFill>
                          <a:latin typeface="+mn-lt"/>
                          <a:ea typeface="+mn-ea"/>
                          <a:cs typeface="+mn-ea"/>
                          <a:sym typeface="+mn-lt"/>
                        </a:rPr>
                        <a:t>安慰剂</a:t>
                      </a:r>
                      <a:endParaRPr lang="zh-CN" altLang="en-US" sz="1050" b="1" u="none" dirty="0">
                        <a:solidFill>
                          <a:srgbClr val="003A8F"/>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384607">
                <a:tc>
                  <a:txBody>
                    <a:bodyPr/>
                    <a:lstStyle/>
                    <a:p>
                      <a:pPr algn="ctr"/>
                      <a:r>
                        <a:rPr lang="zh-CN" altLang="en-US" sz="1050" b="1" dirty="0">
                          <a:latin typeface="+mn-lt"/>
                          <a:ea typeface="+mn-ea"/>
                          <a:cs typeface="+mn-ea"/>
                          <a:sym typeface="+mn-lt"/>
                        </a:rPr>
                        <a:t>既往系统性治疗</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zh-CN" altLang="en-US" sz="1050" dirty="0">
                          <a:latin typeface="+mn-lt"/>
                          <a:ea typeface="+mn-ea"/>
                          <a:cs typeface="+mn-ea"/>
                          <a:sym typeface="+mn-lt"/>
                        </a:rPr>
                        <a:t>无</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kern="1200" dirty="0">
                          <a:solidFill>
                            <a:schemeClr val="dk1"/>
                          </a:solidFill>
                          <a:latin typeface="+mn-lt"/>
                          <a:ea typeface="+mn-ea"/>
                          <a:cs typeface="+mn-ea"/>
                          <a:sym typeface="+mn-lt"/>
                        </a:rPr>
                        <a:t>无</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kern="1200" dirty="0">
                          <a:solidFill>
                            <a:schemeClr val="dk1"/>
                          </a:solidFill>
                          <a:latin typeface="+mn-lt"/>
                          <a:ea typeface="+mn-ea"/>
                          <a:cs typeface="+mn-ea"/>
                          <a:sym typeface="+mn-lt"/>
                        </a:rPr>
                        <a:t>无</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dirty="0">
                          <a:latin typeface="+mn-lt"/>
                          <a:ea typeface="+mn-ea"/>
                          <a:cs typeface="+mn-ea"/>
                          <a:sym typeface="+mn-lt"/>
                        </a:rPr>
                        <a:t>无</a:t>
                      </a:r>
                      <a:endParaRPr lang="zh-CN" altLang="en-US" sz="1050" b="1"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zh-CN" altLang="en-US" sz="1050" b="1" u="none" dirty="0">
                          <a:solidFill>
                            <a:srgbClr val="003A8F"/>
                          </a:solidFill>
                          <a:latin typeface="+mn-lt"/>
                          <a:ea typeface="+mn-ea"/>
                          <a:cs typeface="+mn-ea"/>
                          <a:sym typeface="+mn-lt"/>
                        </a:rPr>
                        <a:t>可接受完成辅助化疗（</a:t>
                      </a:r>
                      <a:r>
                        <a:rPr lang="en-US" altLang="zh-CN" sz="1050" b="1" u="none" dirty="0">
                          <a:solidFill>
                            <a:srgbClr val="003A8F"/>
                          </a:solidFill>
                          <a:latin typeface="+mn-lt"/>
                          <a:ea typeface="+mn-ea"/>
                          <a:cs typeface="+mn-ea"/>
                          <a:sym typeface="+mn-lt"/>
                        </a:rPr>
                        <a:t>60%</a:t>
                      </a:r>
                      <a:r>
                        <a:rPr lang="zh-CN" altLang="en-US" sz="1050" b="1" u="none" dirty="0">
                          <a:solidFill>
                            <a:srgbClr val="003A8F"/>
                          </a:solidFill>
                          <a:latin typeface="+mn-lt"/>
                          <a:ea typeface="+mn-ea"/>
                          <a:cs typeface="+mn-ea"/>
                          <a:sym typeface="+mn-lt"/>
                        </a:rPr>
                        <a:t>）</a:t>
                      </a:r>
                      <a:endParaRPr lang="zh-CN" altLang="en-US" sz="1050" b="1" u="none" dirty="0">
                        <a:solidFill>
                          <a:srgbClr val="003A8F"/>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zh-CN" altLang="en-US" sz="1050" b="1" dirty="0">
                          <a:latin typeface="+mn-lt"/>
                          <a:ea typeface="+mn-ea"/>
                          <a:cs typeface="+mn-ea"/>
                          <a:sym typeface="+mn-lt"/>
                        </a:rPr>
                        <a:t>分期</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kern="1200" dirty="0">
                          <a:solidFill>
                            <a:schemeClr val="dk1"/>
                          </a:solidFill>
                          <a:latin typeface="+mn-lt"/>
                          <a:ea typeface="+mn-ea"/>
                          <a:cs typeface="+mn-ea"/>
                          <a:sym typeface="+mn-lt"/>
                        </a:rPr>
                        <a:t>II-IIIA</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II-III</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IIIA</a:t>
                      </a:r>
                      <a:r>
                        <a:rPr lang="zh-CN" altLang="en-US" sz="1050" kern="1200" dirty="0">
                          <a:solidFill>
                            <a:schemeClr val="dk1"/>
                          </a:solidFill>
                          <a:latin typeface="+mn-lt"/>
                          <a:ea typeface="+mn-ea"/>
                          <a:cs typeface="+mn-ea"/>
                          <a:sym typeface="+mn-lt"/>
                        </a:rPr>
                        <a:t>期</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II-IIIA</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c>
                  <a:txBody>
                    <a:bodyPr/>
                    <a:lstStyle/>
                    <a:p>
                      <a:pPr algn="ctr"/>
                      <a:r>
                        <a:rPr lang="en-US" altLang="zh-CN" sz="1050" b="1" kern="1200" dirty="0">
                          <a:solidFill>
                            <a:schemeClr val="dk1"/>
                          </a:solidFill>
                          <a:latin typeface="+mn-lt"/>
                          <a:ea typeface="+mn-ea"/>
                          <a:cs typeface="+mn-ea"/>
                          <a:sym typeface="+mn-lt"/>
                        </a:rPr>
                        <a:t>IB-IIIA</a:t>
                      </a:r>
                      <a:r>
                        <a:rPr lang="zh-CN" altLang="en-US" sz="1050" b="1" kern="1200" dirty="0">
                          <a:solidFill>
                            <a:schemeClr val="dk1"/>
                          </a:solidFill>
                          <a:latin typeface="+mn-lt"/>
                          <a:ea typeface="+mn-ea"/>
                          <a:cs typeface="+mn-ea"/>
                          <a:sym typeface="+mn-lt"/>
                        </a:rPr>
                        <a:t>期</a:t>
                      </a:r>
                      <a:endParaRPr lang="zh-CN" altLang="en-US" sz="1050" b="1"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noFill/>
                  </a:tcPr>
                </a:tc>
              </a:tr>
              <a:tr h="229116">
                <a:tc>
                  <a:txBody>
                    <a:bodyPr/>
                    <a:lstStyle/>
                    <a:p>
                      <a:pPr algn="ctr"/>
                      <a:r>
                        <a:rPr lang="en-US" altLang="zh-CN" sz="1050" b="1" dirty="0">
                          <a:latin typeface="+mn-lt"/>
                          <a:ea typeface="+mn-ea"/>
                          <a:cs typeface="+mn-ea"/>
                          <a:sym typeface="+mn-lt"/>
                        </a:rPr>
                        <a:t>ECOG PS</a:t>
                      </a:r>
                      <a:endParaRPr lang="en-US" altLang="zh-CN"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solidFill>
                      <a:schemeClr val="accent5">
                        <a:lumMod val="20000"/>
                        <a:lumOff val="80000"/>
                      </a:schemeClr>
                    </a:solidFill>
                  </a:tcPr>
                </a:tc>
                <a:tc>
                  <a:txBody>
                    <a:bodyPr/>
                    <a:lstStyle/>
                    <a:p>
                      <a:pPr algn="ctr"/>
                      <a:r>
                        <a:rPr lang="en-US" altLang="zh-CN" sz="1050" dirty="0">
                          <a:latin typeface="+mn-lt"/>
                          <a:ea typeface="+mn-ea"/>
                          <a:cs typeface="+mn-ea"/>
                          <a:sym typeface="+mn-lt"/>
                        </a:rPr>
                        <a:t>0-1</a:t>
                      </a:r>
                      <a:endParaRPr lang="en-US" altLang="zh-CN"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dirty="0">
                          <a:latin typeface="+mn-lt"/>
                          <a:ea typeface="+mn-ea"/>
                          <a:cs typeface="+mn-ea"/>
                          <a:sym typeface="+mn-lt"/>
                        </a:rPr>
                        <a:t>0-1</a:t>
                      </a:r>
                      <a:endParaRPr lang="en-US" altLang="zh-CN"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kern="1200" dirty="0">
                          <a:solidFill>
                            <a:schemeClr val="dk1"/>
                          </a:solidFill>
                          <a:latin typeface="+mn-lt"/>
                          <a:ea typeface="+mn-ea"/>
                          <a:cs typeface="+mn-ea"/>
                          <a:sym typeface="+mn-lt"/>
                        </a:rPr>
                        <a:t>0-1</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algn="ctr"/>
                      <a:r>
                        <a:rPr lang="en-US" altLang="zh-CN" sz="1050" dirty="0">
                          <a:latin typeface="+mn-lt"/>
                          <a:ea typeface="+mn-ea"/>
                          <a:cs typeface="+mn-ea"/>
                          <a:sym typeface="+mn-lt"/>
                        </a:rPr>
                        <a:t>0-1</a:t>
                      </a:r>
                      <a:endParaRPr lang="en-US" altLang="zh-CN"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algn="ctr"/>
                      <a:r>
                        <a:rPr lang="en-US" altLang="zh-CN" sz="1050" kern="1200" dirty="0">
                          <a:solidFill>
                            <a:schemeClr val="dk1"/>
                          </a:solidFill>
                          <a:latin typeface="+mn-lt"/>
                          <a:ea typeface="+mn-ea"/>
                          <a:cs typeface="+mn-ea"/>
                          <a:sym typeface="+mn-lt"/>
                        </a:rPr>
                        <a:t>0-1</a:t>
                      </a:r>
                      <a:endParaRPr lang="en-US" altLang="zh-CN"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r>
              <a:tr h="695591">
                <a:tc>
                  <a:txBody>
                    <a:bodyPr/>
                    <a:lstStyle/>
                    <a:p>
                      <a:pPr algn="ctr">
                        <a:buNone/>
                      </a:pPr>
                      <a:r>
                        <a:rPr lang="zh-CN" altLang="en-US" sz="1050" b="1" dirty="0">
                          <a:latin typeface="+mn-lt"/>
                          <a:ea typeface="+mn-ea"/>
                          <a:cs typeface="+mn-ea"/>
                          <a:sym typeface="+mn-lt"/>
                        </a:rPr>
                        <a:t>复查间隔</a:t>
                      </a:r>
                      <a:endParaRPr lang="zh-CN" altLang="en-US" sz="1050" b="1" dirty="0">
                        <a:latin typeface="+mn-lt"/>
                        <a:ea typeface="+mn-ea"/>
                        <a:cs typeface="+mn-ea"/>
                        <a:sym typeface="+mn-lt"/>
                      </a:endParaRPr>
                    </a:p>
                  </a:txBody>
                  <a:tcPr marL="86592" marR="86592" marT="43296" marB="43296" anchor="ctr">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solidFill>
                      <a:schemeClr val="accent5">
                        <a:lumMod val="20000"/>
                        <a:lumOff val="80000"/>
                      </a:schemeClr>
                    </a:solidFill>
                  </a:tcPr>
                </a:tc>
                <a:tc>
                  <a:txBody>
                    <a:bodyPr/>
                    <a:lstStyle/>
                    <a:p>
                      <a:pPr algn="ctr">
                        <a:buNone/>
                      </a:pPr>
                      <a:r>
                        <a:rPr lang="zh-CN" altLang="en-US" sz="1050" dirty="0">
                          <a:latin typeface="+mn-lt"/>
                          <a:ea typeface="+mn-ea"/>
                          <a:cs typeface="+mn-ea"/>
                          <a:sym typeface="+mn-lt"/>
                        </a:rPr>
                        <a:t>前</a:t>
                      </a:r>
                      <a:r>
                        <a:rPr lang="en-US" altLang="zh-CN" sz="1050" dirty="0">
                          <a:latin typeface="+mn-lt"/>
                          <a:ea typeface="+mn-ea"/>
                          <a:cs typeface="+mn-ea"/>
                          <a:sym typeface="+mn-lt"/>
                        </a:rPr>
                        <a:t>3</a:t>
                      </a:r>
                      <a:r>
                        <a:rPr lang="zh-CN" altLang="en-US" sz="1050" dirty="0">
                          <a:latin typeface="+mn-lt"/>
                          <a:ea typeface="+mn-ea"/>
                          <a:cs typeface="+mn-ea"/>
                          <a:sym typeface="+mn-lt"/>
                        </a:rPr>
                        <a:t>年</a:t>
                      </a:r>
                      <a:r>
                        <a:rPr lang="en-US" altLang="zh-CN" sz="1050" dirty="0">
                          <a:latin typeface="+mn-lt"/>
                          <a:ea typeface="+mn-ea"/>
                          <a:cs typeface="+mn-ea"/>
                          <a:sym typeface="+mn-lt"/>
                        </a:rPr>
                        <a:t>3</a:t>
                      </a:r>
                      <a:r>
                        <a:rPr lang="zh-CN" altLang="en-US" sz="1050" dirty="0">
                          <a:latin typeface="+mn-lt"/>
                          <a:ea typeface="+mn-ea"/>
                          <a:cs typeface="+mn-ea"/>
                          <a:sym typeface="+mn-lt"/>
                        </a:rPr>
                        <a:t>个月</a:t>
                      </a:r>
                      <a:r>
                        <a:rPr lang="en-US" altLang="zh-CN" sz="1050" dirty="0">
                          <a:latin typeface="+mn-lt"/>
                          <a:ea typeface="+mn-ea"/>
                          <a:cs typeface="+mn-ea"/>
                          <a:sym typeface="+mn-lt"/>
                        </a:rPr>
                        <a:t>/</a:t>
                      </a:r>
                      <a:r>
                        <a:rPr lang="zh-CN" altLang="en-US" sz="1050" dirty="0">
                          <a:latin typeface="+mn-lt"/>
                          <a:ea typeface="+mn-ea"/>
                          <a:cs typeface="+mn-ea"/>
                          <a:sym typeface="+mn-lt"/>
                        </a:rPr>
                        <a:t>次，</a:t>
                      </a:r>
                      <a:endParaRPr lang="en-US" altLang="zh-CN" sz="1050" dirty="0">
                        <a:latin typeface="+mn-lt"/>
                        <a:ea typeface="+mn-ea"/>
                        <a:cs typeface="+mn-ea"/>
                        <a:sym typeface="+mn-lt"/>
                      </a:endParaRPr>
                    </a:p>
                    <a:p>
                      <a:pPr algn="ctr">
                        <a:buNone/>
                      </a:pPr>
                      <a:r>
                        <a:rPr lang="zh-CN" altLang="en-US" sz="1050" dirty="0">
                          <a:latin typeface="+mn-lt"/>
                          <a:ea typeface="+mn-ea"/>
                          <a:cs typeface="+mn-ea"/>
                          <a:sym typeface="+mn-lt"/>
                        </a:rPr>
                        <a:t>之后</a:t>
                      </a:r>
                      <a:r>
                        <a:rPr lang="en-US" altLang="zh-CN" sz="1050" dirty="0">
                          <a:latin typeface="+mn-lt"/>
                          <a:ea typeface="+mn-ea"/>
                          <a:cs typeface="+mn-ea"/>
                          <a:sym typeface="+mn-lt"/>
                        </a:rPr>
                        <a:t>6</a:t>
                      </a:r>
                      <a:r>
                        <a:rPr lang="zh-CN" altLang="en-US" sz="1050" dirty="0">
                          <a:latin typeface="+mn-lt"/>
                          <a:ea typeface="+mn-ea"/>
                          <a:cs typeface="+mn-ea"/>
                          <a:sym typeface="+mn-lt"/>
                        </a:rPr>
                        <a:t>个月</a:t>
                      </a:r>
                      <a:r>
                        <a:rPr lang="en-US" altLang="zh-CN" sz="1050" dirty="0">
                          <a:latin typeface="+mn-lt"/>
                          <a:ea typeface="+mn-ea"/>
                          <a:cs typeface="+mn-ea"/>
                          <a:sym typeface="+mn-lt"/>
                        </a:rPr>
                        <a:t>/</a:t>
                      </a:r>
                      <a:r>
                        <a:rPr lang="zh-CN" altLang="en-US" sz="1050" dirty="0">
                          <a:latin typeface="+mn-lt"/>
                          <a:ea typeface="+mn-ea"/>
                          <a:cs typeface="+mn-ea"/>
                          <a:sym typeface="+mn-lt"/>
                        </a:rPr>
                        <a:t>次</a:t>
                      </a:r>
                      <a:endParaRPr lang="zh-CN" altLang="en-US"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zh-CN" altLang="en-US" sz="1050" kern="1200" dirty="0">
                          <a:solidFill>
                            <a:schemeClr val="dk1"/>
                          </a:solidFill>
                          <a:latin typeface="+mn-lt"/>
                          <a:ea typeface="+mn-ea"/>
                          <a:cs typeface="+mn-ea"/>
                          <a:sym typeface="+mn-lt"/>
                        </a:rPr>
                        <a:t>每</a:t>
                      </a:r>
                      <a:r>
                        <a:rPr lang="en-US" altLang="zh-CN" sz="1050" kern="1200" dirty="0">
                          <a:solidFill>
                            <a:schemeClr val="dk1"/>
                          </a:solidFill>
                          <a:latin typeface="+mn-lt"/>
                          <a:ea typeface="+mn-ea"/>
                          <a:cs typeface="+mn-ea"/>
                          <a:sym typeface="+mn-lt"/>
                        </a:rPr>
                        <a:t>6</a:t>
                      </a:r>
                      <a:r>
                        <a:rPr lang="zh-CN" altLang="en-US" sz="1050" kern="1200" dirty="0">
                          <a:solidFill>
                            <a:schemeClr val="dk1"/>
                          </a:solidFill>
                          <a:latin typeface="+mn-lt"/>
                          <a:ea typeface="+mn-ea"/>
                          <a:cs typeface="+mn-ea"/>
                          <a:sym typeface="+mn-lt"/>
                        </a:rPr>
                        <a:t>个月胸部</a:t>
                      </a:r>
                      <a:r>
                        <a:rPr lang="en-US" altLang="zh-CN" sz="1050" kern="1200" dirty="0">
                          <a:solidFill>
                            <a:schemeClr val="dk1"/>
                          </a:solidFill>
                          <a:latin typeface="+mn-lt"/>
                          <a:ea typeface="+mn-ea"/>
                          <a:cs typeface="+mn-ea"/>
                          <a:sym typeface="+mn-lt"/>
                        </a:rPr>
                        <a:t>/</a:t>
                      </a:r>
                      <a:r>
                        <a:rPr lang="zh-CN" altLang="en-US" sz="1050" kern="1200" dirty="0">
                          <a:solidFill>
                            <a:schemeClr val="dk1"/>
                          </a:solidFill>
                          <a:latin typeface="+mn-lt"/>
                          <a:ea typeface="+mn-ea"/>
                          <a:cs typeface="+mn-ea"/>
                          <a:sym typeface="+mn-lt"/>
                        </a:rPr>
                        <a:t>腹部</a:t>
                      </a:r>
                      <a:r>
                        <a:rPr lang="en-US" altLang="zh-CN" sz="1050" kern="1200" dirty="0">
                          <a:solidFill>
                            <a:schemeClr val="dk1"/>
                          </a:solidFill>
                          <a:latin typeface="+mn-lt"/>
                          <a:ea typeface="+mn-ea"/>
                          <a:cs typeface="+mn-ea"/>
                          <a:sym typeface="+mn-lt"/>
                        </a:rPr>
                        <a:t>CT</a:t>
                      </a:r>
                      <a:r>
                        <a:rPr lang="zh-CN" altLang="en-US" sz="1050" kern="1200" dirty="0">
                          <a:solidFill>
                            <a:schemeClr val="dk1"/>
                          </a:solidFill>
                          <a:latin typeface="+mn-lt"/>
                          <a:ea typeface="+mn-ea"/>
                          <a:cs typeface="+mn-ea"/>
                          <a:sym typeface="+mn-lt"/>
                        </a:rPr>
                        <a:t>评估疗效，</a:t>
                      </a:r>
                      <a:endParaRPr lang="en-US" altLang="zh-CN" sz="1050" kern="1200" dirty="0">
                        <a:solidFill>
                          <a:schemeClr val="dk1"/>
                        </a:solidFill>
                        <a:latin typeface="+mn-lt"/>
                        <a:ea typeface="+mn-ea"/>
                        <a:cs typeface="+mn-ea"/>
                        <a:sym typeface="+mn-lt"/>
                      </a:endParaRPr>
                    </a:p>
                    <a:p>
                      <a:pPr marL="0" marR="0" lvl="0" indent="0" algn="ctr" defTabSz="1218565" rtl="0" eaLnBrk="1" fontAlgn="auto" latinLnBrk="0" hangingPunct="1">
                        <a:lnSpc>
                          <a:spcPct val="100000"/>
                        </a:lnSpc>
                        <a:spcBef>
                          <a:spcPts val="0"/>
                        </a:spcBef>
                        <a:spcAft>
                          <a:spcPts val="0"/>
                        </a:spcAft>
                        <a:buClrTx/>
                        <a:buSzTx/>
                        <a:buFontTx/>
                        <a:buNone/>
                        <a:defRPr/>
                      </a:pPr>
                      <a:r>
                        <a:rPr lang="zh-CN" altLang="en-US" sz="1050" kern="1200" dirty="0">
                          <a:solidFill>
                            <a:schemeClr val="dk1"/>
                          </a:solidFill>
                          <a:latin typeface="+mn-lt"/>
                          <a:ea typeface="+mn-ea"/>
                          <a:cs typeface="+mn-ea"/>
                          <a:sym typeface="+mn-lt"/>
                        </a:rPr>
                        <a:t>每</a:t>
                      </a:r>
                      <a:r>
                        <a:rPr lang="en-US" altLang="zh-CN" sz="1050" kern="1200" dirty="0">
                          <a:solidFill>
                            <a:schemeClr val="dk1"/>
                          </a:solidFill>
                          <a:latin typeface="+mn-lt"/>
                          <a:ea typeface="+mn-ea"/>
                          <a:cs typeface="+mn-ea"/>
                          <a:sym typeface="+mn-lt"/>
                        </a:rPr>
                        <a:t>12</a:t>
                      </a:r>
                      <a:r>
                        <a:rPr lang="zh-CN" altLang="en-US" sz="1050" kern="1200" dirty="0">
                          <a:solidFill>
                            <a:schemeClr val="dk1"/>
                          </a:solidFill>
                          <a:latin typeface="+mn-lt"/>
                          <a:ea typeface="+mn-ea"/>
                          <a:cs typeface="+mn-ea"/>
                          <a:sym typeface="+mn-lt"/>
                        </a:rPr>
                        <a:t>个月脑</a:t>
                      </a:r>
                      <a:r>
                        <a:rPr lang="en-US" altLang="zh-CN" sz="1050" kern="1200" dirty="0">
                          <a:solidFill>
                            <a:schemeClr val="dk1"/>
                          </a:solidFill>
                          <a:latin typeface="+mn-lt"/>
                          <a:ea typeface="+mn-ea"/>
                          <a:cs typeface="+mn-ea"/>
                          <a:sym typeface="+mn-lt"/>
                        </a:rPr>
                        <a:t>MRI</a:t>
                      </a:r>
                      <a:r>
                        <a:rPr lang="zh-CN" altLang="en-US" sz="1050" kern="1200" dirty="0">
                          <a:solidFill>
                            <a:schemeClr val="dk1"/>
                          </a:solidFill>
                          <a:latin typeface="+mn-lt"/>
                          <a:ea typeface="+mn-ea"/>
                          <a:cs typeface="+mn-ea"/>
                          <a:sym typeface="+mn-lt"/>
                        </a:rPr>
                        <a:t>、</a:t>
                      </a:r>
                      <a:r>
                        <a:rPr lang="en-US" altLang="zh-CN" sz="1050" kern="1200" dirty="0">
                          <a:solidFill>
                            <a:schemeClr val="dk1"/>
                          </a:solidFill>
                          <a:latin typeface="+mn-lt"/>
                          <a:ea typeface="+mn-ea"/>
                          <a:cs typeface="+mn-ea"/>
                          <a:sym typeface="+mn-lt"/>
                        </a:rPr>
                        <a:t>PET/CT</a:t>
                      </a:r>
                      <a:r>
                        <a:rPr lang="zh-CN" altLang="en-US" sz="1050" kern="1200" dirty="0">
                          <a:solidFill>
                            <a:schemeClr val="dk1"/>
                          </a:solidFill>
                          <a:latin typeface="+mn-lt"/>
                          <a:ea typeface="+mn-ea"/>
                          <a:cs typeface="+mn-ea"/>
                          <a:sym typeface="+mn-lt"/>
                        </a:rPr>
                        <a:t>或骨扫描</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marL="0" marR="0" lvl="0" indent="0" algn="ctr" defTabSz="1218565" rtl="0" eaLnBrk="1" fontAlgn="auto" latinLnBrk="0" hangingPunct="1">
                        <a:lnSpc>
                          <a:spcPct val="100000"/>
                        </a:lnSpc>
                        <a:spcBef>
                          <a:spcPts val="0"/>
                        </a:spcBef>
                        <a:spcAft>
                          <a:spcPts val="0"/>
                        </a:spcAft>
                        <a:buClrTx/>
                        <a:buSzTx/>
                        <a:buFontTx/>
                        <a:buNone/>
                        <a:defRPr/>
                      </a:pPr>
                      <a:r>
                        <a:rPr lang="en-US" altLang="zh-CN" sz="1050" kern="1200" dirty="0">
                          <a:solidFill>
                            <a:schemeClr val="dk1"/>
                          </a:solidFill>
                          <a:latin typeface="+mn-lt"/>
                          <a:ea typeface="+mn-ea"/>
                          <a:cs typeface="+mn-ea"/>
                          <a:sym typeface="+mn-lt"/>
                        </a:rPr>
                        <a:t>6w</a:t>
                      </a:r>
                      <a:r>
                        <a:rPr lang="zh-CN" altLang="en-US" sz="1050" kern="1200" dirty="0">
                          <a:solidFill>
                            <a:schemeClr val="dk1"/>
                          </a:solidFill>
                          <a:latin typeface="+mn-lt"/>
                          <a:ea typeface="+mn-ea"/>
                          <a:cs typeface="+mn-ea"/>
                          <a:sym typeface="+mn-lt"/>
                        </a:rPr>
                        <a:t>，</a:t>
                      </a:r>
                      <a:r>
                        <a:rPr lang="en-US" altLang="zh-CN" sz="1050" kern="1200" dirty="0">
                          <a:solidFill>
                            <a:schemeClr val="dk1"/>
                          </a:solidFill>
                          <a:latin typeface="+mn-lt"/>
                          <a:ea typeface="+mn-ea"/>
                          <a:cs typeface="+mn-ea"/>
                          <a:sym typeface="+mn-lt"/>
                        </a:rPr>
                        <a:t>12w</a:t>
                      </a:r>
                      <a:r>
                        <a:rPr lang="zh-CN" altLang="en-US" sz="1050" kern="1200" dirty="0">
                          <a:solidFill>
                            <a:schemeClr val="dk1"/>
                          </a:solidFill>
                          <a:latin typeface="+mn-lt"/>
                          <a:ea typeface="+mn-ea"/>
                          <a:cs typeface="+mn-ea"/>
                          <a:sym typeface="+mn-lt"/>
                        </a:rPr>
                        <a:t>，后续</a:t>
                      </a:r>
                      <a:r>
                        <a:rPr lang="en-US" altLang="zh-CN" sz="1050" kern="1200" dirty="0">
                          <a:solidFill>
                            <a:schemeClr val="dk1"/>
                          </a:solidFill>
                          <a:latin typeface="+mn-lt"/>
                          <a:ea typeface="+mn-ea"/>
                          <a:cs typeface="+mn-ea"/>
                          <a:sym typeface="+mn-lt"/>
                        </a:rPr>
                        <a:t>3</a:t>
                      </a:r>
                      <a:r>
                        <a:rPr lang="zh-CN" altLang="en-US" sz="1050" kern="1200" dirty="0">
                          <a:solidFill>
                            <a:schemeClr val="dk1"/>
                          </a:solidFill>
                          <a:latin typeface="+mn-lt"/>
                          <a:ea typeface="+mn-ea"/>
                          <a:cs typeface="+mn-ea"/>
                          <a:sym typeface="+mn-lt"/>
                        </a:rPr>
                        <a:t>年内</a:t>
                      </a:r>
                      <a:r>
                        <a:rPr lang="en-US" altLang="zh-CN" sz="1050" kern="1200" dirty="0">
                          <a:solidFill>
                            <a:schemeClr val="dk1"/>
                          </a:solidFill>
                          <a:latin typeface="+mn-lt"/>
                          <a:ea typeface="+mn-ea"/>
                          <a:cs typeface="+mn-ea"/>
                          <a:sym typeface="+mn-lt"/>
                        </a:rPr>
                        <a:t>3</a:t>
                      </a:r>
                      <a:r>
                        <a:rPr lang="zh-CN" altLang="en-US" sz="1050" kern="1200" dirty="0">
                          <a:solidFill>
                            <a:schemeClr val="dk1"/>
                          </a:solidFill>
                          <a:latin typeface="+mn-lt"/>
                          <a:ea typeface="+mn-ea"/>
                          <a:cs typeface="+mn-ea"/>
                          <a:sym typeface="+mn-lt"/>
                        </a:rPr>
                        <a:t>个月</a:t>
                      </a:r>
                      <a:r>
                        <a:rPr lang="en-US" altLang="zh-CN" sz="1050" kern="1200" dirty="0">
                          <a:solidFill>
                            <a:schemeClr val="dk1"/>
                          </a:solidFill>
                          <a:latin typeface="+mn-lt"/>
                          <a:ea typeface="+mn-ea"/>
                          <a:cs typeface="+mn-ea"/>
                          <a:sym typeface="+mn-lt"/>
                        </a:rPr>
                        <a:t>/</a:t>
                      </a:r>
                      <a:r>
                        <a:rPr lang="zh-CN" altLang="en-US" sz="1050" kern="1200" dirty="0">
                          <a:solidFill>
                            <a:schemeClr val="dk1"/>
                          </a:solidFill>
                          <a:latin typeface="+mn-lt"/>
                          <a:ea typeface="+mn-ea"/>
                          <a:cs typeface="+mn-ea"/>
                          <a:sym typeface="+mn-lt"/>
                        </a:rPr>
                        <a:t>次，之后</a:t>
                      </a:r>
                      <a:r>
                        <a:rPr lang="en-US" altLang="zh-CN" sz="1050" kern="1200" dirty="0">
                          <a:solidFill>
                            <a:schemeClr val="dk1"/>
                          </a:solidFill>
                          <a:latin typeface="+mn-lt"/>
                          <a:ea typeface="+mn-ea"/>
                          <a:cs typeface="+mn-ea"/>
                          <a:sym typeface="+mn-lt"/>
                        </a:rPr>
                        <a:t>6</a:t>
                      </a:r>
                      <a:r>
                        <a:rPr lang="zh-CN" altLang="en-US" sz="1050" kern="1200" dirty="0">
                          <a:solidFill>
                            <a:schemeClr val="dk1"/>
                          </a:solidFill>
                          <a:latin typeface="+mn-lt"/>
                          <a:ea typeface="+mn-ea"/>
                          <a:cs typeface="+mn-ea"/>
                          <a:sym typeface="+mn-lt"/>
                        </a:rPr>
                        <a:t>个月</a:t>
                      </a:r>
                      <a:r>
                        <a:rPr lang="en-US" altLang="zh-CN" sz="1050" kern="1200" dirty="0">
                          <a:solidFill>
                            <a:schemeClr val="dk1"/>
                          </a:solidFill>
                          <a:latin typeface="+mn-lt"/>
                          <a:ea typeface="+mn-ea"/>
                          <a:cs typeface="+mn-ea"/>
                          <a:sym typeface="+mn-lt"/>
                        </a:rPr>
                        <a:t>/</a:t>
                      </a:r>
                      <a:r>
                        <a:rPr lang="zh-CN" altLang="en-US" sz="1050" kern="1200" dirty="0">
                          <a:solidFill>
                            <a:schemeClr val="dk1"/>
                          </a:solidFill>
                          <a:latin typeface="+mn-lt"/>
                          <a:ea typeface="+mn-ea"/>
                          <a:cs typeface="+mn-ea"/>
                          <a:sym typeface="+mn-lt"/>
                        </a:rPr>
                        <a:t>次</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algn="ctr">
                        <a:buNone/>
                      </a:pPr>
                      <a:r>
                        <a:rPr lang="zh-CN" altLang="en-US" sz="1050" dirty="0">
                          <a:latin typeface="+mn-lt"/>
                          <a:ea typeface="+mn-ea"/>
                          <a:cs typeface="+mn-ea"/>
                          <a:sym typeface="+mn-lt"/>
                        </a:rPr>
                        <a:t>前</a:t>
                      </a:r>
                      <a:r>
                        <a:rPr lang="en-US" altLang="zh-CN" sz="1050" dirty="0">
                          <a:latin typeface="+mn-lt"/>
                          <a:ea typeface="+mn-ea"/>
                          <a:cs typeface="+mn-ea"/>
                          <a:sym typeface="+mn-lt"/>
                        </a:rPr>
                        <a:t>2</a:t>
                      </a:r>
                      <a:r>
                        <a:rPr lang="zh-CN" altLang="en-US" sz="1050" dirty="0">
                          <a:latin typeface="+mn-lt"/>
                          <a:ea typeface="+mn-ea"/>
                          <a:cs typeface="+mn-ea"/>
                          <a:sym typeface="+mn-lt"/>
                        </a:rPr>
                        <a:t>年</a:t>
                      </a:r>
                      <a:r>
                        <a:rPr lang="en-US" altLang="zh-CN" sz="1050" dirty="0">
                          <a:latin typeface="+mn-lt"/>
                          <a:ea typeface="+mn-ea"/>
                          <a:cs typeface="+mn-ea"/>
                          <a:sym typeface="+mn-lt"/>
                        </a:rPr>
                        <a:t>3</a:t>
                      </a:r>
                      <a:r>
                        <a:rPr lang="zh-CN" altLang="en-US" sz="1050" dirty="0">
                          <a:latin typeface="+mn-lt"/>
                          <a:ea typeface="+mn-ea"/>
                          <a:cs typeface="+mn-ea"/>
                          <a:sym typeface="+mn-lt"/>
                        </a:rPr>
                        <a:t>个月</a:t>
                      </a:r>
                      <a:r>
                        <a:rPr lang="en-US" altLang="zh-CN" sz="1050" dirty="0">
                          <a:latin typeface="+mn-lt"/>
                          <a:ea typeface="+mn-ea"/>
                          <a:cs typeface="+mn-ea"/>
                          <a:sym typeface="+mn-lt"/>
                        </a:rPr>
                        <a:t>/</a:t>
                      </a:r>
                      <a:r>
                        <a:rPr lang="zh-CN" altLang="en-US" sz="1050" dirty="0">
                          <a:latin typeface="+mn-lt"/>
                          <a:ea typeface="+mn-ea"/>
                          <a:cs typeface="+mn-ea"/>
                          <a:sym typeface="+mn-lt"/>
                        </a:rPr>
                        <a:t>次，</a:t>
                      </a:r>
                      <a:endParaRPr lang="en-US" altLang="zh-CN" sz="1050" dirty="0">
                        <a:latin typeface="+mn-lt"/>
                        <a:ea typeface="+mn-ea"/>
                        <a:cs typeface="+mn-ea"/>
                        <a:sym typeface="+mn-lt"/>
                      </a:endParaRPr>
                    </a:p>
                    <a:p>
                      <a:pPr algn="ctr">
                        <a:buNone/>
                      </a:pPr>
                      <a:r>
                        <a:rPr lang="zh-CN" altLang="en-US" sz="1050" dirty="0">
                          <a:latin typeface="+mn-lt"/>
                          <a:ea typeface="+mn-ea"/>
                          <a:cs typeface="+mn-ea"/>
                          <a:sym typeface="+mn-lt"/>
                        </a:rPr>
                        <a:t>之后</a:t>
                      </a:r>
                      <a:r>
                        <a:rPr lang="en-US" altLang="zh-CN" sz="1050" dirty="0">
                          <a:latin typeface="+mn-lt"/>
                          <a:ea typeface="+mn-ea"/>
                          <a:cs typeface="+mn-ea"/>
                          <a:sym typeface="+mn-lt"/>
                        </a:rPr>
                        <a:t>6</a:t>
                      </a:r>
                      <a:r>
                        <a:rPr lang="zh-CN" altLang="en-US" sz="1050" dirty="0">
                          <a:latin typeface="+mn-lt"/>
                          <a:ea typeface="+mn-ea"/>
                          <a:cs typeface="+mn-ea"/>
                          <a:sym typeface="+mn-lt"/>
                        </a:rPr>
                        <a:t>个月</a:t>
                      </a:r>
                      <a:r>
                        <a:rPr lang="en-US" altLang="zh-CN" sz="1050" dirty="0">
                          <a:latin typeface="+mn-lt"/>
                          <a:ea typeface="+mn-ea"/>
                          <a:cs typeface="+mn-ea"/>
                          <a:sym typeface="+mn-lt"/>
                        </a:rPr>
                        <a:t>/</a:t>
                      </a:r>
                      <a:r>
                        <a:rPr lang="zh-CN" altLang="en-US" sz="1050" dirty="0">
                          <a:latin typeface="+mn-lt"/>
                          <a:ea typeface="+mn-ea"/>
                          <a:cs typeface="+mn-ea"/>
                          <a:sym typeface="+mn-lt"/>
                        </a:rPr>
                        <a:t>次</a:t>
                      </a:r>
                      <a:endParaRPr lang="zh-CN" altLang="en-US" sz="1050" dirty="0">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c>
                  <a:txBody>
                    <a:bodyPr/>
                    <a:lstStyle/>
                    <a:p>
                      <a:pPr algn="ctr">
                        <a:buNone/>
                      </a:pPr>
                      <a:r>
                        <a:rPr lang="en-US" altLang="zh-CN" sz="1050" kern="1200" dirty="0">
                          <a:solidFill>
                            <a:schemeClr val="dk1"/>
                          </a:solidFill>
                          <a:latin typeface="+mn-lt"/>
                          <a:ea typeface="+mn-ea"/>
                          <a:cs typeface="+mn-ea"/>
                          <a:sym typeface="+mn-lt"/>
                        </a:rPr>
                        <a:t>12w</a:t>
                      </a:r>
                      <a:r>
                        <a:rPr lang="zh-CN" altLang="en-US" sz="1050" kern="1200" dirty="0">
                          <a:solidFill>
                            <a:schemeClr val="dk1"/>
                          </a:solidFill>
                          <a:latin typeface="+mn-lt"/>
                          <a:ea typeface="+mn-ea"/>
                          <a:cs typeface="+mn-ea"/>
                          <a:sym typeface="+mn-lt"/>
                        </a:rPr>
                        <a:t>一次，</a:t>
                      </a:r>
                      <a:r>
                        <a:rPr lang="en-US" altLang="zh-CN" sz="1050" kern="1200" dirty="0">
                          <a:solidFill>
                            <a:schemeClr val="dk1"/>
                          </a:solidFill>
                          <a:latin typeface="+mn-lt"/>
                          <a:ea typeface="+mn-ea"/>
                          <a:cs typeface="+mn-ea"/>
                          <a:sym typeface="+mn-lt"/>
                        </a:rPr>
                        <a:t>24w</a:t>
                      </a:r>
                      <a:r>
                        <a:rPr lang="zh-CN" altLang="en-US" sz="1050" kern="1200" dirty="0">
                          <a:solidFill>
                            <a:schemeClr val="dk1"/>
                          </a:solidFill>
                          <a:latin typeface="+mn-lt"/>
                          <a:ea typeface="+mn-ea"/>
                          <a:cs typeface="+mn-ea"/>
                          <a:sym typeface="+mn-lt"/>
                        </a:rPr>
                        <a:t>一次，</a:t>
                      </a:r>
                      <a:endParaRPr lang="en-US" altLang="zh-CN" sz="1050" kern="1200" dirty="0">
                        <a:solidFill>
                          <a:schemeClr val="dk1"/>
                        </a:solidFill>
                        <a:latin typeface="+mn-lt"/>
                        <a:ea typeface="+mn-ea"/>
                        <a:cs typeface="+mn-ea"/>
                        <a:sym typeface="+mn-lt"/>
                      </a:endParaRPr>
                    </a:p>
                    <a:p>
                      <a:pPr algn="ctr">
                        <a:buNone/>
                      </a:pPr>
                      <a:r>
                        <a:rPr lang="zh-CN" altLang="en-US" sz="1050" kern="1200" dirty="0">
                          <a:solidFill>
                            <a:schemeClr val="dk1"/>
                          </a:solidFill>
                          <a:latin typeface="+mn-lt"/>
                          <a:ea typeface="+mn-ea"/>
                          <a:cs typeface="+mn-ea"/>
                          <a:sym typeface="+mn-lt"/>
                        </a:rPr>
                        <a:t>之后</a:t>
                      </a:r>
                      <a:r>
                        <a:rPr lang="en-US" altLang="zh-CN" sz="1050" kern="1200" dirty="0">
                          <a:solidFill>
                            <a:schemeClr val="dk1"/>
                          </a:solidFill>
                          <a:latin typeface="+mn-lt"/>
                          <a:ea typeface="+mn-ea"/>
                          <a:cs typeface="+mn-ea"/>
                          <a:sym typeface="+mn-lt"/>
                        </a:rPr>
                        <a:t>24w//</a:t>
                      </a:r>
                      <a:r>
                        <a:rPr lang="zh-CN" altLang="en-US" sz="1050" kern="1200" dirty="0">
                          <a:solidFill>
                            <a:schemeClr val="dk1"/>
                          </a:solidFill>
                          <a:latin typeface="+mn-lt"/>
                          <a:ea typeface="+mn-ea"/>
                          <a:cs typeface="+mn-ea"/>
                          <a:sym typeface="+mn-lt"/>
                        </a:rPr>
                        <a:t>次</a:t>
                      </a:r>
                      <a:r>
                        <a:rPr lang="en-US" altLang="zh-CN" sz="1050" kern="1200" dirty="0">
                          <a:solidFill>
                            <a:schemeClr val="dk1"/>
                          </a:solidFill>
                          <a:latin typeface="+mn-lt"/>
                          <a:ea typeface="+mn-ea"/>
                          <a:cs typeface="+mn-ea"/>
                          <a:sym typeface="+mn-lt"/>
                        </a:rPr>
                        <a:t>,</a:t>
                      </a:r>
                      <a:r>
                        <a:rPr lang="zh-CN" altLang="en-US" sz="1050" kern="1200" dirty="0">
                          <a:solidFill>
                            <a:schemeClr val="dk1"/>
                          </a:solidFill>
                          <a:latin typeface="+mn-lt"/>
                          <a:ea typeface="+mn-ea"/>
                          <a:cs typeface="+mn-ea"/>
                          <a:sym typeface="+mn-lt"/>
                        </a:rPr>
                        <a:t>直至</a:t>
                      </a:r>
                      <a:r>
                        <a:rPr lang="en-US" altLang="zh-CN" sz="1050" kern="1200" dirty="0">
                          <a:solidFill>
                            <a:schemeClr val="dk1"/>
                          </a:solidFill>
                          <a:latin typeface="+mn-lt"/>
                          <a:ea typeface="+mn-ea"/>
                          <a:cs typeface="+mn-ea"/>
                          <a:sym typeface="+mn-lt"/>
                        </a:rPr>
                        <a:t>5</a:t>
                      </a:r>
                      <a:r>
                        <a:rPr lang="zh-CN" altLang="en-US" sz="1050" kern="1200" dirty="0">
                          <a:solidFill>
                            <a:schemeClr val="dk1"/>
                          </a:solidFill>
                          <a:latin typeface="+mn-lt"/>
                          <a:ea typeface="+mn-ea"/>
                          <a:cs typeface="+mn-ea"/>
                          <a:sym typeface="+mn-lt"/>
                        </a:rPr>
                        <a:t>年</a:t>
                      </a:r>
                      <a:endParaRPr lang="zh-CN" altLang="en-US" sz="1050" kern="1200" dirty="0">
                        <a:solidFill>
                          <a:schemeClr val="dk1"/>
                        </a:solidFill>
                        <a:latin typeface="+mn-lt"/>
                        <a:ea typeface="+mn-ea"/>
                        <a:cs typeface="+mn-ea"/>
                        <a:sym typeface="+mn-lt"/>
                      </a:endParaRPr>
                    </a:p>
                  </a:txBody>
                  <a:tcPr marL="86592" marR="86592" marT="43296" marB="43296" anchor="ctr">
                    <a:lnL w="12700" cap="flat" cmpd="sng" algn="ctr">
                      <a:solidFill>
                        <a:srgbClr val="FABE00"/>
                      </a:solidFill>
                      <a:prstDash val="solid"/>
                      <a:round/>
                      <a:headEnd type="none" w="med" len="med"/>
                      <a:tailEnd type="none" w="med" len="med"/>
                    </a:lnL>
                    <a:lnT w="12700" cap="flat" cmpd="sng" algn="ctr">
                      <a:solidFill>
                        <a:srgbClr val="003A8F"/>
                      </a:solidFill>
                      <a:prstDash val="solid"/>
                      <a:round/>
                      <a:headEnd type="none" w="med" len="med"/>
                      <a:tailEnd type="none" w="med" len="med"/>
                    </a:lnT>
                    <a:lnB w="12700" cap="flat" cmpd="sng" algn="ctr">
                      <a:solidFill>
                        <a:srgbClr val="003A8F"/>
                      </a:solidFill>
                      <a:prstDash val="solid"/>
                      <a:round/>
                      <a:headEnd type="none" w="med" len="med"/>
                      <a:tailEnd type="none" w="med" len="med"/>
                    </a:lnB>
                    <a:noFill/>
                  </a:tcPr>
                </a:tc>
              </a:tr>
            </a:tbl>
          </a:graphicData>
        </a:graphic>
      </p:graphicFrame>
      <p:pic>
        <p:nvPicPr>
          <p:cNvPr id="6" name="图片 5"/>
          <p:cNvPicPr>
            <a:picLocks noChangeAspect="1"/>
          </p:cNvPicPr>
          <p:nvPr/>
        </p:nvPicPr>
        <p:blipFill>
          <a:blip r:embed="rId2"/>
          <a:stretch>
            <a:fillRect/>
          </a:stretch>
        </p:blipFill>
        <p:spPr>
          <a:xfrm>
            <a:off x="3437669" y="1917989"/>
            <a:ext cx="188060" cy="180000"/>
          </a:xfrm>
          <a:prstGeom prst="rect">
            <a:avLst/>
          </a:prstGeom>
        </p:spPr>
      </p:pic>
      <p:pic>
        <p:nvPicPr>
          <p:cNvPr id="9" name="图片 8"/>
          <p:cNvPicPr>
            <a:picLocks noChangeAspect="1"/>
          </p:cNvPicPr>
          <p:nvPr/>
        </p:nvPicPr>
        <p:blipFill>
          <a:blip r:embed="rId3"/>
          <a:stretch>
            <a:fillRect/>
          </a:stretch>
        </p:blipFill>
        <p:spPr>
          <a:xfrm>
            <a:off x="9905169" y="1917989"/>
            <a:ext cx="180398" cy="180000"/>
          </a:xfrm>
          <a:prstGeom prst="rect">
            <a:avLst/>
          </a:prstGeom>
        </p:spPr>
      </p:pic>
      <p:pic>
        <p:nvPicPr>
          <p:cNvPr id="2" name="图片 1"/>
          <p:cNvPicPr>
            <a:picLocks noChangeAspect="1"/>
          </p:cNvPicPr>
          <p:nvPr/>
        </p:nvPicPr>
        <p:blipFill>
          <a:blip r:embed="rId4"/>
          <a:stretch>
            <a:fillRect/>
          </a:stretch>
        </p:blipFill>
        <p:spPr>
          <a:xfrm>
            <a:off x="4799117" y="1917989"/>
            <a:ext cx="258876" cy="180000"/>
          </a:xfrm>
          <a:prstGeom prst="rect">
            <a:avLst/>
          </a:prstGeom>
        </p:spPr>
      </p:pic>
      <p:sp>
        <p:nvSpPr>
          <p:cNvPr id="3" name="标题 1"/>
          <p:cNvSpPr>
            <a:spLocks noGrp="1"/>
          </p:cNvSpPr>
          <p:nvPr/>
        </p:nvSpPr>
        <p:spPr>
          <a:xfrm>
            <a:off x="223256" y="398573"/>
            <a:ext cx="7617333" cy="548689"/>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200" b="1" dirty="0">
                <a:solidFill>
                  <a:schemeClr val="accent2">
                    <a:lumMod val="75000"/>
                  </a:schemeClr>
                </a:solidFill>
                <a:latin typeface="+mn-lt"/>
                <a:ea typeface="+mn-ea"/>
                <a:cs typeface="+mn-ea"/>
                <a:sym typeface="+mn-lt"/>
              </a:rPr>
              <a:t>重要术后辅助研究方案设计及基线情况</a:t>
            </a:r>
            <a:endParaRPr lang="zh-CN" altLang="en-US" sz="3200" b="1" dirty="0">
              <a:solidFill>
                <a:schemeClr val="accent2">
                  <a:lumMod val="75000"/>
                </a:schemeClr>
              </a:solidFill>
              <a:latin typeface="+mn-lt"/>
              <a:ea typeface="+mn-ea"/>
              <a:cs typeface="+mn-ea"/>
              <a:sym typeface="+mn-lt"/>
            </a:endParaRPr>
          </a:p>
        </p:txBody>
      </p:sp>
      <p:pic>
        <p:nvPicPr>
          <p:cNvPr id="15" name="图片 14"/>
          <p:cNvPicPr>
            <a:picLocks noChangeAspect="1"/>
          </p:cNvPicPr>
          <p:nvPr/>
        </p:nvPicPr>
        <p:blipFill>
          <a:blip r:embed="rId2"/>
          <a:stretch>
            <a:fillRect/>
          </a:stretch>
        </p:blipFill>
        <p:spPr>
          <a:xfrm>
            <a:off x="6709189" y="1917989"/>
            <a:ext cx="188060" cy="180000"/>
          </a:xfrm>
          <a:prstGeom prst="rect">
            <a:avLst/>
          </a:prstGeom>
        </p:spPr>
      </p:pic>
      <p:pic>
        <p:nvPicPr>
          <p:cNvPr id="16" name="图片 15"/>
          <p:cNvPicPr>
            <a:picLocks noChangeAspect="1"/>
          </p:cNvPicPr>
          <p:nvPr/>
        </p:nvPicPr>
        <p:blipFill>
          <a:blip r:embed="rId2"/>
          <a:stretch>
            <a:fillRect/>
          </a:stretch>
        </p:blipFill>
        <p:spPr>
          <a:xfrm>
            <a:off x="8228339" y="1917989"/>
            <a:ext cx="188060" cy="1800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custDataLst>
              <p:tags r:id="rId1"/>
            </p:custDataLst>
          </p:nvPr>
        </p:nvGraphicFramePr>
        <p:xfrm>
          <a:off x="451728" y="1105711"/>
          <a:ext cx="11288982" cy="4969212"/>
        </p:xfrm>
        <a:graphic>
          <a:graphicData uri="http://schemas.openxmlformats.org/drawingml/2006/table">
            <a:tbl>
              <a:tblPr firstRow="1" bandRow="1">
                <a:tableStyleId>{5C22544A-7EE6-4342-B048-85BDC9FD1C3A}</a:tableStyleId>
              </a:tblPr>
              <a:tblGrid>
                <a:gridCol w="1172905"/>
                <a:gridCol w="2122429"/>
                <a:gridCol w="2122429"/>
                <a:gridCol w="1957479"/>
                <a:gridCol w="1957479"/>
                <a:gridCol w="1956261"/>
              </a:tblGrid>
              <a:tr h="293252">
                <a:tc>
                  <a:txBody>
                    <a:bodyPr/>
                    <a:lstStyle/>
                    <a:p>
                      <a:endParaRPr lang="zh-CN" altLang="en-US" sz="1600" dirty="0">
                        <a:latin typeface="+mn-lt"/>
                        <a:ea typeface="+mn-ea"/>
                        <a:cs typeface="+mn-ea"/>
                        <a:sym typeface="+mn-lt"/>
                      </a:endParaRPr>
                    </a:p>
                  </a:txBody>
                  <a:tcPr marL="95923" marR="95923" marT="47962" marB="47962" anchor="ctr">
                    <a:lnL w="12700" cmpd="sng">
                      <a:noFill/>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a:r>
                        <a:rPr lang="en-US" altLang="zh-CN" sz="1600" dirty="0">
                          <a:latin typeface="+mn-lt"/>
                          <a:ea typeface="+mn-ea"/>
                          <a:cs typeface="+mn-ea"/>
                          <a:sym typeface="+mn-lt"/>
                        </a:rPr>
                        <a:t>ADJUVANT</a:t>
                      </a:r>
                      <a:endParaRPr lang="en-US" altLang="zh-CN" sz="1600" dirty="0">
                        <a:latin typeface="+mn-lt"/>
                        <a:ea typeface="+mn-ea"/>
                        <a:cs typeface="+mn-ea"/>
                        <a:sym typeface="+mn-lt"/>
                      </a:endParaRPr>
                    </a:p>
                  </a:txBody>
                  <a:tcPr marL="95923" marR="95923" marT="47962" marB="47962"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a:r>
                        <a:rPr lang="en-US" altLang="zh-CN" sz="1600" dirty="0">
                          <a:latin typeface="+mn-lt"/>
                          <a:ea typeface="+mn-ea"/>
                          <a:cs typeface="+mn-ea"/>
                          <a:sym typeface="+mn-lt"/>
                        </a:rPr>
                        <a:t>IMPACT</a:t>
                      </a:r>
                      <a:endParaRPr lang="en-US" altLang="zh-CN" sz="1600" dirty="0">
                        <a:latin typeface="+mn-lt"/>
                        <a:ea typeface="+mn-ea"/>
                        <a:cs typeface="+mn-ea"/>
                        <a:sym typeface="+mn-lt"/>
                      </a:endParaRPr>
                    </a:p>
                  </a:txBody>
                  <a:tcPr marL="95923" marR="95923" marT="47962" marB="47962"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a:r>
                        <a:rPr lang="en-US" altLang="zh-CN" sz="1600" dirty="0">
                          <a:latin typeface="+mn-lt"/>
                          <a:ea typeface="+mn-ea"/>
                          <a:cs typeface="+mn-ea"/>
                          <a:sym typeface="+mn-lt"/>
                        </a:rPr>
                        <a:t>EVAN</a:t>
                      </a:r>
                      <a:endParaRPr lang="en-US" altLang="zh-CN" sz="1600" dirty="0">
                        <a:latin typeface="+mn-lt"/>
                        <a:ea typeface="+mn-ea"/>
                        <a:cs typeface="+mn-ea"/>
                        <a:sym typeface="+mn-lt"/>
                      </a:endParaRPr>
                    </a:p>
                  </a:txBody>
                  <a:tcPr marL="95923" marR="95923" marT="47962" marB="47962"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a:r>
                        <a:rPr lang="en-US" altLang="zh-CN" sz="1600" dirty="0">
                          <a:solidFill>
                            <a:srgbClr val="FABE00"/>
                          </a:solidFill>
                          <a:latin typeface="+mn-lt"/>
                          <a:ea typeface="+mn-ea"/>
                          <a:cs typeface="+mn-ea"/>
                          <a:sym typeface="+mn-lt"/>
                        </a:rPr>
                        <a:t>EVIDENCE</a:t>
                      </a:r>
                      <a:endParaRPr lang="en-US" altLang="zh-CN" sz="1600" dirty="0">
                        <a:solidFill>
                          <a:srgbClr val="FABE00"/>
                        </a:solidFill>
                        <a:latin typeface="+mn-lt"/>
                        <a:ea typeface="+mn-ea"/>
                        <a:cs typeface="+mn-ea"/>
                        <a:sym typeface="+mn-lt"/>
                      </a:endParaRPr>
                    </a:p>
                  </a:txBody>
                  <a:tcPr marL="95923" marR="95923" marT="47962" marB="47962"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a:r>
                        <a:rPr lang="en-US" altLang="zh-CN" sz="1600" dirty="0">
                          <a:latin typeface="+mn-lt"/>
                          <a:ea typeface="+mn-ea"/>
                          <a:cs typeface="+mn-ea"/>
                          <a:sym typeface="+mn-lt"/>
                        </a:rPr>
                        <a:t>ADAURA</a:t>
                      </a:r>
                      <a:endParaRPr lang="en-US" altLang="zh-CN" sz="1600" dirty="0">
                        <a:latin typeface="+mn-lt"/>
                        <a:ea typeface="+mn-ea"/>
                        <a:cs typeface="+mn-ea"/>
                        <a:sym typeface="+mn-lt"/>
                      </a:endParaRPr>
                    </a:p>
                  </a:txBody>
                  <a:tcPr marL="95923" marR="95923" marT="47962" marB="47962"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003A8F"/>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r>
              <a:tr h="565150">
                <a:tc>
                  <a:txBody>
                    <a:bodyPr/>
                    <a:lstStyle/>
                    <a:p>
                      <a:pPr algn="ctr" fontAlgn="ctr"/>
                      <a:r>
                        <a:rPr lang="en-US" sz="1600" b="1" i="0" u="none" strike="noStrike" dirty="0">
                          <a:solidFill>
                            <a:schemeClr val="bg1"/>
                          </a:solidFill>
                          <a:effectLst/>
                          <a:latin typeface="+mn-lt"/>
                          <a:ea typeface="+mn-ea"/>
                          <a:cs typeface="+mn-ea"/>
                          <a:sym typeface="+mn-lt"/>
                        </a:rPr>
                        <a:t>TKI</a:t>
                      </a:r>
                      <a:endParaRPr lang="en-US" sz="1600" b="1" i="0" u="none" strike="noStrike" dirty="0">
                        <a:solidFill>
                          <a:schemeClr val="bg1"/>
                        </a:solidFill>
                        <a:effectLst/>
                        <a:latin typeface="+mn-lt"/>
                        <a:ea typeface="+mn-ea"/>
                        <a:cs typeface="+mn-ea"/>
                        <a:sym typeface="+mn-lt"/>
                      </a:endParaRPr>
                    </a:p>
                  </a:txBody>
                  <a:tcPr marL="6661" marR="6661" marT="6661" marB="0" anchor="ctr">
                    <a:lnL w="12700" cmpd="sng">
                      <a:noFill/>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gridSpan="2">
                  <a:txBody>
                    <a:bodyPr/>
                    <a:lstStyle/>
                    <a:p>
                      <a:pPr marL="0" algn="ctr" defTabSz="1218565" rtl="0" eaLnBrk="1" fontAlgn="ctr" latinLnBrk="0" hangingPunct="1">
                        <a:lnSpc>
                          <a:spcPct val="150000"/>
                        </a:lnSpc>
                      </a:pPr>
                      <a:r>
                        <a:rPr lang="zh-CN" altLang="en-US" sz="1600" b="1" u="none" strike="noStrike" kern="1200" dirty="0">
                          <a:solidFill>
                            <a:schemeClr val="dk1"/>
                          </a:solidFill>
                          <a:effectLst/>
                          <a:latin typeface="+mn-lt"/>
                          <a:ea typeface="+mn-ea"/>
                          <a:cs typeface="+mn-ea"/>
                          <a:sym typeface="+mn-lt"/>
                        </a:rPr>
                        <a:t>吉非替尼</a:t>
                      </a:r>
                      <a:endParaRPr lang="en-US" sz="1600" b="1"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218565" rtl="0" eaLnBrk="1" fontAlgn="ctr" latinLnBrk="0" hangingPunct="1">
                        <a:lnSpc>
                          <a:spcPct val="150000"/>
                        </a:lnSpc>
                      </a:pPr>
                      <a:r>
                        <a:rPr lang="zh-CN" altLang="en-US" sz="1600" b="1" u="none" strike="noStrike" kern="1200" dirty="0">
                          <a:solidFill>
                            <a:schemeClr val="dk1"/>
                          </a:solidFill>
                          <a:effectLst/>
                          <a:latin typeface="+mn-lt"/>
                          <a:ea typeface="+mn-ea"/>
                          <a:cs typeface="+mn-ea"/>
                          <a:sym typeface="+mn-lt"/>
                        </a:rPr>
                        <a:t>厄洛替尼</a:t>
                      </a:r>
                      <a:endParaRPr lang="en-US" sz="1600" b="1"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accent5">
                        <a:lumMod val="40000"/>
                        <a:lumOff val="60000"/>
                      </a:schemeClr>
                    </a:solidFill>
                  </a:tcPr>
                </a:tc>
                <a:tc>
                  <a:txBody>
                    <a:bodyPr/>
                    <a:lstStyle/>
                    <a:p>
                      <a:pPr marL="0" algn="ctr" defTabSz="1218565" rtl="0" eaLnBrk="1" fontAlgn="ctr" latinLnBrk="0" hangingPunct="1">
                        <a:lnSpc>
                          <a:spcPct val="150000"/>
                        </a:lnSpc>
                      </a:pPr>
                      <a:r>
                        <a:rPr lang="zh-CN" altLang="en-US" sz="1600" b="1" u="none" strike="noStrike" kern="1200" dirty="0">
                          <a:solidFill>
                            <a:schemeClr val="dk1"/>
                          </a:solidFill>
                          <a:effectLst/>
                          <a:latin typeface="+mn-lt"/>
                          <a:ea typeface="+mn-ea"/>
                          <a:cs typeface="+mn-ea"/>
                          <a:sym typeface="+mn-lt"/>
                        </a:rPr>
                        <a:t>埃克替尼</a:t>
                      </a:r>
                      <a:endParaRPr lang="en-US" sz="1600" b="1"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marR="0" lvl="0" indent="0" algn="ctr" defTabSz="1218565" rtl="0" eaLnBrk="1" fontAlgn="ctr" latinLnBrk="0" hangingPunct="1">
                        <a:lnSpc>
                          <a:spcPct val="150000"/>
                        </a:lnSpc>
                        <a:spcBef>
                          <a:spcPts val="0"/>
                        </a:spcBef>
                        <a:spcAft>
                          <a:spcPts val="0"/>
                        </a:spcAft>
                        <a:buClrTx/>
                        <a:buSzTx/>
                        <a:buFontTx/>
                        <a:buNone/>
                        <a:defRPr/>
                      </a:pPr>
                      <a:r>
                        <a:rPr lang="zh-CN" altLang="en-US" sz="1600" b="1" u="none" strike="noStrike" kern="1200" dirty="0">
                          <a:solidFill>
                            <a:schemeClr val="dk1"/>
                          </a:solidFill>
                          <a:effectLst/>
                          <a:latin typeface="+mn-lt"/>
                          <a:ea typeface="+mn-ea"/>
                          <a:cs typeface="+mn-ea"/>
                          <a:sym typeface="+mn-lt"/>
                        </a:rPr>
                        <a:t>奥希替尼</a:t>
                      </a:r>
                      <a:endParaRPr lang="zh-CN" altLang="en-US" sz="1600" b="1"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r>
              <a:tr h="1118235">
                <a:tc>
                  <a:txBody>
                    <a:bodyPr/>
                    <a:lstStyle/>
                    <a:p>
                      <a:pPr algn="ctr" fontAlgn="ctr"/>
                      <a:r>
                        <a:rPr lang="en-US" altLang="zh-CN" sz="1600" b="1" i="0" u="none" strike="noStrike" dirty="0">
                          <a:solidFill>
                            <a:schemeClr val="bg1"/>
                          </a:solidFill>
                          <a:effectLst/>
                          <a:latin typeface="+mn-lt"/>
                          <a:ea typeface="+mn-ea"/>
                          <a:cs typeface="+mn-ea"/>
                          <a:sym typeface="+mn-lt"/>
                        </a:rPr>
                        <a:t>m</a:t>
                      </a:r>
                      <a:r>
                        <a:rPr lang="en-US" sz="1600" b="1" i="0" u="none" strike="noStrike" dirty="0">
                          <a:solidFill>
                            <a:schemeClr val="bg1"/>
                          </a:solidFill>
                          <a:effectLst/>
                          <a:latin typeface="+mn-lt"/>
                          <a:ea typeface="+mn-ea"/>
                          <a:cs typeface="+mn-ea"/>
                          <a:sym typeface="+mn-lt"/>
                        </a:rPr>
                        <a:t>DFS</a:t>
                      </a:r>
                      <a:endParaRPr lang="en-US" sz="1600" b="1" i="0" u="none" strike="noStrike" dirty="0">
                        <a:solidFill>
                          <a:schemeClr val="bg1"/>
                        </a:solidFill>
                        <a:effectLst/>
                        <a:latin typeface="+mn-lt"/>
                        <a:ea typeface="+mn-ea"/>
                        <a:cs typeface="+mn-ea"/>
                        <a:sym typeface="+mn-lt"/>
                      </a:endParaRPr>
                    </a:p>
                  </a:txBody>
                  <a:tcPr marL="6661" marR="6661" marT="6661" marB="0" anchor="ctr">
                    <a:lnL w="12700" cmpd="sng">
                      <a:noFill/>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marL="0" algn="ctr" defTabSz="1218565" rtl="0" eaLnBrk="1" fontAlgn="ctr" latinLnBrk="0" hangingPunct="1">
                        <a:lnSpc>
                          <a:spcPct val="150000"/>
                        </a:lnSpc>
                      </a:pPr>
                      <a:r>
                        <a:rPr lang="en-US" sz="1600" b="1" u="none" strike="noStrike" kern="1200" dirty="0">
                          <a:solidFill>
                            <a:srgbClr val="003A8F"/>
                          </a:solidFill>
                          <a:effectLst/>
                          <a:latin typeface="+mn-lt"/>
                          <a:ea typeface="+mn-ea"/>
                          <a:cs typeface="+mn-ea"/>
                          <a:sym typeface="+mn-lt"/>
                        </a:rPr>
                        <a:t>30.8</a:t>
                      </a:r>
                      <a:r>
                        <a:rPr lang="en-US" sz="1600" u="none" strike="noStrike" kern="1200" dirty="0">
                          <a:solidFill>
                            <a:schemeClr val="dk1"/>
                          </a:solidFill>
                          <a:effectLst/>
                          <a:latin typeface="+mn-lt"/>
                          <a:ea typeface="+mn-ea"/>
                          <a:cs typeface="+mn-ea"/>
                          <a:sym typeface="+mn-lt"/>
                        </a:rPr>
                        <a:t>m vs 19.8m</a:t>
                      </a:r>
                      <a:br>
                        <a:rPr lang="en-US" sz="1600" u="none" strike="noStrike" kern="1200" dirty="0">
                          <a:solidFill>
                            <a:schemeClr val="dk1"/>
                          </a:solidFill>
                          <a:effectLst/>
                          <a:latin typeface="+mn-lt"/>
                          <a:ea typeface="+mn-ea"/>
                          <a:cs typeface="+mn-ea"/>
                          <a:sym typeface="+mn-lt"/>
                        </a:rPr>
                      </a:br>
                      <a:r>
                        <a:rPr lang="en-US" sz="1600" i="1" u="none" strike="noStrike" kern="1200" dirty="0">
                          <a:solidFill>
                            <a:schemeClr val="dk1"/>
                          </a:solidFill>
                          <a:effectLst/>
                          <a:latin typeface="+mn-lt"/>
                          <a:ea typeface="+mn-ea"/>
                          <a:cs typeface="+mn-ea"/>
                          <a:sym typeface="+mn-lt"/>
                        </a:rPr>
                        <a:t>HR</a:t>
                      </a:r>
                      <a:r>
                        <a:rPr lang="en-US" sz="1600" u="none" strike="noStrike" kern="1200" dirty="0">
                          <a:solidFill>
                            <a:schemeClr val="dk1"/>
                          </a:solidFill>
                          <a:effectLst/>
                          <a:latin typeface="+mn-lt"/>
                          <a:ea typeface="+mn-ea"/>
                          <a:cs typeface="+mn-ea"/>
                          <a:sym typeface="+mn-lt"/>
                        </a:rPr>
                        <a:t>=0.56</a:t>
                      </a:r>
                      <a:endParaRPr lang="en-US" sz="1600"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altLang="zh-CN" sz="1600" i="1" u="none" strike="noStrike" kern="1200" dirty="0">
                          <a:solidFill>
                            <a:schemeClr val="dk1"/>
                          </a:solidFill>
                          <a:effectLst/>
                          <a:latin typeface="+mn-lt"/>
                          <a:ea typeface="+mn-ea"/>
                          <a:cs typeface="+mn-ea"/>
                          <a:sym typeface="+mn-lt"/>
                        </a:rPr>
                        <a:t>p</a:t>
                      </a:r>
                      <a:r>
                        <a:rPr lang="en-US" sz="1600" u="none" strike="noStrike" kern="1200" dirty="0">
                          <a:solidFill>
                            <a:schemeClr val="dk1"/>
                          </a:solidFill>
                          <a:effectLst/>
                          <a:latin typeface="+mn-lt"/>
                          <a:ea typeface="+mn-ea"/>
                          <a:cs typeface="+mn-ea"/>
                          <a:sym typeface="+mn-lt"/>
                        </a:rPr>
                        <a:t>=0.001</a:t>
                      </a:r>
                      <a:endParaRPr lang="en-US" sz="1600"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218565" rtl="0" eaLnBrk="1" fontAlgn="ctr" latinLnBrk="0" hangingPunct="1">
                        <a:lnSpc>
                          <a:spcPct val="150000"/>
                        </a:lnSpc>
                      </a:pPr>
                      <a:r>
                        <a:rPr lang="en-US" altLang="zh-CN" sz="1600" b="1" u="none" strike="noStrike" kern="1200" dirty="0">
                          <a:solidFill>
                            <a:srgbClr val="003A8F"/>
                          </a:solidFill>
                          <a:effectLst/>
                          <a:latin typeface="+mn-lt"/>
                          <a:ea typeface="+mn-ea"/>
                          <a:cs typeface="+mn-ea"/>
                          <a:sym typeface="+mn-lt"/>
                        </a:rPr>
                        <a:t>35.9</a:t>
                      </a:r>
                      <a:r>
                        <a:rPr lang="en-US" altLang="zh-CN" sz="1600" u="none" strike="noStrike" kern="1200" dirty="0">
                          <a:solidFill>
                            <a:schemeClr val="dk1"/>
                          </a:solidFill>
                          <a:effectLst/>
                          <a:latin typeface="+mn-lt"/>
                          <a:ea typeface="+mn-ea"/>
                          <a:cs typeface="+mn-ea"/>
                          <a:sym typeface="+mn-lt"/>
                        </a:rPr>
                        <a:t>m vs 25.0m</a:t>
                      </a:r>
                      <a:endParaRPr lang="en-US" altLang="zh-CN" sz="1600"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sz="1600" i="1" u="none" strike="noStrike" kern="1200" dirty="0">
                          <a:solidFill>
                            <a:schemeClr val="dk1"/>
                          </a:solidFill>
                          <a:effectLst/>
                          <a:latin typeface="+mn-lt"/>
                          <a:ea typeface="+mn-ea"/>
                          <a:cs typeface="+mn-ea"/>
                          <a:sym typeface="+mn-lt"/>
                        </a:rPr>
                        <a:t>HR</a:t>
                      </a:r>
                      <a:r>
                        <a:rPr lang="en-US" sz="1600" u="none" strike="noStrike" kern="1200" dirty="0">
                          <a:solidFill>
                            <a:schemeClr val="dk1"/>
                          </a:solidFill>
                          <a:effectLst/>
                          <a:latin typeface="+mn-lt"/>
                          <a:ea typeface="+mn-ea"/>
                          <a:cs typeface="+mn-ea"/>
                          <a:sym typeface="+mn-lt"/>
                        </a:rPr>
                        <a:t>=0.92</a:t>
                      </a:r>
                      <a:endParaRPr lang="en-US" sz="1600"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sz="1600" i="1" u="none" strike="noStrike" kern="1200" dirty="0">
                          <a:solidFill>
                            <a:schemeClr val="dk1"/>
                          </a:solidFill>
                          <a:effectLst/>
                          <a:latin typeface="+mn-lt"/>
                          <a:ea typeface="+mn-ea"/>
                          <a:cs typeface="+mn-ea"/>
                          <a:sym typeface="+mn-lt"/>
                        </a:rPr>
                        <a:t>P</a:t>
                      </a:r>
                      <a:r>
                        <a:rPr lang="en-US" sz="1600" u="none" strike="noStrike" kern="1200" dirty="0">
                          <a:solidFill>
                            <a:schemeClr val="dk1"/>
                          </a:solidFill>
                          <a:effectLst/>
                          <a:latin typeface="+mn-lt"/>
                          <a:ea typeface="+mn-ea"/>
                          <a:cs typeface="+mn-ea"/>
                          <a:sym typeface="+mn-lt"/>
                        </a:rPr>
                        <a:t>=0.63</a:t>
                      </a:r>
                      <a:endParaRPr lang="en-US" sz="1600"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218565" rtl="0" eaLnBrk="1" fontAlgn="ctr" latinLnBrk="0" hangingPunct="1">
                        <a:lnSpc>
                          <a:spcPct val="150000"/>
                        </a:lnSpc>
                      </a:pPr>
                      <a:r>
                        <a:rPr lang="en-US" sz="1600" b="1" u="none" strike="noStrike" kern="1200" dirty="0">
                          <a:solidFill>
                            <a:srgbClr val="003A8F"/>
                          </a:solidFill>
                          <a:effectLst/>
                          <a:latin typeface="+mn-lt"/>
                          <a:ea typeface="+mn-ea"/>
                          <a:cs typeface="+mn-ea"/>
                          <a:sym typeface="+mn-lt"/>
                        </a:rPr>
                        <a:t>42.4</a:t>
                      </a:r>
                      <a:r>
                        <a:rPr lang="en-US" sz="1600" b="0" u="none" strike="noStrike" kern="1200" dirty="0">
                          <a:solidFill>
                            <a:schemeClr val="tx1"/>
                          </a:solidFill>
                          <a:effectLst/>
                          <a:latin typeface="+mn-lt"/>
                          <a:ea typeface="+mn-ea"/>
                          <a:cs typeface="+mn-ea"/>
                          <a:sym typeface="+mn-lt"/>
                        </a:rPr>
                        <a:t>m</a:t>
                      </a:r>
                      <a:r>
                        <a:rPr lang="en-US" sz="1600" b="1" u="none" strike="noStrike" kern="1200" dirty="0">
                          <a:solidFill>
                            <a:srgbClr val="C00000"/>
                          </a:solidFill>
                          <a:effectLst/>
                          <a:latin typeface="+mn-lt"/>
                          <a:ea typeface="+mn-ea"/>
                          <a:cs typeface="+mn-ea"/>
                          <a:sym typeface="+mn-lt"/>
                        </a:rPr>
                        <a:t> </a:t>
                      </a:r>
                      <a:r>
                        <a:rPr lang="en-US" sz="1600" u="none" strike="noStrike" kern="1200" dirty="0">
                          <a:solidFill>
                            <a:schemeClr val="dk1"/>
                          </a:solidFill>
                          <a:effectLst/>
                          <a:latin typeface="+mn-lt"/>
                          <a:ea typeface="+mn-ea"/>
                          <a:cs typeface="+mn-ea"/>
                          <a:sym typeface="+mn-lt"/>
                        </a:rPr>
                        <a:t>vs 21.0m</a:t>
                      </a:r>
                      <a:br>
                        <a:rPr lang="en-US" sz="1600" u="none" strike="noStrike" kern="1200" dirty="0">
                          <a:solidFill>
                            <a:schemeClr val="dk1"/>
                          </a:solidFill>
                          <a:effectLst/>
                          <a:latin typeface="+mn-lt"/>
                          <a:ea typeface="+mn-ea"/>
                          <a:cs typeface="+mn-ea"/>
                          <a:sym typeface="+mn-lt"/>
                        </a:rPr>
                      </a:br>
                      <a:r>
                        <a:rPr lang="en-US" sz="1600" i="1" u="none" strike="noStrike" kern="1200" dirty="0">
                          <a:solidFill>
                            <a:schemeClr val="dk1"/>
                          </a:solidFill>
                          <a:effectLst/>
                          <a:latin typeface="+mn-lt"/>
                          <a:ea typeface="+mn-ea"/>
                          <a:cs typeface="+mn-ea"/>
                          <a:sym typeface="+mn-lt"/>
                        </a:rPr>
                        <a:t>HR</a:t>
                      </a:r>
                      <a:r>
                        <a:rPr lang="en-US" sz="1600" u="none" strike="noStrike" kern="1200" dirty="0">
                          <a:solidFill>
                            <a:schemeClr val="dk1"/>
                          </a:solidFill>
                          <a:effectLst/>
                          <a:latin typeface="+mn-lt"/>
                          <a:ea typeface="+mn-ea"/>
                          <a:cs typeface="+mn-ea"/>
                          <a:sym typeface="+mn-lt"/>
                        </a:rPr>
                        <a:t>=0.268</a:t>
                      </a:r>
                      <a:endParaRPr lang="en-US" sz="1600"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altLang="zh-CN" sz="1600" i="1" u="none" strike="noStrike" kern="1200" dirty="0">
                          <a:solidFill>
                            <a:schemeClr val="dk1"/>
                          </a:solidFill>
                          <a:effectLst/>
                          <a:latin typeface="+mn-lt"/>
                          <a:ea typeface="+mn-ea"/>
                          <a:cs typeface="+mn-ea"/>
                          <a:sym typeface="+mn-lt"/>
                        </a:rPr>
                        <a:t>p</a:t>
                      </a:r>
                      <a:r>
                        <a:rPr lang="en-US" sz="1600" u="none" strike="noStrike" kern="1200" dirty="0">
                          <a:solidFill>
                            <a:schemeClr val="dk1"/>
                          </a:solidFill>
                          <a:effectLst/>
                          <a:latin typeface="+mn-lt"/>
                          <a:ea typeface="+mn-ea"/>
                          <a:cs typeface="+mn-ea"/>
                          <a:sym typeface="+mn-lt"/>
                        </a:rPr>
                        <a:t>&lt;0.0001</a:t>
                      </a:r>
                      <a:endParaRPr lang="en-US" sz="1600"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218565" rtl="0" eaLnBrk="1" fontAlgn="ctr" latinLnBrk="0" hangingPunct="1">
                        <a:lnSpc>
                          <a:spcPct val="150000"/>
                        </a:lnSpc>
                      </a:pPr>
                      <a:r>
                        <a:rPr lang="en-US" sz="1600" b="1" u="none" strike="noStrike" kern="1200" dirty="0">
                          <a:solidFill>
                            <a:schemeClr val="accent2">
                              <a:lumMod val="75000"/>
                            </a:schemeClr>
                          </a:solidFill>
                          <a:effectLst/>
                          <a:latin typeface="+mn-lt"/>
                          <a:ea typeface="+mn-ea"/>
                          <a:cs typeface="+mn-ea"/>
                          <a:sym typeface="+mn-lt"/>
                        </a:rPr>
                        <a:t>46.95</a:t>
                      </a:r>
                      <a:r>
                        <a:rPr lang="en-US" sz="1600" b="1" u="none" strike="noStrike" kern="1200" dirty="0">
                          <a:solidFill>
                            <a:schemeClr val="dk1"/>
                          </a:solidFill>
                          <a:effectLst/>
                          <a:latin typeface="+mn-lt"/>
                          <a:ea typeface="+mn-ea"/>
                          <a:cs typeface="+mn-ea"/>
                          <a:sym typeface="+mn-lt"/>
                        </a:rPr>
                        <a:t>m vs 22.11m</a:t>
                      </a:r>
                      <a:endParaRPr lang="en-US" sz="1600" b="1"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altLang="zh-CN" sz="1600" i="1" u="none" strike="noStrike" kern="1200" dirty="0">
                          <a:solidFill>
                            <a:schemeClr val="dk1"/>
                          </a:solidFill>
                          <a:effectLst/>
                          <a:latin typeface="+mn-lt"/>
                          <a:ea typeface="+mn-ea"/>
                          <a:cs typeface="+mn-ea"/>
                          <a:sym typeface="+mn-lt"/>
                        </a:rPr>
                        <a:t>HR</a:t>
                      </a:r>
                      <a:r>
                        <a:rPr lang="en-US" altLang="zh-CN" sz="1600" u="none" strike="noStrike" kern="1200" dirty="0">
                          <a:solidFill>
                            <a:schemeClr val="dk1"/>
                          </a:solidFill>
                          <a:effectLst/>
                          <a:latin typeface="+mn-lt"/>
                          <a:ea typeface="+mn-ea"/>
                          <a:cs typeface="+mn-ea"/>
                          <a:sym typeface="+mn-lt"/>
                        </a:rPr>
                        <a:t>=0.36</a:t>
                      </a:r>
                      <a:r>
                        <a:rPr lang="zh-CN" altLang="zh-CN" sz="1600" u="none" strike="noStrike" kern="1200" dirty="0">
                          <a:solidFill>
                            <a:schemeClr val="dk1"/>
                          </a:solidFill>
                          <a:effectLst/>
                          <a:latin typeface="+mn-lt"/>
                          <a:ea typeface="+mn-ea"/>
                          <a:cs typeface="+mn-ea"/>
                          <a:sym typeface="+mn-lt"/>
                        </a:rPr>
                        <a:t> </a:t>
                      </a:r>
                      <a:endParaRPr lang="en-US" sz="1600" u="none" strike="noStrike" kern="1200" dirty="0">
                        <a:solidFill>
                          <a:schemeClr val="dk1"/>
                        </a:solidFill>
                        <a:effectLst/>
                        <a:latin typeface="+mn-lt"/>
                        <a:ea typeface="+mn-ea"/>
                        <a:cs typeface="+mn-ea"/>
                        <a:sym typeface="+mn-lt"/>
                      </a:endParaRPr>
                    </a:p>
                    <a:p>
                      <a:pPr marL="0" algn="ctr" defTabSz="1218565" rtl="0" eaLnBrk="1" fontAlgn="ctr" latinLnBrk="0" hangingPunct="1">
                        <a:lnSpc>
                          <a:spcPct val="150000"/>
                        </a:lnSpc>
                      </a:pPr>
                      <a:r>
                        <a:rPr lang="en-US" altLang="zh-CN" sz="1600" i="1" u="none" strike="noStrike" kern="1200" dirty="0">
                          <a:solidFill>
                            <a:schemeClr val="dk1"/>
                          </a:solidFill>
                          <a:effectLst/>
                          <a:latin typeface="+mn-lt"/>
                          <a:ea typeface="+mn-ea"/>
                          <a:cs typeface="+mn-ea"/>
                          <a:sym typeface="+mn-lt"/>
                        </a:rPr>
                        <a:t>p</a:t>
                      </a:r>
                      <a:r>
                        <a:rPr lang="zh-CN" altLang="en-US" sz="1600" u="none" strike="noStrike" kern="1200" dirty="0">
                          <a:solidFill>
                            <a:schemeClr val="dk1"/>
                          </a:solidFill>
                          <a:effectLst/>
                          <a:latin typeface="+mn-lt"/>
                          <a:ea typeface="+mn-ea"/>
                          <a:cs typeface="+mn-ea"/>
                          <a:sym typeface="+mn-lt"/>
                        </a:rPr>
                        <a:t>＜</a:t>
                      </a:r>
                      <a:r>
                        <a:rPr lang="en-US" altLang="zh-CN" sz="1600" u="none" strike="noStrike" kern="1200" dirty="0">
                          <a:solidFill>
                            <a:schemeClr val="dk1"/>
                          </a:solidFill>
                          <a:effectLst/>
                          <a:latin typeface="+mn-lt"/>
                          <a:ea typeface="+mn-ea"/>
                          <a:cs typeface="+mn-ea"/>
                          <a:sym typeface="+mn-lt"/>
                        </a:rPr>
                        <a:t>0.0001</a:t>
                      </a:r>
                      <a:endParaRPr lang="en-US" sz="1600"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218565" rtl="0" eaLnBrk="1" fontAlgn="ctr" latinLnBrk="0" hangingPunct="1">
                        <a:lnSpc>
                          <a:spcPct val="150000"/>
                        </a:lnSpc>
                      </a:pPr>
                      <a:r>
                        <a:rPr lang="en-US" sz="1600" b="1" u="none" strike="noStrike" kern="1200" dirty="0">
                          <a:solidFill>
                            <a:srgbClr val="003A8F"/>
                          </a:solidFill>
                          <a:effectLst/>
                          <a:latin typeface="+mn-lt"/>
                          <a:ea typeface="+mn-ea"/>
                          <a:cs typeface="+mn-ea"/>
                          <a:sym typeface="+mn-lt"/>
                        </a:rPr>
                        <a:t>NR</a:t>
                      </a:r>
                      <a:r>
                        <a:rPr lang="en-US" sz="1600" u="none" strike="noStrike" kern="1200" dirty="0">
                          <a:solidFill>
                            <a:schemeClr val="dk1"/>
                          </a:solidFill>
                          <a:effectLst/>
                          <a:latin typeface="+mn-lt"/>
                          <a:ea typeface="+mn-ea"/>
                          <a:cs typeface="+mn-ea"/>
                          <a:sym typeface="+mn-lt"/>
                        </a:rPr>
                        <a:t> vs 20.4m</a:t>
                      </a:r>
                      <a:endParaRPr lang="en-US" sz="1600" u="none" strike="noStrike" kern="1200" dirty="0">
                        <a:solidFill>
                          <a:schemeClr val="dk1"/>
                        </a:solidFill>
                        <a:effectLst/>
                        <a:latin typeface="+mn-lt"/>
                        <a:ea typeface="+mn-ea"/>
                        <a:cs typeface="+mn-ea"/>
                        <a:sym typeface="+mn-lt"/>
                      </a:endParaRPr>
                    </a:p>
                    <a:p>
                      <a:pPr marL="0" marR="0" lvl="0" indent="0" algn="ctr" defTabSz="1218565" rtl="0" eaLnBrk="1" fontAlgn="ctr" latinLnBrk="0" hangingPunct="1">
                        <a:lnSpc>
                          <a:spcPct val="150000"/>
                        </a:lnSpc>
                        <a:spcBef>
                          <a:spcPts val="0"/>
                        </a:spcBef>
                        <a:spcAft>
                          <a:spcPts val="0"/>
                        </a:spcAft>
                        <a:buClrTx/>
                        <a:buSzTx/>
                        <a:buFontTx/>
                        <a:buNone/>
                        <a:defRPr/>
                      </a:pPr>
                      <a:r>
                        <a:rPr lang="en-US" altLang="zh-CN" sz="1600" i="1" u="none" strike="noStrike" kern="1200" dirty="0">
                          <a:solidFill>
                            <a:schemeClr val="dk1"/>
                          </a:solidFill>
                          <a:effectLst/>
                          <a:latin typeface="+mn-lt"/>
                          <a:ea typeface="+mn-ea"/>
                          <a:cs typeface="+mn-ea"/>
                          <a:sym typeface="+mn-lt"/>
                        </a:rPr>
                        <a:t>HR</a:t>
                      </a:r>
                      <a:r>
                        <a:rPr lang="en-US" altLang="zh-CN" sz="1600" u="none" strike="noStrike" kern="1200" dirty="0">
                          <a:solidFill>
                            <a:schemeClr val="dk1"/>
                          </a:solidFill>
                          <a:effectLst/>
                          <a:latin typeface="+mn-lt"/>
                          <a:ea typeface="+mn-ea"/>
                          <a:cs typeface="+mn-ea"/>
                          <a:sym typeface="+mn-lt"/>
                        </a:rPr>
                        <a:t>=0.17</a:t>
                      </a:r>
                      <a:endParaRPr lang="en-US" altLang="zh-CN" sz="1600" u="none" strike="noStrike" kern="1200" dirty="0">
                        <a:solidFill>
                          <a:schemeClr val="dk1"/>
                        </a:solidFill>
                        <a:effectLst/>
                        <a:latin typeface="+mn-lt"/>
                        <a:ea typeface="+mn-ea"/>
                        <a:cs typeface="+mn-ea"/>
                        <a:sym typeface="+mn-lt"/>
                      </a:endParaRPr>
                    </a:p>
                    <a:p>
                      <a:pPr marL="0" marR="0" lvl="0" indent="0" algn="ctr" defTabSz="1218565" rtl="0" eaLnBrk="1" fontAlgn="ctr" latinLnBrk="0" hangingPunct="1">
                        <a:lnSpc>
                          <a:spcPct val="150000"/>
                        </a:lnSpc>
                        <a:spcBef>
                          <a:spcPts val="0"/>
                        </a:spcBef>
                        <a:spcAft>
                          <a:spcPts val="0"/>
                        </a:spcAft>
                        <a:buClrTx/>
                        <a:buSzTx/>
                        <a:buFontTx/>
                        <a:buNone/>
                        <a:defRPr/>
                      </a:pPr>
                      <a:r>
                        <a:rPr lang="en-US" altLang="zh-CN" sz="1600" i="1" u="none" strike="noStrike" kern="1200" dirty="0">
                          <a:solidFill>
                            <a:schemeClr val="dk1"/>
                          </a:solidFill>
                          <a:effectLst/>
                          <a:latin typeface="+mn-lt"/>
                          <a:ea typeface="+mn-ea"/>
                          <a:cs typeface="+mn-ea"/>
                          <a:sym typeface="+mn-lt"/>
                        </a:rPr>
                        <a:t>p</a:t>
                      </a:r>
                      <a:r>
                        <a:rPr lang="zh-CN" altLang="en-US" sz="1600" u="none" strike="noStrike" kern="1200" dirty="0">
                          <a:solidFill>
                            <a:schemeClr val="dk1"/>
                          </a:solidFill>
                          <a:effectLst/>
                          <a:latin typeface="+mn-lt"/>
                          <a:ea typeface="+mn-ea"/>
                          <a:cs typeface="+mn-ea"/>
                          <a:sym typeface="+mn-lt"/>
                        </a:rPr>
                        <a:t>＜</a:t>
                      </a:r>
                      <a:r>
                        <a:rPr lang="en-US" altLang="zh-CN" sz="1600" u="none" strike="noStrike" kern="1200" dirty="0">
                          <a:solidFill>
                            <a:schemeClr val="dk1"/>
                          </a:solidFill>
                          <a:effectLst/>
                          <a:latin typeface="+mn-lt"/>
                          <a:ea typeface="+mn-ea"/>
                          <a:cs typeface="+mn-ea"/>
                          <a:sym typeface="+mn-lt"/>
                        </a:rPr>
                        <a:t>0.0001</a:t>
                      </a:r>
                      <a:endParaRPr lang="zh-CN" altLang="en-US" sz="1600" u="none" strike="noStrike" kern="1200" dirty="0">
                        <a:solidFill>
                          <a:schemeClr val="dk1"/>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68507">
                <a:tc>
                  <a:txBody>
                    <a:bodyPr/>
                    <a:lstStyle/>
                    <a:p>
                      <a:pPr algn="ctr" fontAlgn="ctr"/>
                      <a:r>
                        <a:rPr lang="en-US" sz="1600" b="1" i="0" u="none" strike="noStrike" dirty="0">
                          <a:solidFill>
                            <a:schemeClr val="bg1"/>
                          </a:solidFill>
                          <a:effectLst/>
                          <a:latin typeface="+mn-lt"/>
                          <a:ea typeface="+mn-ea"/>
                          <a:cs typeface="+mn-ea"/>
                          <a:sym typeface="+mn-lt"/>
                        </a:rPr>
                        <a:t>mOS</a:t>
                      </a:r>
                      <a:endParaRPr lang="en-US" sz="1600" b="1" i="0" u="none" strike="noStrike" dirty="0">
                        <a:solidFill>
                          <a:schemeClr val="bg1"/>
                        </a:solidFill>
                        <a:effectLst/>
                        <a:latin typeface="+mn-lt"/>
                        <a:ea typeface="+mn-ea"/>
                        <a:cs typeface="+mn-ea"/>
                        <a:sym typeface="+mn-lt"/>
                      </a:endParaRPr>
                    </a:p>
                  </a:txBody>
                  <a:tcPr marL="6661" marR="6661" marT="6661" marB="0" anchor="ctr">
                    <a:lnL w="12700" cmpd="sng">
                      <a:noFill/>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fontAlgn="ctr">
                        <a:lnSpc>
                          <a:spcPct val="150000"/>
                        </a:lnSpc>
                      </a:pPr>
                      <a:r>
                        <a:rPr lang="en-US" sz="1600" u="none" strike="noStrike" kern="1200" dirty="0">
                          <a:solidFill>
                            <a:schemeClr val="dk1"/>
                          </a:solidFill>
                          <a:effectLst/>
                          <a:latin typeface="+mn-lt"/>
                          <a:ea typeface="+mn-ea"/>
                          <a:cs typeface="+mn-ea"/>
                          <a:sym typeface="+mn-lt"/>
                        </a:rPr>
                        <a:t>75.5m vs 62.8m</a:t>
                      </a:r>
                      <a:br>
                        <a:rPr lang="en-US" sz="1600" u="none" strike="noStrike" kern="1200" dirty="0">
                          <a:solidFill>
                            <a:schemeClr val="dk1"/>
                          </a:solidFill>
                          <a:effectLst/>
                          <a:latin typeface="+mn-lt"/>
                          <a:ea typeface="+mn-ea"/>
                          <a:cs typeface="+mn-ea"/>
                          <a:sym typeface="+mn-lt"/>
                        </a:rPr>
                      </a:br>
                      <a:r>
                        <a:rPr lang="en-US" sz="1600" i="1" u="none" strike="noStrike" kern="1200" dirty="0">
                          <a:solidFill>
                            <a:schemeClr val="dk1"/>
                          </a:solidFill>
                          <a:effectLst/>
                          <a:latin typeface="+mn-lt"/>
                          <a:ea typeface="+mn-ea"/>
                          <a:cs typeface="+mn-ea"/>
                          <a:sym typeface="+mn-lt"/>
                        </a:rPr>
                        <a:t>HR</a:t>
                      </a:r>
                      <a:r>
                        <a:rPr lang="en-US" altLang="zh-CN" sz="1600" u="none" strike="noStrike" kern="1200" dirty="0">
                          <a:solidFill>
                            <a:schemeClr val="dk1"/>
                          </a:solidFill>
                          <a:effectLst/>
                          <a:latin typeface="+mn-lt"/>
                          <a:ea typeface="+mn-ea"/>
                          <a:cs typeface="+mn-ea"/>
                          <a:sym typeface="+mn-lt"/>
                        </a:rPr>
                        <a:t>=</a:t>
                      </a:r>
                      <a:r>
                        <a:rPr lang="en-US" sz="1600" u="none" strike="noStrike" kern="1200" dirty="0">
                          <a:solidFill>
                            <a:schemeClr val="dk1"/>
                          </a:solidFill>
                          <a:effectLst/>
                          <a:latin typeface="+mn-lt"/>
                          <a:ea typeface="+mn-ea"/>
                          <a:cs typeface="+mn-ea"/>
                          <a:sym typeface="+mn-lt"/>
                        </a:rPr>
                        <a:t>0.92</a:t>
                      </a:r>
                      <a:endParaRPr lang="en-US" sz="1600" u="none" strike="noStrike" kern="1200" dirty="0">
                        <a:solidFill>
                          <a:schemeClr val="dk1"/>
                        </a:solidFill>
                        <a:effectLst/>
                        <a:latin typeface="+mn-lt"/>
                        <a:ea typeface="+mn-ea"/>
                        <a:cs typeface="+mn-ea"/>
                        <a:sym typeface="+mn-lt"/>
                      </a:endParaRPr>
                    </a:p>
                    <a:p>
                      <a:pPr algn="ctr" fontAlgn="ctr">
                        <a:lnSpc>
                          <a:spcPct val="150000"/>
                        </a:lnSpc>
                      </a:pPr>
                      <a:r>
                        <a:rPr lang="en-US" sz="1600" i="1" u="none" strike="noStrike" dirty="0">
                          <a:effectLst/>
                          <a:latin typeface="+mn-lt"/>
                          <a:ea typeface="+mn-ea"/>
                          <a:cs typeface="+mn-ea"/>
                          <a:sym typeface="+mn-lt"/>
                        </a:rPr>
                        <a:t>p</a:t>
                      </a:r>
                      <a:r>
                        <a:rPr lang="en-US" sz="1600" u="none" strike="noStrike" dirty="0">
                          <a:effectLst/>
                          <a:latin typeface="+mn-lt"/>
                          <a:ea typeface="+mn-ea"/>
                          <a:cs typeface="+mn-ea"/>
                          <a:sym typeface="+mn-lt"/>
                        </a:rPr>
                        <a:t>=0.674</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b="1" u="sng" kern="1200" dirty="0">
                          <a:solidFill>
                            <a:schemeClr val="dk1"/>
                          </a:solidFill>
                          <a:latin typeface="+mn-lt"/>
                          <a:ea typeface="+mn-ea"/>
                          <a:cs typeface="+mn-ea"/>
                          <a:sym typeface="+mn-lt"/>
                        </a:rPr>
                        <a:t>5</a:t>
                      </a:r>
                      <a:r>
                        <a:rPr lang="zh-CN" altLang="en-US" sz="1600" b="1" u="sng" kern="1200" dirty="0">
                          <a:solidFill>
                            <a:schemeClr val="dk1"/>
                          </a:solidFill>
                          <a:latin typeface="+mn-lt"/>
                          <a:ea typeface="+mn-ea"/>
                          <a:cs typeface="+mn-ea"/>
                          <a:sym typeface="+mn-lt"/>
                        </a:rPr>
                        <a:t>年</a:t>
                      </a:r>
                      <a:r>
                        <a:rPr lang="en-US" altLang="zh-CN" sz="1600" b="1" u="sng" kern="1200" dirty="0">
                          <a:solidFill>
                            <a:schemeClr val="dk1"/>
                          </a:solidFill>
                          <a:latin typeface="+mn-lt"/>
                          <a:ea typeface="+mn-ea"/>
                          <a:cs typeface="+mn-ea"/>
                          <a:sym typeface="+mn-lt"/>
                        </a:rPr>
                        <a:t>OS</a:t>
                      </a:r>
                      <a:r>
                        <a:rPr lang="zh-CN" altLang="en-US" sz="1600" b="1" u="sng" kern="1200" dirty="0">
                          <a:solidFill>
                            <a:schemeClr val="dk1"/>
                          </a:solidFill>
                          <a:latin typeface="+mn-lt"/>
                          <a:ea typeface="+mn-ea"/>
                          <a:cs typeface="+mn-ea"/>
                          <a:sym typeface="+mn-lt"/>
                        </a:rPr>
                        <a:t>率</a:t>
                      </a:r>
                      <a:endParaRPr lang="en-US" altLang="zh-CN" sz="1600" b="1" u="sng" kern="1200" dirty="0">
                        <a:solidFill>
                          <a:schemeClr val="dk1"/>
                        </a:solidFill>
                        <a:latin typeface="+mn-lt"/>
                        <a:ea typeface="+mn-ea"/>
                        <a:cs typeface="+mn-ea"/>
                        <a:sym typeface="+mn-lt"/>
                      </a:endParaRPr>
                    </a:p>
                    <a:p>
                      <a:pPr algn="ctr" fontAlgn="ctr">
                        <a:lnSpc>
                          <a:spcPct val="150000"/>
                        </a:lnSpc>
                      </a:pPr>
                      <a:r>
                        <a:rPr lang="en-US" sz="1600" kern="1200" dirty="0">
                          <a:solidFill>
                            <a:schemeClr val="dk1"/>
                          </a:solidFill>
                          <a:latin typeface="+mn-lt"/>
                          <a:ea typeface="+mn-ea"/>
                          <a:cs typeface="+mn-ea"/>
                          <a:sym typeface="+mn-lt"/>
                        </a:rPr>
                        <a:t>78.0</a:t>
                      </a:r>
                      <a:r>
                        <a:rPr lang="en-US" altLang="zh-CN" sz="1600" kern="1200" dirty="0">
                          <a:solidFill>
                            <a:schemeClr val="dk1"/>
                          </a:solidFill>
                          <a:latin typeface="+mn-lt"/>
                          <a:ea typeface="+mn-ea"/>
                          <a:cs typeface="+mn-ea"/>
                          <a:sym typeface="+mn-lt"/>
                        </a:rPr>
                        <a:t>% vs 74.6%</a:t>
                      </a:r>
                      <a:endParaRPr lang="en-US" altLang="zh-CN" sz="1600" kern="1200" dirty="0">
                        <a:solidFill>
                          <a:schemeClr val="dk1"/>
                        </a:solidFill>
                        <a:latin typeface="+mn-lt"/>
                        <a:ea typeface="+mn-ea"/>
                        <a:cs typeface="+mn-ea"/>
                        <a:sym typeface="+mn-lt"/>
                      </a:endParaRPr>
                    </a:p>
                    <a:p>
                      <a:pPr algn="ctr" fontAlgn="ctr">
                        <a:lnSpc>
                          <a:spcPct val="150000"/>
                        </a:lnSpc>
                      </a:pPr>
                      <a:r>
                        <a:rPr lang="en-US" sz="1600" i="1" kern="1200" dirty="0">
                          <a:solidFill>
                            <a:schemeClr val="dk1"/>
                          </a:solidFill>
                          <a:latin typeface="+mn-lt"/>
                          <a:ea typeface="+mn-ea"/>
                          <a:cs typeface="+mn-ea"/>
                          <a:sym typeface="+mn-lt"/>
                        </a:rPr>
                        <a:t>HR</a:t>
                      </a:r>
                      <a:r>
                        <a:rPr lang="en-US" sz="1600" kern="1200" dirty="0">
                          <a:solidFill>
                            <a:schemeClr val="dk1"/>
                          </a:solidFill>
                          <a:latin typeface="+mn-lt"/>
                          <a:ea typeface="+mn-ea"/>
                          <a:cs typeface="+mn-ea"/>
                          <a:sym typeface="+mn-lt"/>
                        </a:rPr>
                        <a:t>=1.03</a:t>
                      </a:r>
                      <a:endParaRPr lang="en-US" sz="1600" kern="1200" dirty="0">
                        <a:solidFill>
                          <a:schemeClr val="dk1"/>
                        </a:solidFill>
                        <a:latin typeface="+mn-lt"/>
                        <a:ea typeface="+mn-ea"/>
                        <a:cs typeface="+mn-ea"/>
                        <a:sym typeface="+mn-lt"/>
                      </a:endParaRPr>
                    </a:p>
                    <a:p>
                      <a:pPr algn="ctr" fontAlgn="ctr">
                        <a:lnSpc>
                          <a:spcPct val="150000"/>
                        </a:lnSpc>
                      </a:pPr>
                      <a:r>
                        <a:rPr lang="en-US" altLang="zh-CN" sz="1600" i="1" kern="1200" dirty="0">
                          <a:solidFill>
                            <a:schemeClr val="dk1"/>
                          </a:solidFill>
                          <a:latin typeface="+mn-lt"/>
                          <a:ea typeface="+mn-ea"/>
                          <a:cs typeface="+mn-ea"/>
                          <a:sym typeface="+mn-lt"/>
                        </a:rPr>
                        <a:t>p</a:t>
                      </a:r>
                      <a:r>
                        <a:rPr lang="en-US" sz="1600" kern="1200" dirty="0">
                          <a:solidFill>
                            <a:schemeClr val="dk1"/>
                          </a:solidFill>
                          <a:latin typeface="+mn-lt"/>
                          <a:ea typeface="+mn-ea"/>
                          <a:cs typeface="+mn-ea"/>
                          <a:sym typeface="+mn-lt"/>
                        </a:rPr>
                        <a:t>=0.89</a:t>
                      </a:r>
                      <a:endParaRPr lang="en-US" sz="1600" kern="1200" dirty="0">
                        <a:solidFill>
                          <a:schemeClr val="dk1"/>
                        </a:solidFill>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indent="0" algn="ctr">
                        <a:lnSpc>
                          <a:spcPct val="150000"/>
                        </a:lnSpc>
                        <a:buFont typeface="Wingdings" panose="05000000000000000000" pitchFamily="2" charset="2"/>
                        <a:buNone/>
                      </a:pPr>
                      <a:r>
                        <a:rPr lang="en-US" altLang="zh-CN" sz="1600" b="0" i="0" u="none" dirty="0">
                          <a:solidFill>
                            <a:schemeClr val="tx1"/>
                          </a:solidFill>
                          <a:effectLst/>
                          <a:latin typeface="+mn-lt"/>
                          <a:ea typeface="+mn-ea"/>
                          <a:cs typeface="+mn-ea"/>
                          <a:sym typeface="+mn-lt"/>
                        </a:rPr>
                        <a:t>84.2m</a:t>
                      </a:r>
                      <a:r>
                        <a:rPr lang="en-US" altLang="zh-CN" sz="2000" dirty="0">
                          <a:solidFill>
                            <a:schemeClr val="dk1"/>
                          </a:solidFill>
                          <a:latin typeface="+mn-lt"/>
                          <a:ea typeface="+mn-ea"/>
                          <a:cs typeface="+mn-ea"/>
                          <a:sym typeface="+mn-lt"/>
                        </a:rPr>
                        <a:t> </a:t>
                      </a:r>
                      <a:r>
                        <a:rPr lang="zh-CN" altLang="en-US" sz="1600" dirty="0">
                          <a:solidFill>
                            <a:schemeClr val="dk1"/>
                          </a:solidFill>
                          <a:latin typeface="+mn-lt"/>
                          <a:ea typeface="+mn-ea"/>
                          <a:cs typeface="+mn-ea"/>
                          <a:sym typeface="+mn-lt"/>
                        </a:rPr>
                        <a:t>和</a:t>
                      </a:r>
                      <a:r>
                        <a:rPr lang="en-US" altLang="zh-CN" sz="1600" dirty="0">
                          <a:solidFill>
                            <a:schemeClr val="dk1"/>
                          </a:solidFill>
                          <a:latin typeface="+mn-lt"/>
                          <a:ea typeface="+mn-ea"/>
                          <a:cs typeface="+mn-ea"/>
                          <a:sym typeface="+mn-lt"/>
                        </a:rPr>
                        <a:t>61.1m</a:t>
                      </a:r>
                      <a:endParaRPr lang="en-US" altLang="zh-CN" sz="1600" dirty="0">
                        <a:solidFill>
                          <a:schemeClr val="dk1"/>
                        </a:solidFill>
                        <a:latin typeface="+mn-lt"/>
                        <a:ea typeface="+mn-ea"/>
                        <a:cs typeface="+mn-ea"/>
                        <a:sym typeface="+mn-lt"/>
                      </a:endParaRPr>
                    </a:p>
                    <a:p>
                      <a:pPr marL="0" indent="0" algn="ctr">
                        <a:lnSpc>
                          <a:spcPct val="150000"/>
                        </a:lnSpc>
                        <a:buFont typeface="Wingdings" panose="05000000000000000000" pitchFamily="2" charset="2"/>
                        <a:buNone/>
                      </a:pPr>
                      <a:r>
                        <a:rPr lang="en-US" altLang="zh-CN" sz="1600" i="1" dirty="0">
                          <a:solidFill>
                            <a:schemeClr val="dk1"/>
                          </a:solidFill>
                          <a:latin typeface="+mn-lt"/>
                          <a:ea typeface="+mn-ea"/>
                          <a:cs typeface="+mn-ea"/>
                          <a:sym typeface="+mn-lt"/>
                        </a:rPr>
                        <a:t>HR</a:t>
                      </a:r>
                      <a:r>
                        <a:rPr lang="en-US" altLang="zh-CN" sz="1600" dirty="0">
                          <a:solidFill>
                            <a:schemeClr val="dk1"/>
                          </a:solidFill>
                          <a:latin typeface="+mn-lt"/>
                          <a:ea typeface="+mn-ea"/>
                          <a:cs typeface="+mn-ea"/>
                          <a:sym typeface="+mn-lt"/>
                        </a:rPr>
                        <a:t>=0.318</a:t>
                      </a:r>
                      <a:endParaRPr lang="en-US" altLang="zh-CN" sz="1600" dirty="0">
                        <a:solidFill>
                          <a:schemeClr val="dk1"/>
                        </a:solidFill>
                        <a:latin typeface="+mn-lt"/>
                        <a:ea typeface="+mn-ea"/>
                        <a:cs typeface="+mn-ea"/>
                        <a:sym typeface="+mn-lt"/>
                      </a:endParaRPr>
                    </a:p>
                    <a:p>
                      <a:pPr marL="0" marR="0" lvl="0" indent="0" algn="ctr" defTabSz="914400" rtl="0" eaLnBrk="1" fontAlgn="auto" latinLnBrk="0" hangingPunct="1">
                        <a:lnSpc>
                          <a:spcPct val="150000"/>
                        </a:lnSpc>
                        <a:spcBef>
                          <a:spcPts val="0"/>
                        </a:spcBef>
                        <a:spcAft>
                          <a:spcPts val="0"/>
                        </a:spcAft>
                        <a:buClrTx/>
                        <a:buSzTx/>
                        <a:buFont typeface="Wingdings" panose="05000000000000000000" pitchFamily="2" charset="2"/>
                        <a:buNone/>
                        <a:defRPr/>
                      </a:pPr>
                      <a:r>
                        <a:rPr lang="en-US" altLang="zh-CN" sz="1600" i="1" u="none" strike="noStrike" dirty="0">
                          <a:effectLst/>
                          <a:latin typeface="+mn-lt"/>
                          <a:ea typeface="+mn-ea"/>
                          <a:cs typeface="+mn-ea"/>
                          <a:sym typeface="+mn-lt"/>
                        </a:rPr>
                        <a:t>p</a:t>
                      </a:r>
                      <a:r>
                        <a:rPr lang="en-US" altLang="zh-CN" sz="1600" u="none" strike="noStrike" dirty="0">
                          <a:effectLst/>
                          <a:latin typeface="+mn-lt"/>
                          <a:ea typeface="+mn-ea"/>
                          <a:cs typeface="+mn-ea"/>
                          <a:sym typeface="+mn-lt"/>
                        </a:rPr>
                        <a:t>=0.0015</a:t>
                      </a:r>
                      <a:endParaRPr lang="en-US" altLang="zh-CN"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u="none" strike="noStrike" dirty="0">
                          <a:effectLst/>
                          <a:latin typeface="+mn-lt"/>
                          <a:ea typeface="+mn-ea"/>
                          <a:cs typeface="+mn-ea"/>
                          <a:sym typeface="+mn-lt"/>
                        </a:rPr>
                        <a:t>NR</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u="none" strike="noStrike" dirty="0">
                          <a:effectLst/>
                          <a:latin typeface="+mn-lt"/>
                          <a:ea typeface="+mn-ea"/>
                          <a:cs typeface="+mn-ea"/>
                          <a:sym typeface="+mn-lt"/>
                        </a:rPr>
                        <a:t>NR</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37128">
                <a:tc>
                  <a:txBody>
                    <a:bodyPr/>
                    <a:lstStyle/>
                    <a:p>
                      <a:pPr algn="ctr" fontAlgn="ctr"/>
                      <a:r>
                        <a:rPr lang="en-US" altLang="zh-CN" sz="1600" b="1" u="none" strike="noStrike" dirty="0">
                          <a:solidFill>
                            <a:schemeClr val="bg1"/>
                          </a:solidFill>
                          <a:effectLst/>
                          <a:latin typeface="+mn-lt"/>
                          <a:ea typeface="+mn-ea"/>
                          <a:cs typeface="+mn-ea"/>
                          <a:sym typeface="+mn-lt"/>
                        </a:rPr>
                        <a:t>2</a:t>
                      </a:r>
                      <a:r>
                        <a:rPr lang="zh-CN" altLang="en-US" sz="1600" b="1" u="none" strike="noStrike" dirty="0">
                          <a:solidFill>
                            <a:schemeClr val="bg1"/>
                          </a:solidFill>
                          <a:effectLst/>
                          <a:latin typeface="+mn-lt"/>
                          <a:ea typeface="+mn-ea"/>
                          <a:cs typeface="+mn-ea"/>
                          <a:sym typeface="+mn-lt"/>
                        </a:rPr>
                        <a:t>年</a:t>
                      </a:r>
                      <a:r>
                        <a:rPr lang="en-US" sz="1600" b="1" u="none" strike="noStrike" dirty="0">
                          <a:solidFill>
                            <a:schemeClr val="bg1"/>
                          </a:solidFill>
                          <a:effectLst/>
                          <a:latin typeface="+mn-lt"/>
                          <a:ea typeface="+mn-ea"/>
                          <a:cs typeface="+mn-ea"/>
                          <a:sym typeface="+mn-lt"/>
                        </a:rPr>
                        <a:t>DFS</a:t>
                      </a:r>
                      <a:r>
                        <a:rPr lang="zh-CN" altLang="en-US" sz="1600" b="1" u="none" strike="noStrike" dirty="0">
                          <a:solidFill>
                            <a:schemeClr val="bg1"/>
                          </a:solidFill>
                          <a:effectLst/>
                          <a:latin typeface="+mn-lt"/>
                          <a:ea typeface="+mn-ea"/>
                          <a:cs typeface="+mn-ea"/>
                          <a:sym typeface="+mn-lt"/>
                        </a:rPr>
                        <a:t>率</a:t>
                      </a:r>
                      <a:endParaRPr lang="zh-CN" altLang="en-US" sz="1600" b="1" i="0" u="none" strike="noStrike" dirty="0">
                        <a:solidFill>
                          <a:schemeClr val="bg1"/>
                        </a:solidFill>
                        <a:effectLst/>
                        <a:latin typeface="+mn-lt"/>
                        <a:ea typeface="+mn-ea"/>
                        <a:cs typeface="+mn-ea"/>
                        <a:sym typeface="+mn-lt"/>
                      </a:endParaRPr>
                    </a:p>
                  </a:txBody>
                  <a:tcPr marL="6661" marR="6661" marT="6661" marB="0" anchor="ctr">
                    <a:lnL w="12700" cmpd="sng">
                      <a:noFill/>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fontAlgn="ctr">
                        <a:lnSpc>
                          <a:spcPct val="150000"/>
                        </a:lnSpc>
                      </a:pPr>
                      <a:r>
                        <a:rPr lang="en-US" altLang="zh-CN" sz="1600" u="none" strike="noStrike" dirty="0">
                          <a:effectLst/>
                          <a:latin typeface="+mn-lt"/>
                          <a:ea typeface="+mn-ea"/>
                          <a:cs typeface="+mn-ea"/>
                          <a:sym typeface="+mn-lt"/>
                        </a:rPr>
                        <a:t>——</a:t>
                      </a:r>
                      <a:endParaRPr lang="en-US" altLang="zh-CN"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en-US" altLang="zh-CN" sz="1600" u="none" strike="noStrike" dirty="0">
                          <a:effectLst/>
                          <a:latin typeface="+mn-lt"/>
                          <a:ea typeface="+mn-ea"/>
                          <a:cs typeface="+mn-ea"/>
                          <a:sym typeface="+mn-lt"/>
                        </a:rPr>
                        <a:t>63.7% vs 52.3%</a:t>
                      </a:r>
                      <a:endParaRPr lang="en-US" altLang="zh-CN"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u="none" strike="noStrike" dirty="0">
                          <a:effectLst/>
                          <a:latin typeface="+mn-lt"/>
                          <a:ea typeface="+mn-ea"/>
                          <a:cs typeface="+mn-ea"/>
                          <a:sym typeface="+mn-lt"/>
                        </a:rPr>
                        <a:t>81.4% VS 44.6%</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altLang="zh-CN" sz="1600" u="none" strike="noStrike" dirty="0">
                          <a:effectLst/>
                          <a:latin typeface="+mn-lt"/>
                          <a:ea typeface="+mn-ea"/>
                          <a:cs typeface="+mn-ea"/>
                          <a:sym typeface="+mn-lt"/>
                        </a:rPr>
                        <a:t>——</a:t>
                      </a:r>
                      <a:endParaRPr lang="en-US" altLang="zh-CN"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u="none" strike="noStrike" dirty="0">
                          <a:effectLst/>
                          <a:latin typeface="+mn-lt"/>
                          <a:ea typeface="+mn-ea"/>
                          <a:cs typeface="+mn-ea"/>
                          <a:sym typeface="+mn-lt"/>
                        </a:rPr>
                        <a:t>90% VS 44%</a:t>
                      </a:r>
                      <a:endParaRPr lang="en-US" sz="1600" u="none" strike="noStrike" dirty="0">
                        <a:effectLst/>
                        <a:latin typeface="+mn-lt"/>
                        <a:ea typeface="+mn-ea"/>
                        <a:cs typeface="+mn-ea"/>
                        <a:sym typeface="+mn-lt"/>
                      </a:endParaRPr>
                    </a:p>
                    <a:p>
                      <a:pPr algn="ctr" fontAlgn="ctr">
                        <a:lnSpc>
                          <a:spcPct val="150000"/>
                        </a:lnSpc>
                      </a:pPr>
                      <a:r>
                        <a:rPr lang="en-US" sz="1600" u="none" strike="noStrike" dirty="0">
                          <a:effectLst/>
                          <a:latin typeface="+mn-lt"/>
                          <a:ea typeface="+mn-ea"/>
                          <a:cs typeface="+mn-ea"/>
                          <a:sym typeface="+mn-lt"/>
                        </a:rPr>
                        <a:t>（II/IIIA）</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FABE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37128">
                <a:tc>
                  <a:txBody>
                    <a:bodyPr/>
                    <a:lstStyle/>
                    <a:p>
                      <a:pPr algn="ctr" fontAlgn="ctr"/>
                      <a:r>
                        <a:rPr lang="en-US" altLang="zh-CN" sz="1600" b="1" u="none" strike="noStrike" dirty="0">
                          <a:solidFill>
                            <a:schemeClr val="bg1"/>
                          </a:solidFill>
                          <a:effectLst/>
                          <a:latin typeface="+mn-lt"/>
                          <a:ea typeface="+mn-ea"/>
                          <a:cs typeface="+mn-ea"/>
                          <a:sym typeface="+mn-lt"/>
                        </a:rPr>
                        <a:t>3</a:t>
                      </a:r>
                      <a:r>
                        <a:rPr lang="zh-CN" altLang="en-US" sz="1600" b="1" u="none" strike="noStrike" dirty="0">
                          <a:solidFill>
                            <a:schemeClr val="bg1"/>
                          </a:solidFill>
                          <a:effectLst/>
                          <a:latin typeface="+mn-lt"/>
                          <a:ea typeface="+mn-ea"/>
                          <a:cs typeface="+mn-ea"/>
                          <a:sym typeface="+mn-lt"/>
                        </a:rPr>
                        <a:t>年</a:t>
                      </a:r>
                      <a:r>
                        <a:rPr lang="en-US" sz="1600" b="1" u="none" strike="noStrike" dirty="0">
                          <a:solidFill>
                            <a:schemeClr val="bg1"/>
                          </a:solidFill>
                          <a:effectLst/>
                          <a:latin typeface="+mn-lt"/>
                          <a:ea typeface="+mn-ea"/>
                          <a:cs typeface="+mn-ea"/>
                          <a:sym typeface="+mn-lt"/>
                        </a:rPr>
                        <a:t>DFS</a:t>
                      </a:r>
                      <a:r>
                        <a:rPr lang="zh-CN" altLang="en-US" sz="1600" b="1" u="none" strike="noStrike" dirty="0">
                          <a:solidFill>
                            <a:schemeClr val="bg1"/>
                          </a:solidFill>
                          <a:effectLst/>
                          <a:latin typeface="+mn-lt"/>
                          <a:ea typeface="+mn-ea"/>
                          <a:cs typeface="+mn-ea"/>
                          <a:sym typeface="+mn-lt"/>
                        </a:rPr>
                        <a:t>率</a:t>
                      </a:r>
                      <a:endParaRPr lang="zh-CN" altLang="en-US" sz="1600" b="1" i="0" u="none" strike="noStrike" dirty="0">
                        <a:solidFill>
                          <a:schemeClr val="bg1"/>
                        </a:solidFill>
                        <a:effectLst/>
                        <a:latin typeface="+mn-lt"/>
                        <a:ea typeface="+mn-ea"/>
                        <a:cs typeface="+mn-ea"/>
                        <a:sym typeface="+mn-lt"/>
                      </a:endParaRPr>
                    </a:p>
                  </a:txBody>
                  <a:tcPr marL="6661" marR="6661" marT="6661" marB="0" anchor="ctr">
                    <a:lnL w="12700" cmpd="sng">
                      <a:noFill/>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rgbClr val="003A8F"/>
                    </a:solidFill>
                  </a:tcPr>
                </a:tc>
                <a:tc>
                  <a:txBody>
                    <a:bodyPr/>
                    <a:lstStyle/>
                    <a:p>
                      <a:pPr algn="ctr" fontAlgn="ctr">
                        <a:lnSpc>
                          <a:spcPct val="150000"/>
                        </a:lnSpc>
                      </a:pPr>
                      <a:r>
                        <a:rPr lang="en-US" sz="1600" b="1" u="none" strike="noStrike" kern="1200" dirty="0">
                          <a:solidFill>
                            <a:srgbClr val="003A8F"/>
                          </a:solidFill>
                          <a:effectLst/>
                          <a:latin typeface="+mn-lt"/>
                          <a:ea typeface="+mn-ea"/>
                          <a:cs typeface="+mn-ea"/>
                          <a:sym typeface="+mn-lt"/>
                        </a:rPr>
                        <a:t>39.6%</a:t>
                      </a:r>
                      <a:r>
                        <a:rPr lang="en-US" sz="1600" b="1" u="none" strike="noStrike" kern="1200" dirty="0">
                          <a:solidFill>
                            <a:srgbClr val="C00000"/>
                          </a:solidFill>
                          <a:effectLst/>
                          <a:latin typeface="+mn-lt"/>
                          <a:ea typeface="+mn-ea"/>
                          <a:cs typeface="+mn-ea"/>
                          <a:sym typeface="+mn-lt"/>
                        </a:rPr>
                        <a:t> </a:t>
                      </a:r>
                      <a:r>
                        <a:rPr lang="en-US" sz="1600" u="none" strike="noStrike" dirty="0">
                          <a:effectLst/>
                          <a:latin typeface="+mn-lt"/>
                          <a:ea typeface="+mn-ea"/>
                          <a:cs typeface="+mn-ea"/>
                          <a:sym typeface="+mn-lt"/>
                        </a:rPr>
                        <a:t>VS 32.5%</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ctr" latinLnBrk="0" hangingPunct="1">
                        <a:lnSpc>
                          <a:spcPct val="150000"/>
                        </a:lnSpc>
                        <a:spcBef>
                          <a:spcPts val="0"/>
                        </a:spcBef>
                        <a:spcAft>
                          <a:spcPts val="0"/>
                        </a:spcAft>
                        <a:buClrTx/>
                        <a:buSzTx/>
                        <a:buFontTx/>
                        <a:buNone/>
                        <a:defRPr/>
                      </a:pPr>
                      <a:r>
                        <a:rPr lang="en-US" altLang="zh-CN" sz="1600" u="none" strike="noStrike" dirty="0">
                          <a:effectLst/>
                          <a:latin typeface="+mn-lt"/>
                          <a:ea typeface="+mn-ea"/>
                          <a:cs typeface="+mn-ea"/>
                          <a:sym typeface="+mn-lt"/>
                        </a:rPr>
                        <a:t>——</a:t>
                      </a:r>
                      <a:endParaRPr lang="en-US" altLang="zh-CN" sz="1600" b="0" i="0" u="none" strike="noStrike" dirty="0">
                        <a:solidFill>
                          <a:srgbClr val="000000"/>
                        </a:solidFill>
                        <a:effectLst/>
                        <a:latin typeface="+mn-lt"/>
                        <a:ea typeface="+mn-ea"/>
                        <a:cs typeface="+mn-ea"/>
                        <a:sym typeface="+mn-lt"/>
                      </a:endParaRPr>
                    </a:p>
                    <a:p>
                      <a:pPr algn="ctr" fontAlgn="ctr">
                        <a:lnSpc>
                          <a:spcPct val="150000"/>
                        </a:lnSpc>
                      </a:pP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b="1" u="none" strike="noStrike" kern="1200" dirty="0">
                          <a:solidFill>
                            <a:srgbClr val="003A8F"/>
                          </a:solidFill>
                          <a:effectLst/>
                          <a:latin typeface="+mn-lt"/>
                          <a:ea typeface="+mn-ea"/>
                          <a:cs typeface="+mn-ea"/>
                          <a:sym typeface="+mn-lt"/>
                        </a:rPr>
                        <a:t>54.2%</a:t>
                      </a:r>
                      <a:r>
                        <a:rPr lang="en-US" sz="1600" b="1" u="none" strike="noStrike" kern="1200" dirty="0">
                          <a:solidFill>
                            <a:srgbClr val="C00000"/>
                          </a:solidFill>
                          <a:effectLst/>
                          <a:latin typeface="+mn-lt"/>
                          <a:ea typeface="+mn-ea"/>
                          <a:cs typeface="+mn-ea"/>
                          <a:sym typeface="+mn-lt"/>
                        </a:rPr>
                        <a:t> </a:t>
                      </a:r>
                      <a:r>
                        <a:rPr lang="en-US" sz="1600" u="none" strike="noStrike" dirty="0">
                          <a:effectLst/>
                          <a:latin typeface="+mn-lt"/>
                          <a:ea typeface="+mn-ea"/>
                          <a:cs typeface="+mn-ea"/>
                          <a:sym typeface="+mn-lt"/>
                        </a:rPr>
                        <a:t>VS 19.8%</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b="1" u="none" strike="noStrike" kern="1200" dirty="0">
                          <a:solidFill>
                            <a:srgbClr val="C00000"/>
                          </a:solidFill>
                          <a:effectLst/>
                          <a:latin typeface="+mn-lt"/>
                          <a:ea typeface="+mn-ea"/>
                          <a:cs typeface="+mn-ea"/>
                          <a:sym typeface="+mn-lt"/>
                        </a:rPr>
                        <a:t>63.88% </a:t>
                      </a:r>
                      <a:r>
                        <a:rPr lang="en-US" sz="1600" u="none" strike="noStrike" dirty="0">
                          <a:effectLst/>
                          <a:latin typeface="+mn-lt"/>
                          <a:ea typeface="+mn-ea"/>
                          <a:cs typeface="+mn-ea"/>
                          <a:sym typeface="+mn-lt"/>
                        </a:rPr>
                        <a:t>vs 32.47%</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lnSpc>
                          <a:spcPct val="150000"/>
                        </a:lnSpc>
                      </a:pPr>
                      <a:r>
                        <a:rPr lang="en-US" sz="1600" b="1" u="none" strike="noStrike" kern="1200" dirty="0">
                          <a:solidFill>
                            <a:srgbClr val="003A8F"/>
                          </a:solidFill>
                          <a:effectLst/>
                          <a:latin typeface="+mn-lt"/>
                          <a:ea typeface="+mn-ea"/>
                          <a:cs typeface="+mn-ea"/>
                          <a:sym typeface="+mn-lt"/>
                        </a:rPr>
                        <a:t>80%</a:t>
                      </a:r>
                      <a:r>
                        <a:rPr lang="en-US" sz="1600" b="1" u="none" strike="noStrike" kern="1200" dirty="0">
                          <a:solidFill>
                            <a:srgbClr val="C00000"/>
                          </a:solidFill>
                          <a:effectLst/>
                          <a:latin typeface="+mn-lt"/>
                          <a:ea typeface="+mn-ea"/>
                          <a:cs typeface="+mn-ea"/>
                          <a:sym typeface="+mn-lt"/>
                        </a:rPr>
                        <a:t> </a:t>
                      </a:r>
                      <a:r>
                        <a:rPr lang="en-US" sz="1600" u="none" strike="noStrike" dirty="0">
                          <a:effectLst/>
                          <a:latin typeface="+mn-lt"/>
                          <a:ea typeface="+mn-ea"/>
                          <a:cs typeface="+mn-ea"/>
                          <a:sym typeface="+mn-lt"/>
                        </a:rPr>
                        <a:t>VS 28%</a:t>
                      </a:r>
                      <a:endParaRPr lang="en-US" sz="1600" b="0" i="0" u="none" strike="noStrike" dirty="0">
                        <a:solidFill>
                          <a:srgbClr val="000000"/>
                        </a:solidFill>
                        <a:effectLst/>
                        <a:latin typeface="+mn-lt"/>
                        <a:ea typeface="+mn-ea"/>
                        <a:cs typeface="+mn-ea"/>
                        <a:sym typeface="+mn-lt"/>
                      </a:endParaRPr>
                    </a:p>
                  </a:txBody>
                  <a:tcPr marL="6661" marR="6661" marT="6661" marB="0" anchor="ctr">
                    <a:lnL w="12700" cap="flat" cmpd="sng" algn="ctr">
                      <a:solidFill>
                        <a:srgbClr val="FABE00"/>
                      </a:solidFill>
                      <a:prstDash val="solid"/>
                      <a:round/>
                      <a:headEnd type="none" w="med" len="med"/>
                      <a:tailEnd type="none" w="med" len="med"/>
                    </a:lnL>
                    <a:lnR w="12700" cap="flat" cmpd="sng" algn="ctr">
                      <a:solidFill>
                        <a:srgbClr val="FABE00"/>
                      </a:solidFill>
                      <a:prstDash val="solid"/>
                      <a:round/>
                      <a:headEnd type="none" w="med" len="med"/>
                      <a:tailEnd type="none" w="med" len="med"/>
                    </a:lnR>
                    <a:lnT w="12700" cap="flat" cmpd="sng" algn="ctr">
                      <a:solidFill>
                        <a:srgbClr val="FABE00"/>
                      </a:solidFill>
                      <a:prstDash val="solid"/>
                      <a:round/>
                      <a:headEnd type="none" w="med" len="med"/>
                      <a:tailEnd type="none" w="med" len="med"/>
                    </a:lnT>
                    <a:lnB w="12700" cap="flat" cmpd="sng" algn="ctr">
                      <a:solidFill>
                        <a:srgbClr val="003A8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3" name="标题 1"/>
          <p:cNvSpPr>
            <a:spLocks noGrp="1"/>
          </p:cNvSpPr>
          <p:nvPr/>
        </p:nvSpPr>
        <p:spPr>
          <a:xfrm>
            <a:off x="358319" y="350981"/>
            <a:ext cx="5083175" cy="6437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重要术后辅助研究疗效一览</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对象 18" hidden="1"/>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74" name="think-cell 幻灯片" r:id="rId2" imgW="5715" imgH="5715" progId="TCLayout.ActiveDocument.1">
                  <p:embed/>
                </p:oleObj>
              </mc:Choice>
              <mc:Fallback>
                <p:oleObj name="think-cell 幻灯片" r:id="rId2" imgW="5715" imgH="5715" progId="TCLayout.ActiveDocument.1">
                  <p:embed/>
                  <p:pic>
                    <p:nvPicPr>
                      <p:cNvPr id="0" name="对象 18" hidden="1"/>
                      <p:cNvPicPr/>
                      <p:nvPr/>
                    </p:nvPicPr>
                    <p:blipFill>
                      <a:blip r:embed="rId3"/>
                      <a:stretch>
                        <a:fillRect/>
                      </a:stretch>
                    </p:blipFill>
                    <p:spPr>
                      <a:xfrm>
                        <a:off x="1588" y="1588"/>
                        <a:ext cx="1588" cy="1588"/>
                      </a:xfrm>
                      <a:prstGeom prst="rect">
                        <a:avLst/>
                      </a:prstGeom>
                    </p:spPr>
                  </p:pic>
                </p:oleObj>
              </mc:Fallback>
            </mc:AlternateContent>
          </a:graphicData>
        </a:graphic>
      </p:graphicFrame>
      <p:cxnSp>
        <p:nvCxnSpPr>
          <p:cNvPr id="16" name="直接连接符 15"/>
          <p:cNvCxnSpPr/>
          <p:nvPr/>
        </p:nvCxnSpPr>
        <p:spPr>
          <a:xfrm>
            <a:off x="7848602" y="3957671"/>
            <a:ext cx="3646715"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4"/>
          <a:stretch>
            <a:fillRect/>
          </a:stretch>
        </p:blipFill>
        <p:spPr>
          <a:xfrm>
            <a:off x="86997" y="1303655"/>
            <a:ext cx="8321675" cy="4022090"/>
          </a:xfrm>
          <a:prstGeom prst="rect">
            <a:avLst/>
          </a:prstGeom>
        </p:spPr>
      </p:pic>
      <p:sp>
        <p:nvSpPr>
          <p:cNvPr id="5" name="文本框 4"/>
          <p:cNvSpPr txBox="1"/>
          <p:nvPr/>
        </p:nvSpPr>
        <p:spPr>
          <a:xfrm>
            <a:off x="8408672" y="1633222"/>
            <a:ext cx="3625215" cy="3692525"/>
          </a:xfrm>
          <a:prstGeom prst="rect">
            <a:avLst/>
          </a:prstGeom>
          <a:noFill/>
        </p:spPr>
        <p:txBody>
          <a:bodyPr wrap="square" rtlCol="0">
            <a:spAutoFit/>
          </a:bodyPr>
          <a:lstStyle/>
          <a:p>
            <a:pPr marL="342900" indent="-342900">
              <a:lnSpc>
                <a:spcPct val="130000"/>
              </a:lnSpc>
              <a:buFont typeface="Arial" panose="020B0604020202020204" pitchFamily="34" charset="0"/>
              <a:buChar char="•"/>
            </a:pPr>
            <a:r>
              <a:rPr lang="en-US" altLang="zh-CN" sz="2000" dirty="0">
                <a:cs typeface="+mn-ea"/>
                <a:sym typeface="+mn-lt"/>
              </a:rPr>
              <a:t>ALINA</a:t>
            </a:r>
            <a:r>
              <a:rPr lang="zh-CN" altLang="en-US" sz="2000" dirty="0">
                <a:cs typeface="+mn-ea"/>
                <a:sym typeface="+mn-lt"/>
              </a:rPr>
              <a:t>（</a:t>
            </a:r>
            <a:r>
              <a:rPr lang="en-US" altLang="zh-CN" sz="2000" dirty="0">
                <a:cs typeface="+mn-ea"/>
                <a:sym typeface="+mn-lt"/>
              </a:rPr>
              <a:t>NCT03456076</a:t>
            </a:r>
            <a:r>
              <a:rPr lang="zh-CN" altLang="en-US" sz="2000" dirty="0">
                <a:cs typeface="+mn-ea"/>
                <a:sym typeface="+mn-lt"/>
              </a:rPr>
              <a:t>）是一项国际多中心、开放标签、随机对照的</a:t>
            </a:r>
            <a:r>
              <a:rPr lang="en-US" altLang="zh-CN" sz="2000" dirty="0">
                <a:cs typeface="+mn-ea"/>
                <a:sym typeface="+mn-lt"/>
              </a:rPr>
              <a:t>Ⅲ</a:t>
            </a:r>
            <a:r>
              <a:rPr lang="zh-CN" altLang="en-US" sz="2000" dirty="0">
                <a:cs typeface="+mn-ea"/>
                <a:sym typeface="+mn-lt"/>
              </a:rPr>
              <a:t>期研究，旨在评价阿来替尼辅助治疗与含铂化疗相比在完全切除的</a:t>
            </a:r>
            <a:r>
              <a:rPr lang="en-US" altLang="zh-CN" sz="2000" dirty="0" err="1">
                <a:cs typeface="+mn-ea"/>
                <a:sym typeface="+mn-lt"/>
              </a:rPr>
              <a:t>ⅠB</a:t>
            </a:r>
            <a:r>
              <a:rPr lang="zh-CN" altLang="en-US" sz="2000" dirty="0">
                <a:cs typeface="+mn-ea"/>
                <a:sym typeface="+mn-lt"/>
              </a:rPr>
              <a:t>期（肿瘤≥</a:t>
            </a:r>
            <a:r>
              <a:rPr lang="en-US" altLang="zh-CN" sz="2000" dirty="0">
                <a:cs typeface="+mn-ea"/>
                <a:sym typeface="+mn-lt"/>
              </a:rPr>
              <a:t>4cm</a:t>
            </a:r>
            <a:r>
              <a:rPr lang="zh-CN" altLang="en-US" sz="2000" dirty="0">
                <a:cs typeface="+mn-ea"/>
                <a:sym typeface="+mn-lt"/>
              </a:rPr>
              <a:t>）至</a:t>
            </a:r>
            <a:r>
              <a:rPr lang="en-US" altLang="zh-CN" sz="2000" dirty="0">
                <a:cs typeface="+mn-ea"/>
                <a:sym typeface="+mn-lt"/>
              </a:rPr>
              <a:t>ⅢA</a:t>
            </a:r>
            <a:r>
              <a:rPr lang="zh-CN" altLang="en-US" sz="2000" dirty="0">
                <a:cs typeface="+mn-ea"/>
                <a:sym typeface="+mn-lt"/>
              </a:rPr>
              <a:t>期</a:t>
            </a:r>
            <a:r>
              <a:rPr lang="en-US" altLang="zh-CN" sz="2000" dirty="0">
                <a:cs typeface="+mn-ea"/>
                <a:sym typeface="+mn-lt"/>
              </a:rPr>
              <a:t>ALK</a:t>
            </a:r>
            <a:r>
              <a:rPr lang="zh-CN" altLang="en-US" sz="2000" dirty="0">
                <a:cs typeface="+mn-ea"/>
                <a:sym typeface="+mn-lt"/>
              </a:rPr>
              <a:t>阳性</a:t>
            </a:r>
            <a:r>
              <a:rPr lang="en-US" altLang="zh-CN" sz="2000" dirty="0">
                <a:cs typeface="+mn-ea"/>
                <a:sym typeface="+mn-lt"/>
              </a:rPr>
              <a:t>NSCLC</a:t>
            </a:r>
            <a:r>
              <a:rPr lang="zh-CN" altLang="en-US" sz="2000" dirty="0">
                <a:cs typeface="+mn-ea"/>
                <a:sym typeface="+mn-lt"/>
              </a:rPr>
              <a:t>患者中的有效性和安全性</a:t>
            </a:r>
            <a:endParaRPr lang="en-US" altLang="zh-CN" sz="2000" dirty="0">
              <a:cs typeface="+mn-ea"/>
              <a:sym typeface="+mn-lt"/>
            </a:endParaRPr>
          </a:p>
          <a:p>
            <a:pPr marL="342900" indent="-342900">
              <a:lnSpc>
                <a:spcPct val="130000"/>
              </a:lnSpc>
              <a:buFont typeface="Arial" panose="020B0604020202020204" pitchFamily="34" charset="0"/>
              <a:buChar char="•"/>
            </a:pPr>
            <a:r>
              <a:rPr lang="zh-CN" altLang="en-US" sz="2000" dirty="0">
                <a:cs typeface="+mn-ea"/>
                <a:sym typeface="+mn-lt"/>
              </a:rPr>
              <a:t>研究仍在进行中</a:t>
            </a:r>
            <a:endParaRPr lang="zh-CN" altLang="en-US" sz="2000" dirty="0">
              <a:cs typeface="+mn-ea"/>
              <a:sym typeface="+mn-lt"/>
            </a:endParaRPr>
          </a:p>
        </p:txBody>
      </p:sp>
      <p:sp>
        <p:nvSpPr>
          <p:cNvPr id="6" name="文本框 5"/>
          <p:cNvSpPr txBox="1"/>
          <p:nvPr/>
        </p:nvSpPr>
        <p:spPr>
          <a:xfrm>
            <a:off x="7594592" y="5809726"/>
            <a:ext cx="4724400" cy="400110"/>
          </a:xfrm>
          <a:prstGeom prst="rect">
            <a:avLst/>
          </a:prstGeom>
          <a:noFill/>
        </p:spPr>
        <p:txBody>
          <a:bodyPr wrap="square" rtlCol="0">
            <a:spAutoFit/>
          </a:bodyPr>
          <a:lstStyle/>
          <a:p>
            <a:pPr algn="l"/>
            <a:r>
              <a:rPr lang="en-US" altLang="zh-CN" sz="1000" dirty="0">
                <a:latin typeface="+mn-ea"/>
                <a:cs typeface="+mn-ea"/>
                <a:sym typeface="+mn-lt"/>
              </a:rPr>
              <a:t>1.https://www.clinicaltrials.gov/ct2/show/study/NCT03456076</a:t>
            </a:r>
            <a:endParaRPr lang="en-US" altLang="zh-CN" sz="1000" dirty="0">
              <a:latin typeface="+mn-ea"/>
              <a:cs typeface="+mn-ea"/>
              <a:sym typeface="+mn-lt"/>
            </a:endParaRPr>
          </a:p>
          <a:p>
            <a:pPr algn="l"/>
            <a:r>
              <a:rPr lang="en-US" altLang="zh-CN" sz="1000" dirty="0">
                <a:latin typeface="+mn-ea"/>
                <a:cs typeface="+mn-ea"/>
                <a:sym typeface="+mn-lt"/>
              </a:rPr>
              <a:t>2.http://www.chinadrugtrials.org.cn/clinicaltrials.searchlistdetail.dhtml</a:t>
            </a:r>
            <a:endParaRPr lang="zh-CN" altLang="en-US" sz="1000" dirty="0">
              <a:latin typeface="+mn-ea"/>
              <a:cs typeface="+mn-ea"/>
              <a:sym typeface="+mn-lt"/>
            </a:endParaRPr>
          </a:p>
        </p:txBody>
      </p:sp>
      <p:sp>
        <p:nvSpPr>
          <p:cNvPr id="3" name="标题 1"/>
          <p:cNvSpPr>
            <a:spLocks noGrp="1"/>
          </p:cNvSpPr>
          <p:nvPr/>
        </p:nvSpPr>
        <p:spPr>
          <a:xfrm>
            <a:off x="184719" y="265147"/>
            <a:ext cx="9772073" cy="8102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ALINA：阿来替尼 vs 化疗辅助治疗ALK阳性NSCLC</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792366" y="3415515"/>
            <a:ext cx="8414148" cy="666750"/>
            <a:chOff x="1116927" y="3710060"/>
            <a:chExt cx="16828295" cy="1333499"/>
          </a:xfrm>
        </p:grpSpPr>
        <p:sp>
          <p:nvSpPr>
            <p:cNvPr id="8" name="矩形: 圆角 7"/>
            <p:cNvSpPr/>
            <p:nvPr/>
          </p:nvSpPr>
          <p:spPr>
            <a:xfrm>
              <a:off x="1116927" y="3870099"/>
              <a:ext cx="16828295" cy="1067144"/>
            </a:xfrm>
            <a:prstGeom prst="roundRect">
              <a:avLst>
                <a:gd name="adj" fmla="val 4920"/>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9" name="矩形: 圆角 8"/>
            <p:cNvSpPr/>
            <p:nvPr/>
          </p:nvSpPr>
          <p:spPr>
            <a:xfrm>
              <a:off x="1651597" y="3710060"/>
              <a:ext cx="1518920" cy="1333499"/>
            </a:xfrm>
            <a:prstGeom prst="roundRect">
              <a:avLst>
                <a:gd name="adj" fmla="val 7525"/>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Ins="0"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US" altLang="zh-CN" sz="3200" kern="0" dirty="0">
                  <a:solidFill>
                    <a:srgbClr val="FFFFFF"/>
                  </a:solidFill>
                  <a:cs typeface="+mn-ea"/>
                  <a:sym typeface="+mn-lt"/>
                </a:rPr>
                <a:t>02</a:t>
              </a:r>
              <a:endParaRPr lang="en-US" altLang="zh-CN" sz="3200" kern="0" dirty="0">
                <a:solidFill>
                  <a:srgbClr val="FFFFFF"/>
                </a:solidFill>
                <a:cs typeface="+mn-ea"/>
                <a:sym typeface="+mn-lt"/>
              </a:endParaRPr>
            </a:p>
          </p:txBody>
        </p:sp>
        <p:sp>
          <p:nvSpPr>
            <p:cNvPr id="10" name="矩形 9"/>
            <p:cNvSpPr/>
            <p:nvPr/>
          </p:nvSpPr>
          <p:spPr>
            <a:xfrm>
              <a:off x="1517378" y="3710062"/>
              <a:ext cx="293556" cy="178251"/>
            </a:xfrm>
            <a:prstGeom prst="rect">
              <a:avLst/>
            </a:prstGeom>
            <a:solidFill>
              <a:srgbClr val="D927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1" name="椭圆 10"/>
            <p:cNvSpPr/>
            <p:nvPr/>
          </p:nvSpPr>
          <p:spPr>
            <a:xfrm>
              <a:off x="1363993" y="3710060"/>
              <a:ext cx="293556" cy="33147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2" name="矩形 11"/>
            <p:cNvSpPr/>
            <p:nvPr/>
          </p:nvSpPr>
          <p:spPr>
            <a:xfrm>
              <a:off x="1363993" y="3849780"/>
              <a:ext cx="288210" cy="226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3" name="TextBox 146"/>
            <p:cNvSpPr txBox="1"/>
            <p:nvPr/>
          </p:nvSpPr>
          <p:spPr>
            <a:xfrm>
              <a:off x="3171039" y="3710713"/>
              <a:ext cx="14093360" cy="1290319"/>
            </a:xfrm>
            <a:prstGeom prst="rect">
              <a:avLst/>
            </a:prstGeom>
          </p:spPr>
          <p:txBody>
            <a:bodyPr wrap="square">
              <a:spAutoFit/>
            </a:bodyPr>
            <a:lstStyle>
              <a:defPPr>
                <a:defRPr lang="en-US"/>
              </a:defPPr>
              <a:lvl1pPr lvl="0">
                <a:defRPr sz="2400" b="1" kern="100">
                  <a:solidFill>
                    <a:srgbClr val="DA0001"/>
                  </a:solidFill>
                  <a:latin typeface="微软雅黑" panose="020B0503020204020204" charset="-122"/>
                  <a:ea typeface="微软雅黑" panose="020B0503020204020204"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600" dirty="0">
                  <a:solidFill>
                    <a:schemeClr val="accent2">
                      <a:lumMod val="75000"/>
                    </a:schemeClr>
                  </a:solidFill>
                  <a:latin typeface="+mn-lt"/>
                  <a:ea typeface="+mn-ea"/>
                  <a:cs typeface="+mn-ea"/>
                  <a:sym typeface="+mn-lt"/>
                </a:rPr>
                <a:t>NSCLC</a:t>
              </a:r>
              <a:r>
                <a:rPr lang="zh-CN" altLang="en-US" sz="3600" dirty="0">
                  <a:solidFill>
                    <a:schemeClr val="accent2">
                      <a:lumMod val="75000"/>
                    </a:schemeClr>
                  </a:solidFill>
                  <a:latin typeface="+mn-lt"/>
                  <a:ea typeface="+mn-ea"/>
                  <a:cs typeface="+mn-ea"/>
                  <a:sym typeface="+mn-lt"/>
                </a:rPr>
                <a:t>辅助免疫治疗</a:t>
              </a:r>
              <a:endParaRPr lang="zh-CN" altLang="en-US" sz="3600" dirty="0">
                <a:solidFill>
                  <a:schemeClr val="accent2">
                    <a:lumMod val="75000"/>
                  </a:schemeClr>
                </a:solidFill>
                <a:latin typeface="+mn-lt"/>
                <a:ea typeface="+mn-ea"/>
                <a:cs typeface="+mn-ea"/>
                <a:sym typeface="+mn-lt"/>
              </a:endParaRPr>
            </a:p>
          </p:txBody>
        </p:sp>
      </p:grpSp>
      <p:grpSp>
        <p:nvGrpSpPr>
          <p:cNvPr id="3" name="组合 2"/>
          <p:cNvGrpSpPr/>
          <p:nvPr/>
        </p:nvGrpSpPr>
        <p:grpSpPr>
          <a:xfrm>
            <a:off x="1793001" y="2098693"/>
            <a:ext cx="8414148" cy="646121"/>
            <a:chOff x="1116927" y="5916516"/>
            <a:chExt cx="16828295" cy="1292241"/>
          </a:xfrm>
        </p:grpSpPr>
        <p:sp>
          <p:nvSpPr>
            <p:cNvPr id="15" name="矩形: 圆角 14"/>
            <p:cNvSpPr/>
            <p:nvPr/>
          </p:nvSpPr>
          <p:spPr>
            <a:xfrm>
              <a:off x="1116927" y="6076555"/>
              <a:ext cx="16828295" cy="1067144"/>
            </a:xfrm>
            <a:prstGeom prst="roundRect">
              <a:avLst>
                <a:gd name="adj" fmla="val 4920"/>
              </a:avLst>
            </a:prstGeom>
            <a:solidFill>
              <a:schemeClr val="bg1">
                <a:lumMod val="9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6" name="矩形: 圆角 15"/>
            <p:cNvSpPr/>
            <p:nvPr/>
          </p:nvSpPr>
          <p:spPr>
            <a:xfrm>
              <a:off x="1651597" y="5916516"/>
              <a:ext cx="1518920" cy="1235709"/>
            </a:xfrm>
            <a:prstGeom prst="roundRect">
              <a:avLst>
                <a:gd name="adj" fmla="val 752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000" rIns="0"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defRPr/>
              </a:pPr>
              <a:r>
                <a:rPr lang="en-US" altLang="zh-CN" sz="3200" kern="0" dirty="0">
                  <a:solidFill>
                    <a:srgbClr val="FFFFFF"/>
                  </a:solidFill>
                  <a:cs typeface="+mn-ea"/>
                  <a:sym typeface="+mn-lt"/>
                </a:rPr>
                <a:t>01</a:t>
              </a:r>
              <a:endParaRPr lang="en-US" altLang="zh-CN" sz="3200" kern="0" dirty="0">
                <a:solidFill>
                  <a:srgbClr val="FFFFFF"/>
                </a:solidFill>
                <a:cs typeface="+mn-ea"/>
                <a:sym typeface="+mn-lt"/>
              </a:endParaRPr>
            </a:p>
          </p:txBody>
        </p:sp>
        <p:sp>
          <p:nvSpPr>
            <p:cNvPr id="17" name="矩形 16"/>
            <p:cNvSpPr/>
            <p:nvPr/>
          </p:nvSpPr>
          <p:spPr>
            <a:xfrm>
              <a:off x="1517378" y="5916517"/>
              <a:ext cx="293556" cy="17825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8" name="椭圆 17"/>
            <p:cNvSpPr/>
            <p:nvPr/>
          </p:nvSpPr>
          <p:spPr>
            <a:xfrm>
              <a:off x="1363993" y="5916516"/>
              <a:ext cx="293556" cy="33147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19" name="矩形 18"/>
            <p:cNvSpPr/>
            <p:nvPr/>
          </p:nvSpPr>
          <p:spPr>
            <a:xfrm>
              <a:off x="1363993" y="6076555"/>
              <a:ext cx="288210" cy="226812"/>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dirty="0">
                <a:solidFill>
                  <a:schemeClr val="bg1"/>
                </a:solidFill>
                <a:cs typeface="+mn-ea"/>
                <a:sym typeface="+mn-lt"/>
              </a:endParaRPr>
            </a:p>
          </p:txBody>
        </p:sp>
        <p:sp>
          <p:nvSpPr>
            <p:cNvPr id="20" name="TextBox 146"/>
            <p:cNvSpPr txBox="1"/>
            <p:nvPr/>
          </p:nvSpPr>
          <p:spPr>
            <a:xfrm>
              <a:off x="3102459" y="5918439"/>
              <a:ext cx="14233637" cy="1290318"/>
            </a:xfrm>
            <a:prstGeom prst="rect">
              <a:avLst/>
            </a:prstGeom>
          </p:spPr>
          <p:txBody>
            <a:bodyPr wrap="square">
              <a:spAutoFit/>
            </a:bodyPr>
            <a:lstStyle>
              <a:defPPr>
                <a:defRPr lang="en-US"/>
              </a:defPPr>
              <a:lvl1pPr lvl="0">
                <a:defRPr sz="2400" b="1" kern="100">
                  <a:solidFill>
                    <a:srgbClr val="DA0001"/>
                  </a:solidFill>
                  <a:latin typeface="微软雅黑" panose="020B0503020204020204" charset="-122"/>
                  <a:ea typeface="微软雅黑" panose="020B0503020204020204" charset="-122"/>
                  <a:cs typeface="阿里巴巴普惠体 R" panose="00020600040101010101" pitchFamily="18" charset="-122"/>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tLang="zh-CN" sz="3600" dirty="0">
                  <a:solidFill>
                    <a:schemeClr val="bg1">
                      <a:lumMod val="75000"/>
                    </a:schemeClr>
                  </a:solidFill>
                  <a:latin typeface="+mn-lt"/>
                  <a:ea typeface="+mn-ea"/>
                  <a:cs typeface="+mn-ea"/>
                  <a:sym typeface="+mn-lt"/>
                </a:rPr>
                <a:t>NSCLC</a:t>
              </a:r>
              <a:r>
                <a:rPr lang="zh-CN" altLang="en-US" sz="3600" dirty="0">
                  <a:solidFill>
                    <a:schemeClr val="bg1">
                      <a:lumMod val="75000"/>
                    </a:schemeClr>
                  </a:solidFill>
                  <a:latin typeface="+mn-lt"/>
                  <a:ea typeface="+mn-ea"/>
                  <a:cs typeface="+mn-ea"/>
                  <a:sym typeface="+mn-lt"/>
                </a:rPr>
                <a:t>辅助靶向治疗</a:t>
              </a:r>
              <a:endParaRPr lang="zh-CN" altLang="en-US" sz="3600" dirty="0">
                <a:solidFill>
                  <a:schemeClr val="bg1">
                    <a:lumMod val="75000"/>
                  </a:schemeClr>
                </a:solidFill>
                <a:latin typeface="+mn-lt"/>
                <a:ea typeface="+mn-ea"/>
                <a:cs typeface="+mn-ea"/>
                <a:sym typeface="+mn-lt"/>
              </a:endParaRP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6704" y="1184599"/>
            <a:ext cx="10325100" cy="4895215"/>
          </a:xfrm>
          <a:prstGeom prst="rect">
            <a:avLst/>
          </a:prstGeom>
        </p:spPr>
      </p:pic>
      <p:pic>
        <p:nvPicPr>
          <p:cNvPr id="39" name="图片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8427" y="3109991"/>
            <a:ext cx="194327" cy="708722"/>
          </a:xfrm>
          <a:prstGeom prst="rect">
            <a:avLst/>
          </a:prstGeom>
        </p:spPr>
      </p:pic>
      <p:sp>
        <p:nvSpPr>
          <p:cNvPr id="40" name="矩形 39"/>
          <p:cNvSpPr/>
          <p:nvPr/>
        </p:nvSpPr>
        <p:spPr>
          <a:xfrm>
            <a:off x="9202636" y="2842451"/>
            <a:ext cx="561705" cy="346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700" b="1" dirty="0">
                <a:solidFill>
                  <a:schemeClr val="tx1"/>
                </a:solidFill>
                <a:cs typeface="+mn-ea"/>
                <a:sym typeface="+mn-lt"/>
              </a:rPr>
              <a:t>Atezo(1L </a:t>
            </a:r>
            <a:endParaRPr lang="en-US" altLang="zh-CN" sz="700" b="1" dirty="0">
              <a:solidFill>
                <a:schemeClr val="tx1"/>
              </a:solidFill>
              <a:cs typeface="+mn-ea"/>
              <a:sym typeface="+mn-lt"/>
            </a:endParaRPr>
          </a:p>
          <a:p>
            <a:r>
              <a:rPr lang="en-US" altLang="zh-CN" sz="700" b="1" dirty="0">
                <a:solidFill>
                  <a:schemeClr val="tx1"/>
                </a:solidFill>
                <a:cs typeface="+mn-ea"/>
                <a:sym typeface="+mn-lt"/>
              </a:rPr>
              <a:t>PD-L1+)</a:t>
            </a:r>
            <a:endParaRPr lang="zh-CN" altLang="en-US" sz="700" b="1" dirty="0">
              <a:solidFill>
                <a:schemeClr val="tx1"/>
              </a:solidFill>
              <a:cs typeface="+mn-ea"/>
              <a:sym typeface="+mn-lt"/>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3568" y="2125595"/>
            <a:ext cx="216500" cy="1695914"/>
          </a:xfrm>
          <a:prstGeom prst="rect">
            <a:avLst/>
          </a:prstGeom>
        </p:spPr>
      </p:pic>
      <p:sp>
        <p:nvSpPr>
          <p:cNvPr id="13" name="矩形 12"/>
          <p:cNvSpPr/>
          <p:nvPr/>
        </p:nvSpPr>
        <p:spPr>
          <a:xfrm>
            <a:off x="9090077" y="1878724"/>
            <a:ext cx="949090" cy="346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790" b="1" dirty="0">
                <a:solidFill>
                  <a:schemeClr val="tx1"/>
                </a:solidFill>
                <a:cs typeface="+mn-ea"/>
                <a:sym typeface="+mn-lt"/>
              </a:rPr>
              <a:t>Nivo+Ipi </a:t>
            </a:r>
            <a:endParaRPr lang="en-US" altLang="zh-CN" sz="790" b="1" dirty="0">
              <a:solidFill>
                <a:schemeClr val="tx1"/>
              </a:solidFill>
              <a:cs typeface="+mn-ea"/>
              <a:sym typeface="+mn-lt"/>
            </a:endParaRPr>
          </a:p>
          <a:p>
            <a:r>
              <a:rPr lang="en-US" altLang="zh-CN" sz="790" b="1" dirty="0">
                <a:solidFill>
                  <a:schemeClr val="tx1"/>
                </a:solidFill>
                <a:cs typeface="+mn-ea"/>
                <a:sym typeface="+mn-lt"/>
              </a:rPr>
              <a:t>(1L</a:t>
            </a:r>
            <a:r>
              <a:rPr lang="zh-CN" altLang="en-US" sz="790" b="1" dirty="0">
                <a:solidFill>
                  <a:schemeClr val="tx1"/>
                </a:solidFill>
                <a:cs typeface="+mn-ea"/>
                <a:sym typeface="+mn-lt"/>
              </a:rPr>
              <a:t> </a:t>
            </a:r>
            <a:r>
              <a:rPr lang="en-US" altLang="zh-CN" sz="790" b="1" dirty="0">
                <a:solidFill>
                  <a:schemeClr val="tx1"/>
                </a:solidFill>
                <a:cs typeface="+mn-ea"/>
                <a:sym typeface="+mn-lt"/>
              </a:rPr>
              <a:t>PD-L1</a:t>
            </a:r>
            <a:r>
              <a:rPr lang="zh-CN" altLang="en-US" sz="790" b="1" dirty="0">
                <a:solidFill>
                  <a:schemeClr val="tx1"/>
                </a:solidFill>
                <a:cs typeface="+mn-ea"/>
                <a:sym typeface="+mn-lt"/>
              </a:rPr>
              <a:t>≥</a:t>
            </a:r>
            <a:r>
              <a:rPr lang="en-US" altLang="zh-CN" sz="790" b="1" dirty="0">
                <a:solidFill>
                  <a:schemeClr val="tx1"/>
                </a:solidFill>
                <a:cs typeface="+mn-ea"/>
                <a:sym typeface="+mn-lt"/>
              </a:rPr>
              <a:t>1%)</a:t>
            </a:r>
            <a:endParaRPr lang="zh-CN" altLang="en-US" sz="790" b="1" dirty="0">
              <a:solidFill>
                <a:schemeClr val="tx1"/>
              </a:solidFill>
              <a:cs typeface="+mn-ea"/>
              <a:sym typeface="+mn-lt"/>
            </a:endParaRPr>
          </a:p>
        </p:txBody>
      </p:sp>
      <p:sp>
        <p:nvSpPr>
          <p:cNvPr id="14" name="矩形 13"/>
          <p:cNvSpPr/>
          <p:nvPr/>
        </p:nvSpPr>
        <p:spPr>
          <a:xfrm>
            <a:off x="9803158" y="2191627"/>
            <a:ext cx="800865" cy="346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790" b="1" dirty="0">
                <a:solidFill>
                  <a:schemeClr val="tx1"/>
                </a:solidFill>
                <a:cs typeface="+mn-ea"/>
                <a:sym typeface="+mn-lt"/>
              </a:rPr>
              <a:t>Nivo+Ipi</a:t>
            </a:r>
            <a:endParaRPr lang="en-US" altLang="zh-CN" sz="790" b="1" dirty="0">
              <a:solidFill>
                <a:schemeClr val="tx1"/>
              </a:solidFill>
              <a:cs typeface="+mn-ea"/>
              <a:sym typeface="+mn-lt"/>
            </a:endParaRPr>
          </a:p>
          <a:p>
            <a:r>
              <a:rPr lang="en-US" altLang="zh-CN" sz="790" b="1" dirty="0">
                <a:solidFill>
                  <a:schemeClr val="tx1"/>
                </a:solidFill>
                <a:cs typeface="+mn-ea"/>
                <a:sym typeface="+mn-lt"/>
              </a:rPr>
              <a:t>+chemo</a:t>
            </a:r>
            <a:endParaRPr lang="en-US" altLang="zh-CN" sz="790" b="1" dirty="0">
              <a:solidFill>
                <a:schemeClr val="tx1"/>
              </a:solidFill>
              <a:cs typeface="+mn-ea"/>
              <a:sym typeface="+mn-lt"/>
            </a:endParaRPr>
          </a:p>
          <a:p>
            <a:r>
              <a:rPr lang="en-US" altLang="zh-CN" sz="790" b="1" dirty="0">
                <a:solidFill>
                  <a:schemeClr val="tx1"/>
                </a:solidFill>
                <a:cs typeface="+mn-ea"/>
                <a:sym typeface="+mn-lt"/>
              </a:rPr>
              <a:t>(1L)</a:t>
            </a:r>
            <a:endParaRPr lang="zh-CN" altLang="en-US" sz="790" b="1" dirty="0">
              <a:solidFill>
                <a:schemeClr val="tx1"/>
              </a:solidFill>
              <a:cs typeface="+mn-ea"/>
              <a:sym typeface="+mn-lt"/>
            </a:endParaRPr>
          </a:p>
        </p:txBody>
      </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155" y="2534489"/>
            <a:ext cx="174012" cy="1363094"/>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3798" y="4197719"/>
            <a:ext cx="194629" cy="187679"/>
          </a:xfrm>
          <a:prstGeom prst="rect">
            <a:avLst/>
          </a:prstGeom>
        </p:spPr>
      </p:pic>
      <p:cxnSp>
        <p:nvCxnSpPr>
          <p:cNvPr id="20" name="直接连接符 19"/>
          <p:cNvCxnSpPr/>
          <p:nvPr/>
        </p:nvCxnSpPr>
        <p:spPr>
          <a:xfrm>
            <a:off x="9285116" y="4385398"/>
            <a:ext cx="0" cy="910086"/>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箭头连接符 21"/>
          <p:cNvCxnSpPr/>
          <p:nvPr/>
        </p:nvCxnSpPr>
        <p:spPr>
          <a:xfrm flipH="1">
            <a:off x="8362105" y="5288414"/>
            <a:ext cx="923013" cy="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7586759" y="5122281"/>
            <a:ext cx="775344" cy="346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700" b="1" dirty="0">
                <a:solidFill>
                  <a:schemeClr val="tx1"/>
                </a:solidFill>
                <a:cs typeface="+mn-ea"/>
                <a:sym typeface="+mn-lt"/>
              </a:rPr>
              <a:t>Durva</a:t>
            </a:r>
            <a:endParaRPr lang="en-US" altLang="zh-CN" sz="700" b="1" dirty="0">
              <a:solidFill>
                <a:schemeClr val="tx1"/>
              </a:solidFill>
              <a:cs typeface="+mn-ea"/>
              <a:sym typeface="+mn-lt"/>
            </a:endParaRPr>
          </a:p>
          <a:p>
            <a:r>
              <a:rPr lang="en-US" altLang="zh-CN" sz="700" b="1" dirty="0">
                <a:solidFill>
                  <a:schemeClr val="tx1"/>
                </a:solidFill>
                <a:cs typeface="+mn-ea"/>
                <a:sym typeface="+mn-lt"/>
              </a:rPr>
              <a:t>(Unresectable Stage Ⅲ)</a:t>
            </a:r>
            <a:endParaRPr lang="zh-CN" altLang="en-US" sz="700" b="1" dirty="0">
              <a:solidFill>
                <a:schemeClr val="tx1"/>
              </a:solidFill>
              <a:cs typeface="+mn-ea"/>
              <a:sym typeface="+mn-lt"/>
            </a:endParaRPr>
          </a:p>
        </p:txBody>
      </p:sp>
      <p:sp>
        <p:nvSpPr>
          <p:cNvPr id="3" name="标题 1"/>
          <p:cNvSpPr>
            <a:spLocks noGrp="1"/>
          </p:cNvSpPr>
          <p:nvPr/>
        </p:nvSpPr>
        <p:spPr>
          <a:xfrm>
            <a:off x="175491" y="332946"/>
            <a:ext cx="4649820" cy="583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400" b="1" dirty="0">
                <a:solidFill>
                  <a:schemeClr val="accent2">
                    <a:lumMod val="75000"/>
                  </a:schemeClr>
                </a:solidFill>
                <a:latin typeface="+mn-lt"/>
                <a:ea typeface="+mn-ea"/>
                <a:cs typeface="+mn-ea"/>
                <a:sym typeface="+mn-lt"/>
              </a:rPr>
              <a:t>免疫治疗改写</a:t>
            </a:r>
            <a:r>
              <a:rPr lang="en-US" altLang="zh-CN" sz="2400" b="1" dirty="0">
                <a:solidFill>
                  <a:schemeClr val="accent2">
                    <a:lumMod val="75000"/>
                  </a:schemeClr>
                </a:solidFill>
                <a:latin typeface="+mn-lt"/>
                <a:ea typeface="+mn-ea"/>
                <a:cs typeface="+mn-ea"/>
                <a:sym typeface="+mn-lt"/>
              </a:rPr>
              <a:t>NSCLC</a:t>
            </a:r>
            <a:r>
              <a:rPr lang="zh-CN" altLang="en-US" sz="2400" b="1" dirty="0">
                <a:solidFill>
                  <a:schemeClr val="accent2">
                    <a:lumMod val="75000"/>
                  </a:schemeClr>
                </a:solidFill>
                <a:latin typeface="+mn-lt"/>
                <a:ea typeface="+mn-ea"/>
                <a:cs typeface="+mn-ea"/>
                <a:sym typeface="+mn-lt"/>
              </a:rPr>
              <a:t>治疗格局</a:t>
            </a:r>
            <a:endParaRPr lang="zh-CN" altLang="en-US" sz="24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4294967295"/>
          </p:nvPr>
        </p:nvSpPr>
        <p:spPr>
          <a:xfrm>
            <a:off x="10185082" y="6006125"/>
            <a:ext cx="2447148" cy="287629"/>
          </a:xfrm>
          <a:prstGeom prst="rect">
            <a:avLst/>
          </a:prstGeom>
        </p:spPr>
        <p:txBody>
          <a:bodyPr/>
          <a:lstStyle/>
          <a:p>
            <a:pPr marL="0" indent="0" defTabSz="456565">
              <a:buNone/>
            </a:pPr>
            <a:r>
              <a:rPr lang="en-US" altLang="zh-CN" sz="1065" dirty="0">
                <a:cs typeface="+mn-ea"/>
                <a:sym typeface="+mn-lt"/>
              </a:rPr>
              <a:t>Felip et al. ESMO 2021. LBA9.</a:t>
            </a:r>
            <a:endParaRPr lang="zh-CN" altLang="en-US" sz="1065" dirty="0">
              <a:cs typeface="+mn-ea"/>
              <a:sym typeface="+mn-lt"/>
            </a:endParaRPr>
          </a:p>
        </p:txBody>
      </p:sp>
      <p:sp>
        <p:nvSpPr>
          <p:cNvPr id="47" name="Google Shape;97;p15"/>
          <p:cNvSpPr txBox="1"/>
          <p:nvPr/>
        </p:nvSpPr>
        <p:spPr>
          <a:xfrm>
            <a:off x="0" y="5781913"/>
            <a:ext cx="3717290" cy="4318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eaLnBrk="1" fontAlgn="auto" hangingPunct="1"/>
            <a:r>
              <a:rPr lang="zh-CN" altLang="en-US" sz="1000" dirty="0">
                <a:solidFill>
                  <a:srgbClr val="000000"/>
                </a:solidFill>
                <a:latin typeface="+mn-lt"/>
                <a:ea typeface="+mn-ea"/>
                <a:cs typeface="+mn-ea"/>
                <a:sym typeface="+mn-lt"/>
              </a:rPr>
              <a:t>两组均包括观察和按照相同时间表定期扫描检查疾病复发情况。</a:t>
            </a:r>
            <a:endParaRPr lang="zh-CN" altLang="en-US" sz="1000" dirty="0">
              <a:solidFill>
                <a:srgbClr val="000000"/>
              </a:solidFill>
              <a:latin typeface="+mn-lt"/>
              <a:ea typeface="+mn-ea"/>
              <a:cs typeface="+mn-ea"/>
              <a:sym typeface="+mn-lt"/>
            </a:endParaRPr>
          </a:p>
          <a:p>
            <a:pPr defTabSz="685165">
              <a:buClrTx/>
              <a:defRPr sz="900"/>
            </a:pPr>
            <a:r>
              <a:rPr lang="en-US" altLang="zh-CN" sz="1000" dirty="0">
                <a:solidFill>
                  <a:srgbClr val="000000"/>
                </a:solidFill>
                <a:latin typeface="+mn-lt"/>
                <a:ea typeface="+mn-ea"/>
                <a:cs typeface="+mn-ea"/>
                <a:sym typeface="+mn-lt"/>
              </a:rPr>
              <a:t>IC</a:t>
            </a:r>
            <a:r>
              <a:rPr lang="zh-CN" altLang="en-US" sz="1000" dirty="0">
                <a:solidFill>
                  <a:srgbClr val="000000"/>
                </a:solidFill>
                <a:latin typeface="+mn-lt"/>
                <a:ea typeface="+mn-ea"/>
                <a:cs typeface="+mn-ea"/>
                <a:sym typeface="+mn-lt"/>
              </a:rPr>
              <a:t>，肿瘤浸润免疫细胞。</a:t>
            </a:r>
            <a:r>
              <a:rPr lang="en-US" altLang="zh-CN" sz="1000" baseline="30000" dirty="0">
                <a:solidFill>
                  <a:srgbClr val="000000"/>
                </a:solidFill>
                <a:latin typeface="+mn-lt"/>
                <a:ea typeface="+mn-ea"/>
                <a:cs typeface="+mn-ea"/>
                <a:sym typeface="+mn-lt"/>
              </a:rPr>
              <a:t>a</a:t>
            </a:r>
            <a:r>
              <a:rPr lang="zh-CN" altLang="en-US" sz="1000" dirty="0">
                <a:solidFill>
                  <a:srgbClr val="000000"/>
                </a:solidFill>
                <a:latin typeface="+mn-lt"/>
                <a:ea typeface="+mn-ea"/>
                <a:cs typeface="+mn-ea"/>
                <a:sym typeface="+mn-lt"/>
              </a:rPr>
              <a:t>根据</a:t>
            </a:r>
            <a:r>
              <a:rPr lang="en-US" altLang="zh-CN" sz="1000" dirty="0">
                <a:solidFill>
                  <a:srgbClr val="000000"/>
                </a:solidFill>
                <a:latin typeface="+mn-lt"/>
                <a:ea typeface="+mn-ea"/>
                <a:cs typeface="+mn-ea"/>
                <a:sym typeface="+mn-lt"/>
              </a:rPr>
              <a:t>SP142</a:t>
            </a:r>
            <a:r>
              <a:rPr lang="zh-CN" altLang="en-US" sz="1000" dirty="0">
                <a:solidFill>
                  <a:srgbClr val="000000"/>
                </a:solidFill>
                <a:latin typeface="+mn-lt"/>
                <a:ea typeface="+mn-ea"/>
                <a:cs typeface="+mn-ea"/>
                <a:sym typeface="+mn-lt"/>
              </a:rPr>
              <a:t>检测。</a:t>
            </a:r>
            <a:r>
              <a:rPr lang="en-US" altLang="zh-CN" sz="1000" baseline="30000" dirty="0">
                <a:solidFill>
                  <a:srgbClr val="000000"/>
                </a:solidFill>
                <a:latin typeface="+mn-lt"/>
                <a:ea typeface="+mn-ea"/>
                <a:cs typeface="+mn-ea"/>
                <a:sym typeface="+mn-lt"/>
              </a:rPr>
              <a:t>b</a:t>
            </a:r>
            <a:r>
              <a:rPr lang="zh-CN" altLang="en-US" sz="1000" dirty="0">
                <a:solidFill>
                  <a:srgbClr val="000000"/>
                </a:solidFill>
                <a:latin typeface="+mn-lt"/>
                <a:ea typeface="+mn-ea"/>
                <a:cs typeface="+mn-ea"/>
                <a:sym typeface="+mn-lt"/>
              </a:rPr>
              <a:t>双侧</a:t>
            </a:r>
            <a:r>
              <a:rPr lang="en-US" altLang="zh-CN" sz="1000" dirty="0">
                <a:solidFill>
                  <a:srgbClr val="000000"/>
                </a:solidFill>
                <a:latin typeface="+mn-lt"/>
                <a:ea typeface="+mn-ea"/>
                <a:cs typeface="+mn-ea"/>
                <a:sym typeface="+mn-lt"/>
              </a:rPr>
              <a:t>α = 0.05</a:t>
            </a:r>
            <a:r>
              <a:rPr lang="zh-CN" altLang="en-US" sz="1000" dirty="0">
                <a:solidFill>
                  <a:srgbClr val="000000"/>
                </a:solidFill>
                <a:latin typeface="+mn-lt"/>
                <a:ea typeface="+mn-ea"/>
                <a:cs typeface="+mn-ea"/>
                <a:sym typeface="+mn-lt"/>
              </a:rPr>
              <a:t>。</a:t>
            </a:r>
            <a:endParaRPr lang="zh-CN" altLang="en-US" sz="1000" dirty="0">
              <a:solidFill>
                <a:srgbClr val="000000"/>
              </a:solidFill>
              <a:latin typeface="+mn-lt"/>
              <a:ea typeface="+mn-ea"/>
              <a:cs typeface="+mn-ea"/>
              <a:sym typeface="+mn-lt"/>
            </a:endParaRPr>
          </a:p>
        </p:txBody>
      </p:sp>
      <p:grpSp>
        <p:nvGrpSpPr>
          <p:cNvPr id="91" name="Group 90"/>
          <p:cNvGrpSpPr/>
          <p:nvPr/>
        </p:nvGrpSpPr>
        <p:grpSpPr>
          <a:xfrm>
            <a:off x="286151" y="1351949"/>
            <a:ext cx="8568519" cy="4795089"/>
            <a:chOff x="215262" y="1135925"/>
            <a:chExt cx="6292911" cy="3521620"/>
          </a:xfrm>
        </p:grpSpPr>
        <p:grpSp>
          <p:nvGrpSpPr>
            <p:cNvPr id="90" name="Group 89"/>
            <p:cNvGrpSpPr/>
            <p:nvPr/>
          </p:nvGrpSpPr>
          <p:grpSpPr>
            <a:xfrm>
              <a:off x="215262" y="1135925"/>
              <a:ext cx="6292911" cy="3119179"/>
              <a:chOff x="215262" y="1135925"/>
              <a:chExt cx="6292911" cy="3119179"/>
            </a:xfrm>
          </p:grpSpPr>
          <p:sp>
            <p:nvSpPr>
              <p:cNvPr id="48" name="Google Shape;99;p15"/>
              <p:cNvSpPr txBox="1"/>
              <p:nvPr/>
            </p:nvSpPr>
            <p:spPr>
              <a:xfrm>
                <a:off x="215262" y="2980351"/>
                <a:ext cx="2232049" cy="1274753"/>
              </a:xfrm>
              <a:prstGeom prst="rect">
                <a:avLst/>
              </a:prstGeom>
              <a:noFill/>
              <a:ln>
                <a:noFill/>
              </a:ln>
            </p:spPr>
            <p:txBody>
              <a:bodyPr spcFirstLastPara="1" wrap="square" lIns="68525" tIns="34250" rIns="68525" bIns="34250" anchor="t" anchorCtr="0">
                <a:noAutofit/>
              </a:bodyPr>
              <a:lstStyle/>
              <a:p>
                <a:pPr>
                  <a:buClr>
                    <a:srgbClr val="000000"/>
                  </a:buClr>
                </a:pPr>
                <a:r>
                  <a:rPr lang="en-US" sz="1400" b="1" kern="0" dirty="0">
                    <a:solidFill>
                      <a:srgbClr val="000000"/>
                    </a:solidFill>
                    <a:cs typeface="+mn-ea"/>
                    <a:sym typeface="+mn-lt"/>
                  </a:rPr>
                  <a:t>Stratification factors</a:t>
                </a:r>
                <a:r>
                  <a:rPr lang="zh-CN" altLang="en-US" sz="1400" b="1" kern="0" dirty="0">
                    <a:solidFill>
                      <a:srgbClr val="000000"/>
                    </a:solidFill>
                    <a:cs typeface="+mn-ea"/>
                    <a:sym typeface="+mn-lt"/>
                  </a:rPr>
                  <a:t>分层因素</a:t>
                </a:r>
                <a:endParaRPr sz="1400" b="1" kern="0" dirty="0">
                  <a:solidFill>
                    <a:srgbClr val="000000"/>
                  </a:solidFill>
                  <a:cs typeface="+mn-ea"/>
                  <a:sym typeface="+mn-lt"/>
                </a:endParaRPr>
              </a:p>
              <a:p>
                <a:pPr marL="128270" indent="-128270">
                  <a:lnSpc>
                    <a:spcPct val="110000"/>
                  </a:lnSpc>
                  <a:buClr>
                    <a:srgbClr val="000000"/>
                  </a:buClr>
                  <a:buSzPts val="957"/>
                  <a:buFont typeface="Arial" panose="020B0604020202020204"/>
                  <a:buChar char="•"/>
                </a:pPr>
                <a:r>
                  <a:rPr lang="zh-CN" altLang="en-US" sz="1400" kern="0" dirty="0">
                    <a:solidFill>
                      <a:srgbClr val="000000"/>
                    </a:solidFill>
                    <a:cs typeface="+mn-ea"/>
                    <a:sym typeface="+mn-lt"/>
                  </a:rPr>
                  <a:t>性别</a:t>
                </a:r>
                <a:r>
                  <a:rPr lang="en-US" sz="1400" kern="0" dirty="0">
                    <a:solidFill>
                      <a:srgbClr val="000000"/>
                    </a:solidFill>
                    <a:cs typeface="+mn-ea"/>
                    <a:sym typeface="+mn-lt"/>
                  </a:rPr>
                  <a:t> </a:t>
                </a:r>
                <a:endParaRPr sz="1400" kern="0" dirty="0">
                  <a:solidFill>
                    <a:srgbClr val="000000"/>
                  </a:solidFill>
                  <a:cs typeface="+mn-ea"/>
                  <a:sym typeface="+mn-lt"/>
                </a:endParaRPr>
              </a:p>
              <a:p>
                <a:pPr marL="128270" indent="-128270">
                  <a:lnSpc>
                    <a:spcPct val="110000"/>
                  </a:lnSpc>
                  <a:buClr>
                    <a:srgbClr val="000000"/>
                  </a:buClr>
                  <a:buSzPts val="957"/>
                  <a:buFont typeface="Arial" panose="020B0604020202020204"/>
                  <a:buChar char="•"/>
                </a:pPr>
                <a:r>
                  <a:rPr lang="zh-CN" altLang="en-US" sz="1400" kern="0" dirty="0">
                    <a:solidFill>
                      <a:srgbClr val="000000"/>
                    </a:solidFill>
                    <a:cs typeface="+mn-ea"/>
                    <a:sym typeface="+mn-lt"/>
                  </a:rPr>
                  <a:t>分期（</a:t>
                </a:r>
                <a:r>
                  <a:rPr lang="en-US" altLang="zh-CN" sz="1400" kern="0" dirty="0">
                    <a:solidFill>
                      <a:srgbClr val="000000"/>
                    </a:solidFill>
                    <a:cs typeface="+mn-ea"/>
                    <a:sym typeface="+mn-lt"/>
                  </a:rPr>
                  <a:t>IB</a:t>
                </a:r>
                <a:r>
                  <a:rPr lang="zh-CN" altLang="en-US" sz="1400" kern="0" dirty="0">
                    <a:solidFill>
                      <a:srgbClr val="000000"/>
                    </a:solidFill>
                    <a:cs typeface="+mn-ea"/>
                    <a:sym typeface="+mn-lt"/>
                  </a:rPr>
                  <a:t>期 </a:t>
                </a:r>
                <a:r>
                  <a:rPr lang="en-US" altLang="zh-CN" sz="1400" kern="0" dirty="0">
                    <a:solidFill>
                      <a:srgbClr val="000000"/>
                    </a:solidFill>
                    <a:cs typeface="+mn-ea"/>
                    <a:sym typeface="+mn-lt"/>
                  </a:rPr>
                  <a:t>vs II</a:t>
                </a:r>
                <a:r>
                  <a:rPr lang="zh-CN" altLang="en-US" sz="1400" kern="0" dirty="0">
                    <a:solidFill>
                      <a:srgbClr val="000000"/>
                    </a:solidFill>
                    <a:cs typeface="+mn-ea"/>
                    <a:sym typeface="+mn-lt"/>
                  </a:rPr>
                  <a:t>期 </a:t>
                </a:r>
                <a:r>
                  <a:rPr lang="en-US" altLang="zh-CN" sz="1400" kern="0" dirty="0">
                    <a:solidFill>
                      <a:srgbClr val="000000"/>
                    </a:solidFill>
                    <a:cs typeface="+mn-ea"/>
                    <a:sym typeface="+mn-lt"/>
                  </a:rPr>
                  <a:t>vs IIIA</a:t>
                </a:r>
                <a:r>
                  <a:rPr lang="zh-CN" altLang="en-US" sz="1400" kern="0" dirty="0">
                    <a:solidFill>
                      <a:srgbClr val="000000"/>
                    </a:solidFill>
                    <a:cs typeface="+mn-ea"/>
                    <a:sym typeface="+mn-lt"/>
                  </a:rPr>
                  <a:t>期）</a:t>
                </a:r>
                <a:endParaRPr lang="zh-CN" altLang="en-US" sz="1400" kern="0" dirty="0">
                  <a:solidFill>
                    <a:srgbClr val="000000"/>
                  </a:solidFill>
                  <a:cs typeface="+mn-ea"/>
                  <a:sym typeface="+mn-lt"/>
                </a:endParaRPr>
              </a:p>
              <a:p>
                <a:pPr marL="128270" indent="-128270">
                  <a:lnSpc>
                    <a:spcPct val="110000"/>
                  </a:lnSpc>
                  <a:buClr>
                    <a:srgbClr val="000000"/>
                  </a:buClr>
                  <a:buSzPts val="957"/>
                  <a:buFont typeface="Arial" panose="020B0604020202020204"/>
                  <a:buChar char="•"/>
                </a:pPr>
                <a:r>
                  <a:rPr lang="zh-CN" altLang="en-US" sz="1400" kern="0" dirty="0">
                    <a:solidFill>
                      <a:srgbClr val="000000"/>
                    </a:solidFill>
                    <a:cs typeface="+mn-ea"/>
                    <a:sym typeface="+mn-lt"/>
                  </a:rPr>
                  <a:t>组织学分型</a:t>
                </a:r>
                <a:endParaRPr lang="zh-CN" altLang="en-US" sz="1400" kern="0" dirty="0">
                  <a:solidFill>
                    <a:srgbClr val="000000"/>
                  </a:solidFill>
                  <a:cs typeface="+mn-ea"/>
                  <a:sym typeface="+mn-lt"/>
                </a:endParaRPr>
              </a:p>
              <a:p>
                <a:pPr marL="128270" indent="-128270">
                  <a:lnSpc>
                    <a:spcPct val="110000"/>
                  </a:lnSpc>
                  <a:buClr>
                    <a:srgbClr val="000000"/>
                  </a:buClr>
                  <a:buSzPts val="957"/>
                  <a:buFont typeface="Arial" panose="020B0604020202020204"/>
                  <a:buChar char="•"/>
                </a:pPr>
                <a:r>
                  <a:rPr lang="en-US" altLang="zh-CN" sz="1400" kern="0" dirty="0">
                    <a:solidFill>
                      <a:srgbClr val="000000"/>
                    </a:solidFill>
                    <a:cs typeface="+mn-ea"/>
                    <a:sym typeface="+mn-lt"/>
                  </a:rPr>
                  <a:t>PD-L1</a:t>
                </a:r>
                <a:r>
                  <a:rPr lang="zh-CN" altLang="en-US" sz="1400" kern="0" dirty="0">
                    <a:solidFill>
                      <a:srgbClr val="000000"/>
                    </a:solidFill>
                    <a:cs typeface="+mn-ea"/>
                    <a:sym typeface="+mn-lt"/>
                  </a:rPr>
                  <a:t>肿瘤表达状态（</a:t>
                </a:r>
                <a:r>
                  <a:rPr lang="en-US" altLang="zh-CN" sz="1400" kern="0" dirty="0">
                    <a:solidFill>
                      <a:srgbClr val="000000"/>
                    </a:solidFill>
                    <a:cs typeface="+mn-ea"/>
                    <a:sym typeface="+mn-lt"/>
                  </a:rPr>
                  <a:t>TC2/3</a:t>
                </a:r>
                <a:r>
                  <a:rPr lang="zh-CN" altLang="en-US" sz="1400" kern="0" dirty="0">
                    <a:solidFill>
                      <a:srgbClr val="000000"/>
                    </a:solidFill>
                    <a:cs typeface="+mn-ea"/>
                    <a:sym typeface="+mn-lt"/>
                  </a:rPr>
                  <a:t>和任何</a:t>
                </a:r>
                <a:r>
                  <a:rPr lang="en-US" altLang="zh-CN" sz="1400" kern="0" dirty="0">
                    <a:solidFill>
                      <a:srgbClr val="000000"/>
                    </a:solidFill>
                    <a:cs typeface="+mn-ea"/>
                    <a:sym typeface="+mn-lt"/>
                  </a:rPr>
                  <a:t>IC vs TC0/1</a:t>
                </a:r>
                <a:r>
                  <a:rPr lang="zh-CN" altLang="en-US" sz="1400" kern="0" dirty="0">
                    <a:solidFill>
                      <a:srgbClr val="000000"/>
                    </a:solidFill>
                    <a:cs typeface="+mn-ea"/>
                    <a:sym typeface="+mn-lt"/>
                  </a:rPr>
                  <a:t>和</a:t>
                </a:r>
                <a:r>
                  <a:rPr lang="en-US" altLang="zh-CN" sz="1400" kern="0" dirty="0">
                    <a:solidFill>
                      <a:srgbClr val="000000"/>
                    </a:solidFill>
                    <a:cs typeface="+mn-ea"/>
                    <a:sym typeface="+mn-lt"/>
                  </a:rPr>
                  <a:t>IC2/3 vs TC0/1</a:t>
                </a:r>
                <a:r>
                  <a:rPr lang="zh-CN" altLang="en-US" sz="1400" kern="0" dirty="0">
                    <a:solidFill>
                      <a:srgbClr val="000000"/>
                    </a:solidFill>
                    <a:cs typeface="+mn-ea"/>
                    <a:sym typeface="+mn-lt"/>
                  </a:rPr>
                  <a:t>和</a:t>
                </a:r>
                <a:r>
                  <a:rPr lang="en-US" altLang="zh-CN" sz="1400" kern="0" dirty="0">
                    <a:solidFill>
                      <a:srgbClr val="000000"/>
                    </a:solidFill>
                    <a:cs typeface="+mn-ea"/>
                    <a:sym typeface="+mn-lt"/>
                  </a:rPr>
                  <a:t>IC0/1</a:t>
                </a:r>
                <a:r>
                  <a:rPr lang="zh-CN" altLang="en-US" sz="1400" kern="0" dirty="0">
                    <a:solidFill>
                      <a:srgbClr val="000000"/>
                    </a:solidFill>
                    <a:cs typeface="+mn-ea"/>
                    <a:sym typeface="+mn-lt"/>
                  </a:rPr>
                  <a:t>）</a:t>
                </a:r>
                <a:r>
                  <a:rPr lang="en-US" altLang="zh-CN" sz="1400" kern="0" baseline="30000" dirty="0">
                    <a:solidFill>
                      <a:srgbClr val="000000"/>
                    </a:solidFill>
                    <a:cs typeface="+mn-ea"/>
                    <a:sym typeface="+mn-lt"/>
                  </a:rPr>
                  <a:t>a</a:t>
                </a:r>
                <a:endParaRPr lang="en-US" altLang="zh-CN" sz="1400" kern="0" baseline="30000" dirty="0">
                  <a:solidFill>
                    <a:srgbClr val="000000"/>
                  </a:solidFill>
                  <a:cs typeface="+mn-ea"/>
                  <a:sym typeface="+mn-lt"/>
                </a:endParaRPr>
              </a:p>
            </p:txBody>
          </p:sp>
          <p:sp>
            <p:nvSpPr>
              <p:cNvPr id="49" name="Google Shape;100;p15"/>
              <p:cNvSpPr txBox="1"/>
              <p:nvPr/>
            </p:nvSpPr>
            <p:spPr>
              <a:xfrm>
                <a:off x="2691485" y="2980512"/>
                <a:ext cx="3816688" cy="1229455"/>
              </a:xfrm>
              <a:prstGeom prst="rect">
                <a:avLst/>
              </a:prstGeom>
              <a:noFill/>
              <a:ln>
                <a:noFill/>
              </a:ln>
            </p:spPr>
            <p:txBody>
              <a:bodyPr spcFirstLastPara="1" wrap="square" lIns="68525" tIns="34250" rIns="68525" bIns="34250" anchor="t" anchorCtr="0">
                <a:noAutofit/>
              </a:bodyPr>
              <a:lstStyle/>
              <a:p>
                <a:pPr>
                  <a:buClr>
                    <a:srgbClr val="000000"/>
                  </a:buClr>
                </a:pPr>
                <a:r>
                  <a:rPr lang="zh-CN" altLang="en-US" sz="1400" b="1" kern="0" dirty="0">
                    <a:solidFill>
                      <a:srgbClr val="000000"/>
                    </a:solidFill>
                    <a:cs typeface="+mn-ea"/>
                    <a:sym typeface="+mn-lt"/>
                  </a:rPr>
                  <a:t>主要终点</a:t>
                </a:r>
                <a:endParaRPr sz="1400" b="1" strike="sngStrike" kern="0" dirty="0">
                  <a:solidFill>
                    <a:srgbClr val="000000"/>
                  </a:solidFill>
                  <a:highlight>
                    <a:srgbClr val="FFFF00"/>
                  </a:highlight>
                  <a:cs typeface="+mn-ea"/>
                  <a:sym typeface="+mn-lt"/>
                </a:endParaRPr>
              </a:p>
              <a:p>
                <a:pPr marL="128270" indent="-128270">
                  <a:lnSpc>
                    <a:spcPct val="110000"/>
                  </a:lnSpc>
                  <a:buClr>
                    <a:srgbClr val="000000"/>
                  </a:buClr>
                  <a:buSzPts val="957"/>
                  <a:buFont typeface="Arial" panose="020B0604020202020204"/>
                  <a:buChar char="•"/>
                </a:pPr>
                <a:r>
                  <a:rPr lang="zh-CN" altLang="en-US" sz="1400" kern="0" dirty="0">
                    <a:solidFill>
                      <a:srgbClr val="000000"/>
                    </a:solidFill>
                    <a:cs typeface="+mn-ea"/>
                    <a:sym typeface="+mn-lt"/>
                  </a:rPr>
                  <a:t>研究者评估的</a:t>
                </a:r>
                <a:r>
                  <a:rPr lang="en-US" altLang="zh-CN" sz="1400" kern="0" dirty="0">
                    <a:solidFill>
                      <a:srgbClr val="000000"/>
                    </a:solidFill>
                    <a:cs typeface="+mn-ea"/>
                    <a:sym typeface="+mn-lt"/>
                  </a:rPr>
                  <a:t>DFS</a:t>
                </a:r>
                <a:r>
                  <a:rPr lang="zh-CN" altLang="en-US" sz="1400" kern="0" dirty="0">
                    <a:solidFill>
                      <a:srgbClr val="000000"/>
                    </a:solidFill>
                    <a:cs typeface="+mn-ea"/>
                    <a:sym typeface="+mn-lt"/>
                  </a:rPr>
                  <a:t>层级检验</a:t>
                </a:r>
                <a:r>
                  <a:rPr lang="en-US" sz="1400" kern="0" dirty="0">
                    <a:solidFill>
                      <a:srgbClr val="000000"/>
                    </a:solidFill>
                    <a:cs typeface="+mn-ea"/>
                    <a:sym typeface="+mn-lt"/>
                  </a:rPr>
                  <a:t>:</a:t>
                </a:r>
                <a:endParaRPr sz="1400" kern="0" dirty="0">
                  <a:solidFill>
                    <a:srgbClr val="000000"/>
                  </a:solidFill>
                  <a:cs typeface="+mn-ea"/>
                  <a:sym typeface="+mn-lt"/>
                </a:endParaRPr>
              </a:p>
              <a:p>
                <a:pPr marL="415290" lvl="1" indent="-158750">
                  <a:lnSpc>
                    <a:spcPct val="110000"/>
                  </a:lnSpc>
                  <a:buClr>
                    <a:srgbClr val="000000"/>
                  </a:buClr>
                  <a:buSzPts val="957"/>
                  <a:buFont typeface="Arial Narrow" panose="020B0606020202030204"/>
                  <a:buAutoNum type="arabicPeriod"/>
                </a:pPr>
                <a:r>
                  <a:rPr lang="en-US" sz="1400" kern="0" dirty="0">
                    <a:solidFill>
                      <a:srgbClr val="000000"/>
                    </a:solidFill>
                    <a:cs typeface="+mn-ea"/>
                    <a:sym typeface="+mn-lt"/>
                  </a:rPr>
                  <a:t>PD-L1 TC≥1% (SP263) II-IIIA</a:t>
                </a:r>
                <a:r>
                  <a:rPr lang="zh-CN" altLang="en-US" sz="1400" kern="0" dirty="0">
                    <a:solidFill>
                      <a:srgbClr val="000000"/>
                    </a:solidFill>
                    <a:cs typeface="+mn-ea"/>
                    <a:sym typeface="+mn-lt"/>
                  </a:rPr>
                  <a:t>期人群</a:t>
                </a:r>
                <a:endParaRPr lang="zh-CN" altLang="en-US" sz="1400" kern="0" dirty="0">
                  <a:solidFill>
                    <a:srgbClr val="000000"/>
                  </a:solidFill>
                  <a:cs typeface="+mn-ea"/>
                  <a:sym typeface="+mn-lt"/>
                </a:endParaRPr>
              </a:p>
              <a:p>
                <a:pPr marL="415290" lvl="1" indent="-158750">
                  <a:lnSpc>
                    <a:spcPct val="110000"/>
                  </a:lnSpc>
                  <a:buClr>
                    <a:srgbClr val="000000"/>
                  </a:buClr>
                  <a:buSzPts val="957"/>
                  <a:buFont typeface="Arial Narrow" panose="020B0606020202030204"/>
                  <a:buAutoNum type="arabicPeriod"/>
                </a:pPr>
                <a:r>
                  <a:rPr lang="zh-CN" altLang="en-US" sz="1400" kern="0" dirty="0">
                    <a:solidFill>
                      <a:srgbClr val="000000"/>
                    </a:solidFill>
                    <a:cs typeface="+mn-ea"/>
                    <a:sym typeface="+mn-lt"/>
                  </a:rPr>
                  <a:t>所有随机化</a:t>
                </a:r>
                <a:r>
                  <a:rPr lang="en-US" sz="1400" kern="0" dirty="0">
                    <a:solidFill>
                      <a:srgbClr val="000000"/>
                    </a:solidFill>
                    <a:cs typeface="+mn-ea"/>
                    <a:sym typeface="+mn-lt"/>
                  </a:rPr>
                  <a:t>II-IIIA</a:t>
                </a:r>
                <a:r>
                  <a:rPr lang="zh-CN" altLang="en-US" sz="1400" kern="0" dirty="0">
                    <a:solidFill>
                      <a:srgbClr val="000000"/>
                    </a:solidFill>
                    <a:cs typeface="+mn-ea"/>
                    <a:sym typeface="+mn-lt"/>
                  </a:rPr>
                  <a:t>期人群</a:t>
                </a:r>
                <a:endParaRPr lang="zh-CN" altLang="en-US" sz="1400" kern="0" dirty="0">
                  <a:solidFill>
                    <a:srgbClr val="000000"/>
                  </a:solidFill>
                  <a:cs typeface="+mn-ea"/>
                  <a:sym typeface="+mn-lt"/>
                </a:endParaRPr>
              </a:p>
              <a:p>
                <a:pPr marL="415290" lvl="1" indent="-158750">
                  <a:lnSpc>
                    <a:spcPct val="110000"/>
                  </a:lnSpc>
                  <a:buClr>
                    <a:srgbClr val="000000"/>
                  </a:buClr>
                  <a:buSzPts val="957"/>
                  <a:buFont typeface="Arial Narrow" panose="020B0606020202030204"/>
                  <a:buAutoNum type="arabicPeriod"/>
                </a:pPr>
                <a:r>
                  <a:rPr lang="en-US" sz="1400" kern="0" dirty="0">
                    <a:solidFill>
                      <a:srgbClr val="000000"/>
                    </a:solidFill>
                    <a:cs typeface="+mn-ea"/>
                    <a:sym typeface="+mn-lt"/>
                  </a:rPr>
                  <a:t>ITT（</a:t>
                </a:r>
                <a:r>
                  <a:rPr lang="zh-CN" altLang="en-US" sz="1400" kern="0" dirty="0">
                    <a:solidFill>
                      <a:srgbClr val="000000"/>
                    </a:solidFill>
                    <a:cs typeface="+mn-ea"/>
                    <a:sym typeface="+mn-lt"/>
                  </a:rPr>
                  <a:t>所有随机化</a:t>
                </a:r>
                <a:r>
                  <a:rPr lang="en-US" sz="1400" kern="0" dirty="0">
                    <a:solidFill>
                      <a:srgbClr val="000000"/>
                    </a:solidFill>
                    <a:cs typeface="+mn-ea"/>
                    <a:sym typeface="+mn-lt"/>
                  </a:rPr>
                  <a:t>IB-IIIA</a:t>
                </a:r>
                <a:r>
                  <a:rPr lang="zh-CN" altLang="en-US" sz="1400" kern="0" dirty="0">
                    <a:solidFill>
                      <a:srgbClr val="000000"/>
                    </a:solidFill>
                    <a:cs typeface="+mn-ea"/>
                    <a:sym typeface="+mn-lt"/>
                  </a:rPr>
                  <a:t>期）人群</a:t>
                </a:r>
                <a:endParaRPr lang="en-US" sz="1400" kern="0" dirty="0">
                  <a:solidFill>
                    <a:srgbClr val="000000"/>
                  </a:solidFill>
                  <a:cs typeface="+mn-ea"/>
                  <a:sym typeface="+mn-lt"/>
                </a:endParaRPr>
              </a:p>
              <a:p>
                <a:pPr defTabSz="1370965">
                  <a:lnSpc>
                    <a:spcPct val="110000"/>
                  </a:lnSpc>
                  <a:buClr>
                    <a:srgbClr val="002457"/>
                  </a:buClr>
                  <a:buSzPct val="87000"/>
                  <a:defRPr/>
                </a:pPr>
                <a:r>
                  <a:rPr lang="zh-CN" altLang="en-US" sz="1400" b="1" dirty="0">
                    <a:solidFill>
                      <a:srgbClr val="000000"/>
                    </a:solidFill>
                    <a:cs typeface="+mn-ea"/>
                    <a:sym typeface="+mn-lt"/>
                  </a:rPr>
                  <a:t>关键次要终点</a:t>
                </a:r>
                <a:endParaRPr lang="en-US" sz="1400" b="1" dirty="0">
                  <a:solidFill>
                    <a:srgbClr val="000000"/>
                  </a:solidFill>
                  <a:cs typeface="+mn-ea"/>
                  <a:sym typeface="+mn-lt"/>
                </a:endParaRPr>
              </a:p>
              <a:p>
                <a:pPr marL="128905" indent="-128905" defTabSz="1370965">
                  <a:lnSpc>
                    <a:spcPct val="110000"/>
                  </a:lnSpc>
                  <a:buSzPct val="87000"/>
                  <a:buFont typeface="Arial" panose="020B0604020202020204" pitchFamily="34" charset="0"/>
                  <a:buChar char="•"/>
                  <a:defRPr/>
                </a:pPr>
                <a:r>
                  <a:rPr lang="en-US" sz="1400" dirty="0">
                    <a:solidFill>
                      <a:srgbClr val="000000"/>
                    </a:solidFill>
                    <a:cs typeface="+mn-ea"/>
                    <a:sym typeface="+mn-lt"/>
                  </a:rPr>
                  <a:t>ITT（</a:t>
                </a:r>
                <a:r>
                  <a:rPr lang="zh-CN" altLang="en-US" sz="1400" dirty="0">
                    <a:solidFill>
                      <a:srgbClr val="000000"/>
                    </a:solidFill>
                    <a:cs typeface="+mn-ea"/>
                    <a:sym typeface="+mn-lt"/>
                  </a:rPr>
                  <a:t>所有随机化</a:t>
                </a:r>
                <a:r>
                  <a:rPr lang="en-US" sz="1400" dirty="0">
                    <a:solidFill>
                      <a:srgbClr val="000000"/>
                    </a:solidFill>
                    <a:cs typeface="+mn-ea"/>
                    <a:sym typeface="+mn-lt"/>
                  </a:rPr>
                  <a:t>IB-IIIA</a:t>
                </a:r>
                <a:r>
                  <a:rPr lang="zh-CN" altLang="en-US" sz="1400" dirty="0">
                    <a:solidFill>
                      <a:srgbClr val="000000"/>
                    </a:solidFill>
                    <a:cs typeface="+mn-ea"/>
                    <a:sym typeface="+mn-lt"/>
                  </a:rPr>
                  <a:t>期）人群的</a:t>
                </a:r>
                <a:r>
                  <a:rPr lang="en-US" sz="1400" dirty="0">
                    <a:solidFill>
                      <a:srgbClr val="000000"/>
                    </a:solidFill>
                    <a:cs typeface="+mn-ea"/>
                    <a:sym typeface="+mn-lt"/>
                  </a:rPr>
                  <a:t>OS</a:t>
                </a:r>
                <a:endParaRPr lang="en-US" sz="1400" dirty="0">
                  <a:solidFill>
                    <a:srgbClr val="000000"/>
                  </a:solidFill>
                  <a:cs typeface="+mn-ea"/>
                  <a:sym typeface="+mn-lt"/>
                </a:endParaRPr>
              </a:p>
              <a:p>
                <a:pPr marL="128905" indent="-128905" defTabSz="1370965">
                  <a:lnSpc>
                    <a:spcPct val="110000"/>
                  </a:lnSpc>
                  <a:buSzPct val="87000"/>
                  <a:buFont typeface="Arial" panose="020B0604020202020204" pitchFamily="34" charset="0"/>
                  <a:buChar char="•"/>
                  <a:defRPr/>
                </a:pPr>
                <a:r>
                  <a:rPr lang="en-US" sz="1400" dirty="0">
                    <a:solidFill>
                      <a:srgbClr val="000000"/>
                    </a:solidFill>
                    <a:cs typeface="+mn-ea"/>
                    <a:sym typeface="+mn-lt"/>
                  </a:rPr>
                  <a:t>PD-L1 TC≥50%(SP263)II-IIIA</a:t>
                </a:r>
                <a:r>
                  <a:rPr lang="zh-CN" altLang="en-US" sz="1400" dirty="0">
                    <a:solidFill>
                      <a:srgbClr val="000000"/>
                    </a:solidFill>
                    <a:cs typeface="+mn-ea"/>
                    <a:sym typeface="+mn-lt"/>
                  </a:rPr>
                  <a:t>期人群的</a:t>
                </a:r>
                <a:r>
                  <a:rPr lang="en-US" altLang="zh-CN" sz="1400" dirty="0">
                    <a:solidFill>
                      <a:srgbClr val="000000"/>
                    </a:solidFill>
                    <a:cs typeface="+mn-ea"/>
                    <a:sym typeface="+mn-lt"/>
                  </a:rPr>
                  <a:t>DFS</a:t>
                </a:r>
                <a:endParaRPr lang="zh-CN" altLang="en-US" sz="1400" dirty="0">
                  <a:solidFill>
                    <a:srgbClr val="000000"/>
                  </a:solidFill>
                  <a:cs typeface="+mn-ea"/>
                  <a:sym typeface="+mn-lt"/>
                </a:endParaRPr>
              </a:p>
              <a:p>
                <a:pPr marL="128905" indent="-128905" defTabSz="1370965">
                  <a:lnSpc>
                    <a:spcPct val="110000"/>
                  </a:lnSpc>
                  <a:buSzPct val="87000"/>
                  <a:buFont typeface="Arial" panose="020B0604020202020204" pitchFamily="34" charset="0"/>
                  <a:buChar char="•"/>
                  <a:defRPr/>
                </a:pPr>
                <a:r>
                  <a:rPr lang="zh-CN" altLang="en-US" sz="1400" dirty="0">
                    <a:solidFill>
                      <a:srgbClr val="000000"/>
                    </a:solidFill>
                    <a:cs typeface="+mn-ea"/>
                    <a:sym typeface="+mn-lt"/>
                  </a:rPr>
                  <a:t>所有</a:t>
                </a:r>
                <a:r>
                  <a:rPr lang="en-US" altLang="zh-CN" sz="1400" dirty="0">
                    <a:solidFill>
                      <a:srgbClr val="000000"/>
                    </a:solidFill>
                    <a:cs typeface="+mn-ea"/>
                    <a:sym typeface="+mn-lt"/>
                  </a:rPr>
                  <a:t>3</a:t>
                </a:r>
                <a:r>
                  <a:rPr lang="zh-CN" altLang="en-US" sz="1400" dirty="0">
                    <a:solidFill>
                      <a:srgbClr val="000000"/>
                    </a:solidFill>
                    <a:cs typeface="+mn-ea"/>
                    <a:sym typeface="+mn-lt"/>
                  </a:rPr>
                  <a:t>个人群的</a:t>
                </a:r>
                <a:r>
                  <a:rPr lang="en-US" altLang="zh-CN" sz="1400" dirty="0">
                    <a:solidFill>
                      <a:srgbClr val="000000"/>
                    </a:solidFill>
                    <a:cs typeface="+mn-ea"/>
                    <a:sym typeface="+mn-lt"/>
                  </a:rPr>
                  <a:t>3</a:t>
                </a:r>
                <a:r>
                  <a:rPr lang="zh-CN" altLang="en-US" sz="1400" dirty="0">
                    <a:solidFill>
                      <a:srgbClr val="000000"/>
                    </a:solidFill>
                    <a:cs typeface="+mn-ea"/>
                    <a:sym typeface="+mn-lt"/>
                  </a:rPr>
                  <a:t>年和</a:t>
                </a:r>
                <a:r>
                  <a:rPr lang="en-US" altLang="zh-CN" sz="1400" dirty="0">
                    <a:solidFill>
                      <a:srgbClr val="000000"/>
                    </a:solidFill>
                    <a:cs typeface="+mn-ea"/>
                    <a:sym typeface="+mn-lt"/>
                  </a:rPr>
                  <a:t>5</a:t>
                </a:r>
                <a:r>
                  <a:rPr lang="zh-CN" altLang="en-US" sz="1400" dirty="0">
                    <a:solidFill>
                      <a:srgbClr val="000000"/>
                    </a:solidFill>
                    <a:cs typeface="+mn-ea"/>
                    <a:sym typeface="+mn-lt"/>
                  </a:rPr>
                  <a:t>年</a:t>
                </a:r>
                <a:r>
                  <a:rPr lang="en-US" sz="1400" dirty="0">
                    <a:solidFill>
                      <a:srgbClr val="000000"/>
                    </a:solidFill>
                    <a:cs typeface="+mn-ea"/>
                    <a:sym typeface="+mn-lt"/>
                  </a:rPr>
                  <a:t>DFS</a:t>
                </a:r>
                <a:endParaRPr sz="1400" kern="0" dirty="0">
                  <a:solidFill>
                    <a:srgbClr val="000000"/>
                  </a:solidFill>
                  <a:cs typeface="+mn-ea"/>
                  <a:sym typeface="+mn-lt"/>
                </a:endParaRPr>
              </a:p>
            </p:txBody>
          </p:sp>
          <p:grpSp>
            <p:nvGrpSpPr>
              <p:cNvPr id="50" name="Google Shape;101;p15"/>
              <p:cNvGrpSpPr/>
              <p:nvPr/>
            </p:nvGrpSpPr>
            <p:grpSpPr>
              <a:xfrm>
                <a:off x="215262" y="1135925"/>
                <a:ext cx="5610444" cy="1988694"/>
                <a:chOff x="259355" y="714617"/>
                <a:chExt cx="5610444" cy="1862682"/>
              </a:xfrm>
            </p:grpSpPr>
            <p:cxnSp>
              <p:nvCxnSpPr>
                <p:cNvPr id="51" name="Google Shape;102;p15"/>
                <p:cNvCxnSpPr/>
                <p:nvPr/>
              </p:nvCxnSpPr>
              <p:spPr>
                <a:xfrm flipH="1">
                  <a:off x="2295364" y="1732409"/>
                  <a:ext cx="246138" cy="0"/>
                </a:xfrm>
                <a:prstGeom prst="straightConnector1">
                  <a:avLst/>
                </a:prstGeom>
                <a:noFill/>
                <a:ln w="28575" cap="flat" cmpd="sng">
                  <a:solidFill>
                    <a:srgbClr val="000000"/>
                  </a:solidFill>
                  <a:prstDash val="solid"/>
                  <a:round/>
                  <a:headEnd type="none" w="sm" len="sm"/>
                  <a:tailEnd type="none" w="sm" len="sm"/>
                </a:ln>
              </p:spPr>
            </p:cxnSp>
            <p:sp>
              <p:nvSpPr>
                <p:cNvPr id="52" name="Google Shape;103;p15"/>
                <p:cNvSpPr/>
                <p:nvPr/>
              </p:nvSpPr>
              <p:spPr>
                <a:xfrm>
                  <a:off x="3933426" y="714617"/>
                  <a:ext cx="1899229" cy="334787"/>
                </a:xfrm>
                <a:prstGeom prst="roundRect">
                  <a:avLst>
                    <a:gd name="adj" fmla="val 6829"/>
                  </a:avLst>
                </a:prstGeom>
                <a:noFill/>
                <a:ln>
                  <a:noFill/>
                </a:ln>
              </p:spPr>
              <p:txBody>
                <a:bodyPr spcFirstLastPara="1" wrap="square" lIns="13474" tIns="13474" rIns="13474" bIns="13474" anchor="ctr" anchorCtr="0">
                  <a:noAutofit/>
                </a:bodyPr>
                <a:lstStyle/>
                <a:p>
                  <a:pPr algn="ctr" defTabSz="685800">
                    <a:buClr>
                      <a:srgbClr val="000000"/>
                    </a:buClr>
                    <a:defRPr/>
                  </a:pPr>
                  <a:r>
                    <a:rPr lang="zh-CN" altLang="en-US" sz="1200" b="1" kern="0" dirty="0">
                      <a:solidFill>
                        <a:srgbClr val="000000"/>
                      </a:solidFill>
                      <a:cs typeface="+mn-ea"/>
                      <a:sym typeface="+mn-lt"/>
                    </a:rPr>
                    <a:t>不允许交叉</a:t>
                  </a:r>
                  <a:endParaRPr lang="zh-CN" altLang="en-US" sz="1200" b="1" kern="0" dirty="0">
                    <a:solidFill>
                      <a:srgbClr val="000000"/>
                    </a:solidFill>
                    <a:cs typeface="+mn-ea"/>
                    <a:sym typeface="+mn-lt"/>
                  </a:endParaRPr>
                </a:p>
              </p:txBody>
            </p:sp>
            <p:sp>
              <p:nvSpPr>
                <p:cNvPr id="53" name="Google Shape;104;p15"/>
                <p:cNvSpPr/>
                <p:nvPr/>
              </p:nvSpPr>
              <p:spPr>
                <a:xfrm>
                  <a:off x="3491191" y="1574978"/>
                  <a:ext cx="499352" cy="347651"/>
                </a:xfrm>
                <a:prstGeom prst="ellipse">
                  <a:avLst/>
                </a:prstGeom>
                <a:solidFill>
                  <a:srgbClr val="FFFFFF"/>
                </a:solidFill>
                <a:ln w="12700" cap="flat" cmpd="sng">
                  <a:solidFill>
                    <a:srgbClr val="000000"/>
                  </a:solidFill>
                  <a:prstDash val="solid"/>
                  <a:miter lim="800000"/>
                  <a:headEnd type="none" w="sm" len="sm"/>
                  <a:tailEnd type="none" w="sm" len="sm"/>
                </a:ln>
              </p:spPr>
              <p:txBody>
                <a:bodyPr spcFirstLastPara="1" wrap="square" lIns="91400" tIns="71974" rIns="91400" bIns="45674" anchor="ctr" anchorCtr="0">
                  <a:noAutofit/>
                </a:bodyPr>
                <a:lstStyle/>
                <a:p>
                  <a:pPr algn="ctr" defTabSz="685800">
                    <a:buClr>
                      <a:srgbClr val="000000"/>
                    </a:buClr>
                    <a:defRPr/>
                  </a:pPr>
                  <a:r>
                    <a:rPr lang="en-US" sz="1400" b="1" kern="0" dirty="0">
                      <a:solidFill>
                        <a:srgbClr val="000000"/>
                      </a:solidFill>
                      <a:cs typeface="+mn-ea"/>
                      <a:sym typeface="+mn-lt"/>
                    </a:rPr>
                    <a:t>R 1:1</a:t>
                  </a:r>
                  <a:endParaRPr lang="en-US" sz="1400" b="1" kern="0" dirty="0">
                    <a:solidFill>
                      <a:srgbClr val="000000"/>
                    </a:solidFill>
                    <a:cs typeface="+mn-ea"/>
                    <a:sym typeface="+mn-lt"/>
                  </a:endParaRPr>
                </a:p>
              </p:txBody>
            </p:sp>
            <p:sp>
              <p:nvSpPr>
                <p:cNvPr id="54" name="Google Shape;105;p15"/>
                <p:cNvSpPr/>
                <p:nvPr/>
              </p:nvSpPr>
              <p:spPr>
                <a:xfrm>
                  <a:off x="4136996" y="1019406"/>
                  <a:ext cx="1405707" cy="564042"/>
                </a:xfrm>
                <a:prstGeom prst="roundRect">
                  <a:avLst>
                    <a:gd name="adj" fmla="val 16667"/>
                  </a:avLst>
                </a:prstGeom>
                <a:solidFill>
                  <a:srgbClr val="3953A4"/>
                </a:solidFill>
                <a:ln>
                  <a:noFill/>
                </a:ln>
              </p:spPr>
              <p:txBody>
                <a:bodyPr spcFirstLastPara="1" wrap="square" lIns="107974" tIns="35974" rIns="107974" bIns="35974" anchor="ctr" anchorCtr="0">
                  <a:noAutofit/>
                </a:bodyPr>
                <a:lstStyle/>
                <a:p>
                  <a:pPr algn="ctr" defTabSz="685800">
                    <a:lnSpc>
                      <a:spcPct val="95000"/>
                    </a:lnSpc>
                    <a:buClr>
                      <a:srgbClr val="000000"/>
                    </a:buClr>
                    <a:defRPr/>
                  </a:pPr>
                  <a:r>
                    <a:rPr lang="zh-CN" altLang="en-US" sz="1400" b="1" kern="0" dirty="0">
                      <a:solidFill>
                        <a:srgbClr val="FFFFFF"/>
                      </a:solidFill>
                      <a:cs typeface="+mn-ea"/>
                      <a:sym typeface="+mn-lt"/>
                    </a:rPr>
                    <a:t>阿替利珠单抗</a:t>
                  </a:r>
                  <a:endParaRPr sz="1400" kern="0" dirty="0">
                    <a:solidFill>
                      <a:srgbClr val="000000"/>
                    </a:solidFill>
                    <a:cs typeface="+mn-ea"/>
                    <a:sym typeface="+mn-lt"/>
                  </a:endParaRPr>
                </a:p>
                <a:p>
                  <a:pPr algn="ctr" defTabSz="685800">
                    <a:lnSpc>
                      <a:spcPct val="95000"/>
                    </a:lnSpc>
                    <a:buClr>
                      <a:srgbClr val="000000"/>
                    </a:buClr>
                    <a:defRPr/>
                  </a:pPr>
                  <a:r>
                    <a:rPr lang="en-US" sz="1400" i="1" kern="0" dirty="0">
                      <a:solidFill>
                        <a:srgbClr val="FFFFFF"/>
                      </a:solidFill>
                      <a:cs typeface="+mn-ea"/>
                      <a:sym typeface="+mn-lt"/>
                    </a:rPr>
                    <a:t>1200 mg q21d</a:t>
                  </a:r>
                  <a:br>
                    <a:rPr lang="en-US" sz="1400" i="1" kern="0" dirty="0">
                      <a:solidFill>
                        <a:srgbClr val="FFFFFF"/>
                      </a:solidFill>
                      <a:cs typeface="+mn-ea"/>
                      <a:sym typeface="+mn-lt"/>
                    </a:rPr>
                  </a:br>
                  <a:r>
                    <a:rPr lang="en-US" sz="1400" i="1" kern="0" dirty="0">
                      <a:solidFill>
                        <a:srgbClr val="FFFFFF"/>
                      </a:solidFill>
                      <a:cs typeface="+mn-ea"/>
                      <a:sym typeface="+mn-lt"/>
                    </a:rPr>
                    <a:t>16</a:t>
                  </a:r>
                  <a:r>
                    <a:rPr lang="zh-CN" altLang="en-US" sz="1400" i="1" kern="0" dirty="0">
                      <a:solidFill>
                        <a:srgbClr val="FFFFFF"/>
                      </a:solidFill>
                      <a:cs typeface="+mn-ea"/>
                      <a:sym typeface="+mn-lt"/>
                    </a:rPr>
                    <a:t>周期</a:t>
                  </a:r>
                  <a:endParaRPr lang="zh-CN" altLang="en-US" sz="1400" i="1" kern="0" dirty="0">
                    <a:solidFill>
                      <a:srgbClr val="FFFFFF"/>
                    </a:solidFill>
                    <a:cs typeface="+mn-ea"/>
                    <a:sym typeface="+mn-lt"/>
                  </a:endParaRPr>
                </a:p>
              </p:txBody>
            </p:sp>
            <p:sp>
              <p:nvSpPr>
                <p:cNvPr id="55" name="Google Shape;106;p15"/>
                <p:cNvSpPr/>
                <p:nvPr/>
              </p:nvSpPr>
              <p:spPr>
                <a:xfrm>
                  <a:off x="4140965" y="1939546"/>
                  <a:ext cx="1405707" cy="453473"/>
                </a:xfrm>
                <a:prstGeom prst="roundRect">
                  <a:avLst>
                    <a:gd name="adj" fmla="val 16667"/>
                  </a:avLst>
                </a:prstGeom>
                <a:solidFill>
                  <a:srgbClr val="ED1A22"/>
                </a:solidFill>
                <a:ln>
                  <a:noFill/>
                </a:ln>
              </p:spPr>
              <p:txBody>
                <a:bodyPr spcFirstLastPara="1" wrap="square" lIns="107974" tIns="35974" rIns="107974" bIns="35974" anchor="ctr" anchorCtr="0">
                  <a:noAutofit/>
                </a:bodyPr>
                <a:lstStyle/>
                <a:p>
                  <a:pPr algn="ctr" defTabSz="685800">
                    <a:lnSpc>
                      <a:spcPct val="95000"/>
                    </a:lnSpc>
                    <a:buClr>
                      <a:srgbClr val="000000"/>
                    </a:buClr>
                    <a:defRPr/>
                  </a:pPr>
                  <a:r>
                    <a:rPr lang="zh-CN" altLang="en-US" sz="1600" b="1" kern="0" dirty="0">
                      <a:solidFill>
                        <a:srgbClr val="FFFFFF"/>
                      </a:solidFill>
                      <a:cs typeface="+mn-ea"/>
                      <a:sym typeface="+mn-lt"/>
                    </a:rPr>
                    <a:t>最佳支持治疗 </a:t>
                  </a:r>
                  <a:endParaRPr lang="zh-CN" altLang="en-US" sz="1600" b="1" kern="0" dirty="0">
                    <a:solidFill>
                      <a:srgbClr val="FFFFFF"/>
                    </a:solidFill>
                    <a:cs typeface="+mn-ea"/>
                    <a:sym typeface="+mn-lt"/>
                  </a:endParaRPr>
                </a:p>
              </p:txBody>
            </p:sp>
            <p:cxnSp>
              <p:nvCxnSpPr>
                <p:cNvPr id="56" name="Google Shape;107;p15"/>
                <p:cNvCxnSpPr/>
                <p:nvPr/>
              </p:nvCxnSpPr>
              <p:spPr>
                <a:xfrm rot="10800000">
                  <a:off x="3366954" y="1734014"/>
                  <a:ext cx="124237" cy="0"/>
                </a:xfrm>
                <a:prstGeom prst="straightConnector1">
                  <a:avLst/>
                </a:prstGeom>
                <a:noFill/>
                <a:ln w="28575" cap="flat" cmpd="sng">
                  <a:solidFill>
                    <a:srgbClr val="000000"/>
                  </a:solidFill>
                  <a:prstDash val="solid"/>
                  <a:round/>
                  <a:headEnd type="none" w="sm" len="sm"/>
                  <a:tailEnd type="none" w="sm" len="sm"/>
                </a:ln>
              </p:spPr>
            </p:cxnSp>
            <p:cxnSp>
              <p:nvCxnSpPr>
                <p:cNvPr id="57" name="Google Shape;108;p15"/>
                <p:cNvCxnSpPr>
                  <a:stCxn id="53" idx="0"/>
                  <a:endCxn id="54" idx="1"/>
                </p:cNvCxnSpPr>
                <p:nvPr/>
              </p:nvCxnSpPr>
              <p:spPr>
                <a:xfrm rot="-5400000">
                  <a:off x="3802067" y="1240178"/>
                  <a:ext cx="273600" cy="396000"/>
                </a:xfrm>
                <a:prstGeom prst="bentConnector2">
                  <a:avLst/>
                </a:prstGeom>
                <a:noFill/>
                <a:ln w="28575" cap="flat" cmpd="sng">
                  <a:solidFill>
                    <a:srgbClr val="000000"/>
                  </a:solidFill>
                  <a:prstDash val="solid"/>
                  <a:round/>
                  <a:headEnd type="none" w="sm" len="sm"/>
                  <a:tailEnd type="triangle" w="lg" len="lg"/>
                </a:ln>
              </p:spPr>
            </p:cxnSp>
            <p:cxnSp>
              <p:nvCxnSpPr>
                <p:cNvPr id="58" name="Google Shape;109;p15"/>
                <p:cNvCxnSpPr>
                  <a:stCxn id="53" idx="4"/>
                  <a:endCxn id="55" idx="1"/>
                </p:cNvCxnSpPr>
                <p:nvPr/>
              </p:nvCxnSpPr>
              <p:spPr>
                <a:xfrm rot="-5400000" flipH="1">
                  <a:off x="3819167" y="1844329"/>
                  <a:ext cx="243600" cy="400200"/>
                </a:xfrm>
                <a:prstGeom prst="bentConnector2">
                  <a:avLst/>
                </a:prstGeom>
                <a:noFill/>
                <a:ln w="28575" cap="flat" cmpd="sng">
                  <a:solidFill>
                    <a:srgbClr val="000000"/>
                  </a:solidFill>
                  <a:prstDash val="solid"/>
                  <a:round/>
                  <a:headEnd type="none" w="sm" len="sm"/>
                  <a:tailEnd type="triangle" w="lg" len="lg"/>
                </a:ln>
              </p:spPr>
            </p:cxnSp>
            <p:sp>
              <p:nvSpPr>
                <p:cNvPr id="59" name="Google Shape;110;p15"/>
                <p:cNvSpPr/>
                <p:nvPr/>
              </p:nvSpPr>
              <p:spPr>
                <a:xfrm>
                  <a:off x="4382709" y="1683697"/>
                  <a:ext cx="914281" cy="204540"/>
                </a:xfrm>
                <a:prstGeom prst="rect">
                  <a:avLst/>
                </a:prstGeom>
                <a:noFill/>
                <a:ln>
                  <a:noFill/>
                </a:ln>
              </p:spPr>
              <p:txBody>
                <a:bodyPr spcFirstLastPara="1" wrap="square" lIns="91400" tIns="45674" rIns="91400" bIns="45674" anchor="ctr" anchorCtr="0">
                  <a:noAutofit/>
                </a:bodyPr>
                <a:lstStyle/>
                <a:p>
                  <a:pPr algn="ctr" defTabSz="685800">
                    <a:lnSpc>
                      <a:spcPct val="70000"/>
                    </a:lnSpc>
                    <a:buClr>
                      <a:srgbClr val="000000"/>
                    </a:buClr>
                    <a:defRPr/>
                  </a:pPr>
                  <a:r>
                    <a:rPr lang="en-US" sz="1600" kern="0" dirty="0">
                      <a:solidFill>
                        <a:srgbClr val="000000"/>
                      </a:solidFill>
                      <a:cs typeface="+mn-ea"/>
                      <a:sym typeface="+mn-lt"/>
                    </a:rPr>
                    <a:t>N=1005</a:t>
                  </a:r>
                  <a:endParaRPr lang="en-US" sz="1600" kern="0" dirty="0">
                    <a:solidFill>
                      <a:srgbClr val="000000"/>
                    </a:solidFill>
                    <a:cs typeface="+mn-ea"/>
                    <a:sym typeface="+mn-lt"/>
                  </a:endParaRPr>
                </a:p>
              </p:txBody>
            </p:sp>
            <p:sp>
              <p:nvSpPr>
                <p:cNvPr id="60" name="Google Shape;111;p15"/>
                <p:cNvSpPr/>
                <p:nvPr/>
              </p:nvSpPr>
              <p:spPr>
                <a:xfrm>
                  <a:off x="5595515" y="943785"/>
                  <a:ext cx="274284" cy="1536918"/>
                </a:xfrm>
                <a:prstGeom prst="roundRect">
                  <a:avLst>
                    <a:gd name="adj" fmla="val 9583"/>
                  </a:avLst>
                </a:prstGeom>
                <a:solidFill>
                  <a:srgbClr val="D8D8D8"/>
                </a:solidFill>
                <a:ln>
                  <a:noFill/>
                </a:ln>
              </p:spPr>
              <p:txBody>
                <a:bodyPr spcFirstLastPara="1" wrap="square" lIns="34274" tIns="34274" rIns="34274" bIns="34274" anchor="ctr" anchorCtr="0">
                  <a:noAutofit/>
                </a:bodyPr>
                <a:lstStyle/>
                <a:p>
                  <a:pPr defTabSz="685800">
                    <a:buClr>
                      <a:srgbClr val="000000"/>
                    </a:buClr>
                    <a:defRPr/>
                  </a:pPr>
                  <a:endParaRPr sz="1600" kern="0" dirty="0">
                    <a:solidFill>
                      <a:srgbClr val="002457"/>
                    </a:solidFill>
                    <a:cs typeface="+mn-ea"/>
                    <a:sym typeface="+mn-lt"/>
                  </a:endParaRPr>
                </a:p>
              </p:txBody>
            </p:sp>
            <p:sp>
              <p:nvSpPr>
                <p:cNvPr id="61" name="Google Shape;112;p15"/>
                <p:cNvSpPr txBox="1"/>
                <p:nvPr/>
              </p:nvSpPr>
              <p:spPr>
                <a:xfrm rot="-5400000">
                  <a:off x="5045846" y="1576770"/>
                  <a:ext cx="1373613" cy="258887"/>
                </a:xfrm>
                <a:prstGeom prst="rect">
                  <a:avLst/>
                </a:prstGeom>
                <a:noFill/>
                <a:ln>
                  <a:noFill/>
                </a:ln>
              </p:spPr>
              <p:txBody>
                <a:bodyPr spcFirstLastPara="1" vert="eaVert" wrap="square" lIns="26974" tIns="26974" rIns="13474" bIns="26974" anchor="ctr" anchorCtr="0">
                  <a:noAutofit/>
                </a:bodyPr>
                <a:lstStyle/>
                <a:p>
                  <a:pPr algn="ctr" defTabSz="685800">
                    <a:buClr>
                      <a:srgbClr val="000000"/>
                    </a:buClr>
                    <a:defRPr/>
                  </a:pPr>
                  <a:r>
                    <a:rPr lang="zh-CN" altLang="en-US" sz="1600" b="1" kern="0" dirty="0">
                      <a:solidFill>
                        <a:srgbClr val="000000"/>
                      </a:solidFill>
                      <a:cs typeface="+mn-ea"/>
                      <a:sym typeface="+mn-lt"/>
                    </a:rPr>
                    <a:t>生存随访</a:t>
                  </a:r>
                  <a:endParaRPr lang="zh-CN" altLang="en-US" sz="1600" b="1" kern="0" dirty="0">
                    <a:solidFill>
                      <a:srgbClr val="000000"/>
                    </a:solidFill>
                    <a:cs typeface="+mn-ea"/>
                    <a:sym typeface="+mn-lt"/>
                  </a:endParaRPr>
                </a:p>
              </p:txBody>
            </p:sp>
            <p:sp>
              <p:nvSpPr>
                <p:cNvPr id="62" name="Google Shape;113;p15"/>
                <p:cNvSpPr/>
                <p:nvPr/>
              </p:nvSpPr>
              <p:spPr>
                <a:xfrm>
                  <a:off x="259355" y="798939"/>
                  <a:ext cx="2075905" cy="1588140"/>
                </a:xfrm>
                <a:prstGeom prst="roundRect">
                  <a:avLst>
                    <a:gd name="adj" fmla="val 9583"/>
                  </a:avLst>
                </a:prstGeom>
                <a:solidFill>
                  <a:srgbClr val="F2F2F2"/>
                </a:solidFill>
                <a:ln w="9525" cap="flat" cmpd="sng">
                  <a:solidFill>
                    <a:srgbClr val="000000"/>
                  </a:solidFill>
                  <a:prstDash val="solid"/>
                  <a:round/>
                  <a:headEnd type="none" w="sm" len="sm"/>
                  <a:tailEnd type="none" w="sm" len="sm"/>
                </a:ln>
              </p:spPr>
              <p:txBody>
                <a:bodyPr spcFirstLastPara="1" wrap="square" lIns="26974" tIns="26974" rIns="13474" bIns="26974" anchor="t" anchorCtr="0">
                  <a:noAutofit/>
                </a:bodyPr>
                <a:lstStyle/>
                <a:p>
                  <a:pPr algn="ctr" defTabSz="685800">
                    <a:buClr>
                      <a:srgbClr val="000000"/>
                    </a:buClr>
                    <a:defRPr/>
                  </a:pPr>
                  <a:endParaRPr sz="1600" kern="0" dirty="0">
                    <a:solidFill>
                      <a:srgbClr val="000000"/>
                    </a:solidFill>
                    <a:cs typeface="+mn-ea"/>
                    <a:sym typeface="+mn-lt"/>
                  </a:endParaRPr>
                </a:p>
              </p:txBody>
            </p:sp>
            <p:sp>
              <p:nvSpPr>
                <p:cNvPr id="63" name="Google Shape;114;p15"/>
                <p:cNvSpPr txBox="1"/>
                <p:nvPr/>
              </p:nvSpPr>
              <p:spPr>
                <a:xfrm>
                  <a:off x="259484" y="986647"/>
                  <a:ext cx="2128033" cy="1590652"/>
                </a:xfrm>
                <a:prstGeom prst="rect">
                  <a:avLst/>
                </a:prstGeom>
                <a:noFill/>
                <a:ln>
                  <a:noFill/>
                </a:ln>
              </p:spPr>
              <p:txBody>
                <a:bodyPr spcFirstLastPara="1" wrap="square" lIns="68525" tIns="0" rIns="68525" bIns="0" anchor="t" anchorCtr="0">
                  <a:noAutofit/>
                </a:bodyPr>
                <a:lstStyle/>
                <a:p>
                  <a:pPr algn="just" defTabSz="685800">
                    <a:buClr>
                      <a:srgbClr val="000000"/>
                    </a:buClr>
                    <a:defRPr/>
                  </a:pPr>
                  <a:endParaRPr lang="zh-CN" altLang="en-US" sz="1600" kern="0" dirty="0">
                    <a:solidFill>
                      <a:srgbClr val="000000"/>
                    </a:solidFill>
                    <a:cs typeface="+mn-ea"/>
                    <a:sym typeface="+mn-lt"/>
                  </a:endParaRPr>
                </a:p>
              </p:txBody>
            </p:sp>
            <p:sp>
              <p:nvSpPr>
                <p:cNvPr id="64" name="Google Shape;115;p15"/>
                <p:cNvSpPr/>
                <p:nvPr/>
              </p:nvSpPr>
              <p:spPr>
                <a:xfrm>
                  <a:off x="2429379" y="986647"/>
                  <a:ext cx="998850" cy="1337864"/>
                </a:xfrm>
                <a:prstGeom prst="roundRect">
                  <a:avLst>
                    <a:gd name="adj" fmla="val 16667"/>
                  </a:avLst>
                </a:prstGeom>
                <a:solidFill>
                  <a:srgbClr val="FFFFFF"/>
                </a:solidFill>
                <a:ln w="9525" cap="flat" cmpd="sng">
                  <a:solidFill>
                    <a:srgbClr val="000000"/>
                  </a:solidFill>
                  <a:prstDash val="solid"/>
                  <a:round/>
                  <a:headEnd type="none" w="sm" len="sm"/>
                  <a:tailEnd type="none" w="sm" len="sm"/>
                </a:ln>
              </p:spPr>
              <p:txBody>
                <a:bodyPr spcFirstLastPara="1" wrap="square" lIns="26974" tIns="26974" rIns="26974" bIns="26974" anchor="ctr" anchorCtr="0">
                  <a:noAutofit/>
                </a:bodyPr>
                <a:lstStyle/>
                <a:p>
                  <a:pPr algn="just" defTabSz="685800">
                    <a:buClr>
                      <a:srgbClr val="000000"/>
                    </a:buClr>
                    <a:defRPr/>
                  </a:pPr>
                  <a:r>
                    <a:rPr lang="en-US" altLang="zh-CN" sz="1400" kern="0" dirty="0">
                      <a:solidFill>
                        <a:srgbClr val="000000"/>
                      </a:solidFill>
                      <a:cs typeface="+mn-ea"/>
                      <a:sym typeface="+mn-lt"/>
                    </a:rPr>
                    <a:t>1-4</a:t>
                  </a:r>
                  <a:r>
                    <a:rPr lang="zh-CN" altLang="en-US" sz="1400" kern="0" dirty="0">
                      <a:solidFill>
                        <a:srgbClr val="000000"/>
                      </a:solidFill>
                      <a:cs typeface="+mn-ea"/>
                      <a:sym typeface="+mn-lt"/>
                    </a:rPr>
                    <a:t>个周期顺铂 </a:t>
                  </a:r>
                  <a:r>
                    <a:rPr lang="en-US" altLang="zh-CN" sz="1400" kern="0" dirty="0">
                      <a:solidFill>
                        <a:srgbClr val="000000"/>
                      </a:solidFill>
                      <a:cs typeface="+mn-ea"/>
                      <a:sym typeface="+mn-lt"/>
                    </a:rPr>
                    <a:t>+ </a:t>
                  </a:r>
                  <a:r>
                    <a:rPr lang="zh-CN" altLang="en-US" sz="1400" kern="0" dirty="0">
                      <a:solidFill>
                        <a:srgbClr val="000000"/>
                      </a:solidFill>
                      <a:cs typeface="+mn-ea"/>
                      <a:sym typeface="+mn-lt"/>
                    </a:rPr>
                    <a:t>培美曲塞、吉西他滨、多西他赛或长春瑞滨</a:t>
                  </a:r>
                  <a:endParaRPr lang="zh-CN" altLang="en-US" sz="1400" kern="0" dirty="0">
                    <a:solidFill>
                      <a:srgbClr val="000000"/>
                    </a:solidFill>
                    <a:cs typeface="+mn-ea"/>
                    <a:sym typeface="+mn-lt"/>
                  </a:endParaRPr>
                </a:p>
                <a:p>
                  <a:pPr algn="just" defTabSz="685800">
                    <a:spcBef>
                      <a:spcPts val="340"/>
                    </a:spcBef>
                    <a:buClr>
                      <a:srgbClr val="000000"/>
                    </a:buClr>
                    <a:defRPr/>
                  </a:pPr>
                  <a:r>
                    <a:rPr lang="en-US" sz="1400" kern="0" dirty="0">
                      <a:solidFill>
                        <a:srgbClr val="000000"/>
                      </a:solidFill>
                      <a:cs typeface="+mn-ea"/>
                      <a:sym typeface="+mn-lt"/>
                    </a:rPr>
                    <a:t>N=1280</a:t>
                  </a:r>
                  <a:endParaRPr lang="en-US" sz="1400" kern="0" dirty="0">
                    <a:solidFill>
                      <a:srgbClr val="000000"/>
                    </a:solidFill>
                    <a:cs typeface="+mn-ea"/>
                    <a:sym typeface="+mn-lt"/>
                  </a:endParaRPr>
                </a:p>
              </p:txBody>
            </p:sp>
          </p:grpSp>
        </p:grpSp>
        <p:cxnSp>
          <p:nvCxnSpPr>
            <p:cNvPr id="80" name="Google Shape;131;p15"/>
            <p:cNvCxnSpPr/>
            <p:nvPr/>
          </p:nvCxnSpPr>
          <p:spPr>
            <a:xfrm>
              <a:off x="5994806" y="1225951"/>
              <a:ext cx="0" cy="3431594"/>
            </a:xfrm>
            <a:prstGeom prst="straightConnector1">
              <a:avLst/>
            </a:prstGeom>
            <a:noFill/>
            <a:ln w="12700" cap="flat" cmpd="sng">
              <a:solidFill>
                <a:srgbClr val="000000"/>
              </a:solidFill>
              <a:prstDash val="solid"/>
              <a:miter lim="800000"/>
              <a:headEnd type="none" w="sm" len="sm"/>
              <a:tailEnd type="none" w="sm" len="sm"/>
            </a:ln>
          </p:spPr>
        </p:cxnSp>
      </p:grpSp>
      <p:grpSp>
        <p:nvGrpSpPr>
          <p:cNvPr id="89" name="Group 88"/>
          <p:cNvGrpSpPr/>
          <p:nvPr/>
        </p:nvGrpSpPr>
        <p:grpSpPr>
          <a:xfrm>
            <a:off x="8385912" y="1185681"/>
            <a:ext cx="3549172" cy="4812132"/>
            <a:chOff x="6068744" y="975684"/>
            <a:chExt cx="3004205" cy="3865513"/>
          </a:xfrm>
        </p:grpSpPr>
        <p:grpSp>
          <p:nvGrpSpPr>
            <p:cNvPr id="65" name="Google Shape;116;p15"/>
            <p:cNvGrpSpPr/>
            <p:nvPr/>
          </p:nvGrpSpPr>
          <p:grpSpPr>
            <a:xfrm>
              <a:off x="6113681" y="1332335"/>
              <a:ext cx="2791539" cy="2784806"/>
              <a:chOff x="8217518" y="1488893"/>
              <a:chExt cx="3722052" cy="3713075"/>
            </a:xfrm>
          </p:grpSpPr>
          <p:cxnSp>
            <p:nvCxnSpPr>
              <p:cNvPr id="66" name="Google Shape;117;p15"/>
              <p:cNvCxnSpPr>
                <a:stCxn id="73" idx="2"/>
                <a:endCxn id="74" idx="0"/>
              </p:cNvCxnSpPr>
              <p:nvPr/>
            </p:nvCxnSpPr>
            <p:spPr>
              <a:xfrm>
                <a:off x="10078544" y="2083176"/>
                <a:ext cx="0" cy="426600"/>
              </a:xfrm>
              <a:prstGeom prst="straightConnector1">
                <a:avLst/>
              </a:prstGeom>
              <a:noFill/>
              <a:ln w="57150" cap="flat" cmpd="sng">
                <a:solidFill>
                  <a:srgbClr val="000000"/>
                </a:solidFill>
                <a:prstDash val="solid"/>
                <a:round/>
                <a:headEnd type="none" w="sm" len="sm"/>
                <a:tailEnd type="stealth" w="med" len="med"/>
              </a:ln>
            </p:spPr>
          </p:cxnSp>
          <p:grpSp>
            <p:nvGrpSpPr>
              <p:cNvPr id="67" name="Google Shape;120;p15"/>
              <p:cNvGrpSpPr/>
              <p:nvPr/>
            </p:nvGrpSpPr>
            <p:grpSpPr>
              <a:xfrm>
                <a:off x="8217518" y="1488893"/>
                <a:ext cx="3722052" cy="3713075"/>
                <a:chOff x="8217518" y="1488893"/>
                <a:chExt cx="3722052" cy="3713075"/>
              </a:xfrm>
            </p:grpSpPr>
            <p:grpSp>
              <p:nvGrpSpPr>
                <p:cNvPr id="68" name="Google Shape;121;p15"/>
                <p:cNvGrpSpPr/>
                <p:nvPr/>
              </p:nvGrpSpPr>
              <p:grpSpPr>
                <a:xfrm>
                  <a:off x="8217518" y="1488893"/>
                  <a:ext cx="3722052" cy="3713075"/>
                  <a:chOff x="1023523" y="3557428"/>
                  <a:chExt cx="8288847" cy="8056956"/>
                </a:xfrm>
              </p:grpSpPr>
              <p:grpSp>
                <p:nvGrpSpPr>
                  <p:cNvPr id="71" name="Google Shape;122;p15"/>
                  <p:cNvGrpSpPr/>
                  <p:nvPr/>
                </p:nvGrpSpPr>
                <p:grpSpPr>
                  <a:xfrm>
                    <a:off x="1023523" y="3557428"/>
                    <a:ext cx="8288847" cy="8056956"/>
                    <a:chOff x="2549126" y="1512625"/>
                    <a:chExt cx="3505608" cy="3331456"/>
                  </a:xfrm>
                </p:grpSpPr>
                <p:sp>
                  <p:nvSpPr>
                    <p:cNvPr id="73" name="Google Shape;118;p15"/>
                    <p:cNvSpPr/>
                    <p:nvPr/>
                  </p:nvSpPr>
                  <p:spPr>
                    <a:xfrm>
                      <a:off x="2549126" y="1512625"/>
                      <a:ext cx="3505608" cy="533204"/>
                    </a:xfrm>
                    <a:prstGeom prst="roundRect">
                      <a:avLst>
                        <a:gd name="adj" fmla="val 16667"/>
                      </a:avLst>
                    </a:prstGeom>
                    <a:solidFill>
                      <a:srgbClr val="DEF1CA"/>
                    </a:solidFill>
                    <a:ln w="9525" cap="flat" cmpd="sng">
                      <a:solidFill>
                        <a:srgbClr val="030102"/>
                      </a:solidFill>
                      <a:prstDash val="solid"/>
                      <a:round/>
                      <a:headEnd type="none" w="sm" len="sm"/>
                      <a:tailEnd type="none" w="sm" len="sm"/>
                    </a:ln>
                  </p:spPr>
                  <p:txBody>
                    <a:bodyPr spcFirstLastPara="1" wrap="square" lIns="34274" tIns="17125" rIns="34274" bIns="17125" anchor="ctr" anchorCtr="0">
                      <a:noAutofit/>
                    </a:bodyPr>
                    <a:lstStyle/>
                    <a:p>
                      <a:pPr marL="42545" indent="-42545" algn="ctr" defTabSz="685165">
                        <a:defRPr/>
                      </a:pPr>
                      <a:r>
                        <a:rPr lang="en-US" altLang="zh-CN" sz="1200" b="1" kern="0" dirty="0">
                          <a:solidFill>
                            <a:srgbClr val="000000"/>
                          </a:solidFill>
                          <a:cs typeface="+mn-ea"/>
                          <a:sym typeface="+mn-lt"/>
                        </a:rPr>
                        <a:t>PD-L1 TC≥1%</a:t>
                      </a:r>
                      <a:endParaRPr lang="en-US" altLang="zh-CN" sz="1200" b="1" kern="0" dirty="0">
                        <a:solidFill>
                          <a:srgbClr val="000000"/>
                        </a:solidFill>
                        <a:cs typeface="+mn-ea"/>
                        <a:sym typeface="+mn-lt"/>
                      </a:endParaRPr>
                    </a:p>
                    <a:p>
                      <a:pPr marL="42545" indent="-42545" algn="ctr" defTabSz="685165">
                        <a:defRPr/>
                      </a:pPr>
                      <a:r>
                        <a:rPr lang="en-US" altLang="zh-CN" sz="1200" b="1" kern="0" dirty="0">
                          <a:solidFill>
                            <a:srgbClr val="000000"/>
                          </a:solidFill>
                          <a:cs typeface="+mn-ea"/>
                          <a:sym typeface="+mn-lt"/>
                        </a:rPr>
                        <a:t>II-IIIA</a:t>
                      </a:r>
                      <a:r>
                        <a:rPr lang="zh-CN" altLang="en-US" sz="1200" b="1" kern="0" dirty="0">
                          <a:solidFill>
                            <a:srgbClr val="000000"/>
                          </a:solidFill>
                          <a:cs typeface="+mn-ea"/>
                          <a:sym typeface="+mn-lt"/>
                        </a:rPr>
                        <a:t>期人群</a:t>
                      </a:r>
                      <a:r>
                        <a:rPr lang="en-US" altLang="zh-CN" sz="1200" b="1" kern="0" dirty="0">
                          <a:solidFill>
                            <a:srgbClr val="000000"/>
                          </a:solidFill>
                          <a:cs typeface="+mn-ea"/>
                          <a:sym typeface="+mn-lt"/>
                        </a:rPr>
                        <a:t>DFS</a:t>
                      </a:r>
                      <a:r>
                        <a:rPr lang="en-US" altLang="zh-CN" sz="1200" b="1" kern="0" baseline="30000" dirty="0">
                          <a:solidFill>
                            <a:srgbClr val="000000"/>
                          </a:solidFill>
                          <a:cs typeface="+mn-ea"/>
                          <a:sym typeface="+mn-lt"/>
                        </a:rPr>
                        <a:t>b</a:t>
                      </a:r>
                      <a:endParaRPr lang="en-US" altLang="zh-CN" sz="1200" kern="0" dirty="0">
                        <a:solidFill>
                          <a:srgbClr val="000000"/>
                        </a:solidFill>
                        <a:cs typeface="+mn-ea"/>
                        <a:sym typeface="+mn-lt"/>
                      </a:endParaRPr>
                    </a:p>
                  </p:txBody>
                </p:sp>
                <p:sp>
                  <p:nvSpPr>
                    <p:cNvPr id="74" name="Google Shape;119;p15"/>
                    <p:cNvSpPr/>
                    <p:nvPr/>
                  </p:nvSpPr>
                  <p:spPr>
                    <a:xfrm>
                      <a:off x="2549126" y="2428641"/>
                      <a:ext cx="3505608" cy="574220"/>
                    </a:xfrm>
                    <a:prstGeom prst="roundRect">
                      <a:avLst>
                        <a:gd name="adj" fmla="val 16667"/>
                      </a:avLst>
                    </a:prstGeom>
                    <a:solidFill>
                      <a:srgbClr val="DEF1CA"/>
                    </a:solidFill>
                    <a:ln w="9525" cap="flat" cmpd="sng">
                      <a:solidFill>
                        <a:srgbClr val="030102"/>
                      </a:solidFill>
                      <a:prstDash val="solid"/>
                      <a:round/>
                      <a:headEnd type="none" w="sm" len="sm"/>
                      <a:tailEnd type="none" w="sm" len="sm"/>
                    </a:ln>
                  </p:spPr>
                  <p:txBody>
                    <a:bodyPr spcFirstLastPara="1" wrap="square" lIns="34274" tIns="17125" rIns="34274" bIns="17125" anchor="ctr" anchorCtr="0">
                      <a:noAutofit/>
                    </a:bodyPr>
                    <a:lstStyle/>
                    <a:p>
                      <a:pPr marL="32385" indent="-32385" algn="ctr" defTabSz="685800">
                        <a:buClr>
                          <a:srgbClr val="000000"/>
                        </a:buClr>
                        <a:defRPr/>
                      </a:pPr>
                      <a:r>
                        <a:rPr lang="zh-CN" altLang="en-US" sz="1200" b="1" kern="0" dirty="0">
                          <a:solidFill>
                            <a:srgbClr val="000000"/>
                          </a:solidFill>
                          <a:cs typeface="+mn-ea"/>
                          <a:sym typeface="+mn-lt"/>
                        </a:rPr>
                        <a:t>所有随机化</a:t>
                      </a:r>
                      <a:endParaRPr lang="en-US" altLang="zh-CN" sz="1200" b="1" kern="0" dirty="0">
                        <a:solidFill>
                          <a:srgbClr val="000000"/>
                        </a:solidFill>
                        <a:cs typeface="+mn-ea"/>
                        <a:sym typeface="+mn-lt"/>
                      </a:endParaRPr>
                    </a:p>
                    <a:p>
                      <a:pPr marL="32385" indent="-32385" algn="ctr" defTabSz="685800">
                        <a:buClr>
                          <a:srgbClr val="000000"/>
                        </a:buClr>
                        <a:defRPr/>
                      </a:pPr>
                      <a:r>
                        <a:rPr lang="en-US" altLang="zh-CN" sz="1200" b="1" kern="0" dirty="0">
                          <a:solidFill>
                            <a:srgbClr val="000000"/>
                          </a:solidFill>
                          <a:cs typeface="+mn-ea"/>
                          <a:sym typeface="+mn-lt"/>
                        </a:rPr>
                        <a:t>II-IIIA</a:t>
                      </a:r>
                      <a:r>
                        <a:rPr lang="zh-CN" altLang="en-US" sz="1200" b="1" kern="0" dirty="0">
                          <a:solidFill>
                            <a:srgbClr val="000000"/>
                          </a:solidFill>
                          <a:cs typeface="+mn-ea"/>
                          <a:sym typeface="+mn-lt"/>
                        </a:rPr>
                        <a:t>期人群</a:t>
                      </a:r>
                      <a:r>
                        <a:rPr lang="en-US" altLang="zh-CN" sz="1200" b="1" kern="0" dirty="0">
                          <a:solidFill>
                            <a:srgbClr val="000000"/>
                          </a:solidFill>
                          <a:cs typeface="+mn-ea"/>
                          <a:sym typeface="+mn-lt"/>
                        </a:rPr>
                        <a:t>DFS</a:t>
                      </a:r>
                      <a:r>
                        <a:rPr lang="en-US" altLang="zh-CN" sz="1200" b="1" kern="0" baseline="30000" dirty="0">
                          <a:solidFill>
                            <a:srgbClr val="000000"/>
                          </a:solidFill>
                          <a:cs typeface="+mn-ea"/>
                          <a:sym typeface="+mn-lt"/>
                        </a:rPr>
                        <a:t>b</a:t>
                      </a:r>
                      <a:endParaRPr lang="en-US" altLang="zh-CN" sz="1200" b="1" kern="0" baseline="30000" dirty="0">
                        <a:solidFill>
                          <a:srgbClr val="000000"/>
                        </a:solidFill>
                        <a:cs typeface="+mn-ea"/>
                        <a:sym typeface="+mn-lt"/>
                      </a:endParaRPr>
                    </a:p>
                  </p:txBody>
                </p:sp>
                <p:cxnSp>
                  <p:nvCxnSpPr>
                    <p:cNvPr id="75" name="Google Shape;123;p15"/>
                    <p:cNvCxnSpPr>
                      <a:stCxn id="74" idx="2"/>
                      <a:endCxn id="77" idx="0"/>
                    </p:cNvCxnSpPr>
                    <p:nvPr/>
                  </p:nvCxnSpPr>
                  <p:spPr>
                    <a:xfrm>
                      <a:off x="4301930" y="3002861"/>
                      <a:ext cx="0" cy="389700"/>
                    </a:xfrm>
                    <a:prstGeom prst="straightConnector1">
                      <a:avLst/>
                    </a:prstGeom>
                    <a:noFill/>
                    <a:ln w="57150" cap="flat" cmpd="sng">
                      <a:solidFill>
                        <a:srgbClr val="000000"/>
                      </a:solidFill>
                      <a:prstDash val="solid"/>
                      <a:round/>
                      <a:headEnd type="none" w="sm" len="sm"/>
                      <a:tailEnd type="stealth" w="med" len="med"/>
                    </a:ln>
                  </p:spPr>
                </p:cxnSp>
                <p:cxnSp>
                  <p:nvCxnSpPr>
                    <p:cNvPr id="76" name="Google Shape;125;p15"/>
                    <p:cNvCxnSpPr>
                      <a:stCxn id="77" idx="2"/>
                      <a:endCxn id="78" idx="0"/>
                    </p:cNvCxnSpPr>
                    <p:nvPr/>
                  </p:nvCxnSpPr>
                  <p:spPr>
                    <a:xfrm>
                      <a:off x="4301930" y="3925715"/>
                      <a:ext cx="0" cy="385200"/>
                    </a:xfrm>
                    <a:prstGeom prst="straightConnector1">
                      <a:avLst/>
                    </a:prstGeom>
                    <a:noFill/>
                    <a:ln w="57150" cap="flat" cmpd="sng">
                      <a:solidFill>
                        <a:srgbClr val="000000"/>
                      </a:solidFill>
                      <a:prstDash val="solid"/>
                      <a:round/>
                      <a:headEnd type="none" w="sm" len="sm"/>
                      <a:tailEnd type="stealth" w="med" len="med"/>
                    </a:ln>
                  </p:spPr>
                </p:cxnSp>
                <p:sp>
                  <p:nvSpPr>
                    <p:cNvPr id="77" name="Google Shape;124;p15"/>
                    <p:cNvSpPr/>
                    <p:nvPr/>
                  </p:nvSpPr>
                  <p:spPr>
                    <a:xfrm>
                      <a:off x="2549126" y="3392511"/>
                      <a:ext cx="3505608" cy="533204"/>
                    </a:xfrm>
                    <a:prstGeom prst="roundRect">
                      <a:avLst>
                        <a:gd name="adj" fmla="val 16667"/>
                      </a:avLst>
                    </a:prstGeom>
                    <a:solidFill>
                      <a:srgbClr val="FFFFB9"/>
                    </a:solidFill>
                    <a:ln w="9525" cap="flat" cmpd="sng">
                      <a:solidFill>
                        <a:srgbClr val="030102"/>
                      </a:solidFill>
                      <a:prstDash val="solid"/>
                      <a:round/>
                      <a:headEnd type="none" w="sm" len="sm"/>
                      <a:tailEnd type="none" w="sm" len="sm"/>
                    </a:ln>
                  </p:spPr>
                  <p:txBody>
                    <a:bodyPr spcFirstLastPara="1" wrap="square" lIns="34274" tIns="17125" rIns="34274" bIns="17125" anchor="ctr" anchorCtr="0">
                      <a:noAutofit/>
                    </a:bodyPr>
                    <a:lstStyle/>
                    <a:p>
                      <a:pPr marL="42545" indent="-42545" algn="ctr" defTabSz="685165">
                        <a:buClr>
                          <a:srgbClr val="000000"/>
                        </a:buClr>
                        <a:buSzPts val="800"/>
                        <a:defRPr/>
                      </a:pPr>
                      <a:r>
                        <a:rPr lang="en-US" altLang="zh-CN" sz="1200" b="1" kern="0" dirty="0">
                          <a:solidFill>
                            <a:srgbClr val="000000"/>
                          </a:solidFill>
                          <a:cs typeface="+mn-ea"/>
                          <a:sym typeface="+mn-lt"/>
                        </a:rPr>
                        <a:t>ITT</a:t>
                      </a:r>
                      <a:r>
                        <a:rPr lang="zh-CN" altLang="en-US" sz="1200" b="1" kern="0" dirty="0">
                          <a:solidFill>
                            <a:srgbClr val="000000"/>
                          </a:solidFill>
                          <a:cs typeface="+mn-ea"/>
                          <a:sym typeface="+mn-lt"/>
                        </a:rPr>
                        <a:t>人群</a:t>
                      </a:r>
                      <a:r>
                        <a:rPr lang="en-US" altLang="zh-CN" sz="1200" b="1" kern="0" dirty="0">
                          <a:solidFill>
                            <a:srgbClr val="000000"/>
                          </a:solidFill>
                          <a:cs typeface="+mn-ea"/>
                          <a:sym typeface="+mn-lt"/>
                        </a:rPr>
                        <a:t>DFS</a:t>
                      </a:r>
                      <a:r>
                        <a:rPr lang="en-US" altLang="zh-CN" sz="1200" b="1" kern="0" baseline="30000" dirty="0">
                          <a:solidFill>
                            <a:srgbClr val="000000"/>
                          </a:solidFill>
                          <a:cs typeface="+mn-ea"/>
                          <a:sym typeface="+mn-lt"/>
                        </a:rPr>
                        <a:t>b</a:t>
                      </a:r>
                      <a:br>
                        <a:rPr lang="en-US" altLang="zh-CN" sz="1200" b="1" kern="0" dirty="0">
                          <a:solidFill>
                            <a:srgbClr val="000000"/>
                          </a:solidFill>
                          <a:cs typeface="+mn-ea"/>
                          <a:sym typeface="+mn-lt"/>
                        </a:rPr>
                      </a:br>
                      <a:r>
                        <a:rPr lang="zh-CN" altLang="en-US" sz="1200" b="1" kern="0" dirty="0">
                          <a:solidFill>
                            <a:srgbClr val="000000"/>
                          </a:solidFill>
                          <a:cs typeface="+mn-ea"/>
                          <a:sym typeface="+mn-lt"/>
                        </a:rPr>
                        <a:t>（所有随机化</a:t>
                      </a:r>
                      <a:r>
                        <a:rPr lang="en-US" altLang="zh-CN" sz="1200" b="1" kern="0" dirty="0">
                          <a:solidFill>
                            <a:srgbClr val="000000"/>
                          </a:solidFill>
                          <a:cs typeface="+mn-ea"/>
                          <a:sym typeface="+mn-lt"/>
                        </a:rPr>
                        <a:t>IB-IIIA</a:t>
                      </a:r>
                      <a:r>
                        <a:rPr lang="zh-CN" altLang="en-US" sz="1200" b="1" kern="0" dirty="0">
                          <a:solidFill>
                            <a:srgbClr val="000000"/>
                          </a:solidFill>
                          <a:cs typeface="+mn-ea"/>
                          <a:sym typeface="+mn-lt"/>
                        </a:rPr>
                        <a:t>期）</a:t>
                      </a:r>
                      <a:endParaRPr lang="zh-CN" altLang="en-US" sz="1600" kern="0" dirty="0">
                        <a:solidFill>
                          <a:srgbClr val="000000"/>
                        </a:solidFill>
                        <a:cs typeface="+mn-ea"/>
                        <a:sym typeface="+mn-lt"/>
                      </a:endParaRPr>
                    </a:p>
                  </p:txBody>
                </p:sp>
                <p:sp>
                  <p:nvSpPr>
                    <p:cNvPr id="78" name="Google Shape;126;p15"/>
                    <p:cNvSpPr/>
                    <p:nvPr/>
                  </p:nvSpPr>
                  <p:spPr>
                    <a:xfrm>
                      <a:off x="2549126" y="4310877"/>
                      <a:ext cx="3505608" cy="533204"/>
                    </a:xfrm>
                    <a:prstGeom prst="roundRect">
                      <a:avLst>
                        <a:gd name="adj" fmla="val 16667"/>
                      </a:avLst>
                    </a:prstGeom>
                    <a:solidFill>
                      <a:srgbClr val="FFFFFF"/>
                    </a:solidFill>
                    <a:ln w="9525" cap="flat" cmpd="sng">
                      <a:solidFill>
                        <a:srgbClr val="030102"/>
                      </a:solidFill>
                      <a:prstDash val="solid"/>
                      <a:round/>
                      <a:headEnd type="none" w="sm" len="sm"/>
                      <a:tailEnd type="none" w="sm" len="sm"/>
                    </a:ln>
                  </p:spPr>
                  <p:txBody>
                    <a:bodyPr spcFirstLastPara="1" wrap="square" lIns="34274" tIns="17125" rIns="34274" bIns="17125" anchor="ctr" anchorCtr="0">
                      <a:noAutofit/>
                    </a:bodyPr>
                    <a:lstStyle/>
                    <a:p>
                      <a:pPr marL="42545" indent="-42545" algn="ctr" defTabSz="685165">
                        <a:defRPr/>
                      </a:pPr>
                      <a:r>
                        <a:rPr lang="en-US" altLang="zh-CN" sz="1200" b="1" kern="0" dirty="0">
                          <a:solidFill>
                            <a:srgbClr val="000000"/>
                          </a:solidFill>
                          <a:cs typeface="+mn-ea"/>
                          <a:sym typeface="+mn-lt"/>
                        </a:rPr>
                        <a:t>ITT</a:t>
                      </a:r>
                      <a:r>
                        <a:rPr lang="zh-CN" altLang="en-US" sz="1200" b="1" kern="0" dirty="0">
                          <a:solidFill>
                            <a:srgbClr val="000000"/>
                          </a:solidFill>
                          <a:cs typeface="+mn-ea"/>
                          <a:sym typeface="+mn-lt"/>
                        </a:rPr>
                        <a:t>人群</a:t>
                      </a:r>
                      <a:r>
                        <a:rPr lang="en-US" altLang="zh-CN" sz="1200" b="1" kern="0" dirty="0">
                          <a:solidFill>
                            <a:srgbClr val="000000"/>
                          </a:solidFill>
                          <a:cs typeface="+mn-ea"/>
                          <a:sym typeface="+mn-lt"/>
                        </a:rPr>
                        <a:t>OS</a:t>
                      </a:r>
                      <a:r>
                        <a:rPr lang="en-US" altLang="zh-CN" sz="1200" b="1" kern="0" baseline="30000" dirty="0">
                          <a:solidFill>
                            <a:srgbClr val="000000"/>
                          </a:solidFill>
                          <a:cs typeface="+mn-ea"/>
                          <a:sym typeface="+mn-lt"/>
                        </a:rPr>
                        <a:t>b</a:t>
                      </a:r>
                      <a:br>
                        <a:rPr lang="en-US" altLang="zh-CN" sz="1200" b="1" kern="0" dirty="0">
                          <a:solidFill>
                            <a:srgbClr val="000000"/>
                          </a:solidFill>
                          <a:cs typeface="+mn-ea"/>
                          <a:sym typeface="+mn-lt"/>
                        </a:rPr>
                      </a:br>
                      <a:r>
                        <a:rPr lang="zh-CN" altLang="en-US" sz="1200" b="1" kern="0" dirty="0">
                          <a:solidFill>
                            <a:srgbClr val="000000"/>
                          </a:solidFill>
                          <a:cs typeface="+mn-ea"/>
                          <a:sym typeface="+mn-lt"/>
                        </a:rPr>
                        <a:t>（所有随机化</a:t>
                      </a:r>
                      <a:r>
                        <a:rPr lang="en-US" altLang="zh-CN" sz="1200" b="1" kern="0" dirty="0">
                          <a:solidFill>
                            <a:srgbClr val="000000"/>
                          </a:solidFill>
                          <a:cs typeface="+mn-ea"/>
                          <a:sym typeface="+mn-lt"/>
                        </a:rPr>
                        <a:t>IB-IIIA</a:t>
                      </a:r>
                      <a:r>
                        <a:rPr lang="zh-CN" altLang="en-US" sz="1200" b="1" kern="0" dirty="0">
                          <a:solidFill>
                            <a:srgbClr val="000000"/>
                          </a:solidFill>
                          <a:cs typeface="+mn-ea"/>
                          <a:sym typeface="+mn-lt"/>
                        </a:rPr>
                        <a:t>期）</a:t>
                      </a:r>
                      <a:endParaRPr lang="zh-CN" altLang="en-US" sz="1200" b="1" kern="0" baseline="30000" dirty="0">
                        <a:solidFill>
                          <a:srgbClr val="000000"/>
                        </a:solidFill>
                        <a:cs typeface="+mn-ea"/>
                        <a:sym typeface="+mn-lt"/>
                      </a:endParaRPr>
                    </a:p>
                  </p:txBody>
                </p:sp>
              </p:grpSp>
              <p:sp>
                <p:nvSpPr>
                  <p:cNvPr id="72" name="Google Shape;127;p15"/>
                  <p:cNvSpPr txBox="1"/>
                  <p:nvPr/>
                </p:nvSpPr>
                <p:spPr>
                  <a:xfrm>
                    <a:off x="1864160" y="9570711"/>
                    <a:ext cx="2252620" cy="647249"/>
                  </a:xfrm>
                  <a:prstGeom prst="rect">
                    <a:avLst/>
                  </a:prstGeom>
                  <a:noFill/>
                  <a:ln>
                    <a:noFill/>
                  </a:ln>
                </p:spPr>
                <p:txBody>
                  <a:bodyPr spcFirstLastPara="1" wrap="square" lIns="34274" tIns="17125" rIns="34274" bIns="17125" anchor="t" anchorCtr="0">
                    <a:spAutoFit/>
                  </a:bodyPr>
                  <a:lstStyle/>
                  <a:p>
                    <a:pPr defTabSz="685165">
                      <a:defRPr/>
                    </a:pPr>
                    <a:r>
                      <a:rPr lang="zh-CN" altLang="en-US" sz="1600" kern="0" dirty="0">
                        <a:solidFill>
                          <a:srgbClr val="000000"/>
                        </a:solidFill>
                        <a:cs typeface="+mn-ea"/>
                        <a:sym typeface="+mn-lt"/>
                      </a:rPr>
                      <a:t>如果阳性</a:t>
                    </a:r>
                    <a:r>
                      <a:rPr lang="en-US" altLang="zh-CN" sz="1600" kern="0" dirty="0">
                        <a:solidFill>
                          <a:srgbClr val="000000"/>
                        </a:solidFill>
                        <a:cs typeface="+mn-ea"/>
                        <a:sym typeface="+mn-lt"/>
                      </a:rPr>
                      <a:t>: </a:t>
                    </a:r>
                    <a:endParaRPr lang="zh-CN" altLang="en-US" sz="1600" kern="0" dirty="0">
                      <a:solidFill>
                        <a:srgbClr val="000000"/>
                      </a:solidFill>
                      <a:cs typeface="+mn-ea"/>
                      <a:sym typeface="+mn-lt"/>
                    </a:endParaRPr>
                  </a:p>
                </p:txBody>
              </p:sp>
            </p:grpSp>
            <p:sp>
              <p:nvSpPr>
                <p:cNvPr id="69" name="Google Shape;128;p15"/>
                <p:cNvSpPr txBox="1"/>
                <p:nvPr/>
              </p:nvSpPr>
              <p:spPr>
                <a:xfrm>
                  <a:off x="8595002" y="3216226"/>
                  <a:ext cx="1011524" cy="298287"/>
                </a:xfrm>
                <a:prstGeom prst="rect">
                  <a:avLst/>
                </a:prstGeom>
                <a:noFill/>
                <a:ln>
                  <a:noFill/>
                </a:ln>
              </p:spPr>
              <p:txBody>
                <a:bodyPr spcFirstLastPara="1" wrap="square" lIns="34274" tIns="17125" rIns="34274" bIns="17125" anchor="t" anchorCtr="0">
                  <a:spAutoFit/>
                </a:bodyPr>
                <a:lstStyle/>
                <a:p>
                  <a:pPr defTabSz="685165">
                    <a:defRPr/>
                  </a:pPr>
                  <a:r>
                    <a:rPr lang="zh-CN" altLang="en-US" sz="1600" kern="0" dirty="0">
                      <a:solidFill>
                        <a:srgbClr val="000000"/>
                      </a:solidFill>
                      <a:cs typeface="+mn-ea"/>
                      <a:sym typeface="+mn-lt"/>
                    </a:rPr>
                    <a:t>如果阳性</a:t>
                  </a:r>
                  <a:r>
                    <a:rPr lang="en-US" altLang="zh-CN" sz="1600" kern="0" dirty="0">
                      <a:solidFill>
                        <a:srgbClr val="000000"/>
                      </a:solidFill>
                      <a:cs typeface="+mn-ea"/>
                      <a:sym typeface="+mn-lt"/>
                    </a:rPr>
                    <a:t>: </a:t>
                  </a:r>
                  <a:endParaRPr lang="zh-CN" altLang="en-US" sz="1600" kern="0" dirty="0">
                    <a:solidFill>
                      <a:srgbClr val="000000"/>
                    </a:solidFill>
                    <a:cs typeface="+mn-ea"/>
                    <a:sym typeface="+mn-lt"/>
                  </a:endParaRPr>
                </a:p>
              </p:txBody>
            </p:sp>
            <p:sp>
              <p:nvSpPr>
                <p:cNvPr id="70" name="Google Shape;129;p15"/>
                <p:cNvSpPr txBox="1"/>
                <p:nvPr/>
              </p:nvSpPr>
              <p:spPr>
                <a:xfrm>
                  <a:off x="8612077" y="2123793"/>
                  <a:ext cx="1011524" cy="298287"/>
                </a:xfrm>
                <a:prstGeom prst="rect">
                  <a:avLst/>
                </a:prstGeom>
                <a:noFill/>
                <a:ln>
                  <a:noFill/>
                </a:ln>
              </p:spPr>
              <p:txBody>
                <a:bodyPr spcFirstLastPara="1" wrap="square" lIns="34274" tIns="17125" rIns="34274" bIns="17125" anchor="t" anchorCtr="0">
                  <a:spAutoFit/>
                </a:bodyPr>
                <a:lstStyle/>
                <a:p>
                  <a:pPr defTabSz="685165">
                    <a:defRPr/>
                  </a:pPr>
                  <a:r>
                    <a:rPr lang="zh-CN" altLang="en-US" sz="1600" kern="0" dirty="0">
                      <a:solidFill>
                        <a:srgbClr val="000000"/>
                      </a:solidFill>
                      <a:cs typeface="+mn-ea"/>
                      <a:sym typeface="+mn-lt"/>
                    </a:rPr>
                    <a:t>如果阳性</a:t>
                  </a:r>
                  <a:r>
                    <a:rPr lang="en-US" altLang="zh-CN" sz="1600" kern="0" dirty="0">
                      <a:solidFill>
                        <a:srgbClr val="000000"/>
                      </a:solidFill>
                      <a:cs typeface="+mn-ea"/>
                      <a:sym typeface="+mn-lt"/>
                    </a:rPr>
                    <a:t>: </a:t>
                  </a:r>
                  <a:endParaRPr lang="zh-CN" altLang="en-US" sz="1600" kern="0" dirty="0">
                    <a:solidFill>
                      <a:srgbClr val="000000"/>
                    </a:solidFill>
                    <a:cs typeface="+mn-ea"/>
                    <a:sym typeface="+mn-lt"/>
                  </a:endParaRPr>
                </a:p>
              </p:txBody>
            </p:sp>
          </p:grpSp>
        </p:grpSp>
        <p:sp>
          <p:nvSpPr>
            <p:cNvPr id="79" name="Google Shape;130;p15"/>
            <p:cNvSpPr txBox="1"/>
            <p:nvPr/>
          </p:nvSpPr>
          <p:spPr>
            <a:xfrm>
              <a:off x="6072910" y="975684"/>
              <a:ext cx="2796904" cy="299018"/>
            </a:xfrm>
            <a:prstGeom prst="rect">
              <a:avLst/>
            </a:prstGeom>
            <a:noFill/>
            <a:ln>
              <a:noFill/>
            </a:ln>
          </p:spPr>
          <p:txBody>
            <a:bodyPr spcFirstLastPara="1" wrap="square" lIns="34274" tIns="17125" rIns="34274" bIns="17125" anchor="t" anchorCtr="0">
              <a:noAutofit/>
            </a:bodyPr>
            <a:lstStyle/>
            <a:p>
              <a:pPr algn="ctr">
                <a:lnSpc>
                  <a:spcPct val="90000"/>
                </a:lnSpc>
                <a:buClr>
                  <a:srgbClr val="002457"/>
                </a:buClr>
                <a:buSzPts val="3200"/>
              </a:pPr>
              <a:r>
                <a:rPr lang="zh-CN" altLang="en-US" sz="1600" b="1" kern="0" dirty="0">
                  <a:solidFill>
                    <a:srgbClr val="000000"/>
                  </a:solidFill>
                  <a:cs typeface="+mn-ea"/>
                  <a:sym typeface="+mn-lt"/>
                </a:rPr>
                <a:t>层级统计检验</a:t>
              </a:r>
              <a:endParaRPr lang="zh-CN" altLang="en-US" sz="1600" b="1" kern="0" dirty="0">
                <a:solidFill>
                  <a:srgbClr val="000000"/>
                </a:solidFill>
                <a:cs typeface="+mn-ea"/>
                <a:sym typeface="+mn-lt"/>
              </a:endParaRPr>
            </a:p>
          </p:txBody>
        </p:sp>
        <p:grpSp>
          <p:nvGrpSpPr>
            <p:cNvPr id="81" name="Group 80"/>
            <p:cNvGrpSpPr/>
            <p:nvPr/>
          </p:nvGrpSpPr>
          <p:grpSpPr>
            <a:xfrm>
              <a:off x="6068744" y="4300841"/>
              <a:ext cx="3004205" cy="540356"/>
              <a:chOff x="6072887" y="4039543"/>
              <a:chExt cx="3057615" cy="540356"/>
            </a:xfrm>
          </p:grpSpPr>
          <p:sp>
            <p:nvSpPr>
              <p:cNvPr id="82" name="Google Shape;132;p15"/>
              <p:cNvSpPr/>
              <p:nvPr/>
            </p:nvSpPr>
            <p:spPr>
              <a:xfrm>
                <a:off x="6072887" y="4045989"/>
                <a:ext cx="102857" cy="102857"/>
              </a:xfrm>
              <a:prstGeom prst="rect">
                <a:avLst/>
              </a:prstGeom>
              <a:solidFill>
                <a:srgbClr val="C9E8A6"/>
              </a:solidFill>
              <a:ln w="12700" cap="flat" cmpd="sng">
                <a:solidFill>
                  <a:srgbClr val="000000"/>
                </a:solidFill>
                <a:prstDash val="solid"/>
                <a:miter lim="800000"/>
                <a:headEnd type="none" w="sm" len="sm"/>
                <a:tailEnd type="none" w="sm" len="sm"/>
              </a:ln>
            </p:spPr>
            <p:txBody>
              <a:bodyPr spcFirstLastPara="1" wrap="square" lIns="34274" tIns="17125" rIns="34274" bIns="17125" anchor="ctr" anchorCtr="0">
                <a:noAutofit/>
              </a:bodyPr>
              <a:lstStyle/>
              <a:p>
                <a:pPr algn="ctr" defTabSz="685800">
                  <a:buClr>
                    <a:srgbClr val="000000"/>
                  </a:buClr>
                  <a:defRPr/>
                </a:pPr>
                <a:endParaRPr sz="1600" kern="0" dirty="0">
                  <a:solidFill>
                    <a:srgbClr val="FFFFFF"/>
                  </a:solidFill>
                  <a:cs typeface="+mn-ea"/>
                  <a:sym typeface="+mn-lt"/>
                </a:endParaRPr>
              </a:p>
            </p:txBody>
          </p:sp>
          <p:sp>
            <p:nvSpPr>
              <p:cNvPr id="83" name="Google Shape;133;p15"/>
              <p:cNvSpPr txBox="1"/>
              <p:nvPr/>
            </p:nvSpPr>
            <p:spPr>
              <a:xfrm>
                <a:off x="6188497" y="4039543"/>
                <a:ext cx="1721875" cy="174284"/>
              </a:xfrm>
              <a:prstGeom prst="rect">
                <a:avLst/>
              </a:prstGeom>
              <a:noFill/>
              <a:ln>
                <a:noFill/>
              </a:ln>
            </p:spPr>
            <p:txBody>
              <a:bodyPr spcFirstLastPara="1" wrap="square" lIns="34274" tIns="17125" rIns="34274" bIns="17125" anchor="t" anchorCtr="0">
                <a:spAutoFit/>
              </a:bodyPr>
              <a:lstStyle/>
              <a:p>
                <a:pPr defTabSz="685165">
                  <a:defRPr sz="1000" kern="1200">
                    <a:solidFill>
                      <a:srgbClr val="000000"/>
                    </a:solidFill>
                  </a:defRPr>
                </a:pPr>
                <a:r>
                  <a:rPr lang="zh-CN" altLang="en-US" sz="1200" dirty="0">
                    <a:solidFill>
                      <a:srgbClr val="000000"/>
                    </a:solidFill>
                    <a:cs typeface="+mn-ea"/>
                    <a:sym typeface="+mn-lt"/>
                  </a:rPr>
                  <a:t>在</a:t>
                </a:r>
                <a:r>
                  <a:rPr lang="en-US" altLang="zh-CN" sz="1200" dirty="0">
                    <a:solidFill>
                      <a:srgbClr val="000000"/>
                    </a:solidFill>
                    <a:cs typeface="+mn-ea"/>
                    <a:sym typeface="+mn-lt"/>
                  </a:rPr>
                  <a:t>DFS</a:t>
                </a:r>
                <a:r>
                  <a:rPr lang="zh-CN" altLang="en-US" sz="1200" dirty="0">
                    <a:solidFill>
                      <a:srgbClr val="000000"/>
                    </a:solidFill>
                    <a:cs typeface="+mn-ea"/>
                    <a:sym typeface="+mn-lt"/>
                  </a:rPr>
                  <a:t>中期分析时达到终点</a:t>
                </a:r>
                <a:endParaRPr lang="zh-CN" altLang="en-US" sz="1200" dirty="0">
                  <a:solidFill>
                    <a:srgbClr val="000000"/>
                  </a:solidFill>
                  <a:cs typeface="+mn-ea"/>
                  <a:sym typeface="+mn-lt"/>
                </a:endParaRPr>
              </a:p>
            </p:txBody>
          </p:sp>
          <p:sp>
            <p:nvSpPr>
              <p:cNvPr id="84" name="Google Shape;134;p15"/>
              <p:cNvSpPr/>
              <p:nvPr/>
            </p:nvSpPr>
            <p:spPr>
              <a:xfrm>
                <a:off x="6072887" y="4235038"/>
                <a:ext cx="102857" cy="102857"/>
              </a:xfrm>
              <a:prstGeom prst="rect">
                <a:avLst/>
              </a:prstGeom>
              <a:solidFill>
                <a:srgbClr val="FFFFB9"/>
              </a:solidFill>
              <a:ln w="12700" cap="flat" cmpd="sng">
                <a:solidFill>
                  <a:srgbClr val="000000"/>
                </a:solidFill>
                <a:prstDash val="solid"/>
                <a:miter lim="800000"/>
                <a:headEnd type="none" w="sm" len="sm"/>
                <a:tailEnd type="none" w="sm" len="sm"/>
              </a:ln>
            </p:spPr>
            <p:txBody>
              <a:bodyPr spcFirstLastPara="1" wrap="square" lIns="34274" tIns="17125" rIns="34274" bIns="17125" anchor="ctr" anchorCtr="0">
                <a:noAutofit/>
              </a:bodyPr>
              <a:lstStyle/>
              <a:p>
                <a:pPr algn="ctr" defTabSz="685800">
                  <a:buClr>
                    <a:srgbClr val="000000"/>
                  </a:buClr>
                  <a:defRPr/>
                </a:pPr>
                <a:endParaRPr sz="1600" kern="0" dirty="0">
                  <a:solidFill>
                    <a:srgbClr val="FFFFFF"/>
                  </a:solidFill>
                  <a:cs typeface="+mn-ea"/>
                  <a:sym typeface="+mn-lt"/>
                </a:endParaRPr>
              </a:p>
            </p:txBody>
          </p:sp>
          <p:sp>
            <p:nvSpPr>
              <p:cNvPr id="85" name="Google Shape;135;p15"/>
              <p:cNvSpPr txBox="1"/>
              <p:nvPr/>
            </p:nvSpPr>
            <p:spPr>
              <a:xfrm>
                <a:off x="6188497" y="4228592"/>
                <a:ext cx="2833714" cy="174284"/>
              </a:xfrm>
              <a:prstGeom prst="rect">
                <a:avLst/>
              </a:prstGeom>
              <a:noFill/>
              <a:ln>
                <a:noFill/>
              </a:ln>
            </p:spPr>
            <p:txBody>
              <a:bodyPr spcFirstLastPara="1" wrap="square" lIns="34274" tIns="17125" rIns="34274" bIns="17125" anchor="t" anchorCtr="0">
                <a:spAutoFit/>
              </a:bodyPr>
              <a:lstStyle/>
              <a:p>
                <a:pPr defTabSz="685165">
                  <a:defRPr sz="1000" kern="1200">
                    <a:solidFill>
                      <a:srgbClr val="000000"/>
                    </a:solidFill>
                  </a:defRPr>
                </a:pPr>
                <a:r>
                  <a:rPr lang="zh-CN" altLang="en-US" sz="1200" dirty="0">
                    <a:solidFill>
                      <a:srgbClr val="000000"/>
                    </a:solidFill>
                    <a:cs typeface="+mn-ea"/>
                    <a:sym typeface="+mn-lt"/>
                  </a:rPr>
                  <a:t>在</a:t>
                </a:r>
                <a:r>
                  <a:rPr lang="en-US" altLang="zh-CN" sz="1200" dirty="0">
                    <a:solidFill>
                      <a:srgbClr val="000000"/>
                    </a:solidFill>
                    <a:cs typeface="+mn-ea"/>
                    <a:sym typeface="+mn-lt"/>
                  </a:rPr>
                  <a:t>DFS</a:t>
                </a:r>
                <a:r>
                  <a:rPr lang="zh-CN" altLang="en-US" sz="1200" dirty="0">
                    <a:solidFill>
                      <a:srgbClr val="000000"/>
                    </a:solidFill>
                    <a:cs typeface="+mn-ea"/>
                    <a:sym typeface="+mn-lt"/>
                  </a:rPr>
                  <a:t>中期分析时未达到终点，正在进行随访</a:t>
                </a:r>
                <a:endParaRPr lang="zh-CN" altLang="en-US" sz="1200" dirty="0">
                  <a:solidFill>
                    <a:srgbClr val="000000"/>
                  </a:solidFill>
                  <a:cs typeface="+mn-ea"/>
                  <a:sym typeface="+mn-lt"/>
                </a:endParaRPr>
              </a:p>
            </p:txBody>
          </p:sp>
          <p:sp>
            <p:nvSpPr>
              <p:cNvPr id="86" name="Google Shape;136;p15"/>
              <p:cNvSpPr txBox="1"/>
              <p:nvPr/>
            </p:nvSpPr>
            <p:spPr>
              <a:xfrm>
                <a:off x="6195278" y="4405615"/>
                <a:ext cx="2935224" cy="174284"/>
              </a:xfrm>
              <a:prstGeom prst="rect">
                <a:avLst/>
              </a:prstGeom>
              <a:noFill/>
              <a:ln>
                <a:noFill/>
              </a:ln>
            </p:spPr>
            <p:txBody>
              <a:bodyPr spcFirstLastPara="1" wrap="square" lIns="34274" tIns="17125" rIns="34274" bIns="17125" anchor="t" anchorCtr="0">
                <a:spAutoFit/>
              </a:bodyPr>
              <a:lstStyle/>
              <a:p>
                <a:pPr defTabSz="685165">
                  <a:defRPr/>
                </a:pPr>
                <a:r>
                  <a:rPr lang="en-US" altLang="zh-CN" sz="1200" kern="0" dirty="0">
                    <a:solidFill>
                      <a:srgbClr val="000000"/>
                    </a:solidFill>
                    <a:cs typeface="+mn-ea"/>
                    <a:sym typeface="+mn-lt"/>
                  </a:rPr>
                  <a:t>OS</a:t>
                </a:r>
                <a:r>
                  <a:rPr lang="zh-CN" altLang="en-US" sz="1200" kern="0" dirty="0">
                    <a:solidFill>
                      <a:srgbClr val="000000"/>
                    </a:solidFill>
                    <a:cs typeface="+mn-ea"/>
                    <a:sym typeface="+mn-lt"/>
                  </a:rPr>
                  <a:t>数据不成熟，未正式检验终点</a:t>
                </a:r>
                <a:endParaRPr lang="zh-CN" altLang="en-US" sz="1200" kern="0" dirty="0">
                  <a:solidFill>
                    <a:srgbClr val="000000"/>
                  </a:solidFill>
                  <a:cs typeface="+mn-ea"/>
                  <a:sym typeface="+mn-lt"/>
                </a:endParaRPr>
              </a:p>
            </p:txBody>
          </p:sp>
          <p:sp>
            <p:nvSpPr>
              <p:cNvPr id="87" name="Google Shape;137;p15"/>
              <p:cNvSpPr/>
              <p:nvPr/>
            </p:nvSpPr>
            <p:spPr>
              <a:xfrm>
                <a:off x="6072910" y="4412502"/>
                <a:ext cx="102812" cy="102812"/>
              </a:xfrm>
              <a:prstGeom prst="rect">
                <a:avLst/>
              </a:prstGeom>
              <a:solidFill>
                <a:srgbClr val="FFFFFF"/>
              </a:solidFill>
              <a:ln w="12700" cap="flat" cmpd="sng">
                <a:solidFill>
                  <a:srgbClr val="000000"/>
                </a:solidFill>
                <a:prstDash val="solid"/>
                <a:miter lim="800000"/>
                <a:headEnd type="none" w="sm" len="sm"/>
                <a:tailEnd type="none" w="sm" len="sm"/>
              </a:ln>
            </p:spPr>
            <p:txBody>
              <a:bodyPr spcFirstLastPara="1" wrap="square" lIns="34274" tIns="17125" rIns="34274" bIns="17125" anchor="ctr" anchorCtr="0">
                <a:noAutofit/>
              </a:bodyPr>
              <a:lstStyle/>
              <a:p>
                <a:pPr algn="ctr" defTabSz="685800">
                  <a:buClr>
                    <a:srgbClr val="000000"/>
                  </a:buClr>
                  <a:defRPr/>
                </a:pPr>
                <a:endParaRPr sz="1600" kern="0" dirty="0">
                  <a:solidFill>
                    <a:srgbClr val="FFFFFF"/>
                  </a:solidFill>
                  <a:cs typeface="+mn-ea"/>
                  <a:sym typeface="+mn-lt"/>
                </a:endParaRPr>
              </a:p>
            </p:txBody>
          </p:sp>
        </p:grpSp>
      </p:grpSp>
      <p:sp>
        <p:nvSpPr>
          <p:cNvPr id="3" name="标题 1"/>
          <p:cNvSpPr>
            <a:spLocks noGrp="1"/>
          </p:cNvSpPr>
          <p:nvPr/>
        </p:nvSpPr>
        <p:spPr>
          <a:xfrm>
            <a:off x="270805" y="169070"/>
            <a:ext cx="10235565" cy="970280"/>
          </a:xfrm>
          <a:prstGeom prst="rect">
            <a:avLst/>
          </a:prstGeom>
        </p:spPr>
        <p:txBody>
          <a:bodyPr vert="horz" lIns="91440" tIns="45720" rIns="91440" bIns="45720" rtlCol="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r>
              <a:rPr lang="en-US" altLang="zh-CN" sz="2400" b="1" dirty="0">
                <a:solidFill>
                  <a:schemeClr val="accent2">
                    <a:lumMod val="75000"/>
                  </a:schemeClr>
                </a:solidFill>
                <a:latin typeface="+mn-lt"/>
                <a:ea typeface="+mn-ea"/>
                <a:cs typeface="+mn-ea"/>
                <a:sym typeface="+mn-lt"/>
              </a:rPr>
              <a:t>IMpower010:</a:t>
            </a:r>
            <a:r>
              <a:rPr lang="zh-CN" altLang="en-US" sz="2400" b="1" dirty="0">
                <a:solidFill>
                  <a:schemeClr val="accent2">
                    <a:lumMod val="75000"/>
                  </a:schemeClr>
                </a:solidFill>
                <a:latin typeface="+mn-lt"/>
                <a:ea typeface="+mn-ea"/>
                <a:cs typeface="+mn-ea"/>
                <a:sym typeface="+mn-lt"/>
              </a:rPr>
              <a:t> </a:t>
            </a:r>
            <a:endParaRPr lang="zh-CN" altLang="en-US" sz="2400" b="1" dirty="0">
              <a:solidFill>
                <a:schemeClr val="accent2">
                  <a:lumMod val="75000"/>
                </a:schemeClr>
              </a:solidFill>
              <a:latin typeface="+mn-lt"/>
              <a:ea typeface="+mn-ea"/>
              <a:cs typeface="+mn-ea"/>
              <a:sym typeface="+mn-lt"/>
            </a:endParaRPr>
          </a:p>
          <a:p>
            <a:pPr defTabSz="685800"/>
            <a:r>
              <a:rPr lang="zh-CN" altLang="en-US" sz="2400" b="1" dirty="0">
                <a:solidFill>
                  <a:schemeClr val="accent2">
                    <a:lumMod val="75000"/>
                  </a:schemeClr>
                </a:solidFill>
                <a:latin typeface="+mn-lt"/>
                <a:ea typeface="+mn-ea"/>
                <a:cs typeface="+mn-ea"/>
                <a:sym typeface="+mn-lt"/>
              </a:rPr>
              <a:t>在</a:t>
            </a:r>
            <a:r>
              <a:rPr lang="en-US" altLang="zh-CN" sz="2400" b="1" dirty="0">
                <a:solidFill>
                  <a:schemeClr val="accent2">
                    <a:lumMod val="75000"/>
                  </a:schemeClr>
                </a:solidFill>
                <a:latin typeface="+mn-lt"/>
                <a:ea typeface="+mn-ea"/>
                <a:cs typeface="+mn-ea"/>
                <a:sym typeface="+mn-lt"/>
              </a:rPr>
              <a:t>IB-IIIA</a:t>
            </a:r>
            <a:r>
              <a:rPr lang="zh-CN" altLang="en-US" sz="2400" b="1" dirty="0">
                <a:solidFill>
                  <a:schemeClr val="accent2">
                    <a:lumMod val="75000"/>
                  </a:schemeClr>
                </a:solidFill>
                <a:latin typeface="+mn-lt"/>
                <a:ea typeface="+mn-ea"/>
                <a:cs typeface="+mn-ea"/>
                <a:sym typeface="+mn-lt"/>
              </a:rPr>
              <a:t>期可切除</a:t>
            </a:r>
            <a:r>
              <a:rPr lang="en-US" altLang="zh-CN" sz="2400" b="1" dirty="0">
                <a:solidFill>
                  <a:schemeClr val="accent2">
                    <a:lumMod val="75000"/>
                  </a:schemeClr>
                </a:solidFill>
                <a:latin typeface="+mn-lt"/>
                <a:ea typeface="+mn-ea"/>
                <a:cs typeface="+mn-ea"/>
                <a:sym typeface="+mn-lt"/>
              </a:rPr>
              <a:t>NSCLC</a:t>
            </a:r>
            <a:r>
              <a:rPr lang="zh-CN" altLang="en-US" sz="2400" b="1" dirty="0">
                <a:solidFill>
                  <a:schemeClr val="accent2">
                    <a:lumMod val="75000"/>
                  </a:schemeClr>
                </a:solidFill>
                <a:latin typeface="+mn-lt"/>
                <a:ea typeface="+mn-ea"/>
                <a:cs typeface="+mn-ea"/>
                <a:sym typeface="+mn-lt"/>
              </a:rPr>
              <a:t>患者辅助化疗后阿替利珠单抗 </a:t>
            </a:r>
            <a:r>
              <a:rPr lang="en-US" altLang="zh-CN" sz="2400" b="1" dirty="0">
                <a:solidFill>
                  <a:schemeClr val="accent2">
                    <a:lumMod val="75000"/>
                  </a:schemeClr>
                </a:solidFill>
                <a:latin typeface="+mn-lt"/>
                <a:ea typeface="+mn-ea"/>
                <a:cs typeface="+mn-ea"/>
                <a:sym typeface="+mn-lt"/>
              </a:rPr>
              <a:t>vs </a:t>
            </a:r>
            <a:r>
              <a:rPr lang="zh-CN" altLang="en-US" sz="2400" b="1" dirty="0">
                <a:solidFill>
                  <a:schemeClr val="accent2">
                    <a:lumMod val="75000"/>
                  </a:schemeClr>
                </a:solidFill>
                <a:latin typeface="+mn-lt"/>
                <a:ea typeface="+mn-ea"/>
                <a:cs typeface="+mn-ea"/>
                <a:sym typeface="+mn-lt"/>
              </a:rPr>
              <a:t>最佳支持治疗</a:t>
            </a:r>
            <a:endParaRPr lang="zh-CN" altLang="en-US" sz="2400" b="1" dirty="0">
              <a:solidFill>
                <a:schemeClr val="accent2">
                  <a:lumMod val="75000"/>
                </a:schemeClr>
              </a:solidFill>
              <a:latin typeface="+mn-lt"/>
              <a:ea typeface="+mn-ea"/>
              <a:cs typeface="+mn-ea"/>
              <a:sym typeface="+mn-lt"/>
            </a:endParaRPr>
          </a:p>
        </p:txBody>
      </p:sp>
      <p:sp>
        <p:nvSpPr>
          <p:cNvPr id="2" name="文本框 1"/>
          <p:cNvSpPr txBox="1"/>
          <p:nvPr/>
        </p:nvSpPr>
        <p:spPr>
          <a:xfrm>
            <a:off x="371621" y="1493530"/>
            <a:ext cx="2601496" cy="2385268"/>
          </a:xfrm>
          <a:prstGeom prst="rect">
            <a:avLst/>
          </a:prstGeom>
          <a:noFill/>
        </p:spPr>
        <p:txBody>
          <a:bodyPr wrap="square" rtlCol="0">
            <a:spAutoFit/>
          </a:bodyPr>
          <a:lstStyle/>
          <a:p>
            <a:pPr algn="just" defTabSz="685800">
              <a:buClr>
                <a:srgbClr val="000000"/>
              </a:buClr>
              <a:defRPr/>
            </a:pPr>
            <a:r>
              <a:rPr lang="zh-CN" altLang="en-US" b="1" kern="0" dirty="0">
                <a:solidFill>
                  <a:srgbClr val="000000"/>
                </a:solidFill>
                <a:cs typeface="+mn-ea"/>
                <a:sym typeface="+mn-lt"/>
              </a:rPr>
              <a:t>完全切除的</a:t>
            </a:r>
            <a:r>
              <a:rPr lang="en-US" altLang="zh-CN" b="1" kern="0" dirty="0" err="1">
                <a:solidFill>
                  <a:srgbClr val="000000"/>
                </a:solidFill>
                <a:cs typeface="+mn-ea"/>
                <a:sym typeface="+mn-lt"/>
              </a:rPr>
              <a:t>IB-IIIA</a:t>
            </a:r>
            <a:r>
              <a:rPr lang="zh-CN" altLang="en-US" b="1" kern="0" dirty="0">
                <a:solidFill>
                  <a:srgbClr val="000000"/>
                </a:solidFill>
                <a:cs typeface="+mn-ea"/>
                <a:sym typeface="+mn-lt"/>
              </a:rPr>
              <a:t>期</a:t>
            </a:r>
            <a:r>
              <a:rPr lang="en-US" altLang="zh-CN" b="1" kern="0" dirty="0" err="1" smtClean="0">
                <a:solidFill>
                  <a:srgbClr val="000000"/>
                </a:solidFill>
                <a:cs typeface="+mn-ea"/>
                <a:sym typeface="+mn-lt"/>
              </a:rPr>
              <a:t>NSCLC</a:t>
            </a:r>
            <a:endParaRPr lang="en-US" altLang="zh-CN" b="1" kern="0" dirty="0" smtClean="0">
              <a:solidFill>
                <a:srgbClr val="000000"/>
              </a:solidFill>
              <a:cs typeface="+mn-ea"/>
              <a:sym typeface="+mn-lt"/>
            </a:endParaRPr>
          </a:p>
          <a:p>
            <a:pPr algn="just" defTabSz="685800">
              <a:buClr>
                <a:srgbClr val="000000"/>
              </a:buClr>
              <a:defRPr/>
            </a:pPr>
            <a:r>
              <a:rPr lang="zh-CN" altLang="en-US" kern="0" dirty="0" smtClean="0">
                <a:solidFill>
                  <a:srgbClr val="000000"/>
                </a:solidFill>
                <a:cs typeface="+mn-ea"/>
                <a:sym typeface="+mn-lt"/>
              </a:rPr>
              <a:t>根据</a:t>
            </a:r>
            <a:r>
              <a:rPr lang="en-US" altLang="zh-CN" kern="0" dirty="0" err="1">
                <a:solidFill>
                  <a:srgbClr val="000000"/>
                </a:solidFill>
                <a:cs typeface="+mn-ea"/>
                <a:sym typeface="+mn-lt"/>
              </a:rPr>
              <a:t>UICC</a:t>
            </a:r>
            <a:r>
              <a:rPr lang="en-US" altLang="zh-CN" kern="0" dirty="0">
                <a:solidFill>
                  <a:srgbClr val="000000"/>
                </a:solidFill>
                <a:cs typeface="+mn-ea"/>
                <a:sym typeface="+mn-lt"/>
              </a:rPr>
              <a:t>/</a:t>
            </a:r>
            <a:r>
              <a:rPr lang="en-US" altLang="zh-CN" kern="0" dirty="0" err="1">
                <a:solidFill>
                  <a:srgbClr val="000000"/>
                </a:solidFill>
                <a:cs typeface="+mn-ea"/>
                <a:sym typeface="+mn-lt"/>
              </a:rPr>
              <a:t>AJCC</a:t>
            </a:r>
            <a:r>
              <a:rPr lang="zh-CN" altLang="en-US" kern="0" dirty="0">
                <a:solidFill>
                  <a:srgbClr val="000000"/>
                </a:solidFill>
                <a:cs typeface="+mn-ea"/>
                <a:sym typeface="+mn-lt"/>
              </a:rPr>
              <a:t>第</a:t>
            </a:r>
            <a:r>
              <a:rPr lang="en-US" altLang="zh-CN" kern="0" dirty="0">
                <a:solidFill>
                  <a:srgbClr val="000000"/>
                </a:solidFill>
                <a:cs typeface="+mn-ea"/>
                <a:sym typeface="+mn-lt"/>
              </a:rPr>
              <a:t>7</a:t>
            </a:r>
            <a:r>
              <a:rPr lang="zh-CN" altLang="en-US" kern="0" dirty="0" smtClean="0">
                <a:solidFill>
                  <a:srgbClr val="000000"/>
                </a:solidFill>
                <a:cs typeface="+mn-ea"/>
                <a:sym typeface="+mn-lt"/>
              </a:rPr>
              <a:t>版</a:t>
            </a:r>
            <a:endParaRPr lang="en-US" altLang="zh-CN" b="1" kern="0" dirty="0" smtClean="0">
              <a:solidFill>
                <a:srgbClr val="000000"/>
              </a:solidFill>
              <a:cs typeface="+mn-ea"/>
              <a:sym typeface="+mn-lt"/>
            </a:endParaRPr>
          </a:p>
          <a:p>
            <a:pPr algn="just" defTabSz="685800">
              <a:buClr>
                <a:srgbClr val="000000"/>
              </a:buClr>
              <a:defRPr/>
            </a:pPr>
            <a:endParaRPr lang="zh-CN" altLang="en-US" sz="700" kern="0" dirty="0">
              <a:solidFill>
                <a:srgbClr val="000000"/>
              </a:solidFill>
              <a:cs typeface="+mn-ea"/>
              <a:sym typeface="+mn-lt"/>
            </a:endParaRPr>
          </a:p>
          <a:p>
            <a:pPr marL="83185" indent="-83185" algn="just" defTabSz="685800">
              <a:lnSpc>
                <a:spcPct val="110000"/>
              </a:lnSpc>
              <a:buClr>
                <a:srgbClr val="000000"/>
              </a:buClr>
              <a:buSzPts val="1260"/>
              <a:buFont typeface="Arial" panose="020B0604020202020204"/>
              <a:buChar char="•"/>
              <a:defRPr/>
            </a:pPr>
            <a:r>
              <a:rPr lang="en-US" altLang="zh-CN" sz="1600" kern="0" dirty="0" err="1">
                <a:solidFill>
                  <a:srgbClr val="000000"/>
                </a:solidFill>
                <a:cs typeface="+mn-ea"/>
                <a:sym typeface="+mn-lt"/>
              </a:rPr>
              <a:t>IB</a:t>
            </a:r>
            <a:r>
              <a:rPr lang="zh-CN" altLang="en-US" sz="1600" kern="0" dirty="0">
                <a:solidFill>
                  <a:srgbClr val="000000"/>
                </a:solidFill>
                <a:cs typeface="+mn-ea"/>
                <a:sym typeface="+mn-lt"/>
              </a:rPr>
              <a:t>期肿瘤≥</a:t>
            </a:r>
            <a:r>
              <a:rPr lang="en-US" altLang="zh-CN" sz="1600" kern="0" dirty="0">
                <a:solidFill>
                  <a:srgbClr val="000000"/>
                </a:solidFill>
                <a:cs typeface="+mn-ea"/>
                <a:sym typeface="+mn-lt"/>
              </a:rPr>
              <a:t>4 cm</a:t>
            </a:r>
            <a:endParaRPr lang="en-US" altLang="zh-CN" sz="1600" kern="0" dirty="0">
              <a:solidFill>
                <a:srgbClr val="000000"/>
              </a:solidFill>
              <a:cs typeface="+mn-ea"/>
              <a:sym typeface="+mn-lt"/>
            </a:endParaRPr>
          </a:p>
          <a:p>
            <a:pPr marL="83185" indent="-83185" algn="just" defTabSz="685800">
              <a:lnSpc>
                <a:spcPct val="110000"/>
              </a:lnSpc>
              <a:buClr>
                <a:srgbClr val="000000"/>
              </a:buClr>
              <a:buSzPts val="1260"/>
              <a:buFont typeface="Arial" panose="020B0604020202020204"/>
              <a:buChar char="•"/>
              <a:defRPr/>
            </a:pPr>
            <a:r>
              <a:rPr lang="en-US" altLang="zh-CN" sz="1600" kern="0" dirty="0" err="1">
                <a:solidFill>
                  <a:srgbClr val="000000"/>
                </a:solidFill>
                <a:cs typeface="+mn-ea"/>
                <a:sym typeface="+mn-lt"/>
              </a:rPr>
              <a:t>ECOG</a:t>
            </a:r>
            <a:r>
              <a:rPr lang="en-US" altLang="zh-CN" sz="1600" kern="0" dirty="0">
                <a:solidFill>
                  <a:srgbClr val="000000"/>
                </a:solidFill>
                <a:cs typeface="+mn-ea"/>
                <a:sym typeface="+mn-lt"/>
              </a:rPr>
              <a:t> PS 0-1</a:t>
            </a:r>
            <a:r>
              <a:rPr lang="zh-CN" altLang="en-US" sz="1600" kern="0" dirty="0">
                <a:solidFill>
                  <a:srgbClr val="000000"/>
                </a:solidFill>
                <a:cs typeface="+mn-ea"/>
                <a:sym typeface="+mn-lt"/>
              </a:rPr>
              <a:t>分</a:t>
            </a:r>
            <a:endParaRPr lang="zh-CN" altLang="en-US" sz="1600" kern="0" dirty="0">
              <a:solidFill>
                <a:srgbClr val="000000"/>
              </a:solidFill>
              <a:cs typeface="+mn-ea"/>
              <a:sym typeface="+mn-lt"/>
            </a:endParaRPr>
          </a:p>
          <a:p>
            <a:pPr marL="83185" indent="-83185" algn="just" defTabSz="685800">
              <a:lnSpc>
                <a:spcPct val="110000"/>
              </a:lnSpc>
              <a:buClr>
                <a:srgbClr val="000000"/>
              </a:buClr>
              <a:buSzPts val="1260"/>
              <a:buFont typeface="Arial" panose="020B0604020202020204"/>
              <a:buChar char="•"/>
              <a:defRPr/>
            </a:pPr>
            <a:r>
              <a:rPr lang="zh-CN" altLang="en-US" sz="1600" kern="0" dirty="0">
                <a:solidFill>
                  <a:srgbClr val="000000"/>
                </a:solidFill>
                <a:cs typeface="+mn-ea"/>
                <a:sym typeface="+mn-lt"/>
              </a:rPr>
              <a:t>肺叶切除术</a:t>
            </a:r>
            <a:r>
              <a:rPr lang="en-US" altLang="zh-CN" sz="1600" kern="0" dirty="0">
                <a:solidFill>
                  <a:srgbClr val="000000"/>
                </a:solidFill>
                <a:cs typeface="+mn-ea"/>
                <a:sym typeface="+mn-lt"/>
              </a:rPr>
              <a:t>/</a:t>
            </a:r>
            <a:r>
              <a:rPr lang="zh-CN" altLang="en-US" sz="1600" kern="0" dirty="0">
                <a:solidFill>
                  <a:srgbClr val="000000"/>
                </a:solidFill>
                <a:cs typeface="+mn-ea"/>
                <a:sym typeface="+mn-lt"/>
              </a:rPr>
              <a:t>全肺切除术</a:t>
            </a:r>
            <a:endParaRPr lang="zh-CN" altLang="en-US" sz="1600" kern="0" dirty="0">
              <a:solidFill>
                <a:srgbClr val="000000"/>
              </a:solidFill>
              <a:cs typeface="+mn-ea"/>
              <a:sym typeface="+mn-lt"/>
            </a:endParaRPr>
          </a:p>
          <a:p>
            <a:pPr marL="83185" indent="-83185" algn="just" defTabSz="685800">
              <a:lnSpc>
                <a:spcPct val="110000"/>
              </a:lnSpc>
              <a:buClr>
                <a:srgbClr val="000000"/>
              </a:buClr>
              <a:buSzPts val="1260"/>
              <a:buFont typeface="Arial" panose="020B0604020202020204"/>
              <a:buChar char="•"/>
              <a:defRPr/>
            </a:pPr>
            <a:r>
              <a:rPr lang="zh-CN" altLang="en-US" sz="1600" kern="0" dirty="0">
                <a:solidFill>
                  <a:srgbClr val="000000"/>
                </a:solidFill>
                <a:cs typeface="+mn-ea"/>
                <a:sym typeface="+mn-lt"/>
              </a:rPr>
              <a:t>具有用于</a:t>
            </a:r>
            <a:r>
              <a:rPr lang="en-US" altLang="zh-CN" sz="1600" kern="0" dirty="0" err="1">
                <a:solidFill>
                  <a:srgbClr val="000000"/>
                </a:solidFill>
                <a:cs typeface="+mn-ea"/>
                <a:sym typeface="+mn-lt"/>
              </a:rPr>
              <a:t>PD-L1</a:t>
            </a:r>
            <a:r>
              <a:rPr lang="zh-CN" altLang="en-US" sz="1600" kern="0" dirty="0">
                <a:solidFill>
                  <a:srgbClr val="000000"/>
                </a:solidFill>
                <a:cs typeface="+mn-ea"/>
                <a:sym typeface="+mn-lt"/>
              </a:rPr>
              <a:t>分析的肿瘤组织</a:t>
            </a:r>
            <a:endParaRPr lang="zh-CN" altLang="en-US" sz="1600" kern="0" dirty="0">
              <a:solidFill>
                <a:srgbClr val="000000"/>
              </a:solidFill>
              <a:cs typeface="+mn-ea"/>
              <a:sym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pasted-image.pdf"/>
          <p:cNvPicPr>
            <a:picLocks noChangeAspect="1"/>
          </p:cNvPicPr>
          <p:nvPr/>
        </p:nvPicPr>
        <p:blipFill>
          <a:blip r:embed="rId1"/>
          <a:stretch>
            <a:fillRect/>
          </a:stretch>
        </p:blipFill>
        <p:spPr>
          <a:xfrm>
            <a:off x="251460" y="1182055"/>
            <a:ext cx="8362950" cy="9525"/>
          </a:xfrm>
          <a:prstGeom prst="rect">
            <a:avLst/>
          </a:prstGeom>
          <a:ln w="12700">
            <a:miter lim="400000"/>
            <a:headEnd/>
            <a:tailEnd/>
          </a:ln>
        </p:spPr>
      </p:pic>
      <p:sp>
        <p:nvSpPr>
          <p:cNvPr id="6" name="Shape 129"/>
          <p:cNvSpPr/>
          <p:nvPr/>
        </p:nvSpPr>
        <p:spPr>
          <a:xfrm>
            <a:off x="251462" y="279532"/>
            <a:ext cx="7838684" cy="807913"/>
          </a:xfrm>
          <a:prstGeom prst="rect">
            <a:avLst/>
          </a:prstGeom>
          <a:ln w="12700">
            <a:miter lim="400000"/>
          </a:ln>
        </p:spPr>
        <p:txBody>
          <a:bodyPr wrap="none" lIns="19050" tIns="19050" rIns="19050" bIns="19050" anchor="ctr">
            <a:spAutoFit/>
          </a:bodyPr>
          <a:lstStyle>
            <a:lvl1pPr algn="l" defTabSz="457200">
              <a:lnSpc>
                <a:spcPts val="6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D92783"/>
                </a:solidFill>
                <a:latin typeface="ArialUnicodeMS"/>
                <a:ea typeface="ArialUnicodeMS"/>
                <a:cs typeface="ArialUnicodeMS"/>
                <a:sym typeface="ArialUnicodeMS"/>
              </a:defRPr>
            </a:lvl1pPr>
          </a:lstStyle>
          <a:p>
            <a:r>
              <a:rPr lang="zh-CN" altLang="en-US" sz="2800" b="1" dirty="0">
                <a:solidFill>
                  <a:schemeClr val="accent2">
                    <a:lumMod val="75000"/>
                  </a:schemeClr>
                </a:solidFill>
                <a:latin typeface="+mn-lt"/>
                <a:ea typeface="+mn-ea"/>
                <a:cs typeface="+mn-ea"/>
                <a:sym typeface="+mn-lt"/>
              </a:rPr>
              <a:t>靶向治疗是</a:t>
            </a:r>
            <a:r>
              <a:rPr lang="en-US" altLang="zh-CN" sz="2800" b="1" dirty="0">
                <a:solidFill>
                  <a:schemeClr val="accent2">
                    <a:lumMod val="75000"/>
                  </a:schemeClr>
                </a:solidFill>
                <a:latin typeface="+mn-lt"/>
                <a:ea typeface="+mn-ea"/>
                <a:cs typeface="+mn-ea"/>
                <a:sym typeface="+mn-lt"/>
              </a:rPr>
              <a:t>NS</a:t>
            </a:r>
            <a:r>
              <a:rPr lang="en-US" altLang="zh-CN" sz="2800" b="1" dirty="0">
                <a:solidFill>
                  <a:srgbClr val="C55A11"/>
                </a:solidFill>
                <a:latin typeface="+mn-lt"/>
                <a:ea typeface="+mn-ea"/>
                <a:cs typeface="+mn-ea"/>
                <a:sym typeface="+mn-lt"/>
              </a:rPr>
              <a:t>C</a:t>
            </a:r>
            <a:r>
              <a:rPr lang="en-US" altLang="zh-CN" sz="2800" b="1" dirty="0">
                <a:solidFill>
                  <a:schemeClr val="accent2">
                    <a:lumMod val="75000"/>
                  </a:schemeClr>
                </a:solidFill>
                <a:latin typeface="+mn-lt"/>
                <a:ea typeface="+mn-ea"/>
                <a:cs typeface="+mn-ea"/>
                <a:sym typeface="+mn-lt"/>
              </a:rPr>
              <a:t>LC </a:t>
            </a:r>
            <a:r>
              <a:rPr lang="zh-CN" altLang="en-US" sz="2800" b="1" dirty="0">
                <a:solidFill>
                  <a:schemeClr val="accent2">
                    <a:lumMod val="75000"/>
                  </a:schemeClr>
                </a:solidFill>
                <a:latin typeface="+mn-lt"/>
                <a:ea typeface="+mn-ea"/>
                <a:cs typeface="+mn-ea"/>
                <a:sym typeface="+mn-lt"/>
              </a:rPr>
              <a:t>术后全身辅助治疗的新生力量</a:t>
            </a:r>
            <a:endParaRPr lang="zh-CN" altLang="en-US" sz="2800" b="1" dirty="0">
              <a:solidFill>
                <a:schemeClr val="accent2">
                  <a:lumMod val="75000"/>
                </a:schemeClr>
              </a:solidFill>
              <a:latin typeface="+mn-lt"/>
              <a:ea typeface="+mn-ea"/>
              <a:cs typeface="+mn-ea"/>
              <a:sym typeface="+mn-lt"/>
            </a:endParaRPr>
          </a:p>
        </p:txBody>
      </p:sp>
      <p:grpSp>
        <p:nvGrpSpPr>
          <p:cNvPr id="7" name="组合 6"/>
          <p:cNvGrpSpPr/>
          <p:nvPr/>
        </p:nvGrpSpPr>
        <p:grpSpPr>
          <a:xfrm>
            <a:off x="138546" y="1653309"/>
            <a:ext cx="12011545" cy="3558770"/>
            <a:chOff x="223197" y="2176670"/>
            <a:chExt cx="12663497" cy="3507360"/>
          </a:xfrm>
        </p:grpSpPr>
        <p:sp>
          <p:nvSpPr>
            <p:cNvPr id="8" name="右箭头 3"/>
            <p:cNvSpPr/>
            <p:nvPr/>
          </p:nvSpPr>
          <p:spPr>
            <a:xfrm>
              <a:off x="10192543" y="2476758"/>
              <a:ext cx="259715" cy="97155"/>
            </a:xfrm>
            <a:prstGeom prst="rightArrow">
              <a:avLst>
                <a:gd name="adj1" fmla="val 73812"/>
                <a:gd name="adj2" fmla="val 50000"/>
              </a:avLst>
            </a:prstGeom>
            <a:solidFill>
              <a:schemeClr val="accent2">
                <a:lumMod val="75000"/>
              </a:schemeClr>
            </a:solidFill>
            <a:ln>
              <a:solidFill>
                <a:srgbClr val="D92783"/>
              </a:solidFill>
            </a:ln>
          </p:spPr>
          <p:style>
            <a:lnRef idx="1">
              <a:schemeClr val="accent6"/>
            </a:lnRef>
            <a:fillRef idx="3">
              <a:schemeClr val="accent6"/>
            </a:fillRef>
            <a:effectRef idx="2">
              <a:schemeClr val="accent6"/>
            </a:effectRef>
            <a:fontRef idx="minor">
              <a:schemeClr val="lt1"/>
            </a:fontRef>
          </p:style>
          <p:txBody>
            <a:bodyPr rtlCol="0" anchor="ctr"/>
            <a:lstStyle/>
            <a:p>
              <a:endParaRPr lang="zh-CN" altLang="en-US" sz="1050" dirty="0">
                <a:cs typeface="+mn-ea"/>
                <a:sym typeface="+mn-lt"/>
              </a:endParaRPr>
            </a:p>
          </p:txBody>
        </p:sp>
        <p:grpSp>
          <p:nvGrpSpPr>
            <p:cNvPr id="9" name="组合 8"/>
            <p:cNvGrpSpPr/>
            <p:nvPr/>
          </p:nvGrpSpPr>
          <p:grpSpPr>
            <a:xfrm>
              <a:off x="223197" y="2176670"/>
              <a:ext cx="12663497" cy="3507360"/>
              <a:chOff x="223197" y="1041289"/>
              <a:chExt cx="12663497" cy="4658084"/>
            </a:xfrm>
          </p:grpSpPr>
          <p:grpSp>
            <p:nvGrpSpPr>
              <p:cNvPr id="10" name="组合 9"/>
              <p:cNvGrpSpPr/>
              <p:nvPr/>
            </p:nvGrpSpPr>
            <p:grpSpPr>
              <a:xfrm>
                <a:off x="223197" y="1041289"/>
                <a:ext cx="10320384" cy="4658084"/>
                <a:chOff x="2616456" y="1666542"/>
                <a:chExt cx="6920989" cy="3803953"/>
              </a:xfrm>
            </p:grpSpPr>
            <p:sp>
              <p:nvSpPr>
                <p:cNvPr id="14" name="圆角矩形 4"/>
                <p:cNvSpPr/>
                <p:nvPr/>
              </p:nvSpPr>
              <p:spPr>
                <a:xfrm>
                  <a:off x="2616456" y="1676302"/>
                  <a:ext cx="1054873" cy="747588"/>
                </a:xfrm>
                <a:prstGeom prst="roundRect">
                  <a:avLst/>
                </a:prstGeom>
                <a:solidFill>
                  <a:schemeClr val="bg2">
                    <a:lumMod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b="1" dirty="0">
                      <a:solidFill>
                        <a:schemeClr val="tx2"/>
                      </a:solidFill>
                      <a:cs typeface="+mn-ea"/>
                      <a:sym typeface="+mn-lt"/>
                    </a:rPr>
                    <a:t>BR </a:t>
                  </a:r>
                  <a:r>
                    <a:rPr lang="en-US" altLang="zh-CN" sz="2400" b="1" dirty="0">
                      <a:solidFill>
                        <a:schemeClr val="tx2"/>
                      </a:solidFill>
                      <a:cs typeface="+mn-ea"/>
                      <a:sym typeface="+mn-lt"/>
                    </a:rPr>
                    <a:t>19</a:t>
                  </a:r>
                  <a:endParaRPr lang="en-US" altLang="zh-CN" sz="2400" b="1" dirty="0">
                    <a:solidFill>
                      <a:schemeClr val="tx2"/>
                    </a:solidFill>
                    <a:cs typeface="+mn-ea"/>
                    <a:sym typeface="+mn-lt"/>
                  </a:endParaRPr>
                </a:p>
              </p:txBody>
            </p:sp>
            <p:sp>
              <p:nvSpPr>
                <p:cNvPr id="15" name="圆角矩形 6"/>
                <p:cNvSpPr/>
                <p:nvPr/>
              </p:nvSpPr>
              <p:spPr>
                <a:xfrm>
                  <a:off x="3849470" y="1666542"/>
                  <a:ext cx="1144553" cy="747588"/>
                </a:xfrm>
                <a:prstGeom prst="roundRect">
                  <a:avLst/>
                </a:prstGeom>
                <a:solidFill>
                  <a:schemeClr val="bg2">
                    <a:lumMod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b="1" dirty="0">
                      <a:solidFill>
                        <a:schemeClr val="tx2"/>
                      </a:solidFill>
                      <a:cs typeface="+mn-ea"/>
                      <a:sym typeface="+mn-lt"/>
                    </a:rPr>
                    <a:t>RADIANT</a:t>
                  </a:r>
                  <a:endParaRPr lang="en-US" altLang="zh-CN" sz="2000" b="1" dirty="0">
                    <a:solidFill>
                      <a:schemeClr val="tx2"/>
                    </a:solidFill>
                    <a:cs typeface="+mn-ea"/>
                    <a:sym typeface="+mn-lt"/>
                  </a:endParaRPr>
                </a:p>
              </p:txBody>
            </p:sp>
            <p:sp>
              <p:nvSpPr>
                <p:cNvPr id="16" name="圆角矩形 7"/>
                <p:cNvSpPr/>
                <p:nvPr/>
              </p:nvSpPr>
              <p:spPr>
                <a:xfrm>
                  <a:off x="5170221" y="1666542"/>
                  <a:ext cx="1054873" cy="747588"/>
                </a:xfrm>
                <a:prstGeom prst="roundRect">
                  <a:avLst/>
                </a:prstGeom>
                <a:solidFill>
                  <a:schemeClr val="bg2">
                    <a:lumMod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b="1" dirty="0">
                      <a:solidFill>
                        <a:schemeClr val="tx2"/>
                      </a:solidFill>
                      <a:cs typeface="+mn-ea"/>
                      <a:sym typeface="+mn-lt"/>
                    </a:rPr>
                    <a:t>MSKCC</a:t>
                  </a:r>
                  <a:endParaRPr lang="zh-CN" altLang="en-US" sz="1050" b="1" dirty="0">
                    <a:solidFill>
                      <a:schemeClr val="tx2"/>
                    </a:solidFill>
                    <a:cs typeface="+mn-ea"/>
                    <a:sym typeface="+mn-lt"/>
                  </a:endParaRPr>
                </a:p>
              </p:txBody>
            </p:sp>
            <p:sp>
              <p:nvSpPr>
                <p:cNvPr id="17" name="圆角矩形 8"/>
                <p:cNvSpPr/>
                <p:nvPr/>
              </p:nvSpPr>
              <p:spPr>
                <a:xfrm>
                  <a:off x="6408018" y="1670269"/>
                  <a:ext cx="1054873" cy="747588"/>
                </a:xfrm>
                <a:prstGeom prst="roundRect">
                  <a:avLst/>
                </a:prstGeom>
                <a:solidFill>
                  <a:schemeClr val="bg2">
                    <a:lumMod val="9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b="1" dirty="0">
                      <a:solidFill>
                        <a:schemeClr val="tx2"/>
                      </a:solidFill>
                      <a:cs typeface="+mn-ea"/>
                      <a:sym typeface="+mn-lt"/>
                    </a:rPr>
                    <a:t>SELECT</a:t>
                  </a:r>
                  <a:endParaRPr lang="zh-CN" altLang="en-US" sz="1050" b="1" dirty="0">
                    <a:solidFill>
                      <a:schemeClr val="tx2"/>
                    </a:solidFill>
                    <a:cs typeface="+mn-ea"/>
                    <a:sym typeface="+mn-lt"/>
                  </a:endParaRPr>
                </a:p>
              </p:txBody>
            </p:sp>
            <p:sp>
              <p:nvSpPr>
                <p:cNvPr id="18" name="右箭头 9"/>
                <p:cNvSpPr/>
                <p:nvPr/>
              </p:nvSpPr>
              <p:spPr>
                <a:xfrm>
                  <a:off x="3680553" y="2034941"/>
                  <a:ext cx="174199" cy="149517"/>
                </a:xfrm>
                <a:prstGeom prst="rightArrow">
                  <a:avLst/>
                </a:prstGeom>
                <a:solidFill>
                  <a:schemeClr val="accent2">
                    <a:lumMod val="75000"/>
                  </a:schemeClr>
                </a:solidFill>
                <a:ln>
                  <a:solidFill>
                    <a:srgbClr val="D92783"/>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zh-CN" altLang="en-US" sz="1050">
                    <a:cs typeface="+mn-ea"/>
                    <a:sym typeface="+mn-lt"/>
                  </a:endParaRPr>
                </a:p>
              </p:txBody>
            </p:sp>
            <p:sp>
              <p:nvSpPr>
                <p:cNvPr id="19" name="右箭头 10"/>
                <p:cNvSpPr/>
                <p:nvPr/>
              </p:nvSpPr>
              <p:spPr>
                <a:xfrm>
                  <a:off x="5005576" y="2046441"/>
                  <a:ext cx="174199" cy="149517"/>
                </a:xfrm>
                <a:prstGeom prst="rightArrow">
                  <a:avLst>
                    <a:gd name="adj1" fmla="val 50000"/>
                    <a:gd name="adj2" fmla="val 74615"/>
                  </a:avLst>
                </a:prstGeom>
                <a:solidFill>
                  <a:schemeClr val="accent2">
                    <a:lumMod val="75000"/>
                  </a:schemeClr>
                </a:solidFill>
                <a:ln>
                  <a:solidFill>
                    <a:srgbClr val="D92783"/>
                  </a:solidFill>
                </a:ln>
              </p:spPr>
              <p:style>
                <a:lnRef idx="1">
                  <a:schemeClr val="accent6"/>
                </a:lnRef>
                <a:fillRef idx="3">
                  <a:schemeClr val="accent6"/>
                </a:fillRef>
                <a:effectRef idx="2">
                  <a:schemeClr val="accent6"/>
                </a:effectRef>
                <a:fontRef idx="minor">
                  <a:schemeClr val="lt1"/>
                </a:fontRef>
              </p:style>
              <p:txBody>
                <a:bodyPr rtlCol="0" anchor="ctr"/>
                <a:lstStyle/>
                <a:p>
                  <a:endParaRPr lang="zh-CN" altLang="en-US" sz="1050">
                    <a:cs typeface="+mn-ea"/>
                    <a:sym typeface="+mn-lt"/>
                  </a:endParaRPr>
                </a:p>
              </p:txBody>
            </p:sp>
            <p:sp>
              <p:nvSpPr>
                <p:cNvPr id="20" name="右箭头 11"/>
                <p:cNvSpPr/>
                <p:nvPr/>
              </p:nvSpPr>
              <p:spPr>
                <a:xfrm>
                  <a:off x="6234375" y="2056201"/>
                  <a:ext cx="174199" cy="149517"/>
                </a:xfrm>
                <a:prstGeom prst="rightArrow">
                  <a:avLst/>
                </a:prstGeom>
                <a:solidFill>
                  <a:schemeClr val="accent2">
                    <a:lumMod val="75000"/>
                  </a:schemeClr>
                </a:solidFill>
                <a:ln>
                  <a:solidFill>
                    <a:srgbClr val="D92783"/>
                  </a:solidFill>
                </a:ln>
              </p:spPr>
              <p:style>
                <a:lnRef idx="1">
                  <a:schemeClr val="accent6"/>
                </a:lnRef>
                <a:fillRef idx="3">
                  <a:schemeClr val="accent6"/>
                </a:fillRef>
                <a:effectRef idx="2">
                  <a:schemeClr val="accent6"/>
                </a:effectRef>
                <a:fontRef idx="minor">
                  <a:schemeClr val="lt1"/>
                </a:fontRef>
              </p:style>
              <p:txBody>
                <a:bodyPr rtlCol="0" anchor="ctr"/>
                <a:lstStyle/>
                <a:p>
                  <a:endParaRPr lang="zh-CN" altLang="en-US" sz="1050">
                    <a:cs typeface="+mn-ea"/>
                    <a:sym typeface="+mn-lt"/>
                  </a:endParaRPr>
                </a:p>
              </p:txBody>
            </p:sp>
            <p:sp>
              <p:nvSpPr>
                <p:cNvPr id="21" name="TextBox 12"/>
                <p:cNvSpPr txBox="1"/>
                <p:nvPr/>
              </p:nvSpPr>
              <p:spPr>
                <a:xfrm>
                  <a:off x="2831774" y="2512322"/>
                  <a:ext cx="775230" cy="397530"/>
                </a:xfrm>
                <a:prstGeom prst="rect">
                  <a:avLst/>
                </a:prstGeom>
                <a:noFill/>
              </p:spPr>
              <p:txBody>
                <a:bodyPr wrap="square" rtlCol="0">
                  <a:spAutoFit/>
                </a:bodyPr>
                <a:lstStyle/>
                <a:p>
                  <a:r>
                    <a:rPr lang="en-US" altLang="zh-CN" dirty="0">
                      <a:cs typeface="+mn-ea"/>
                      <a:sym typeface="+mn-lt"/>
                    </a:rPr>
                    <a:t>2002</a:t>
                  </a:r>
                  <a:r>
                    <a:rPr lang="zh-CN" altLang="en-US" dirty="0">
                      <a:cs typeface="+mn-ea"/>
                      <a:sym typeface="+mn-lt"/>
                    </a:rPr>
                    <a:t>年</a:t>
                  </a:r>
                  <a:r>
                    <a:rPr lang="zh-CN" altLang="en-US" sz="1000" dirty="0">
                      <a:cs typeface="+mn-ea"/>
                      <a:sym typeface="+mn-lt"/>
                    </a:rPr>
                    <a:t> </a:t>
                  </a:r>
                  <a:r>
                    <a:rPr lang="zh-CN" altLang="en-US" sz="1050" dirty="0">
                      <a:cs typeface="+mn-ea"/>
                      <a:sym typeface="+mn-lt"/>
                    </a:rPr>
                    <a:t>                               </a:t>
                  </a:r>
                  <a:endParaRPr lang="zh-CN" altLang="en-US" sz="1050" dirty="0">
                    <a:cs typeface="+mn-ea"/>
                    <a:sym typeface="+mn-lt"/>
                  </a:endParaRPr>
                </a:p>
              </p:txBody>
            </p:sp>
            <p:sp>
              <p:nvSpPr>
                <p:cNvPr id="22" name="TextBox 13"/>
                <p:cNvSpPr txBox="1"/>
                <p:nvPr/>
              </p:nvSpPr>
              <p:spPr>
                <a:xfrm>
                  <a:off x="4075529" y="2506839"/>
                  <a:ext cx="692313" cy="397530"/>
                </a:xfrm>
                <a:prstGeom prst="rect">
                  <a:avLst/>
                </a:prstGeom>
                <a:noFill/>
              </p:spPr>
              <p:txBody>
                <a:bodyPr wrap="square" rtlCol="0">
                  <a:spAutoFit/>
                </a:bodyPr>
                <a:lstStyle/>
                <a:p>
                  <a:r>
                    <a:rPr lang="en-US" altLang="zh-CN" dirty="0">
                      <a:cs typeface="+mn-ea"/>
                      <a:sym typeface="+mn-lt"/>
                    </a:rPr>
                    <a:t>2006</a:t>
                  </a:r>
                  <a:r>
                    <a:rPr lang="zh-CN" altLang="en-US" dirty="0">
                      <a:cs typeface="+mn-ea"/>
                      <a:sym typeface="+mn-lt"/>
                    </a:rPr>
                    <a:t>年</a:t>
                  </a:r>
                  <a:r>
                    <a:rPr lang="zh-CN" altLang="en-US" sz="1050" dirty="0">
                      <a:cs typeface="+mn-ea"/>
                      <a:sym typeface="+mn-lt"/>
                    </a:rPr>
                    <a:t>                                </a:t>
                  </a:r>
                  <a:endParaRPr lang="zh-CN" altLang="en-US" sz="1050" dirty="0">
                    <a:cs typeface="+mn-ea"/>
                    <a:sym typeface="+mn-lt"/>
                  </a:endParaRPr>
                </a:p>
              </p:txBody>
            </p:sp>
            <p:sp>
              <p:nvSpPr>
                <p:cNvPr id="23" name="TextBox 14"/>
                <p:cNvSpPr txBox="1"/>
                <p:nvPr/>
              </p:nvSpPr>
              <p:spPr>
                <a:xfrm>
                  <a:off x="5306803" y="2512322"/>
                  <a:ext cx="761410" cy="397530"/>
                </a:xfrm>
                <a:prstGeom prst="rect">
                  <a:avLst/>
                </a:prstGeom>
                <a:noFill/>
              </p:spPr>
              <p:txBody>
                <a:bodyPr wrap="square" rtlCol="0">
                  <a:spAutoFit/>
                </a:bodyPr>
                <a:lstStyle/>
                <a:p>
                  <a:r>
                    <a:rPr lang="en-US" altLang="zh-CN" dirty="0">
                      <a:cs typeface="+mn-ea"/>
                      <a:sym typeface="+mn-lt"/>
                    </a:rPr>
                    <a:t>2011</a:t>
                  </a:r>
                  <a:r>
                    <a:rPr lang="zh-CN" altLang="en-US" dirty="0">
                      <a:cs typeface="+mn-ea"/>
                      <a:sym typeface="+mn-lt"/>
                    </a:rPr>
                    <a:t>年  </a:t>
                  </a:r>
                  <a:r>
                    <a:rPr lang="zh-CN" altLang="en-US" sz="1050" dirty="0">
                      <a:cs typeface="+mn-ea"/>
                      <a:sym typeface="+mn-lt"/>
                    </a:rPr>
                    <a:t>                       </a:t>
                  </a:r>
                  <a:endParaRPr lang="zh-CN" altLang="en-US" sz="1050" dirty="0">
                    <a:cs typeface="+mn-ea"/>
                    <a:sym typeface="+mn-lt"/>
                  </a:endParaRPr>
                </a:p>
              </p:txBody>
            </p:sp>
            <p:sp>
              <p:nvSpPr>
                <p:cNvPr id="24" name="TextBox 15"/>
                <p:cNvSpPr txBox="1"/>
                <p:nvPr/>
              </p:nvSpPr>
              <p:spPr>
                <a:xfrm>
                  <a:off x="6476557" y="2510951"/>
                  <a:ext cx="749374" cy="397530"/>
                </a:xfrm>
                <a:prstGeom prst="rect">
                  <a:avLst/>
                </a:prstGeom>
                <a:noFill/>
              </p:spPr>
              <p:txBody>
                <a:bodyPr wrap="square" rtlCol="0">
                  <a:spAutoFit/>
                </a:bodyPr>
                <a:lstStyle/>
                <a:p>
                  <a:r>
                    <a:rPr lang="en-US" altLang="zh-CN" dirty="0">
                      <a:cs typeface="+mn-ea"/>
                      <a:sym typeface="+mn-lt"/>
                    </a:rPr>
                    <a:t>2014</a:t>
                  </a:r>
                  <a:r>
                    <a:rPr lang="zh-CN" altLang="en-US" dirty="0">
                      <a:cs typeface="+mn-ea"/>
                      <a:sym typeface="+mn-lt"/>
                    </a:rPr>
                    <a:t>年 </a:t>
                  </a:r>
                  <a:endParaRPr lang="zh-CN" altLang="en-US" dirty="0">
                    <a:cs typeface="+mn-ea"/>
                    <a:sym typeface="+mn-lt"/>
                  </a:endParaRPr>
                </a:p>
              </p:txBody>
            </p:sp>
            <p:sp>
              <p:nvSpPr>
                <p:cNvPr id="25" name="圆角矩形 16"/>
                <p:cNvSpPr/>
                <p:nvPr/>
              </p:nvSpPr>
              <p:spPr>
                <a:xfrm>
                  <a:off x="2616456" y="2904369"/>
                  <a:ext cx="1179856" cy="2548991"/>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tx1"/>
                    </a:solidFill>
                    <a:cs typeface="+mn-ea"/>
                    <a:sym typeface="+mn-lt"/>
                  </a:endParaRPr>
                </a:p>
              </p:txBody>
            </p:sp>
            <p:sp>
              <p:nvSpPr>
                <p:cNvPr id="26" name="圆角矩形 17"/>
                <p:cNvSpPr/>
                <p:nvPr/>
              </p:nvSpPr>
              <p:spPr>
                <a:xfrm>
                  <a:off x="3818753" y="2894609"/>
                  <a:ext cx="1199216" cy="2556696"/>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400" dirty="0">
                    <a:solidFill>
                      <a:schemeClr val="tx1"/>
                    </a:solidFill>
                    <a:cs typeface="+mn-ea"/>
                    <a:sym typeface="+mn-lt"/>
                  </a:endParaRPr>
                </a:p>
              </p:txBody>
            </p:sp>
            <p:sp>
              <p:nvSpPr>
                <p:cNvPr id="27" name="圆角矩形 18"/>
                <p:cNvSpPr/>
                <p:nvPr/>
              </p:nvSpPr>
              <p:spPr>
                <a:xfrm>
                  <a:off x="5057160" y="2921503"/>
                  <a:ext cx="1275853" cy="2531856"/>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tx1"/>
                    </a:solidFill>
                    <a:cs typeface="+mn-ea"/>
                    <a:sym typeface="+mn-lt"/>
                  </a:endParaRPr>
                </a:p>
              </p:txBody>
            </p:sp>
            <p:sp>
              <p:nvSpPr>
                <p:cNvPr id="28" name="圆角矩形 19"/>
                <p:cNvSpPr/>
                <p:nvPr/>
              </p:nvSpPr>
              <p:spPr>
                <a:xfrm>
                  <a:off x="6342374" y="2900257"/>
                  <a:ext cx="1194273" cy="256338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zh-CN" sz="1600" dirty="0">
                    <a:solidFill>
                      <a:schemeClr val="tx1"/>
                    </a:solidFill>
                    <a:cs typeface="+mn-ea"/>
                    <a:sym typeface="+mn-lt"/>
                  </a:endParaRPr>
                </a:p>
              </p:txBody>
            </p:sp>
            <p:sp>
              <p:nvSpPr>
                <p:cNvPr id="29" name="圆角矩形 22"/>
                <p:cNvSpPr/>
                <p:nvPr/>
              </p:nvSpPr>
              <p:spPr>
                <a:xfrm>
                  <a:off x="7669468" y="1676395"/>
                  <a:ext cx="1643315" cy="747768"/>
                </a:xfrm>
                <a:prstGeom prst="round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sz="2000" b="1" dirty="0">
                      <a:solidFill>
                        <a:schemeClr val="bg1"/>
                      </a:solidFill>
                      <a:cs typeface="+mn-ea"/>
                      <a:sym typeface="+mn-lt"/>
                    </a:rPr>
                    <a:t>ADJUVANT</a:t>
                  </a:r>
                  <a:r>
                    <a:rPr lang="en-US" altLang="en-US" sz="2000" b="1" dirty="0">
                      <a:solidFill>
                        <a:schemeClr val="bg1"/>
                      </a:solidFill>
                      <a:cs typeface="+mn-ea"/>
                      <a:sym typeface="+mn-lt"/>
                    </a:rPr>
                    <a:t>&amp;</a:t>
                  </a:r>
                  <a:endParaRPr lang="en-US" altLang="en-US" sz="2000" b="1" dirty="0">
                    <a:solidFill>
                      <a:schemeClr val="bg1"/>
                    </a:solidFill>
                    <a:cs typeface="+mn-ea"/>
                    <a:sym typeface="+mn-lt"/>
                  </a:endParaRPr>
                </a:p>
                <a:p>
                  <a:pPr algn="ctr"/>
                  <a:r>
                    <a:rPr lang="en-US" altLang="en-US" sz="2000" b="1" dirty="0">
                      <a:solidFill>
                        <a:schemeClr val="bg1"/>
                      </a:solidFill>
                      <a:cs typeface="+mn-ea"/>
                      <a:sym typeface="+mn-lt"/>
                    </a:rPr>
                    <a:t>EVAN</a:t>
                  </a:r>
                  <a:endParaRPr lang="en-US" altLang="en-US" sz="2000" b="1" dirty="0">
                    <a:solidFill>
                      <a:schemeClr val="bg1"/>
                    </a:solidFill>
                    <a:cs typeface="+mn-ea"/>
                    <a:sym typeface="+mn-lt"/>
                  </a:endParaRPr>
                </a:p>
              </p:txBody>
            </p:sp>
            <p:sp>
              <p:nvSpPr>
                <p:cNvPr id="30" name="右箭头 23"/>
                <p:cNvSpPr/>
                <p:nvPr/>
              </p:nvSpPr>
              <p:spPr>
                <a:xfrm>
                  <a:off x="7480224" y="2034941"/>
                  <a:ext cx="174199" cy="149517"/>
                </a:xfrm>
                <a:prstGeom prst="rightArrow">
                  <a:avLst/>
                </a:prstGeom>
                <a:solidFill>
                  <a:schemeClr val="accent2">
                    <a:lumMod val="75000"/>
                  </a:schemeClr>
                </a:solidFill>
                <a:ln>
                  <a:solidFill>
                    <a:srgbClr val="D92783"/>
                  </a:solidFill>
                </a:ln>
              </p:spPr>
              <p:style>
                <a:lnRef idx="1">
                  <a:schemeClr val="accent6"/>
                </a:lnRef>
                <a:fillRef idx="3">
                  <a:schemeClr val="accent6"/>
                </a:fillRef>
                <a:effectRef idx="2">
                  <a:schemeClr val="accent6"/>
                </a:effectRef>
                <a:fontRef idx="minor">
                  <a:schemeClr val="lt1"/>
                </a:fontRef>
              </p:style>
              <p:txBody>
                <a:bodyPr rtlCol="0" anchor="ctr"/>
                <a:lstStyle/>
                <a:p>
                  <a:endParaRPr lang="zh-CN" altLang="en-US" sz="1050" dirty="0">
                    <a:cs typeface="+mn-ea"/>
                    <a:sym typeface="+mn-lt"/>
                  </a:endParaRPr>
                </a:p>
              </p:txBody>
            </p:sp>
            <p:sp>
              <p:nvSpPr>
                <p:cNvPr id="31" name="TextBox 15"/>
                <p:cNvSpPr txBox="1"/>
                <p:nvPr/>
              </p:nvSpPr>
              <p:spPr>
                <a:xfrm>
                  <a:off x="8146489" y="2523974"/>
                  <a:ext cx="688747" cy="397530"/>
                </a:xfrm>
                <a:prstGeom prst="rect">
                  <a:avLst/>
                </a:prstGeom>
                <a:noFill/>
              </p:spPr>
              <p:txBody>
                <a:bodyPr wrap="square" rtlCol="0">
                  <a:spAutoFit/>
                </a:bodyPr>
                <a:lstStyle/>
                <a:p>
                  <a:r>
                    <a:rPr lang="en-US" altLang="zh-CN" dirty="0">
                      <a:cs typeface="+mn-ea"/>
                      <a:sym typeface="+mn-lt"/>
                    </a:rPr>
                    <a:t>2017</a:t>
                  </a:r>
                  <a:r>
                    <a:rPr lang="zh-CN" altLang="en-US" dirty="0">
                      <a:cs typeface="+mn-ea"/>
                      <a:sym typeface="+mn-lt"/>
                    </a:rPr>
                    <a:t>年  </a:t>
                  </a:r>
                  <a:r>
                    <a:rPr lang="zh-CN" altLang="en-US" sz="1050" dirty="0">
                      <a:cs typeface="+mn-ea"/>
                      <a:sym typeface="+mn-lt"/>
                    </a:rPr>
                    <a:t>  </a:t>
                  </a:r>
                  <a:endParaRPr lang="zh-CN" altLang="en-US" sz="1050" dirty="0">
                    <a:cs typeface="+mn-ea"/>
                    <a:sym typeface="+mn-lt"/>
                  </a:endParaRPr>
                </a:p>
              </p:txBody>
            </p:sp>
            <p:sp>
              <p:nvSpPr>
                <p:cNvPr id="32" name="圆角矩形 25"/>
                <p:cNvSpPr/>
                <p:nvPr/>
              </p:nvSpPr>
              <p:spPr>
                <a:xfrm>
                  <a:off x="7546901" y="2900942"/>
                  <a:ext cx="990101" cy="2569553"/>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tx1"/>
                    </a:solidFill>
                    <a:cs typeface="+mn-ea"/>
                    <a:sym typeface="+mn-lt"/>
                  </a:endParaRPr>
                </a:p>
              </p:txBody>
            </p:sp>
            <p:sp>
              <p:nvSpPr>
                <p:cNvPr id="33" name="圆角矩形 26"/>
                <p:cNvSpPr/>
                <p:nvPr/>
              </p:nvSpPr>
              <p:spPr>
                <a:xfrm>
                  <a:off x="8536556" y="2899571"/>
                  <a:ext cx="1000889" cy="255447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600" dirty="0">
                    <a:solidFill>
                      <a:schemeClr val="tx1"/>
                    </a:solidFill>
                    <a:cs typeface="+mn-ea"/>
                    <a:sym typeface="+mn-lt"/>
                  </a:endParaRPr>
                </a:p>
              </p:txBody>
            </p:sp>
          </p:grpSp>
          <p:sp>
            <p:nvSpPr>
              <p:cNvPr id="11" name="圆角矩形 2"/>
              <p:cNvSpPr/>
              <p:nvPr/>
            </p:nvSpPr>
            <p:spPr>
              <a:xfrm>
                <a:off x="10472420" y="1054735"/>
                <a:ext cx="2414274" cy="946785"/>
              </a:xfrm>
              <a:prstGeom prst="roundRect">
                <a:avLst/>
              </a:prstGeom>
              <a:solidFill>
                <a:schemeClr val="accent2">
                  <a:lumMod val="75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r>
                  <a:rPr lang="en-US" altLang="zh-CN" b="1" dirty="0">
                    <a:solidFill>
                      <a:schemeClr val="bg1"/>
                    </a:solidFill>
                    <a:cs typeface="+mn-ea"/>
                    <a:sym typeface="+mn-lt"/>
                  </a:rPr>
                  <a:t>ADJUVANT&amp;</a:t>
                </a:r>
                <a:endParaRPr lang="en-US" altLang="zh-CN" b="1" dirty="0">
                  <a:solidFill>
                    <a:schemeClr val="bg1"/>
                  </a:solidFill>
                  <a:cs typeface="+mn-ea"/>
                  <a:sym typeface="+mn-lt"/>
                </a:endParaRPr>
              </a:p>
              <a:p>
                <a:pPr algn="ctr"/>
                <a:r>
                  <a:rPr lang="en-US" altLang="zh-CN" b="1" dirty="0">
                    <a:solidFill>
                      <a:schemeClr val="bg1"/>
                    </a:solidFill>
                    <a:cs typeface="+mn-ea"/>
                    <a:sym typeface="+mn-lt"/>
                  </a:rPr>
                  <a:t>ADAURA&amp;</a:t>
                </a:r>
                <a:endParaRPr lang="en-US" altLang="zh-CN" b="1" dirty="0">
                  <a:solidFill>
                    <a:schemeClr val="bg1"/>
                  </a:solidFill>
                  <a:cs typeface="+mn-ea"/>
                  <a:sym typeface="+mn-lt"/>
                </a:endParaRPr>
              </a:p>
              <a:p>
                <a:pPr algn="ctr"/>
                <a:r>
                  <a:rPr lang="en-US" altLang="zh-CN" b="1" dirty="0">
                    <a:solidFill>
                      <a:schemeClr val="bg1"/>
                    </a:solidFill>
                    <a:cs typeface="+mn-ea"/>
                    <a:sym typeface="+mn-lt"/>
                  </a:rPr>
                  <a:t>EVIDENCE</a:t>
                </a:r>
                <a:endParaRPr lang="en-US" altLang="zh-CN" b="1" dirty="0">
                  <a:solidFill>
                    <a:schemeClr val="bg1"/>
                  </a:solidFill>
                  <a:cs typeface="+mn-ea"/>
                  <a:sym typeface="+mn-lt"/>
                </a:endParaRPr>
              </a:p>
            </p:txBody>
          </p:sp>
          <p:sp>
            <p:nvSpPr>
              <p:cNvPr id="12" name="TextBox 15"/>
              <p:cNvSpPr txBox="1"/>
              <p:nvPr/>
            </p:nvSpPr>
            <p:spPr>
              <a:xfrm>
                <a:off x="11148371" y="2097122"/>
                <a:ext cx="1088861" cy="486791"/>
              </a:xfrm>
              <a:prstGeom prst="rect">
                <a:avLst/>
              </a:prstGeom>
              <a:noFill/>
            </p:spPr>
            <p:txBody>
              <a:bodyPr wrap="square" rtlCol="0">
                <a:spAutoFit/>
              </a:bodyPr>
              <a:lstStyle/>
              <a:p>
                <a:r>
                  <a:rPr lang="en-US" altLang="zh-CN" dirty="0">
                    <a:cs typeface="+mn-ea"/>
                    <a:sym typeface="+mn-lt"/>
                  </a:rPr>
                  <a:t>2020</a:t>
                </a:r>
                <a:r>
                  <a:rPr lang="zh-CN" altLang="en-US" dirty="0">
                    <a:cs typeface="+mn-ea"/>
                    <a:sym typeface="+mn-lt"/>
                  </a:rPr>
                  <a:t>年 </a:t>
                </a:r>
                <a:r>
                  <a:rPr lang="zh-CN" altLang="en-US" sz="1050" dirty="0">
                    <a:cs typeface="+mn-ea"/>
                    <a:sym typeface="+mn-lt"/>
                  </a:rPr>
                  <a:t>                               </a:t>
                </a:r>
                <a:endParaRPr lang="zh-CN" altLang="en-US" sz="1050" dirty="0">
                  <a:cs typeface="+mn-ea"/>
                  <a:sym typeface="+mn-lt"/>
                </a:endParaRPr>
              </a:p>
            </p:txBody>
          </p:sp>
          <p:sp>
            <p:nvSpPr>
              <p:cNvPr id="13" name="圆角矩形 28"/>
              <p:cNvSpPr/>
              <p:nvPr/>
            </p:nvSpPr>
            <p:spPr>
              <a:xfrm>
                <a:off x="10571452" y="2523509"/>
                <a:ext cx="2315242" cy="3152365"/>
              </a:xfrm>
              <a:prstGeom prst="round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1050" dirty="0">
                  <a:solidFill>
                    <a:schemeClr val="tx1"/>
                  </a:solidFill>
                  <a:cs typeface="+mn-ea"/>
                  <a:sym typeface="+mn-lt"/>
                </a:endParaRPr>
              </a:p>
            </p:txBody>
          </p:sp>
        </p:grpSp>
      </p:grpSp>
      <p:sp>
        <p:nvSpPr>
          <p:cNvPr id="3" name="TextBox 21"/>
          <p:cNvSpPr txBox="1"/>
          <p:nvPr/>
        </p:nvSpPr>
        <p:spPr>
          <a:xfrm>
            <a:off x="8827888" y="5448875"/>
            <a:ext cx="3674745" cy="737235"/>
          </a:xfrm>
          <a:prstGeom prst="rect">
            <a:avLst/>
          </a:prstGeom>
          <a:noFill/>
        </p:spPr>
        <p:txBody>
          <a:bodyPr wrap="square" rtlCol="0">
            <a:spAutoFit/>
          </a:bodyPr>
          <a:lstStyle/>
          <a:p>
            <a:pPr algn="l">
              <a:buClrTx/>
              <a:buSzTx/>
              <a:buNone/>
            </a:pPr>
            <a:r>
              <a:rPr lang="en-US" altLang="zh-CN" sz="1050" dirty="0">
                <a:cs typeface="+mn-ea"/>
                <a:sym typeface="+mn-lt"/>
              </a:rPr>
              <a:t>Goss GD, et al. JCO 2013;31:3320-3326</a:t>
            </a:r>
            <a:endParaRPr lang="en-US" altLang="zh-CN" sz="1050" dirty="0">
              <a:cs typeface="+mn-ea"/>
              <a:sym typeface="+mn-lt"/>
            </a:endParaRPr>
          </a:p>
          <a:p>
            <a:pPr algn="l">
              <a:buClrTx/>
              <a:buSzTx/>
              <a:buNone/>
            </a:pPr>
            <a:r>
              <a:rPr lang="en-US" altLang="zh-CN" sz="1050" dirty="0">
                <a:cs typeface="+mn-ea"/>
                <a:sym typeface="+mn-lt"/>
              </a:rPr>
              <a:t>Karen Kelly, et al. JCO 2015;33:4007-4014</a:t>
            </a:r>
            <a:endParaRPr lang="en-US" altLang="zh-CN" sz="1050" dirty="0">
              <a:cs typeface="+mn-ea"/>
              <a:sym typeface="+mn-lt"/>
            </a:endParaRPr>
          </a:p>
          <a:p>
            <a:pPr algn="l">
              <a:buClrTx/>
              <a:buSzTx/>
              <a:buNone/>
            </a:pPr>
            <a:r>
              <a:rPr lang="en-US" altLang="zh-CN" sz="1050" dirty="0">
                <a:cs typeface="+mn-ea"/>
                <a:sym typeface="+mn-lt"/>
              </a:rPr>
              <a:t>Janjigian YY, et al. JTO 2011;6:569-75</a:t>
            </a:r>
            <a:endParaRPr lang="en-US" altLang="zh-CN" sz="1050" dirty="0">
              <a:cs typeface="+mn-ea"/>
              <a:sym typeface="+mn-lt"/>
            </a:endParaRPr>
          </a:p>
          <a:p>
            <a:pPr algn="l">
              <a:buClrTx/>
              <a:buSzTx/>
              <a:buNone/>
            </a:pPr>
            <a:r>
              <a:rPr lang="en-US" altLang="zh-CN" sz="1050" dirty="0">
                <a:cs typeface="+mn-ea"/>
                <a:sym typeface="+mn-lt"/>
              </a:rPr>
              <a:t>Nathan A.Pennell, et al. 2014 ASCO Abstract 7514</a:t>
            </a:r>
            <a:endParaRPr lang="en-US" altLang="zh-CN" sz="1050" dirty="0">
              <a:cs typeface="+mn-ea"/>
              <a:sym typeface="+mn-lt"/>
            </a:endParaRPr>
          </a:p>
        </p:txBody>
      </p:sp>
      <p:sp>
        <p:nvSpPr>
          <p:cNvPr id="2" name="文本框 1"/>
          <p:cNvSpPr txBox="1"/>
          <p:nvPr/>
        </p:nvSpPr>
        <p:spPr>
          <a:xfrm>
            <a:off x="191608" y="2785723"/>
            <a:ext cx="1669166" cy="2308324"/>
          </a:xfrm>
          <a:prstGeom prst="rect">
            <a:avLst/>
          </a:prstGeom>
          <a:noFill/>
        </p:spPr>
        <p:txBody>
          <a:bodyPr wrap="square" rtlCol="0">
            <a:spAutoFit/>
          </a:bodyPr>
          <a:lstStyle/>
          <a:p>
            <a:pPr algn="just">
              <a:lnSpc>
                <a:spcPct val="150000"/>
              </a:lnSpc>
            </a:pPr>
            <a:r>
              <a:rPr lang="en-US" altLang="zh-CN" sz="1600" dirty="0">
                <a:cs typeface="+mn-ea"/>
                <a:sym typeface="+mn-lt"/>
              </a:rPr>
              <a:t>Ⅲ</a:t>
            </a:r>
            <a:r>
              <a:rPr lang="zh-CN" altLang="en-US" sz="1600" dirty="0">
                <a:cs typeface="+mn-ea"/>
                <a:sym typeface="+mn-lt"/>
              </a:rPr>
              <a:t>期随机研究</a:t>
            </a:r>
            <a:endParaRPr lang="en-US" altLang="zh-CN" sz="1600" dirty="0">
              <a:cs typeface="+mn-ea"/>
              <a:sym typeface="+mn-lt"/>
            </a:endParaRPr>
          </a:p>
          <a:p>
            <a:pPr algn="just">
              <a:lnSpc>
                <a:spcPct val="150000"/>
              </a:lnSpc>
            </a:pPr>
            <a:r>
              <a:rPr lang="zh-CN" altLang="en-US" sz="1600" dirty="0">
                <a:cs typeface="+mn-ea"/>
                <a:sym typeface="+mn-lt"/>
              </a:rPr>
              <a:t>未选择人群：</a:t>
            </a:r>
            <a:endParaRPr lang="en-US" altLang="zh-CN" sz="1600" dirty="0">
              <a:cs typeface="+mn-ea"/>
              <a:sym typeface="+mn-lt"/>
            </a:endParaRPr>
          </a:p>
          <a:p>
            <a:pPr algn="just">
              <a:lnSpc>
                <a:spcPct val="150000"/>
              </a:lnSpc>
            </a:pPr>
            <a:r>
              <a:rPr lang="en-US" altLang="zh-CN" sz="1600" dirty="0">
                <a:cs typeface="+mn-ea"/>
                <a:sym typeface="+mn-lt"/>
              </a:rPr>
              <a:t>503</a:t>
            </a:r>
            <a:r>
              <a:rPr lang="zh-CN" altLang="en-US" sz="1600" dirty="0">
                <a:cs typeface="+mn-ea"/>
                <a:sym typeface="+mn-lt"/>
              </a:rPr>
              <a:t>例患者</a:t>
            </a:r>
            <a:endParaRPr lang="en-US" altLang="zh-CN" sz="1600" dirty="0">
              <a:cs typeface="+mn-ea"/>
              <a:sym typeface="+mn-lt"/>
            </a:endParaRPr>
          </a:p>
          <a:p>
            <a:pPr algn="just">
              <a:lnSpc>
                <a:spcPct val="150000"/>
              </a:lnSpc>
            </a:pPr>
            <a:r>
              <a:rPr lang="en-US" altLang="zh-CN" sz="1600" dirty="0">
                <a:cs typeface="+mn-ea"/>
                <a:sym typeface="+mn-lt"/>
              </a:rPr>
              <a:t>15</a:t>
            </a:r>
            <a:r>
              <a:rPr lang="zh-CN" altLang="en-US" sz="1600" dirty="0">
                <a:cs typeface="+mn-ea"/>
                <a:sym typeface="+mn-lt"/>
              </a:rPr>
              <a:t>例</a:t>
            </a:r>
            <a:r>
              <a:rPr lang="en-US" altLang="zh-CN" sz="1600" dirty="0">
                <a:cs typeface="+mn-ea"/>
                <a:sym typeface="+mn-lt"/>
              </a:rPr>
              <a:t>EGFR</a:t>
            </a:r>
            <a:r>
              <a:rPr lang="zh-CN" altLang="en-US" sz="1600" dirty="0">
                <a:cs typeface="+mn-ea"/>
                <a:sym typeface="+mn-lt"/>
              </a:rPr>
              <a:t>突变</a:t>
            </a:r>
            <a:endParaRPr lang="en-US" altLang="zh-CN" sz="1600" dirty="0">
              <a:cs typeface="+mn-ea"/>
              <a:sym typeface="+mn-lt"/>
            </a:endParaRPr>
          </a:p>
          <a:p>
            <a:pPr algn="just">
              <a:lnSpc>
                <a:spcPct val="150000"/>
              </a:lnSpc>
            </a:pPr>
            <a:r>
              <a:rPr lang="en-US" altLang="zh-CN" sz="1600" dirty="0">
                <a:cs typeface="+mn-ea"/>
                <a:sym typeface="+mn-lt"/>
              </a:rPr>
              <a:t>7</a:t>
            </a:r>
            <a:r>
              <a:rPr lang="zh-CN" altLang="en-US" sz="1600" dirty="0">
                <a:cs typeface="+mn-ea"/>
                <a:sym typeface="+mn-lt"/>
              </a:rPr>
              <a:t>例化疗，</a:t>
            </a:r>
            <a:r>
              <a:rPr lang="en-US" altLang="zh-CN" sz="1600" dirty="0">
                <a:cs typeface="+mn-ea"/>
                <a:sym typeface="+mn-lt"/>
              </a:rPr>
              <a:t>8</a:t>
            </a:r>
            <a:r>
              <a:rPr lang="zh-CN" altLang="en-US" sz="1600" dirty="0">
                <a:cs typeface="+mn-ea"/>
                <a:sym typeface="+mn-lt"/>
              </a:rPr>
              <a:t>例吉非替尼</a:t>
            </a:r>
            <a:endParaRPr lang="zh-CN" altLang="en-US" sz="1600" dirty="0">
              <a:cs typeface="+mn-ea"/>
              <a:sym typeface="+mn-lt"/>
            </a:endParaRPr>
          </a:p>
        </p:txBody>
      </p:sp>
      <p:sp>
        <p:nvSpPr>
          <p:cNvPr id="34" name="文本框 33"/>
          <p:cNvSpPr txBox="1"/>
          <p:nvPr/>
        </p:nvSpPr>
        <p:spPr>
          <a:xfrm>
            <a:off x="1859200" y="2885802"/>
            <a:ext cx="1669166" cy="2308324"/>
          </a:xfrm>
          <a:prstGeom prst="rect">
            <a:avLst/>
          </a:prstGeom>
          <a:noFill/>
        </p:spPr>
        <p:txBody>
          <a:bodyPr wrap="square" rtlCol="0">
            <a:spAutoFit/>
          </a:bodyPr>
          <a:lstStyle/>
          <a:p>
            <a:pPr algn="just"/>
            <a:r>
              <a:rPr lang="en-US" altLang="zh-CN" sz="1600" dirty="0">
                <a:latin typeface="+mn-ea"/>
                <a:cs typeface="+mn-ea"/>
                <a:sym typeface="+mn-lt"/>
              </a:rPr>
              <a:t>Ⅲ</a:t>
            </a:r>
            <a:r>
              <a:rPr lang="zh-CN" altLang="en-US" sz="1600" dirty="0">
                <a:latin typeface="+mn-ea"/>
                <a:cs typeface="+mn-ea"/>
                <a:sym typeface="+mn-lt"/>
              </a:rPr>
              <a:t>期随机研究</a:t>
            </a:r>
            <a:endParaRPr lang="en-US" altLang="zh-CN" sz="1600" dirty="0">
              <a:latin typeface="+mn-ea"/>
              <a:cs typeface="+mn-ea"/>
              <a:sym typeface="+mn-lt"/>
            </a:endParaRPr>
          </a:p>
          <a:p>
            <a:pPr algn="just"/>
            <a:r>
              <a:rPr lang="en-US" altLang="zh-CN" sz="1600" dirty="0">
                <a:latin typeface="+mn-ea"/>
                <a:cs typeface="+mn-ea"/>
                <a:sym typeface="+mn-lt"/>
              </a:rPr>
              <a:t>EGFR FISH</a:t>
            </a:r>
            <a:r>
              <a:rPr lang="zh-CN" altLang="en-US" sz="1600" dirty="0">
                <a:latin typeface="+mn-ea"/>
                <a:cs typeface="+mn-ea"/>
                <a:sym typeface="+mn-lt"/>
              </a:rPr>
              <a:t>阳性人群：</a:t>
            </a:r>
            <a:endParaRPr lang="en-US" altLang="zh-CN" sz="1600" dirty="0">
              <a:latin typeface="+mn-ea"/>
              <a:cs typeface="+mn-ea"/>
              <a:sym typeface="+mn-lt"/>
            </a:endParaRPr>
          </a:p>
          <a:p>
            <a:pPr algn="just"/>
            <a:r>
              <a:rPr lang="en-US" altLang="zh-CN" sz="1600" dirty="0">
                <a:latin typeface="+mn-ea"/>
                <a:cs typeface="+mn-ea"/>
                <a:sym typeface="+mn-lt"/>
              </a:rPr>
              <a:t>973</a:t>
            </a:r>
            <a:r>
              <a:rPr lang="zh-CN" altLang="en-US" sz="1600" dirty="0">
                <a:latin typeface="+mn-ea"/>
                <a:cs typeface="+mn-ea"/>
                <a:sym typeface="+mn-lt"/>
              </a:rPr>
              <a:t>例患者</a:t>
            </a:r>
            <a:endParaRPr lang="en-US" altLang="zh-CN" sz="1600" dirty="0">
              <a:latin typeface="+mn-ea"/>
              <a:cs typeface="+mn-ea"/>
              <a:sym typeface="+mn-lt"/>
            </a:endParaRPr>
          </a:p>
          <a:p>
            <a:pPr algn="just"/>
            <a:r>
              <a:rPr lang="en-US" altLang="zh-CN" sz="1600" dirty="0">
                <a:latin typeface="+mn-ea"/>
                <a:cs typeface="+mn-ea"/>
                <a:sym typeface="+mn-lt"/>
              </a:rPr>
              <a:t>161</a:t>
            </a:r>
            <a:r>
              <a:rPr lang="zh-CN" altLang="en-US" sz="1600" dirty="0">
                <a:latin typeface="+mn-ea"/>
                <a:cs typeface="+mn-ea"/>
                <a:sym typeface="+mn-lt"/>
              </a:rPr>
              <a:t>例</a:t>
            </a:r>
            <a:r>
              <a:rPr lang="en-US" altLang="zh-CN" sz="1600" dirty="0">
                <a:latin typeface="+mn-ea"/>
                <a:cs typeface="+mn-ea"/>
                <a:sym typeface="+mn-lt"/>
              </a:rPr>
              <a:t>EGFR</a:t>
            </a:r>
            <a:r>
              <a:rPr lang="zh-CN" altLang="en-US" sz="1600" dirty="0">
                <a:latin typeface="+mn-ea"/>
                <a:cs typeface="+mn-ea"/>
                <a:sym typeface="+mn-lt"/>
              </a:rPr>
              <a:t>突变</a:t>
            </a:r>
            <a:endParaRPr lang="en-US" altLang="zh-CN" sz="1600" dirty="0">
              <a:latin typeface="+mn-ea"/>
              <a:cs typeface="+mn-ea"/>
              <a:sym typeface="+mn-lt"/>
            </a:endParaRPr>
          </a:p>
          <a:p>
            <a:pPr algn="just"/>
            <a:r>
              <a:rPr lang="en-US" altLang="zh-CN" sz="1600" dirty="0">
                <a:latin typeface="+mn-ea"/>
                <a:cs typeface="+mn-ea"/>
                <a:sym typeface="+mn-lt"/>
              </a:rPr>
              <a:t>59</a:t>
            </a:r>
            <a:r>
              <a:rPr lang="zh-CN" altLang="en-US" sz="1600" dirty="0">
                <a:latin typeface="+mn-ea"/>
                <a:cs typeface="+mn-ea"/>
                <a:sym typeface="+mn-lt"/>
              </a:rPr>
              <a:t>例安慰剂，</a:t>
            </a:r>
            <a:r>
              <a:rPr lang="en-US" altLang="zh-CN" sz="1600" dirty="0">
                <a:latin typeface="+mn-ea"/>
                <a:cs typeface="+mn-ea"/>
                <a:sym typeface="+mn-lt"/>
              </a:rPr>
              <a:t>102</a:t>
            </a:r>
            <a:r>
              <a:rPr lang="zh-CN" altLang="en-US" sz="1600" dirty="0">
                <a:latin typeface="+mn-ea"/>
                <a:cs typeface="+mn-ea"/>
                <a:sym typeface="+mn-lt"/>
              </a:rPr>
              <a:t>例厄罗替尼，治疗时间</a:t>
            </a:r>
            <a:r>
              <a:rPr lang="en-US" altLang="zh-CN" sz="1600" dirty="0">
                <a:latin typeface="+mn-ea"/>
                <a:cs typeface="+mn-ea"/>
                <a:sym typeface="+mn-lt"/>
              </a:rPr>
              <a:t>2</a:t>
            </a:r>
            <a:r>
              <a:rPr lang="zh-CN" altLang="en-US" sz="1600" dirty="0">
                <a:latin typeface="+mn-ea"/>
                <a:cs typeface="+mn-ea"/>
                <a:sym typeface="+mn-lt"/>
              </a:rPr>
              <a:t>年</a:t>
            </a:r>
            <a:endParaRPr lang="en-US" altLang="zh-CN" sz="1600" dirty="0">
              <a:latin typeface="+mn-ea"/>
              <a:cs typeface="+mn-ea"/>
              <a:sym typeface="+mn-lt"/>
            </a:endParaRPr>
          </a:p>
          <a:p>
            <a:pPr algn="just"/>
            <a:r>
              <a:rPr lang="en-US" altLang="zh-CN" sz="1600" dirty="0">
                <a:latin typeface="+mn-ea"/>
                <a:cs typeface="+mn-ea"/>
                <a:sym typeface="+mn-lt"/>
              </a:rPr>
              <a:t>PFS</a:t>
            </a:r>
            <a:r>
              <a:rPr lang="zh-CN" altLang="en-US" sz="1600" dirty="0">
                <a:latin typeface="+mn-ea"/>
                <a:cs typeface="+mn-ea"/>
                <a:sym typeface="+mn-lt"/>
              </a:rPr>
              <a:t>和</a:t>
            </a:r>
            <a:r>
              <a:rPr lang="en-US" altLang="zh-CN" sz="1600" dirty="0">
                <a:latin typeface="+mn-ea"/>
                <a:cs typeface="+mn-ea"/>
                <a:sym typeface="+mn-lt"/>
              </a:rPr>
              <a:t>OS</a:t>
            </a:r>
            <a:r>
              <a:rPr lang="zh-CN" altLang="en-US" sz="1600" dirty="0">
                <a:latin typeface="+mn-ea"/>
                <a:cs typeface="+mn-ea"/>
                <a:sym typeface="+mn-lt"/>
              </a:rPr>
              <a:t>无差异</a:t>
            </a:r>
            <a:endParaRPr lang="zh-CN" altLang="en-US" sz="1600" dirty="0">
              <a:latin typeface="+mn-ea"/>
              <a:cs typeface="+mn-ea"/>
              <a:sym typeface="+mn-lt"/>
            </a:endParaRPr>
          </a:p>
        </p:txBody>
      </p:sp>
      <p:sp>
        <p:nvSpPr>
          <p:cNvPr id="35" name="文本框 34"/>
          <p:cNvSpPr txBox="1"/>
          <p:nvPr/>
        </p:nvSpPr>
        <p:spPr>
          <a:xfrm>
            <a:off x="3641124" y="2885802"/>
            <a:ext cx="1774253" cy="2308324"/>
          </a:xfrm>
          <a:prstGeom prst="rect">
            <a:avLst/>
          </a:prstGeom>
          <a:noFill/>
        </p:spPr>
        <p:txBody>
          <a:bodyPr wrap="square" rtlCol="0">
            <a:spAutoFit/>
          </a:bodyPr>
          <a:lstStyle/>
          <a:p>
            <a:pPr algn="just"/>
            <a:r>
              <a:rPr lang="zh-CN" altLang="en-US" sz="1600" dirty="0">
                <a:latin typeface="+mn-ea"/>
                <a:cs typeface="+mn-ea"/>
                <a:sym typeface="+mn-lt"/>
              </a:rPr>
              <a:t>回顾性分析</a:t>
            </a:r>
            <a:endParaRPr lang="en-US" altLang="zh-CN" sz="1600" dirty="0">
              <a:latin typeface="+mn-ea"/>
              <a:cs typeface="+mn-ea"/>
              <a:sym typeface="+mn-lt"/>
            </a:endParaRPr>
          </a:p>
          <a:p>
            <a:pPr algn="just"/>
            <a:r>
              <a:rPr lang="en-US" altLang="zh-CN" sz="1600" dirty="0">
                <a:latin typeface="+mn-ea"/>
                <a:cs typeface="+mn-ea"/>
                <a:sym typeface="+mn-lt"/>
              </a:rPr>
              <a:t>EGFR</a:t>
            </a:r>
            <a:r>
              <a:rPr lang="zh-CN" altLang="en-US" sz="1600" dirty="0">
                <a:latin typeface="+mn-ea"/>
                <a:cs typeface="+mn-ea"/>
                <a:sym typeface="+mn-lt"/>
              </a:rPr>
              <a:t>突变人群：</a:t>
            </a:r>
            <a:endParaRPr lang="en-US" altLang="zh-CN" sz="1600" dirty="0">
              <a:latin typeface="+mn-ea"/>
              <a:cs typeface="+mn-ea"/>
              <a:sym typeface="+mn-lt"/>
            </a:endParaRPr>
          </a:p>
          <a:p>
            <a:pPr algn="just"/>
            <a:r>
              <a:rPr lang="en-US" altLang="zh-CN" sz="1600" dirty="0">
                <a:latin typeface="+mn-ea"/>
                <a:cs typeface="+mn-ea"/>
                <a:sym typeface="+mn-lt"/>
              </a:rPr>
              <a:t>167</a:t>
            </a:r>
            <a:r>
              <a:rPr lang="zh-CN" altLang="en-US" sz="1600" dirty="0">
                <a:latin typeface="+mn-ea"/>
                <a:cs typeface="+mn-ea"/>
                <a:sym typeface="+mn-lt"/>
              </a:rPr>
              <a:t>例</a:t>
            </a:r>
            <a:r>
              <a:rPr lang="en-US" altLang="zh-CN" sz="1600" dirty="0">
                <a:latin typeface="+mn-ea"/>
                <a:cs typeface="+mn-ea"/>
                <a:sym typeface="+mn-lt"/>
              </a:rPr>
              <a:t>Ⅰ-Ⅲ</a:t>
            </a:r>
            <a:r>
              <a:rPr lang="zh-CN" altLang="en-US" sz="1600" dirty="0">
                <a:latin typeface="+mn-ea"/>
                <a:cs typeface="+mn-ea"/>
                <a:sym typeface="+mn-lt"/>
              </a:rPr>
              <a:t>期患者</a:t>
            </a:r>
            <a:endParaRPr lang="en-US" altLang="zh-CN" sz="1600" dirty="0">
              <a:latin typeface="+mn-ea"/>
              <a:cs typeface="+mn-ea"/>
              <a:sym typeface="+mn-lt"/>
            </a:endParaRPr>
          </a:p>
          <a:p>
            <a:pPr algn="just"/>
            <a:r>
              <a:rPr lang="en-US" altLang="zh-CN" sz="1600" dirty="0">
                <a:latin typeface="+mn-ea"/>
                <a:cs typeface="+mn-ea"/>
                <a:sym typeface="+mn-lt"/>
              </a:rPr>
              <a:t>76%</a:t>
            </a:r>
            <a:r>
              <a:rPr lang="zh-CN" altLang="en-US" sz="1600" dirty="0">
                <a:latin typeface="+mn-ea"/>
                <a:cs typeface="+mn-ea"/>
                <a:sym typeface="+mn-lt"/>
              </a:rPr>
              <a:t>单化疗，</a:t>
            </a:r>
            <a:endParaRPr lang="en-US" altLang="zh-CN" sz="1600" dirty="0">
              <a:latin typeface="+mn-ea"/>
              <a:cs typeface="+mn-ea"/>
              <a:sym typeface="+mn-lt"/>
            </a:endParaRPr>
          </a:p>
          <a:p>
            <a:pPr algn="just"/>
            <a:r>
              <a:rPr lang="en-US" altLang="zh-CN" sz="1600" dirty="0">
                <a:latin typeface="+mn-ea"/>
                <a:cs typeface="+mn-ea"/>
                <a:sym typeface="+mn-lt"/>
              </a:rPr>
              <a:t>33%E/G</a:t>
            </a:r>
            <a:r>
              <a:rPr lang="zh-CN" altLang="en-US" sz="1600" dirty="0">
                <a:latin typeface="+mn-ea"/>
                <a:cs typeface="+mn-ea"/>
                <a:sym typeface="+mn-lt"/>
              </a:rPr>
              <a:t>治疗，</a:t>
            </a:r>
            <a:endParaRPr lang="en-US" altLang="zh-CN" sz="1600" dirty="0">
              <a:latin typeface="+mn-ea"/>
              <a:cs typeface="+mn-ea"/>
              <a:sym typeface="+mn-lt"/>
            </a:endParaRPr>
          </a:p>
          <a:p>
            <a:pPr algn="just"/>
            <a:r>
              <a:rPr lang="en-US" altLang="zh-CN" sz="1600" dirty="0">
                <a:latin typeface="+mn-ea"/>
                <a:cs typeface="+mn-ea"/>
                <a:sym typeface="+mn-lt"/>
              </a:rPr>
              <a:t>2</a:t>
            </a:r>
            <a:r>
              <a:rPr lang="zh-CN" altLang="en-US" sz="1600" dirty="0">
                <a:latin typeface="+mn-ea"/>
                <a:cs typeface="+mn-ea"/>
                <a:sym typeface="+mn-lt"/>
              </a:rPr>
              <a:t>年</a:t>
            </a:r>
            <a:r>
              <a:rPr lang="en-US" altLang="zh-CN" sz="1600" dirty="0">
                <a:latin typeface="+mn-ea"/>
                <a:cs typeface="+mn-ea"/>
                <a:sym typeface="+mn-lt"/>
              </a:rPr>
              <a:t>DFS  89% vs 72% </a:t>
            </a:r>
            <a:r>
              <a:rPr lang="en-US" altLang="zh-CN" sz="1600" i="1" dirty="0">
                <a:latin typeface="+mn-ea"/>
                <a:cs typeface="+mn-ea"/>
                <a:sym typeface="+mn-lt"/>
              </a:rPr>
              <a:t>p</a:t>
            </a:r>
            <a:r>
              <a:rPr lang="en-US" altLang="zh-CN" sz="1600" dirty="0">
                <a:latin typeface="+mn-ea"/>
                <a:cs typeface="+mn-ea"/>
                <a:sym typeface="+mn-lt"/>
              </a:rPr>
              <a:t>=0.06</a:t>
            </a:r>
            <a:endParaRPr lang="en-US" altLang="zh-CN" sz="1600" dirty="0">
              <a:latin typeface="+mn-ea"/>
              <a:cs typeface="+mn-ea"/>
              <a:sym typeface="+mn-lt"/>
            </a:endParaRPr>
          </a:p>
          <a:p>
            <a:pPr algn="just"/>
            <a:r>
              <a:rPr lang="en-US" altLang="zh-CN" sz="1600" dirty="0">
                <a:latin typeface="+mn-ea"/>
                <a:cs typeface="+mn-ea"/>
                <a:sym typeface="+mn-lt"/>
              </a:rPr>
              <a:t>2</a:t>
            </a:r>
            <a:r>
              <a:rPr lang="zh-CN" altLang="en-US" sz="1600" dirty="0">
                <a:latin typeface="+mn-ea"/>
                <a:cs typeface="+mn-ea"/>
                <a:sym typeface="+mn-lt"/>
              </a:rPr>
              <a:t>年</a:t>
            </a:r>
            <a:r>
              <a:rPr lang="en-US" altLang="zh-CN" sz="1600" dirty="0">
                <a:latin typeface="+mn-ea"/>
                <a:cs typeface="+mn-ea"/>
                <a:sym typeface="+mn-lt"/>
              </a:rPr>
              <a:t>OS</a:t>
            </a:r>
            <a:r>
              <a:rPr lang="zh-CN" altLang="en-US" sz="1600" dirty="0">
                <a:latin typeface="+mn-ea"/>
                <a:cs typeface="+mn-ea"/>
                <a:sym typeface="+mn-lt"/>
              </a:rPr>
              <a:t>无差异</a:t>
            </a:r>
            <a:endParaRPr lang="zh-CN" altLang="en-US" sz="1600" dirty="0">
              <a:latin typeface="+mn-ea"/>
              <a:cs typeface="+mn-ea"/>
              <a:sym typeface="+mn-lt"/>
            </a:endParaRPr>
          </a:p>
        </p:txBody>
      </p:sp>
      <p:sp>
        <p:nvSpPr>
          <p:cNvPr id="36" name="文本框 35"/>
          <p:cNvSpPr txBox="1"/>
          <p:nvPr/>
        </p:nvSpPr>
        <p:spPr>
          <a:xfrm>
            <a:off x="5420935" y="2804164"/>
            <a:ext cx="1764957" cy="1938992"/>
          </a:xfrm>
          <a:prstGeom prst="rect">
            <a:avLst/>
          </a:prstGeom>
          <a:noFill/>
        </p:spPr>
        <p:txBody>
          <a:bodyPr wrap="square" rtlCol="0">
            <a:spAutoFit/>
          </a:bodyPr>
          <a:lstStyle/>
          <a:p>
            <a:pPr algn="just">
              <a:lnSpc>
                <a:spcPct val="150000"/>
              </a:lnSpc>
            </a:pPr>
            <a:r>
              <a:rPr lang="en-US" altLang="zh-CN" sz="1600" dirty="0">
                <a:latin typeface="+mn-ea"/>
                <a:cs typeface="+mn-ea"/>
                <a:sym typeface="+mn-lt"/>
              </a:rPr>
              <a:t>Ⅱ</a:t>
            </a:r>
            <a:r>
              <a:rPr lang="zh-CN" altLang="en-US" sz="1600" dirty="0">
                <a:latin typeface="+mn-ea"/>
                <a:cs typeface="+mn-ea"/>
                <a:sym typeface="+mn-lt"/>
              </a:rPr>
              <a:t>期随机研究</a:t>
            </a:r>
            <a:endParaRPr lang="en-US" altLang="zh-CN" sz="1600" dirty="0">
              <a:latin typeface="+mn-ea"/>
              <a:cs typeface="+mn-ea"/>
              <a:sym typeface="+mn-lt"/>
            </a:endParaRPr>
          </a:p>
          <a:p>
            <a:pPr algn="just">
              <a:lnSpc>
                <a:spcPct val="150000"/>
              </a:lnSpc>
            </a:pPr>
            <a:r>
              <a:rPr lang="en-US" altLang="zh-CN" sz="1600" dirty="0">
                <a:latin typeface="+mn-ea"/>
                <a:cs typeface="+mn-ea"/>
                <a:sym typeface="+mn-lt"/>
              </a:rPr>
              <a:t>EGFR </a:t>
            </a:r>
            <a:r>
              <a:rPr lang="zh-CN" altLang="en-US" sz="1600" dirty="0">
                <a:latin typeface="+mn-ea"/>
                <a:cs typeface="+mn-ea"/>
                <a:sym typeface="+mn-lt"/>
              </a:rPr>
              <a:t>突变人群：</a:t>
            </a:r>
            <a:endParaRPr lang="en-US" altLang="zh-CN" sz="1600" dirty="0">
              <a:latin typeface="+mn-ea"/>
              <a:cs typeface="+mn-ea"/>
              <a:sym typeface="+mn-lt"/>
            </a:endParaRPr>
          </a:p>
          <a:p>
            <a:pPr algn="just">
              <a:lnSpc>
                <a:spcPct val="150000"/>
              </a:lnSpc>
            </a:pPr>
            <a:r>
              <a:rPr lang="en-US" altLang="zh-CN" sz="1600" dirty="0">
                <a:latin typeface="+mn-ea"/>
                <a:cs typeface="+mn-ea"/>
                <a:sym typeface="+mn-lt"/>
              </a:rPr>
              <a:t>100</a:t>
            </a:r>
            <a:r>
              <a:rPr lang="zh-CN" altLang="en-US" sz="1600" dirty="0">
                <a:latin typeface="+mn-ea"/>
                <a:cs typeface="+mn-ea"/>
                <a:sym typeface="+mn-lt"/>
              </a:rPr>
              <a:t>例患者</a:t>
            </a:r>
            <a:endParaRPr lang="en-US" altLang="zh-CN" sz="1600" dirty="0">
              <a:latin typeface="+mn-ea"/>
              <a:cs typeface="+mn-ea"/>
              <a:sym typeface="+mn-lt"/>
            </a:endParaRPr>
          </a:p>
          <a:p>
            <a:pPr algn="just">
              <a:lnSpc>
                <a:spcPct val="150000"/>
              </a:lnSpc>
            </a:pPr>
            <a:r>
              <a:rPr lang="zh-CN" altLang="en-US" sz="1600" dirty="0">
                <a:latin typeface="+mn-ea"/>
                <a:cs typeface="+mn-ea"/>
                <a:sym typeface="+mn-lt"/>
              </a:rPr>
              <a:t>厄罗替尼治疗</a:t>
            </a:r>
            <a:r>
              <a:rPr lang="en-US" altLang="zh-CN" sz="1600" dirty="0">
                <a:latin typeface="+mn-ea"/>
                <a:cs typeface="+mn-ea"/>
                <a:sym typeface="+mn-lt"/>
              </a:rPr>
              <a:t>2</a:t>
            </a:r>
            <a:r>
              <a:rPr lang="zh-CN" altLang="en-US" sz="1600" dirty="0">
                <a:latin typeface="+mn-ea"/>
                <a:cs typeface="+mn-ea"/>
                <a:sym typeface="+mn-lt"/>
              </a:rPr>
              <a:t>年</a:t>
            </a:r>
            <a:endParaRPr lang="en-US" altLang="zh-CN" sz="1600" dirty="0">
              <a:latin typeface="+mn-ea"/>
              <a:cs typeface="+mn-ea"/>
              <a:sym typeface="+mn-lt"/>
            </a:endParaRPr>
          </a:p>
          <a:p>
            <a:pPr algn="just">
              <a:lnSpc>
                <a:spcPct val="150000"/>
              </a:lnSpc>
            </a:pPr>
            <a:r>
              <a:rPr lang="en-US" altLang="zh-CN" sz="1600" dirty="0">
                <a:latin typeface="+mn-ea"/>
                <a:cs typeface="+mn-ea"/>
                <a:sym typeface="+mn-lt"/>
              </a:rPr>
              <a:t>2</a:t>
            </a:r>
            <a:r>
              <a:rPr lang="zh-CN" altLang="en-US" sz="1600" dirty="0">
                <a:latin typeface="+mn-ea"/>
                <a:cs typeface="+mn-ea"/>
                <a:sym typeface="+mn-lt"/>
              </a:rPr>
              <a:t>年的</a:t>
            </a:r>
            <a:r>
              <a:rPr lang="en-US" altLang="zh-CN" sz="1600" dirty="0">
                <a:latin typeface="+mn-ea"/>
                <a:cs typeface="+mn-ea"/>
                <a:sym typeface="+mn-lt"/>
              </a:rPr>
              <a:t>DFS 89%</a:t>
            </a:r>
            <a:endParaRPr lang="en-US" altLang="zh-CN" sz="1600" dirty="0">
              <a:latin typeface="+mn-ea"/>
              <a:cs typeface="+mn-ea"/>
              <a:sym typeface="+mn-lt"/>
            </a:endParaRPr>
          </a:p>
        </p:txBody>
      </p:sp>
      <p:sp>
        <p:nvSpPr>
          <p:cNvPr id="37" name="文本框 36"/>
          <p:cNvSpPr txBox="1"/>
          <p:nvPr/>
        </p:nvSpPr>
        <p:spPr>
          <a:xfrm>
            <a:off x="7105700" y="2889989"/>
            <a:ext cx="1380440" cy="1815882"/>
          </a:xfrm>
          <a:prstGeom prst="rect">
            <a:avLst/>
          </a:prstGeom>
          <a:noFill/>
        </p:spPr>
        <p:txBody>
          <a:bodyPr wrap="square" rtlCol="0">
            <a:spAutoFit/>
          </a:bodyPr>
          <a:lstStyle/>
          <a:p>
            <a:pPr algn="just"/>
            <a:r>
              <a:rPr lang="zh-CN" altLang="en-US" sz="1600" dirty="0">
                <a:latin typeface="+mn-ea"/>
                <a:cs typeface="+mn-ea"/>
                <a:sym typeface="+mn-lt"/>
              </a:rPr>
              <a:t>第一个报道了</a:t>
            </a:r>
            <a:r>
              <a:rPr lang="en-US" altLang="zh-CN" sz="1600" dirty="0">
                <a:latin typeface="+mn-ea"/>
                <a:cs typeface="+mn-ea"/>
                <a:sym typeface="+mn-lt"/>
              </a:rPr>
              <a:t>EGFR</a:t>
            </a:r>
            <a:r>
              <a:rPr lang="zh-CN" altLang="en-US" sz="1600" dirty="0">
                <a:latin typeface="+mn-ea"/>
                <a:cs typeface="+mn-ea"/>
                <a:sym typeface="+mn-lt"/>
              </a:rPr>
              <a:t>突变患者术后辅助</a:t>
            </a:r>
            <a:r>
              <a:rPr lang="en-US" altLang="zh-CN" sz="1600" dirty="0">
                <a:latin typeface="+mn-ea"/>
                <a:cs typeface="+mn-ea"/>
                <a:sym typeface="+mn-lt"/>
              </a:rPr>
              <a:t>TKI vs </a:t>
            </a:r>
            <a:r>
              <a:rPr lang="zh-CN" altLang="en-US" sz="1600" dirty="0">
                <a:latin typeface="+mn-ea"/>
                <a:cs typeface="+mn-ea"/>
                <a:sym typeface="+mn-lt"/>
              </a:rPr>
              <a:t>化疗的</a:t>
            </a:r>
            <a:r>
              <a:rPr lang="en-US" altLang="zh-CN" sz="1600" dirty="0">
                <a:latin typeface="+mn-ea"/>
                <a:cs typeface="+mn-ea"/>
                <a:sym typeface="+mn-lt"/>
              </a:rPr>
              <a:t>III</a:t>
            </a:r>
            <a:r>
              <a:rPr lang="zh-CN" altLang="en-US" sz="1600" dirty="0">
                <a:latin typeface="+mn-ea"/>
                <a:cs typeface="+mn-ea"/>
                <a:sym typeface="+mn-lt"/>
              </a:rPr>
              <a:t>期临床研究，且分期是</a:t>
            </a:r>
            <a:r>
              <a:rPr lang="en-US" altLang="zh-CN" sz="1600" dirty="0">
                <a:latin typeface="+mn-ea"/>
                <a:cs typeface="+mn-ea"/>
                <a:sym typeface="+mn-lt"/>
              </a:rPr>
              <a:t>II-IIIA</a:t>
            </a:r>
            <a:endParaRPr lang="zh-CN" altLang="en-US" sz="1600" dirty="0">
              <a:latin typeface="+mn-ea"/>
              <a:cs typeface="+mn-ea"/>
              <a:sym typeface="+mn-lt"/>
            </a:endParaRPr>
          </a:p>
        </p:txBody>
      </p:sp>
      <p:sp>
        <p:nvSpPr>
          <p:cNvPr id="38" name="文本框 37"/>
          <p:cNvSpPr txBox="1"/>
          <p:nvPr/>
        </p:nvSpPr>
        <p:spPr>
          <a:xfrm>
            <a:off x="8492619" y="2827382"/>
            <a:ext cx="1461425" cy="1569660"/>
          </a:xfrm>
          <a:prstGeom prst="rect">
            <a:avLst/>
          </a:prstGeom>
          <a:noFill/>
        </p:spPr>
        <p:txBody>
          <a:bodyPr wrap="square" rtlCol="0">
            <a:spAutoFit/>
          </a:bodyPr>
          <a:lstStyle/>
          <a:p>
            <a:pPr algn="just">
              <a:lnSpc>
                <a:spcPct val="150000"/>
              </a:lnSpc>
            </a:pPr>
            <a:r>
              <a:rPr lang="zh-CN" altLang="en-US" sz="1600" dirty="0">
                <a:latin typeface="+mn-ea"/>
                <a:cs typeface="+mn-ea"/>
                <a:sym typeface="+mn-lt"/>
              </a:rPr>
              <a:t>反复验证了</a:t>
            </a:r>
            <a:r>
              <a:rPr lang="en-US" altLang="zh-CN" sz="1600" dirty="0" err="1">
                <a:latin typeface="+mn-ea"/>
                <a:cs typeface="+mn-ea"/>
                <a:sym typeface="+mn-lt"/>
              </a:rPr>
              <a:t>C</a:t>
            </a:r>
            <a:r>
              <a:rPr lang="en-US" altLang="en-US" sz="1600" dirty="0" err="1">
                <a:latin typeface="+mn-ea"/>
                <a:cs typeface="+mn-ea"/>
                <a:sym typeface="+mn-lt"/>
              </a:rPr>
              <a:t>TONG1104</a:t>
            </a:r>
            <a:r>
              <a:rPr lang="zh-CN" altLang="en-US" sz="1600" dirty="0">
                <a:latin typeface="+mn-ea"/>
                <a:cs typeface="+mn-ea"/>
                <a:sym typeface="+mn-lt"/>
              </a:rPr>
              <a:t>结果，且分期是</a:t>
            </a:r>
            <a:r>
              <a:rPr lang="en-US" altLang="zh-CN" sz="1600" dirty="0">
                <a:latin typeface="+mn-ea"/>
                <a:cs typeface="+mn-ea"/>
                <a:sym typeface="+mn-lt"/>
              </a:rPr>
              <a:t>IIIA</a:t>
            </a:r>
            <a:endParaRPr lang="zh-CN" altLang="en-US" sz="1600" dirty="0">
              <a:latin typeface="+mn-ea"/>
              <a:cs typeface="+mn-ea"/>
              <a:sym typeface="+mn-lt"/>
            </a:endParaRPr>
          </a:p>
        </p:txBody>
      </p:sp>
      <p:sp>
        <p:nvSpPr>
          <p:cNvPr id="39" name="文本框 38"/>
          <p:cNvSpPr txBox="1"/>
          <p:nvPr/>
        </p:nvSpPr>
        <p:spPr>
          <a:xfrm>
            <a:off x="10005517" y="2712685"/>
            <a:ext cx="2144572" cy="2469907"/>
          </a:xfrm>
          <a:prstGeom prst="rect">
            <a:avLst/>
          </a:prstGeom>
          <a:noFill/>
        </p:spPr>
        <p:txBody>
          <a:bodyPr wrap="square" rtlCol="0">
            <a:spAutoFit/>
          </a:bodyPr>
          <a:lstStyle/>
          <a:p>
            <a:pPr algn="just"/>
            <a:endParaRPr lang="en-US" altLang="zh-CN" sz="1050" dirty="0">
              <a:latin typeface="+mn-ea"/>
              <a:cs typeface="+mn-ea"/>
              <a:sym typeface="+mn-lt"/>
            </a:endParaRPr>
          </a:p>
          <a:p>
            <a:pPr algn="just"/>
            <a:r>
              <a:rPr lang="en-US" altLang="zh-CN" sz="1600" dirty="0">
                <a:latin typeface="+mn-ea"/>
                <a:cs typeface="+mn-ea"/>
                <a:sym typeface="+mn-lt"/>
              </a:rPr>
              <a:t>ADJUVANT</a:t>
            </a:r>
            <a:r>
              <a:rPr lang="zh-CN" altLang="en-US" sz="1600" dirty="0">
                <a:latin typeface="+mn-ea"/>
                <a:cs typeface="+mn-ea"/>
                <a:sym typeface="+mn-lt"/>
              </a:rPr>
              <a:t>更新了</a:t>
            </a:r>
            <a:r>
              <a:rPr lang="en-US" altLang="zh-CN" sz="1600" dirty="0">
                <a:latin typeface="+mn-ea"/>
                <a:cs typeface="+mn-ea"/>
                <a:sym typeface="+mn-lt"/>
              </a:rPr>
              <a:t>OS</a:t>
            </a:r>
            <a:r>
              <a:rPr lang="zh-CN" altLang="en-US" sz="1600" dirty="0">
                <a:latin typeface="+mn-ea"/>
                <a:cs typeface="+mn-ea"/>
                <a:sym typeface="+mn-lt"/>
              </a:rPr>
              <a:t>结果，靶向组长达</a:t>
            </a:r>
            <a:r>
              <a:rPr lang="en-US" altLang="zh-CN" sz="1600" dirty="0">
                <a:latin typeface="+mn-ea"/>
                <a:cs typeface="+mn-ea"/>
                <a:sym typeface="+mn-lt"/>
              </a:rPr>
              <a:t>75.5</a:t>
            </a:r>
            <a:r>
              <a:rPr lang="zh-CN" altLang="en-US" sz="1600" dirty="0">
                <a:latin typeface="+mn-ea"/>
                <a:cs typeface="+mn-ea"/>
                <a:sym typeface="+mn-lt"/>
              </a:rPr>
              <a:t>个月</a:t>
            </a:r>
            <a:endParaRPr lang="en-US" altLang="zh-CN" sz="1600" dirty="0">
              <a:latin typeface="+mn-ea"/>
              <a:cs typeface="+mn-ea"/>
              <a:sym typeface="+mn-lt"/>
            </a:endParaRPr>
          </a:p>
          <a:p>
            <a:pPr algn="just"/>
            <a:r>
              <a:rPr lang="zh-CN" altLang="en-US" sz="1600" dirty="0">
                <a:latin typeface="+mn-ea"/>
                <a:cs typeface="+mn-ea"/>
                <a:sym typeface="+mn-lt"/>
              </a:rPr>
              <a:t>三代</a:t>
            </a:r>
            <a:r>
              <a:rPr lang="en-US" altLang="zh-CN" sz="1600" dirty="0">
                <a:latin typeface="+mn-ea"/>
                <a:cs typeface="+mn-ea"/>
                <a:sym typeface="+mn-lt"/>
              </a:rPr>
              <a:t>TKI</a:t>
            </a:r>
            <a:r>
              <a:rPr lang="zh-CN" altLang="en-US" sz="1600" dirty="0">
                <a:latin typeface="+mn-ea"/>
                <a:cs typeface="+mn-ea"/>
                <a:sym typeface="+mn-lt"/>
              </a:rPr>
              <a:t>探索术后辅助初露锋芒。埃克替尼较化疗显著延长中位</a:t>
            </a:r>
            <a:r>
              <a:rPr lang="en-US" altLang="zh-CN" sz="1600" dirty="0">
                <a:latin typeface="+mn-ea"/>
                <a:cs typeface="+mn-ea"/>
                <a:sym typeface="+mn-lt"/>
              </a:rPr>
              <a:t>DFS 24.84</a:t>
            </a:r>
            <a:r>
              <a:rPr lang="zh-CN" altLang="en-US" sz="1600" dirty="0">
                <a:latin typeface="+mn-ea"/>
                <a:cs typeface="+mn-ea"/>
                <a:sym typeface="+mn-lt"/>
              </a:rPr>
              <a:t>个月开启术后辅助靶向治疗新时代。</a:t>
            </a:r>
            <a:endParaRPr lang="zh-CN" altLang="en-US" sz="1050" dirty="0">
              <a:latin typeface="+mn-ea"/>
              <a:cs typeface="+mn-ea"/>
              <a:sym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291620" y="247457"/>
            <a:ext cx="10866155" cy="802200"/>
          </a:xfrm>
          <a:prstGeom prst="rect">
            <a:avLst/>
          </a:prstGeom>
        </p:spPr>
        <p:txBody>
          <a:bodyPr>
            <a:normAutofit/>
          </a:bodyPr>
          <a:lstStyle/>
          <a:p>
            <a:r>
              <a:rPr lang="en-US" altLang="zh-CN" sz="2400" b="1" dirty="0">
                <a:solidFill>
                  <a:schemeClr val="accent2">
                    <a:lumMod val="75000"/>
                  </a:schemeClr>
                </a:solidFill>
                <a:latin typeface="+mn-lt"/>
                <a:ea typeface="+mn-ea"/>
                <a:cs typeface="+mn-ea"/>
                <a:sym typeface="+mn-lt"/>
              </a:rPr>
              <a:t>IMpower010</a:t>
            </a:r>
            <a:r>
              <a:rPr lang="zh-CN" altLang="en-US" sz="2400" b="1" dirty="0">
                <a:solidFill>
                  <a:schemeClr val="accent2">
                    <a:lumMod val="75000"/>
                  </a:schemeClr>
                </a:solidFill>
                <a:latin typeface="+mn-lt"/>
                <a:ea typeface="+mn-ea"/>
                <a:cs typeface="+mn-ea"/>
                <a:sym typeface="+mn-lt"/>
              </a:rPr>
              <a:t>：</a:t>
            </a:r>
            <a:br>
              <a:rPr lang="en-US" altLang="zh-CN" sz="2400" b="1" dirty="0">
                <a:solidFill>
                  <a:schemeClr val="accent2">
                    <a:lumMod val="75000"/>
                  </a:schemeClr>
                </a:solidFill>
                <a:latin typeface="+mn-lt"/>
                <a:ea typeface="+mn-ea"/>
                <a:cs typeface="+mn-ea"/>
                <a:sym typeface="+mn-lt"/>
              </a:rPr>
            </a:br>
            <a:r>
              <a:rPr lang="en-US" altLang="zh-CN" sz="2400" b="1" dirty="0">
                <a:solidFill>
                  <a:schemeClr val="accent2">
                    <a:lumMod val="75000"/>
                  </a:schemeClr>
                </a:solidFill>
                <a:latin typeface="+mn-lt"/>
                <a:ea typeface="+mn-ea"/>
                <a:cs typeface="+mn-ea"/>
                <a:sym typeface="+mn-lt"/>
              </a:rPr>
              <a:t>PD-L1 TC≥1% II-IIIA</a:t>
            </a:r>
            <a:r>
              <a:rPr lang="zh-CN" altLang="en-US" sz="2400" b="1" dirty="0">
                <a:solidFill>
                  <a:schemeClr val="accent2">
                    <a:lumMod val="75000"/>
                  </a:schemeClr>
                </a:solidFill>
                <a:latin typeface="+mn-lt"/>
                <a:ea typeface="+mn-ea"/>
                <a:cs typeface="+mn-ea"/>
                <a:sym typeface="+mn-lt"/>
              </a:rPr>
              <a:t>期、所有随机化</a:t>
            </a:r>
            <a:r>
              <a:rPr lang="en-US" altLang="zh-CN" sz="2400" b="1" dirty="0">
                <a:solidFill>
                  <a:schemeClr val="accent2">
                    <a:lumMod val="75000"/>
                  </a:schemeClr>
                </a:solidFill>
                <a:latin typeface="+mn-lt"/>
                <a:ea typeface="+mn-ea"/>
                <a:cs typeface="+mn-ea"/>
                <a:sym typeface="+mn-lt"/>
              </a:rPr>
              <a:t>II-IIIA</a:t>
            </a:r>
            <a:r>
              <a:rPr lang="zh-CN" altLang="en-US" sz="2400" b="1" dirty="0">
                <a:solidFill>
                  <a:schemeClr val="accent2">
                    <a:lumMod val="75000"/>
                  </a:schemeClr>
                </a:solidFill>
                <a:latin typeface="+mn-lt"/>
                <a:ea typeface="+mn-ea"/>
                <a:cs typeface="+mn-ea"/>
                <a:sym typeface="+mn-lt"/>
              </a:rPr>
              <a:t>期和</a:t>
            </a:r>
            <a:r>
              <a:rPr lang="en-US" altLang="zh-CN" sz="2400" b="1" dirty="0">
                <a:solidFill>
                  <a:schemeClr val="accent2">
                    <a:lumMod val="75000"/>
                  </a:schemeClr>
                </a:solidFill>
                <a:latin typeface="+mn-lt"/>
                <a:ea typeface="+mn-ea"/>
                <a:cs typeface="+mn-ea"/>
                <a:sym typeface="+mn-lt"/>
              </a:rPr>
              <a:t>ITT</a:t>
            </a:r>
            <a:r>
              <a:rPr lang="zh-CN" altLang="en-US" sz="2400" b="1" dirty="0">
                <a:solidFill>
                  <a:schemeClr val="accent2">
                    <a:lumMod val="75000"/>
                  </a:schemeClr>
                </a:solidFill>
                <a:latin typeface="+mn-lt"/>
                <a:ea typeface="+mn-ea"/>
                <a:cs typeface="+mn-ea"/>
                <a:sym typeface="+mn-lt"/>
              </a:rPr>
              <a:t>人群的</a:t>
            </a:r>
            <a:r>
              <a:rPr lang="en-US" altLang="zh-CN" sz="2400" b="1" dirty="0">
                <a:solidFill>
                  <a:schemeClr val="accent2">
                    <a:lumMod val="75000"/>
                  </a:schemeClr>
                </a:solidFill>
                <a:latin typeface="+mn-lt"/>
                <a:ea typeface="+mn-ea"/>
                <a:cs typeface="+mn-ea"/>
                <a:sym typeface="+mn-lt"/>
              </a:rPr>
              <a:t>DFS</a:t>
            </a:r>
            <a:r>
              <a:rPr lang="zh-CN" altLang="en-US" sz="2400" b="1" dirty="0">
                <a:solidFill>
                  <a:schemeClr val="accent2">
                    <a:lumMod val="75000"/>
                  </a:schemeClr>
                </a:solidFill>
                <a:latin typeface="+mn-lt"/>
                <a:ea typeface="+mn-ea"/>
                <a:cs typeface="+mn-ea"/>
                <a:sym typeface="+mn-lt"/>
              </a:rPr>
              <a:t>均显著改善</a:t>
            </a:r>
            <a:endParaRPr lang="en-US" altLang="zh-CN" sz="2400" b="1" dirty="0">
              <a:solidFill>
                <a:schemeClr val="accent2">
                  <a:lumMod val="75000"/>
                </a:schemeClr>
              </a:solidFill>
              <a:latin typeface="+mn-lt"/>
              <a:ea typeface="+mn-ea"/>
              <a:cs typeface="+mn-ea"/>
              <a:sym typeface="+mn-lt"/>
            </a:endParaRPr>
          </a:p>
        </p:txBody>
      </p:sp>
      <p:sp>
        <p:nvSpPr>
          <p:cNvPr id="3" name="文本占位符 2"/>
          <p:cNvSpPr>
            <a:spLocks noGrp="1"/>
          </p:cNvSpPr>
          <p:nvPr>
            <p:ph type="body" sz="quarter" idx="4294967295"/>
          </p:nvPr>
        </p:nvSpPr>
        <p:spPr>
          <a:xfrm>
            <a:off x="10139966" y="6021482"/>
            <a:ext cx="2440975" cy="224990"/>
          </a:xfrm>
          <a:prstGeom prst="rect">
            <a:avLst/>
          </a:prstGeom>
        </p:spPr>
        <p:txBody>
          <a:bodyPr>
            <a:normAutofit fontScale="92500" lnSpcReduction="10000"/>
          </a:bodyPr>
          <a:lstStyle/>
          <a:p>
            <a:pPr marL="0" indent="0" defTabSz="456565">
              <a:buNone/>
            </a:pPr>
            <a:r>
              <a:rPr lang="en-US" altLang="zh-CN" sz="1065" dirty="0">
                <a:cs typeface="+mn-ea"/>
                <a:sym typeface="+mn-lt"/>
              </a:rPr>
              <a:t>Felip et al. ESMO 2021. </a:t>
            </a:r>
            <a:r>
              <a:rPr lang="en-US" altLang="zh-CN" sz="1065" dirty="0" err="1" smtClean="0">
                <a:cs typeface="+mn-ea"/>
                <a:sym typeface="+mn-lt"/>
              </a:rPr>
              <a:t>LBA9</a:t>
            </a:r>
            <a:r>
              <a:rPr lang="en-US" altLang="zh-CN" sz="1065" dirty="0" smtClean="0">
                <a:cs typeface="+mn-ea"/>
                <a:sym typeface="+mn-lt"/>
              </a:rPr>
              <a:t>.</a:t>
            </a:r>
            <a:endParaRPr lang="en-US" altLang="zh-CN" sz="1065" dirty="0" smtClean="0">
              <a:cs typeface="+mn-ea"/>
              <a:sym typeface="+mn-lt"/>
            </a:endParaRPr>
          </a:p>
        </p:txBody>
      </p:sp>
      <p:sp>
        <p:nvSpPr>
          <p:cNvPr id="4" name="Google Shape;145;p16"/>
          <p:cNvSpPr txBox="1"/>
          <p:nvPr/>
        </p:nvSpPr>
        <p:spPr>
          <a:xfrm>
            <a:off x="280552" y="5841377"/>
            <a:ext cx="7968191" cy="470935"/>
          </a:xfrm>
          <a:prstGeom prst="rect">
            <a:avLst/>
          </a:prstGeom>
          <a:noFill/>
          <a:ln>
            <a:noFill/>
          </a:ln>
        </p:spPr>
        <p:txBody>
          <a:bodyPr spcFirstLastPara="1" wrap="square" lIns="91425" tIns="45700" rIns="91425" bIns="45700" anchor="b" anchorCtr="0">
            <a:noAutofit/>
          </a:bodyPr>
          <a:lstStyle>
            <a:defPPr>
              <a:defRPr lang="en-US"/>
            </a:defPPr>
            <a:lvl1pPr algn="l" rtl="0" eaLnBrk="0" fontAlgn="base" hangingPunct="0">
              <a:spcBef>
                <a:spcPct val="50000"/>
              </a:spcBef>
              <a:spcAft>
                <a:spcPct val="0"/>
              </a:spcAft>
              <a:defRPr kern="1200">
                <a:solidFill>
                  <a:schemeClr val="tx1"/>
                </a:solidFill>
                <a:latin typeface="Imago" panose="02000500060000020004" pitchFamily="2" charset="0"/>
                <a:ea typeface="+mn-ea"/>
                <a:cs typeface="+mn-cs"/>
              </a:defRPr>
            </a:lvl1pPr>
            <a:lvl2pPr marL="457200" algn="l" rtl="0" eaLnBrk="0" fontAlgn="base" hangingPunct="0">
              <a:spcBef>
                <a:spcPct val="50000"/>
              </a:spcBef>
              <a:spcAft>
                <a:spcPct val="0"/>
              </a:spcAft>
              <a:defRPr kern="1200">
                <a:solidFill>
                  <a:schemeClr val="tx1"/>
                </a:solidFill>
                <a:latin typeface="Imago" panose="02000500060000020004" pitchFamily="2" charset="0"/>
                <a:ea typeface="+mn-ea"/>
                <a:cs typeface="+mn-cs"/>
              </a:defRPr>
            </a:lvl2pPr>
            <a:lvl3pPr marL="914400" algn="l" rtl="0" eaLnBrk="0" fontAlgn="base" hangingPunct="0">
              <a:spcBef>
                <a:spcPct val="50000"/>
              </a:spcBef>
              <a:spcAft>
                <a:spcPct val="0"/>
              </a:spcAft>
              <a:defRPr kern="1200">
                <a:solidFill>
                  <a:schemeClr val="tx1"/>
                </a:solidFill>
                <a:latin typeface="Imago" panose="02000500060000020004" pitchFamily="2" charset="0"/>
                <a:ea typeface="+mn-ea"/>
                <a:cs typeface="+mn-cs"/>
              </a:defRPr>
            </a:lvl3pPr>
            <a:lvl4pPr marL="1371600" algn="l" rtl="0" eaLnBrk="0" fontAlgn="base" hangingPunct="0">
              <a:spcBef>
                <a:spcPct val="50000"/>
              </a:spcBef>
              <a:spcAft>
                <a:spcPct val="0"/>
              </a:spcAft>
              <a:defRPr kern="1200">
                <a:solidFill>
                  <a:schemeClr val="tx1"/>
                </a:solidFill>
                <a:latin typeface="Imago" panose="02000500060000020004" pitchFamily="2" charset="0"/>
                <a:ea typeface="+mn-ea"/>
                <a:cs typeface="+mn-cs"/>
              </a:defRPr>
            </a:lvl4pPr>
            <a:lvl5pPr marL="1828800" algn="l" rtl="0" eaLnBrk="0" fontAlgn="base" hangingPunct="0">
              <a:spcBef>
                <a:spcPct val="50000"/>
              </a:spcBef>
              <a:spcAft>
                <a:spcPct val="0"/>
              </a:spcAft>
              <a:defRPr kern="1200">
                <a:solidFill>
                  <a:schemeClr val="tx1"/>
                </a:solidFill>
                <a:latin typeface="Imago" panose="02000500060000020004" pitchFamily="2" charset="0"/>
                <a:ea typeface="+mn-ea"/>
                <a:cs typeface="+mn-cs"/>
              </a:defRPr>
            </a:lvl5pPr>
            <a:lvl6pPr marL="2286000" algn="l" defTabSz="914400" rtl="0" eaLnBrk="1" latinLnBrk="0" hangingPunct="1">
              <a:defRPr kern="1200">
                <a:solidFill>
                  <a:schemeClr val="tx1"/>
                </a:solidFill>
                <a:latin typeface="Imago" panose="02000500060000020004" pitchFamily="2" charset="0"/>
                <a:ea typeface="+mn-ea"/>
                <a:cs typeface="+mn-cs"/>
              </a:defRPr>
            </a:lvl6pPr>
            <a:lvl7pPr marL="2743200" algn="l" defTabSz="914400" rtl="0" eaLnBrk="1" latinLnBrk="0" hangingPunct="1">
              <a:defRPr kern="1200">
                <a:solidFill>
                  <a:schemeClr val="tx1"/>
                </a:solidFill>
                <a:latin typeface="Imago" panose="02000500060000020004" pitchFamily="2" charset="0"/>
                <a:ea typeface="+mn-ea"/>
                <a:cs typeface="+mn-cs"/>
              </a:defRPr>
            </a:lvl7pPr>
            <a:lvl8pPr marL="3200400" algn="l" defTabSz="914400" rtl="0" eaLnBrk="1" latinLnBrk="0" hangingPunct="1">
              <a:defRPr kern="1200">
                <a:solidFill>
                  <a:schemeClr val="tx1"/>
                </a:solidFill>
                <a:latin typeface="Imago" panose="02000500060000020004" pitchFamily="2" charset="0"/>
                <a:ea typeface="+mn-ea"/>
                <a:cs typeface="+mn-cs"/>
              </a:defRPr>
            </a:lvl8pPr>
            <a:lvl9pPr marL="3657600" algn="l" defTabSz="914400" rtl="0" eaLnBrk="1" latinLnBrk="0" hangingPunct="1">
              <a:defRPr kern="1200">
                <a:solidFill>
                  <a:schemeClr val="tx1"/>
                </a:solidFill>
                <a:latin typeface="Imago" panose="02000500060000020004" pitchFamily="2" charset="0"/>
                <a:ea typeface="+mn-ea"/>
                <a:cs typeface="+mn-cs"/>
              </a:defRPr>
            </a:lvl9pPr>
          </a:lstStyle>
          <a:p>
            <a:pPr defTabSz="513715">
              <a:spcBef>
                <a:spcPts val="0"/>
              </a:spcBef>
              <a:spcAft>
                <a:spcPts val="0"/>
              </a:spcAft>
            </a:pPr>
            <a:r>
              <a:rPr lang="zh-CN" altLang="en-US" sz="1050" dirty="0">
                <a:latin typeface="+mn-lt"/>
                <a:cs typeface="+mn-ea"/>
                <a:sym typeface="+mn-lt"/>
              </a:rPr>
              <a:t>临床截止日期：</a:t>
            </a:r>
            <a:r>
              <a:rPr lang="en-US" altLang="zh-CN" sz="1050" dirty="0">
                <a:latin typeface="+mn-lt"/>
                <a:cs typeface="+mn-ea"/>
                <a:sym typeface="+mn-lt"/>
              </a:rPr>
              <a:t>2021</a:t>
            </a:r>
            <a:r>
              <a:rPr lang="zh-CN" altLang="en-US" sz="1050" dirty="0">
                <a:latin typeface="+mn-lt"/>
                <a:cs typeface="+mn-ea"/>
                <a:sym typeface="+mn-lt"/>
              </a:rPr>
              <a:t>年</a:t>
            </a:r>
            <a:r>
              <a:rPr lang="en-US" altLang="zh-CN" sz="1050" dirty="0">
                <a:latin typeface="+mn-lt"/>
                <a:cs typeface="+mn-ea"/>
                <a:sym typeface="+mn-lt"/>
              </a:rPr>
              <a:t>1</a:t>
            </a:r>
            <a:r>
              <a:rPr lang="zh-CN" altLang="en-US" sz="1050" dirty="0">
                <a:latin typeface="+mn-lt"/>
                <a:cs typeface="+mn-ea"/>
                <a:sym typeface="+mn-lt"/>
              </a:rPr>
              <a:t>月</a:t>
            </a:r>
            <a:r>
              <a:rPr lang="en-US" altLang="zh-CN" sz="1050" dirty="0">
                <a:latin typeface="+mn-lt"/>
                <a:cs typeface="+mn-ea"/>
                <a:sym typeface="+mn-lt"/>
              </a:rPr>
              <a:t>21</a:t>
            </a:r>
            <a:r>
              <a:rPr lang="zh-CN" altLang="en-US" sz="1050" dirty="0">
                <a:latin typeface="+mn-lt"/>
                <a:cs typeface="+mn-ea"/>
                <a:sym typeface="+mn-lt"/>
              </a:rPr>
              <a:t>日。</a:t>
            </a:r>
            <a:r>
              <a:rPr lang="en-US" altLang="zh-CN" sz="1050" baseline="30000" dirty="0">
                <a:latin typeface="+mn-lt"/>
                <a:cs typeface="+mn-ea"/>
                <a:sym typeface="+mn-lt"/>
              </a:rPr>
              <a:t>a</a:t>
            </a:r>
            <a:r>
              <a:rPr lang="zh-CN" altLang="en-US" sz="1050" dirty="0">
                <a:latin typeface="+mn-lt"/>
                <a:cs typeface="+mn-ea"/>
                <a:sym typeface="+mn-lt"/>
              </a:rPr>
              <a:t>根据</a:t>
            </a:r>
            <a:r>
              <a:rPr lang="en-US" altLang="zh-CN" sz="1050" dirty="0" err="1">
                <a:latin typeface="+mn-lt"/>
                <a:cs typeface="+mn-ea"/>
                <a:sym typeface="+mn-lt"/>
              </a:rPr>
              <a:t>SP263</a:t>
            </a:r>
            <a:r>
              <a:rPr lang="zh-CN" altLang="en-US" sz="1050" dirty="0">
                <a:latin typeface="+mn-lt"/>
                <a:cs typeface="+mn-ea"/>
                <a:sym typeface="+mn-lt"/>
              </a:rPr>
              <a:t>检测。</a:t>
            </a:r>
            <a:r>
              <a:rPr lang="en-US" altLang="zh-CN" sz="1050" baseline="30000" dirty="0">
                <a:latin typeface="+mn-lt"/>
                <a:cs typeface="+mn-ea"/>
                <a:sym typeface="+mn-lt"/>
              </a:rPr>
              <a:t>b</a:t>
            </a:r>
            <a:r>
              <a:rPr lang="zh-CN" altLang="en-US" sz="1050" dirty="0">
                <a:latin typeface="+mn-lt"/>
                <a:cs typeface="+mn-ea"/>
                <a:sym typeface="+mn-lt"/>
              </a:rPr>
              <a:t>分层对数秩检验。</a:t>
            </a:r>
            <a:r>
              <a:rPr lang="en-US" altLang="zh-CN" sz="1050" baseline="30000" dirty="0">
                <a:latin typeface="+mn-lt"/>
                <a:cs typeface="+mn-ea"/>
                <a:sym typeface="+mn-lt"/>
              </a:rPr>
              <a:t>c</a:t>
            </a:r>
            <a:r>
              <a:rPr lang="zh-CN" altLang="en-US" sz="1050" dirty="0">
                <a:latin typeface="+mn-lt"/>
                <a:cs typeface="+mn-ea"/>
                <a:sym typeface="+mn-lt"/>
              </a:rPr>
              <a:t>超过</a:t>
            </a:r>
            <a:r>
              <a:rPr lang="en-US" altLang="zh-CN" sz="1050" dirty="0">
                <a:latin typeface="+mn-lt"/>
                <a:cs typeface="+mn-ea"/>
                <a:sym typeface="+mn-lt"/>
              </a:rPr>
              <a:t>DFS</a:t>
            </a:r>
            <a:r>
              <a:rPr lang="zh-CN" altLang="en-US" sz="1050" dirty="0">
                <a:latin typeface="+mn-lt"/>
                <a:cs typeface="+mn-ea"/>
                <a:sym typeface="+mn-lt"/>
              </a:rPr>
              <a:t>的显著性边界。</a:t>
            </a:r>
            <a:r>
              <a:rPr lang="en-US" altLang="zh-CN" sz="1050" baseline="30000" dirty="0">
                <a:latin typeface="+mn-lt"/>
                <a:cs typeface="+mn-ea"/>
                <a:sym typeface="+mn-lt"/>
              </a:rPr>
              <a:t>d</a:t>
            </a:r>
            <a:r>
              <a:rPr lang="zh-CN" altLang="en-US" sz="1050" dirty="0">
                <a:latin typeface="+mn-lt"/>
                <a:cs typeface="+mn-ea"/>
                <a:sym typeface="+mn-lt"/>
              </a:rPr>
              <a:t>未超过</a:t>
            </a:r>
            <a:r>
              <a:rPr lang="en-US" altLang="zh-CN" sz="1050" dirty="0">
                <a:latin typeface="+mn-lt"/>
                <a:cs typeface="+mn-ea"/>
                <a:sym typeface="+mn-lt"/>
              </a:rPr>
              <a:t>DFS</a:t>
            </a:r>
            <a:r>
              <a:rPr lang="zh-CN" altLang="en-US" sz="1050" dirty="0">
                <a:latin typeface="+mn-lt"/>
                <a:cs typeface="+mn-ea"/>
                <a:sym typeface="+mn-lt"/>
              </a:rPr>
              <a:t>的统计学显著性边界。</a:t>
            </a:r>
            <a:endParaRPr lang="en-US" altLang="zh-CN" sz="1050" dirty="0">
              <a:latin typeface="+mn-lt"/>
              <a:cs typeface="+mn-ea"/>
              <a:sym typeface="+mn-lt"/>
            </a:endParaRPr>
          </a:p>
          <a:p>
            <a:pPr defTabSz="513715">
              <a:spcBef>
                <a:spcPts val="0"/>
              </a:spcBef>
              <a:spcAft>
                <a:spcPts val="0"/>
              </a:spcAft>
            </a:pPr>
            <a:r>
              <a:rPr lang="en-US" sz="1050" baseline="30000" dirty="0">
                <a:latin typeface="+mn-lt"/>
                <a:cs typeface="+mn-ea"/>
                <a:sym typeface="+mn-lt"/>
              </a:rPr>
              <a:t> </a:t>
            </a:r>
            <a:r>
              <a:rPr lang="en-US" sz="1050" dirty="0">
                <a:latin typeface="+mn-lt"/>
                <a:cs typeface="+mn-ea"/>
                <a:sym typeface="+mn-lt"/>
              </a:rPr>
              <a:t>1. Wakelee H, et al. J Clin Oncol. 2021;39(suppl 15):8500. </a:t>
            </a:r>
            <a:endParaRPr lang="en-US" sz="1050" dirty="0">
              <a:latin typeface="+mn-lt"/>
              <a:cs typeface="+mn-ea"/>
              <a:sym typeface="+mn-lt"/>
            </a:endParaRPr>
          </a:p>
        </p:txBody>
      </p:sp>
      <p:graphicFrame>
        <p:nvGraphicFramePr>
          <p:cNvPr id="30" name="Table 6"/>
          <p:cNvGraphicFramePr>
            <a:graphicFrameLocks noGrp="1"/>
          </p:cNvGraphicFramePr>
          <p:nvPr>
            <p:custDataLst>
              <p:tags r:id="rId1"/>
            </p:custDataLst>
          </p:nvPr>
        </p:nvGraphicFramePr>
        <p:xfrm>
          <a:off x="291620" y="4541948"/>
          <a:ext cx="3671570" cy="1331595"/>
        </p:xfrm>
        <a:graphic>
          <a:graphicData uri="http://schemas.openxmlformats.org/drawingml/2006/table">
            <a:tbl>
              <a:tblPr firstRow="1" bandRow="1"/>
              <a:tblGrid>
                <a:gridCol w="1612900"/>
                <a:gridCol w="1029335"/>
                <a:gridCol w="1029335"/>
              </a:tblGrid>
              <a:tr h="53848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endParaRPr lang="en-US" sz="1065" b="1"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zh-CN" altLang="en-US" sz="1065" b="1" dirty="0">
                          <a:solidFill>
                            <a:schemeClr val="bg1"/>
                          </a:solidFill>
                          <a:latin typeface="+mn-lt"/>
                          <a:ea typeface="+mn-ea"/>
                          <a:cs typeface="+mn-ea"/>
                          <a:sym typeface="+mn-lt"/>
                        </a:rPr>
                        <a:t>阿替利珠单抗</a:t>
                      </a:r>
                      <a:endParaRPr lang="en-US" altLang="zh-CN" sz="1065" b="1" dirty="0">
                        <a:solidFill>
                          <a:schemeClr val="bg1"/>
                        </a:solidFill>
                        <a:latin typeface="+mn-lt"/>
                        <a:ea typeface="+mn-ea"/>
                        <a:cs typeface="+mn-ea"/>
                        <a:sym typeface="+mn-lt"/>
                      </a:endParaRPr>
                    </a:p>
                    <a:p>
                      <a:pPr algn="ctr"/>
                      <a:r>
                        <a:rPr lang="en-SG" sz="1065" b="1" dirty="0">
                          <a:solidFill>
                            <a:schemeClr val="bg1"/>
                          </a:solidFill>
                          <a:latin typeface="+mn-lt"/>
                          <a:ea typeface="+mn-ea"/>
                          <a:cs typeface="+mn-ea"/>
                          <a:sym typeface="+mn-lt"/>
                        </a:rPr>
                        <a:t>(n=248)</a:t>
                      </a:r>
                      <a:endParaRPr lang="en-US" sz="1065" b="1" dirty="0">
                        <a:solidFill>
                          <a:schemeClr val="bg1"/>
                        </a:solidFill>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A469D"/>
                    </a:solid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b="1" dirty="0">
                          <a:solidFill>
                            <a:schemeClr val="bg1"/>
                          </a:solidFill>
                          <a:latin typeface="+mn-lt"/>
                          <a:ea typeface="+mn-ea"/>
                          <a:cs typeface="+mn-ea"/>
                          <a:sym typeface="+mn-lt"/>
                        </a:rPr>
                        <a:t>BSC </a:t>
                      </a:r>
                      <a:br>
                        <a:rPr lang="en-SG" sz="1065" b="1" dirty="0">
                          <a:solidFill>
                            <a:schemeClr val="bg1"/>
                          </a:solidFill>
                          <a:latin typeface="+mn-lt"/>
                          <a:ea typeface="+mn-ea"/>
                          <a:cs typeface="+mn-ea"/>
                          <a:sym typeface="+mn-lt"/>
                        </a:rPr>
                      </a:br>
                      <a:r>
                        <a:rPr lang="en-SG" sz="1065" b="1" dirty="0">
                          <a:solidFill>
                            <a:schemeClr val="bg1"/>
                          </a:solidFill>
                          <a:latin typeface="+mn-lt"/>
                          <a:ea typeface="+mn-ea"/>
                          <a:cs typeface="+mn-ea"/>
                          <a:sym typeface="+mn-lt"/>
                        </a:rPr>
                        <a:t>(n=228)</a:t>
                      </a:r>
                      <a:endParaRPr lang="en-US" sz="1065" b="1" dirty="0">
                        <a:solidFill>
                          <a:schemeClr val="bg1"/>
                        </a:solidFill>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1A22"/>
                    </a:solidFill>
                  </a:tcPr>
                </a:tc>
              </a:tr>
              <a:tr h="374015">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中位</a:t>
                      </a:r>
                      <a:r>
                        <a:rPr lang="en-SG" sz="1065" dirty="0">
                          <a:latin typeface="+mn-lt"/>
                          <a:ea typeface="+mn-ea"/>
                          <a:cs typeface="+mn-ea"/>
                          <a:sym typeface="+mn-lt"/>
                        </a:rPr>
                        <a:t>DFS </a:t>
                      </a:r>
                      <a:br>
                        <a:rPr lang="en-SG" sz="1065" dirty="0">
                          <a:latin typeface="+mn-lt"/>
                          <a:ea typeface="+mn-ea"/>
                          <a:cs typeface="+mn-ea"/>
                          <a:sym typeface="+mn-lt"/>
                        </a:rPr>
                      </a:br>
                      <a:r>
                        <a:rPr lang="en-SG" sz="1065" dirty="0">
                          <a:latin typeface="+mn-lt"/>
                          <a:ea typeface="+mn-ea"/>
                          <a:cs typeface="+mn-ea"/>
                          <a:sym typeface="+mn-lt"/>
                        </a:rPr>
                        <a:t>(95% CI), mo</a:t>
                      </a:r>
                      <a:endParaRPr lang="en-US" sz="1065"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NE </a:t>
                      </a:r>
                      <a:br>
                        <a:rPr lang="en-SG" sz="1065" dirty="0">
                          <a:latin typeface="+mn-lt"/>
                          <a:ea typeface="+mn-ea"/>
                          <a:cs typeface="+mn-ea"/>
                          <a:sym typeface="+mn-lt"/>
                        </a:rPr>
                      </a:br>
                      <a:r>
                        <a:rPr lang="en-SG" sz="1065" dirty="0">
                          <a:latin typeface="+mn-lt"/>
                          <a:ea typeface="+mn-ea"/>
                          <a:cs typeface="+mn-ea"/>
                          <a:sym typeface="+mn-lt"/>
                        </a:rPr>
                        <a:t>(36.1, NE)</a:t>
                      </a:r>
                      <a:endParaRPr lang="en-US" sz="1065"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35.3 </a:t>
                      </a:r>
                      <a:br>
                        <a:rPr lang="en-SG" sz="1065" dirty="0">
                          <a:latin typeface="+mn-lt"/>
                          <a:ea typeface="+mn-ea"/>
                          <a:cs typeface="+mn-ea"/>
                          <a:sym typeface="+mn-lt"/>
                        </a:rPr>
                      </a:br>
                      <a:r>
                        <a:rPr lang="en-SG" sz="1065" dirty="0">
                          <a:latin typeface="+mn-lt"/>
                          <a:ea typeface="+mn-ea"/>
                          <a:cs typeface="+mn-ea"/>
                          <a:sym typeface="+mn-lt"/>
                        </a:rPr>
                        <a:t>(29.0, NE)</a:t>
                      </a:r>
                      <a:endParaRPr lang="en-US" sz="1065"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955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分层</a:t>
                      </a:r>
                      <a:r>
                        <a:rPr lang="en-SG" sz="1065" dirty="0">
                          <a:latin typeface="+mn-lt"/>
                          <a:ea typeface="+mn-ea"/>
                          <a:cs typeface="+mn-ea"/>
                          <a:sym typeface="+mn-lt"/>
                        </a:rPr>
                        <a:t>HR (95% CI)</a:t>
                      </a:r>
                      <a:endParaRPr lang="en-US" sz="1065"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0.66 (0.50, 0.88)</a:t>
                      </a:r>
                      <a:endParaRPr lang="en-US" sz="1065"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r h="20955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en-SG" sz="1065" i="1" dirty="0">
                          <a:latin typeface="+mn-lt"/>
                          <a:ea typeface="+mn-ea"/>
                          <a:cs typeface="+mn-ea"/>
                          <a:sym typeface="+mn-lt"/>
                        </a:rPr>
                        <a:t>P</a:t>
                      </a:r>
                      <a:r>
                        <a:rPr lang="en-SG" sz="1065" dirty="0">
                          <a:latin typeface="+mn-lt"/>
                          <a:ea typeface="+mn-ea"/>
                          <a:cs typeface="+mn-ea"/>
                          <a:sym typeface="+mn-lt"/>
                        </a:rPr>
                        <a:t> </a:t>
                      </a:r>
                      <a:r>
                        <a:rPr lang="zh-CN" altLang="en-US" sz="1065" dirty="0">
                          <a:latin typeface="+mn-lt"/>
                          <a:ea typeface="+mn-ea"/>
                          <a:cs typeface="+mn-ea"/>
                          <a:sym typeface="+mn-lt"/>
                        </a:rPr>
                        <a:t>值</a:t>
                      </a:r>
                      <a:r>
                        <a:rPr lang="en-SG" sz="1065" baseline="30000" dirty="0">
                          <a:latin typeface="+mn-lt"/>
                          <a:ea typeface="+mn-ea"/>
                          <a:cs typeface="+mn-ea"/>
                          <a:sym typeface="+mn-lt"/>
                        </a:rPr>
                        <a:t>b</a:t>
                      </a:r>
                      <a:endParaRPr lang="en-US" sz="1065" baseline="30000"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0.004</a:t>
                      </a:r>
                      <a:r>
                        <a:rPr lang="en-SG" sz="1065" baseline="30000" dirty="0">
                          <a:latin typeface="+mn-lt"/>
                          <a:ea typeface="+mn-ea"/>
                          <a:cs typeface="+mn-ea"/>
                          <a:sym typeface="+mn-lt"/>
                        </a:rPr>
                        <a:t>c</a:t>
                      </a:r>
                      <a:endParaRPr lang="en-US" sz="1065" baseline="30000" dirty="0">
                        <a:latin typeface="+mn-lt"/>
                        <a:ea typeface="+mn-ea"/>
                        <a:cs typeface="+mn-ea"/>
                        <a:sym typeface="+mn-lt"/>
                      </a:endParaRPr>
                    </a:p>
                  </a:txBody>
                  <a:tcPr marL="44981" marR="44981" marT="22490" marB="224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bl>
          </a:graphicData>
        </a:graphic>
      </p:graphicFrame>
      <p:graphicFrame>
        <p:nvGraphicFramePr>
          <p:cNvPr id="33" name="Table 6"/>
          <p:cNvGraphicFramePr>
            <a:graphicFrameLocks noGrp="1"/>
          </p:cNvGraphicFramePr>
          <p:nvPr>
            <p:custDataLst>
              <p:tags r:id="rId2"/>
            </p:custDataLst>
          </p:nvPr>
        </p:nvGraphicFramePr>
        <p:xfrm>
          <a:off x="4296725" y="4542583"/>
          <a:ext cx="3671570" cy="1331595"/>
        </p:xfrm>
        <a:graphic>
          <a:graphicData uri="http://schemas.openxmlformats.org/drawingml/2006/table">
            <a:tbl>
              <a:tblPr firstRow="1" bandRow="1"/>
              <a:tblGrid>
                <a:gridCol w="1572260"/>
                <a:gridCol w="1049655"/>
                <a:gridCol w="1049655"/>
              </a:tblGrid>
              <a:tr h="53848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endParaRPr lang="en-US" sz="1065" dirty="0">
                        <a:latin typeface="+mn-lt"/>
                        <a:ea typeface="+mn-ea"/>
                        <a:cs typeface="+mn-ea"/>
                        <a:sym typeface="+mn-lt"/>
                      </a:endParaRPr>
                    </a:p>
                  </a:txBody>
                  <a:tcPr marL="44974" marR="44974" marT="22486" marB="2248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zh-CN" altLang="en-US" sz="1065" b="1" i="0" u="none" strike="noStrike" cap="none" dirty="0">
                          <a:solidFill>
                            <a:schemeClr val="bg1"/>
                          </a:solidFill>
                          <a:latin typeface="+mn-lt"/>
                          <a:ea typeface="+mn-ea"/>
                          <a:cs typeface="+mn-ea"/>
                          <a:sym typeface="+mn-lt"/>
                        </a:rPr>
                        <a:t>阿替利珠单抗</a:t>
                      </a:r>
                      <a:endParaRPr lang="en-SG" altLang="zh-CN" sz="1065" b="1" i="0" u="none" strike="noStrike" cap="none" dirty="0">
                        <a:solidFill>
                          <a:schemeClr val="bg1"/>
                        </a:solidFill>
                        <a:latin typeface="+mn-lt"/>
                        <a:ea typeface="+mn-ea"/>
                        <a:cs typeface="+mn-ea"/>
                        <a:sym typeface="+mn-lt"/>
                      </a:endParaRPr>
                    </a:p>
                    <a:p>
                      <a:pPr algn="ctr"/>
                      <a:r>
                        <a:rPr lang="en-SG" sz="1065" b="1" dirty="0">
                          <a:solidFill>
                            <a:schemeClr val="bg1"/>
                          </a:solidFill>
                          <a:latin typeface="+mn-lt"/>
                          <a:ea typeface="+mn-ea"/>
                          <a:cs typeface="+mn-ea"/>
                          <a:sym typeface="+mn-lt"/>
                        </a:rPr>
                        <a:t>(n=442)</a:t>
                      </a:r>
                      <a:endParaRPr lang="en-US" sz="1065" b="1" dirty="0">
                        <a:solidFill>
                          <a:schemeClr val="bg1"/>
                        </a:solidFill>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A469D"/>
                    </a:solid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b="1" dirty="0">
                          <a:solidFill>
                            <a:schemeClr val="bg1"/>
                          </a:solidFill>
                          <a:latin typeface="+mn-lt"/>
                          <a:ea typeface="+mn-ea"/>
                          <a:cs typeface="+mn-ea"/>
                          <a:sym typeface="+mn-lt"/>
                        </a:rPr>
                        <a:t>BSC </a:t>
                      </a:r>
                      <a:br>
                        <a:rPr lang="en-SG" sz="1065" b="1" dirty="0">
                          <a:solidFill>
                            <a:schemeClr val="bg1"/>
                          </a:solidFill>
                          <a:latin typeface="+mn-lt"/>
                          <a:ea typeface="+mn-ea"/>
                          <a:cs typeface="+mn-ea"/>
                          <a:sym typeface="+mn-lt"/>
                        </a:rPr>
                      </a:br>
                      <a:r>
                        <a:rPr lang="en-SG" sz="1065" b="1" dirty="0">
                          <a:solidFill>
                            <a:schemeClr val="bg1"/>
                          </a:solidFill>
                          <a:latin typeface="+mn-lt"/>
                          <a:ea typeface="+mn-ea"/>
                          <a:cs typeface="+mn-ea"/>
                          <a:sym typeface="+mn-lt"/>
                        </a:rPr>
                        <a:t>(n=440)</a:t>
                      </a:r>
                      <a:endParaRPr lang="en-US" sz="1065" b="1" dirty="0">
                        <a:solidFill>
                          <a:schemeClr val="bg1"/>
                        </a:solidFill>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1A22"/>
                    </a:solidFill>
                  </a:tcPr>
                </a:tc>
              </a:tr>
              <a:tr h="374015">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中位</a:t>
                      </a:r>
                      <a:r>
                        <a:rPr lang="en-SG" sz="1065" dirty="0">
                          <a:latin typeface="+mn-lt"/>
                          <a:ea typeface="+mn-ea"/>
                          <a:cs typeface="+mn-ea"/>
                          <a:sym typeface="+mn-lt"/>
                        </a:rPr>
                        <a:t>DFS </a:t>
                      </a:r>
                      <a:br>
                        <a:rPr lang="en-SG" sz="1065" dirty="0">
                          <a:latin typeface="+mn-lt"/>
                          <a:ea typeface="+mn-ea"/>
                          <a:cs typeface="+mn-ea"/>
                          <a:sym typeface="+mn-lt"/>
                        </a:rPr>
                      </a:br>
                      <a:r>
                        <a:rPr lang="en-SG" sz="1065" dirty="0">
                          <a:latin typeface="+mn-lt"/>
                          <a:ea typeface="+mn-ea"/>
                          <a:cs typeface="+mn-ea"/>
                          <a:sym typeface="+mn-lt"/>
                        </a:rPr>
                        <a:t>(95% CI), mo</a:t>
                      </a:r>
                      <a:endParaRPr lang="en-US" sz="1065"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42.3</a:t>
                      </a:r>
                      <a:br>
                        <a:rPr lang="en-SG" sz="1065" dirty="0">
                          <a:latin typeface="+mn-lt"/>
                          <a:ea typeface="+mn-ea"/>
                          <a:cs typeface="+mn-ea"/>
                          <a:sym typeface="+mn-lt"/>
                        </a:rPr>
                      </a:br>
                      <a:r>
                        <a:rPr lang="en-SG" sz="1065" dirty="0">
                          <a:latin typeface="+mn-lt"/>
                          <a:ea typeface="+mn-ea"/>
                          <a:cs typeface="+mn-ea"/>
                          <a:sym typeface="+mn-lt"/>
                        </a:rPr>
                        <a:t> (36.0, NE)</a:t>
                      </a:r>
                      <a:endParaRPr lang="en-US" sz="1065"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35.3 </a:t>
                      </a:r>
                      <a:br>
                        <a:rPr lang="en-SG" sz="1065" dirty="0">
                          <a:latin typeface="+mn-lt"/>
                          <a:ea typeface="+mn-ea"/>
                          <a:cs typeface="+mn-ea"/>
                          <a:sym typeface="+mn-lt"/>
                        </a:rPr>
                      </a:br>
                      <a:r>
                        <a:rPr lang="en-SG" sz="1065" dirty="0">
                          <a:latin typeface="+mn-lt"/>
                          <a:ea typeface="+mn-ea"/>
                          <a:cs typeface="+mn-ea"/>
                          <a:sym typeface="+mn-lt"/>
                        </a:rPr>
                        <a:t>(30.4, 46.4)</a:t>
                      </a:r>
                      <a:endParaRPr lang="en-US" sz="1065"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0955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分层</a:t>
                      </a:r>
                      <a:r>
                        <a:rPr lang="en-SG" sz="1065" dirty="0">
                          <a:latin typeface="+mn-lt"/>
                          <a:ea typeface="+mn-ea"/>
                          <a:cs typeface="+mn-ea"/>
                          <a:sym typeface="+mn-lt"/>
                        </a:rPr>
                        <a:t>HR (95% CI)</a:t>
                      </a:r>
                      <a:endParaRPr lang="en-US" sz="1065"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0.79 (0.64, 0.96)</a:t>
                      </a:r>
                      <a:endParaRPr lang="en-US" sz="1065"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r h="20955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en-SG" sz="1065" i="1" dirty="0">
                          <a:latin typeface="+mn-lt"/>
                          <a:ea typeface="+mn-ea"/>
                          <a:cs typeface="+mn-ea"/>
                          <a:sym typeface="+mn-lt"/>
                        </a:rPr>
                        <a:t>P</a:t>
                      </a:r>
                      <a:r>
                        <a:rPr lang="en-SG" sz="1065" dirty="0">
                          <a:latin typeface="+mn-lt"/>
                          <a:ea typeface="+mn-ea"/>
                          <a:cs typeface="+mn-ea"/>
                          <a:sym typeface="+mn-lt"/>
                        </a:rPr>
                        <a:t> </a:t>
                      </a:r>
                      <a:r>
                        <a:rPr lang="zh-CN" altLang="en-US" sz="1065" dirty="0">
                          <a:latin typeface="+mn-lt"/>
                          <a:ea typeface="+mn-ea"/>
                          <a:cs typeface="+mn-ea"/>
                          <a:sym typeface="+mn-lt"/>
                        </a:rPr>
                        <a:t>值</a:t>
                      </a:r>
                      <a:r>
                        <a:rPr lang="en-SG" sz="1065" baseline="30000" dirty="0">
                          <a:latin typeface="+mn-lt"/>
                          <a:ea typeface="+mn-ea"/>
                          <a:cs typeface="+mn-ea"/>
                          <a:sym typeface="+mn-lt"/>
                        </a:rPr>
                        <a:t>b</a:t>
                      </a:r>
                      <a:endParaRPr lang="en-US" sz="1065" baseline="30000"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0.02</a:t>
                      </a:r>
                      <a:r>
                        <a:rPr lang="en-SG" sz="1065" baseline="30000" dirty="0">
                          <a:latin typeface="+mn-lt"/>
                          <a:ea typeface="+mn-ea"/>
                          <a:cs typeface="+mn-ea"/>
                          <a:sym typeface="+mn-lt"/>
                        </a:rPr>
                        <a:t>c</a:t>
                      </a:r>
                      <a:endParaRPr lang="en-US" sz="1065" baseline="30000" dirty="0">
                        <a:latin typeface="+mn-lt"/>
                        <a:ea typeface="+mn-ea"/>
                        <a:cs typeface="+mn-ea"/>
                        <a:sym typeface="+mn-lt"/>
                      </a:endParaRPr>
                    </a:p>
                  </a:txBody>
                  <a:tcPr marL="44974" marR="44974" marT="22486" marB="2248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bl>
          </a:graphicData>
        </a:graphic>
      </p:graphicFrame>
      <p:grpSp>
        <p:nvGrpSpPr>
          <p:cNvPr id="45" name="Group 44"/>
          <p:cNvGrpSpPr/>
          <p:nvPr/>
        </p:nvGrpSpPr>
        <p:grpSpPr>
          <a:xfrm>
            <a:off x="4054314" y="1380036"/>
            <a:ext cx="3841733" cy="2958610"/>
            <a:chOff x="3048849" y="1511866"/>
            <a:chExt cx="2981639" cy="2379385"/>
          </a:xfrm>
        </p:grpSpPr>
        <p:grpSp>
          <p:nvGrpSpPr>
            <p:cNvPr id="42" name="Group 41"/>
            <p:cNvGrpSpPr/>
            <p:nvPr/>
          </p:nvGrpSpPr>
          <p:grpSpPr>
            <a:xfrm>
              <a:off x="3048849" y="1808629"/>
              <a:ext cx="2981639" cy="2082622"/>
              <a:chOff x="3048849" y="1808629"/>
              <a:chExt cx="2981639" cy="2082622"/>
            </a:xfrm>
          </p:grpSpPr>
          <p:pic>
            <p:nvPicPr>
              <p:cNvPr id="32" name="Picture 31" descr="Chart, line chart&#10;&#10;Description automatically generated"/>
              <p:cNvPicPr>
                <a:picLocks noChangeAspect="1"/>
              </p:cNvPicPr>
              <p:nvPr/>
            </p:nvPicPr>
            <p:blipFill>
              <a:blip r:embed="rId3"/>
              <a:stretch>
                <a:fillRect/>
              </a:stretch>
            </p:blipFill>
            <p:spPr>
              <a:xfrm>
                <a:off x="3048849" y="1808629"/>
                <a:ext cx="2981639" cy="2082622"/>
              </a:xfrm>
              <a:prstGeom prst="rect">
                <a:avLst/>
              </a:prstGeom>
            </p:spPr>
          </p:pic>
          <p:sp>
            <p:nvSpPr>
              <p:cNvPr id="34" name="TextBox 33"/>
              <p:cNvSpPr txBox="1"/>
              <p:nvPr/>
            </p:nvSpPr>
            <p:spPr>
              <a:xfrm>
                <a:off x="3486503" y="3030809"/>
                <a:ext cx="1528291" cy="244118"/>
              </a:xfrm>
              <a:prstGeom prst="rect">
                <a:avLst/>
              </a:prstGeom>
              <a:noFill/>
            </p:spPr>
            <p:txBody>
              <a:bodyPr wrap="square" rtlCol="0">
                <a:spAutoFit/>
              </a:bodyPr>
              <a:lstStyle/>
              <a:p>
                <a:pPr defTabSz="513715"/>
                <a:r>
                  <a:rPr lang="zh-CN" altLang="en-US" sz="755" dirty="0">
                    <a:solidFill>
                      <a:srgbClr val="000000"/>
                    </a:solidFill>
                    <a:cs typeface="+mn-ea"/>
                    <a:sym typeface="+mn-lt"/>
                  </a:rPr>
                  <a:t>中位随访</a:t>
                </a:r>
                <a:r>
                  <a:rPr lang="en-US" altLang="zh-CN" sz="755" dirty="0">
                    <a:solidFill>
                      <a:srgbClr val="000000"/>
                    </a:solidFill>
                    <a:cs typeface="+mn-ea"/>
                    <a:sym typeface="+mn-lt"/>
                  </a:rPr>
                  <a:t>:</a:t>
                </a:r>
                <a:r>
                  <a:rPr lang="en-US" sz="755" dirty="0">
                    <a:solidFill>
                      <a:srgbClr val="000000"/>
                    </a:solidFill>
                    <a:cs typeface="+mn-ea"/>
                    <a:sym typeface="+mn-lt"/>
                  </a:rPr>
                  <a:t> </a:t>
                </a:r>
                <a:br>
                  <a:rPr lang="en-US" sz="755" dirty="0">
                    <a:solidFill>
                      <a:srgbClr val="000000"/>
                    </a:solidFill>
                    <a:cs typeface="+mn-ea"/>
                    <a:sym typeface="+mn-lt"/>
                  </a:rPr>
                </a:br>
                <a:r>
                  <a:rPr lang="en-US" sz="755" dirty="0">
                    <a:solidFill>
                      <a:srgbClr val="000000"/>
                    </a:solidFill>
                    <a:cs typeface="+mn-ea"/>
                    <a:sym typeface="+mn-lt"/>
                  </a:rPr>
                  <a:t>32.2</a:t>
                </a:r>
                <a:r>
                  <a:rPr lang="zh-CN" altLang="en-US" sz="755" dirty="0">
                    <a:solidFill>
                      <a:srgbClr val="000000"/>
                    </a:solidFill>
                    <a:cs typeface="+mn-ea"/>
                    <a:sym typeface="+mn-lt"/>
                  </a:rPr>
                  <a:t>个月</a:t>
                </a:r>
                <a:r>
                  <a:rPr lang="en-US" altLang="zh-CN" sz="755" dirty="0">
                    <a:solidFill>
                      <a:srgbClr val="000000"/>
                    </a:solidFill>
                    <a:cs typeface="+mn-ea"/>
                    <a:sym typeface="+mn-lt"/>
                  </a:rPr>
                  <a:t> (</a:t>
                </a:r>
                <a:r>
                  <a:rPr lang="zh-CN" altLang="en-US" sz="755" dirty="0">
                    <a:solidFill>
                      <a:srgbClr val="000000"/>
                    </a:solidFill>
                    <a:cs typeface="+mn-ea"/>
                    <a:sym typeface="+mn-lt"/>
                  </a:rPr>
                  <a:t>范围</a:t>
                </a:r>
                <a:r>
                  <a:rPr lang="en-US" sz="755" dirty="0">
                    <a:solidFill>
                      <a:srgbClr val="000000"/>
                    </a:solidFill>
                    <a:cs typeface="+mn-ea"/>
                    <a:sym typeface="+mn-lt"/>
                  </a:rPr>
                  <a:t>, 0-57.5)  </a:t>
                </a:r>
                <a:endParaRPr lang="en-GB" sz="755" dirty="0">
                  <a:solidFill>
                    <a:srgbClr val="000000"/>
                  </a:solidFill>
                  <a:cs typeface="+mn-ea"/>
                  <a:sym typeface="+mn-lt"/>
                </a:endParaRPr>
              </a:p>
            </p:txBody>
          </p:sp>
        </p:grpSp>
        <p:sp>
          <p:nvSpPr>
            <p:cNvPr id="36" name="TextBox 35"/>
            <p:cNvSpPr txBox="1"/>
            <p:nvPr/>
          </p:nvSpPr>
          <p:spPr>
            <a:xfrm>
              <a:off x="4603351" y="1511866"/>
              <a:ext cx="770861" cy="347322"/>
            </a:xfrm>
            <a:prstGeom prst="rect">
              <a:avLst/>
            </a:prstGeom>
            <a:noFill/>
          </p:spPr>
          <p:txBody>
            <a:bodyPr wrap="none" rtlCol="0">
              <a:spAutoFit/>
            </a:bodyPr>
            <a:lstStyle/>
            <a:p>
              <a:pPr algn="ctr">
                <a:buClr>
                  <a:srgbClr val="000000"/>
                </a:buClr>
              </a:pPr>
              <a:r>
                <a:rPr lang="zh-CN" altLang="en-US" sz="1200" b="1" kern="0" dirty="0">
                  <a:solidFill>
                    <a:srgbClr val="000000"/>
                  </a:solidFill>
                  <a:cs typeface="+mn-ea"/>
                  <a:sym typeface="+mn-lt"/>
                </a:rPr>
                <a:t>所有随机化</a:t>
              </a:r>
              <a:endParaRPr lang="en-US" altLang="zh-CN" sz="1200" b="1" kern="0" dirty="0">
                <a:solidFill>
                  <a:srgbClr val="000000"/>
                </a:solidFill>
                <a:cs typeface="+mn-ea"/>
                <a:sym typeface="+mn-lt"/>
              </a:endParaRPr>
            </a:p>
            <a:p>
              <a:pPr algn="ctr">
                <a:buClr>
                  <a:srgbClr val="000000"/>
                </a:buClr>
              </a:pPr>
              <a:r>
                <a:rPr lang="en-US" altLang="zh-CN" sz="1200" b="1" kern="0" dirty="0">
                  <a:solidFill>
                    <a:srgbClr val="000000"/>
                  </a:solidFill>
                  <a:cs typeface="+mn-ea"/>
                  <a:sym typeface="+mn-lt"/>
                </a:rPr>
                <a:t>II-IIIA</a:t>
              </a:r>
              <a:r>
                <a:rPr lang="zh-CN" altLang="en-US" sz="1200" b="1" kern="0" dirty="0">
                  <a:solidFill>
                    <a:srgbClr val="000000"/>
                  </a:solidFill>
                  <a:cs typeface="+mn-ea"/>
                  <a:sym typeface="+mn-lt"/>
                </a:rPr>
                <a:t>期人群</a:t>
              </a:r>
              <a:endParaRPr lang="en-GB" altLang="zh-CN" sz="1200" kern="0" dirty="0">
                <a:solidFill>
                  <a:srgbClr val="000000"/>
                </a:solidFill>
                <a:cs typeface="+mn-ea"/>
                <a:sym typeface="+mn-lt"/>
              </a:endParaRPr>
            </a:p>
          </p:txBody>
        </p:sp>
      </p:grpSp>
      <p:graphicFrame>
        <p:nvGraphicFramePr>
          <p:cNvPr id="38" name="Table 6"/>
          <p:cNvGraphicFramePr>
            <a:graphicFrameLocks noGrp="1"/>
          </p:cNvGraphicFramePr>
          <p:nvPr>
            <p:custDataLst>
              <p:tags r:id="rId4"/>
            </p:custDataLst>
          </p:nvPr>
        </p:nvGraphicFramePr>
        <p:xfrm>
          <a:off x="8409305" y="4575175"/>
          <a:ext cx="3562350" cy="1320800"/>
        </p:xfrm>
        <a:graphic>
          <a:graphicData uri="http://schemas.openxmlformats.org/drawingml/2006/table">
            <a:tbl>
              <a:tblPr firstRow="1" bandRow="1"/>
              <a:tblGrid>
                <a:gridCol w="1479550"/>
                <a:gridCol w="1051560"/>
                <a:gridCol w="1031240"/>
              </a:tblGrid>
              <a:tr h="41148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endParaRPr lang="en-US" sz="1065" dirty="0">
                        <a:latin typeface="+mn-lt"/>
                        <a:ea typeface="+mn-ea"/>
                        <a:cs typeface="+mn-ea"/>
                        <a:sym typeface="+mn-lt"/>
                      </a:endParaRPr>
                    </a:p>
                  </a:txBody>
                  <a:tcPr marL="86234" marR="86234" marT="43116" marB="4311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zh-CN" altLang="en-US" sz="1065" b="1" i="0" u="none" strike="noStrike" cap="none" dirty="0">
                          <a:solidFill>
                            <a:schemeClr val="bg1"/>
                          </a:solidFill>
                          <a:latin typeface="+mn-lt"/>
                          <a:ea typeface="+mn-ea"/>
                          <a:cs typeface="+mn-ea"/>
                          <a:sym typeface="+mn-lt"/>
                        </a:rPr>
                        <a:t>阿替利珠单抗</a:t>
                      </a:r>
                      <a:endParaRPr lang="en-SG" altLang="zh-CN" sz="1065" b="1" i="0" u="none" strike="noStrike" cap="none" dirty="0">
                        <a:solidFill>
                          <a:schemeClr val="bg1"/>
                        </a:solidFill>
                        <a:latin typeface="+mn-lt"/>
                        <a:ea typeface="+mn-ea"/>
                        <a:cs typeface="+mn-ea"/>
                        <a:sym typeface="+mn-lt"/>
                      </a:endParaRPr>
                    </a:p>
                    <a:p>
                      <a:pPr algn="ctr"/>
                      <a:r>
                        <a:rPr lang="en-SG" sz="1065" b="1" dirty="0">
                          <a:solidFill>
                            <a:schemeClr val="bg1"/>
                          </a:solidFill>
                          <a:latin typeface="+mn-lt"/>
                          <a:ea typeface="+mn-ea"/>
                          <a:cs typeface="+mn-ea"/>
                          <a:sym typeface="+mn-lt"/>
                        </a:rPr>
                        <a:t>(n=507)</a:t>
                      </a:r>
                      <a:endParaRPr lang="en-US" sz="1065" b="1" dirty="0">
                        <a:solidFill>
                          <a:schemeClr val="bg1"/>
                        </a:solidFill>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A469D"/>
                    </a:solid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b="1" dirty="0">
                          <a:solidFill>
                            <a:schemeClr val="bg1"/>
                          </a:solidFill>
                          <a:latin typeface="+mn-lt"/>
                          <a:ea typeface="+mn-ea"/>
                          <a:cs typeface="+mn-ea"/>
                          <a:sym typeface="+mn-lt"/>
                        </a:rPr>
                        <a:t>BSC </a:t>
                      </a:r>
                      <a:br>
                        <a:rPr lang="en-SG" sz="1065" b="1" dirty="0">
                          <a:solidFill>
                            <a:schemeClr val="bg1"/>
                          </a:solidFill>
                          <a:latin typeface="+mn-lt"/>
                          <a:ea typeface="+mn-ea"/>
                          <a:cs typeface="+mn-ea"/>
                          <a:sym typeface="+mn-lt"/>
                        </a:rPr>
                      </a:br>
                      <a:r>
                        <a:rPr lang="en-SG" sz="1065" b="1" dirty="0">
                          <a:solidFill>
                            <a:schemeClr val="bg1"/>
                          </a:solidFill>
                          <a:latin typeface="+mn-lt"/>
                          <a:ea typeface="+mn-ea"/>
                          <a:cs typeface="+mn-ea"/>
                          <a:sym typeface="+mn-lt"/>
                        </a:rPr>
                        <a:t>(n=498)</a:t>
                      </a:r>
                      <a:endParaRPr lang="en-US" sz="1065" b="1" dirty="0">
                        <a:solidFill>
                          <a:schemeClr val="bg1"/>
                        </a:solidFill>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ED1A22"/>
                    </a:solidFill>
                  </a:tcPr>
                </a:tc>
              </a:tr>
              <a:tr h="41148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中位</a:t>
                      </a:r>
                      <a:r>
                        <a:rPr lang="en-SG" sz="1065" dirty="0">
                          <a:latin typeface="+mn-lt"/>
                          <a:ea typeface="+mn-ea"/>
                          <a:cs typeface="+mn-ea"/>
                          <a:sym typeface="+mn-lt"/>
                        </a:rPr>
                        <a:t>DFS </a:t>
                      </a:r>
                      <a:br>
                        <a:rPr lang="en-SG" sz="1065" dirty="0">
                          <a:latin typeface="+mn-lt"/>
                          <a:ea typeface="+mn-ea"/>
                          <a:cs typeface="+mn-ea"/>
                          <a:sym typeface="+mn-lt"/>
                        </a:rPr>
                      </a:br>
                      <a:r>
                        <a:rPr lang="en-SG" sz="1065" dirty="0">
                          <a:latin typeface="+mn-lt"/>
                          <a:ea typeface="+mn-ea"/>
                          <a:cs typeface="+mn-ea"/>
                          <a:sym typeface="+mn-lt"/>
                        </a:rPr>
                        <a:t>(95% CI), mo</a:t>
                      </a:r>
                      <a:endParaRPr lang="en-US" sz="1065" dirty="0">
                        <a:latin typeface="+mn-lt"/>
                        <a:ea typeface="+mn-ea"/>
                        <a:cs typeface="+mn-ea"/>
                        <a:sym typeface="+mn-lt"/>
                      </a:endParaRPr>
                    </a:p>
                  </a:txBody>
                  <a:tcPr marL="43112" marR="43112" marT="21554" marB="2155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NE </a:t>
                      </a:r>
                      <a:br>
                        <a:rPr lang="en-SG" sz="1065" dirty="0">
                          <a:latin typeface="+mn-lt"/>
                          <a:ea typeface="+mn-ea"/>
                          <a:cs typeface="+mn-ea"/>
                          <a:sym typeface="+mn-lt"/>
                        </a:rPr>
                      </a:br>
                      <a:r>
                        <a:rPr lang="en-SG" sz="1065" dirty="0">
                          <a:latin typeface="+mn-lt"/>
                          <a:ea typeface="+mn-ea"/>
                          <a:cs typeface="+mn-ea"/>
                          <a:sym typeface="+mn-lt"/>
                        </a:rPr>
                        <a:t>(36.1, NE)</a:t>
                      </a:r>
                      <a:endParaRPr lang="en-US" sz="1065" dirty="0">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37.2 </a:t>
                      </a:r>
                      <a:br>
                        <a:rPr lang="en-SG" sz="1065" dirty="0">
                          <a:latin typeface="+mn-lt"/>
                          <a:ea typeface="+mn-ea"/>
                          <a:cs typeface="+mn-ea"/>
                          <a:sym typeface="+mn-lt"/>
                        </a:rPr>
                      </a:br>
                      <a:r>
                        <a:rPr lang="en-SG" sz="1065" dirty="0">
                          <a:latin typeface="+mn-lt"/>
                          <a:ea typeface="+mn-ea"/>
                          <a:cs typeface="+mn-ea"/>
                          <a:sym typeface="+mn-lt"/>
                        </a:rPr>
                        <a:t>(31.6, NE)</a:t>
                      </a:r>
                      <a:endParaRPr lang="en-US" sz="1065" dirty="0">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4892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zh-CN" altLang="en-US" sz="1065" dirty="0">
                          <a:latin typeface="+mn-lt"/>
                          <a:ea typeface="+mn-ea"/>
                          <a:cs typeface="+mn-ea"/>
                          <a:sym typeface="+mn-lt"/>
                        </a:rPr>
                        <a:t>分层</a:t>
                      </a:r>
                      <a:r>
                        <a:rPr lang="en-SG" sz="1065" dirty="0">
                          <a:latin typeface="+mn-lt"/>
                          <a:ea typeface="+mn-ea"/>
                          <a:cs typeface="+mn-ea"/>
                          <a:sym typeface="+mn-lt"/>
                        </a:rPr>
                        <a:t>HR (95% CI)</a:t>
                      </a:r>
                      <a:endParaRPr lang="en-US" sz="1065" dirty="0">
                        <a:latin typeface="+mn-lt"/>
                        <a:ea typeface="+mn-ea"/>
                        <a:cs typeface="+mn-ea"/>
                        <a:sym typeface="+mn-lt"/>
                      </a:endParaRPr>
                    </a:p>
                  </a:txBody>
                  <a:tcPr marL="43112" marR="43112" marT="21554" marB="2155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0.81 (0.67, 0.99)</a:t>
                      </a:r>
                      <a:endParaRPr lang="en-US" sz="1065" dirty="0">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r h="248920">
                <a:tc>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r>
                        <a:rPr lang="en-SG" sz="1065" i="1" dirty="0">
                          <a:latin typeface="+mn-lt"/>
                          <a:ea typeface="+mn-ea"/>
                          <a:cs typeface="+mn-ea"/>
                          <a:sym typeface="+mn-lt"/>
                        </a:rPr>
                        <a:t>P</a:t>
                      </a:r>
                      <a:r>
                        <a:rPr lang="en-SG" sz="1065" dirty="0">
                          <a:latin typeface="+mn-lt"/>
                          <a:ea typeface="+mn-ea"/>
                          <a:cs typeface="+mn-ea"/>
                          <a:sym typeface="+mn-lt"/>
                        </a:rPr>
                        <a:t> </a:t>
                      </a:r>
                      <a:r>
                        <a:rPr lang="zh-CN" altLang="en-US" sz="1065" dirty="0">
                          <a:latin typeface="+mn-lt"/>
                          <a:ea typeface="+mn-ea"/>
                          <a:cs typeface="+mn-ea"/>
                          <a:sym typeface="+mn-lt"/>
                        </a:rPr>
                        <a:t>值</a:t>
                      </a:r>
                      <a:r>
                        <a:rPr lang="en-SG" sz="1065" baseline="30000" dirty="0">
                          <a:latin typeface="+mn-lt"/>
                          <a:ea typeface="+mn-ea"/>
                          <a:cs typeface="+mn-ea"/>
                          <a:sym typeface="+mn-lt"/>
                        </a:rPr>
                        <a:t>b</a:t>
                      </a:r>
                      <a:endParaRPr lang="en-US" sz="1065" baseline="30000" dirty="0">
                        <a:latin typeface="+mn-lt"/>
                        <a:ea typeface="+mn-ea"/>
                        <a:cs typeface="+mn-ea"/>
                        <a:sym typeface="+mn-lt"/>
                      </a:endParaRPr>
                    </a:p>
                  </a:txBody>
                  <a:tcPr marL="43112" marR="43112" marT="21554" marB="2155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843915" rtl="0" eaLnBrk="1" latinLnBrk="0" hangingPunct="1">
                        <a:defRPr sz="1660" kern="1200">
                          <a:solidFill>
                            <a:schemeClr val="tx1"/>
                          </a:solidFill>
                          <a:latin typeface="Arial" panose="020B0604020202020204"/>
                        </a:defRPr>
                      </a:lvl1pPr>
                      <a:lvl2pPr marL="422275" algn="l" defTabSz="843915" rtl="0" eaLnBrk="1" latinLnBrk="0" hangingPunct="1">
                        <a:defRPr sz="1660" kern="1200">
                          <a:solidFill>
                            <a:schemeClr val="tx1"/>
                          </a:solidFill>
                          <a:latin typeface="Arial" panose="020B0604020202020204"/>
                        </a:defRPr>
                      </a:lvl2pPr>
                      <a:lvl3pPr marL="843915" algn="l" defTabSz="843915" rtl="0" eaLnBrk="1" latinLnBrk="0" hangingPunct="1">
                        <a:defRPr sz="1660" kern="1200">
                          <a:solidFill>
                            <a:schemeClr val="tx1"/>
                          </a:solidFill>
                          <a:latin typeface="Arial" panose="020B0604020202020204"/>
                        </a:defRPr>
                      </a:lvl3pPr>
                      <a:lvl4pPr marL="1266190" algn="l" defTabSz="843915" rtl="0" eaLnBrk="1" latinLnBrk="0" hangingPunct="1">
                        <a:defRPr sz="1660" kern="1200">
                          <a:solidFill>
                            <a:schemeClr val="tx1"/>
                          </a:solidFill>
                          <a:latin typeface="Arial" panose="020B0604020202020204"/>
                        </a:defRPr>
                      </a:lvl4pPr>
                      <a:lvl5pPr marL="1688465" algn="l" defTabSz="843915" rtl="0" eaLnBrk="1" latinLnBrk="0" hangingPunct="1">
                        <a:defRPr sz="1660" kern="1200">
                          <a:solidFill>
                            <a:schemeClr val="tx1"/>
                          </a:solidFill>
                          <a:latin typeface="Arial" panose="020B0604020202020204"/>
                        </a:defRPr>
                      </a:lvl5pPr>
                      <a:lvl6pPr marL="2110105" algn="l" defTabSz="843915" rtl="0" eaLnBrk="1" latinLnBrk="0" hangingPunct="1">
                        <a:defRPr sz="1660" kern="1200">
                          <a:solidFill>
                            <a:schemeClr val="tx1"/>
                          </a:solidFill>
                          <a:latin typeface="Arial" panose="020B0604020202020204"/>
                        </a:defRPr>
                      </a:lvl6pPr>
                      <a:lvl7pPr marL="2532380" algn="l" defTabSz="843915" rtl="0" eaLnBrk="1" latinLnBrk="0" hangingPunct="1">
                        <a:defRPr sz="1660" kern="1200">
                          <a:solidFill>
                            <a:schemeClr val="tx1"/>
                          </a:solidFill>
                          <a:latin typeface="Arial" panose="020B0604020202020204"/>
                        </a:defRPr>
                      </a:lvl7pPr>
                      <a:lvl8pPr marL="2954020" algn="l" defTabSz="843915" rtl="0" eaLnBrk="1" latinLnBrk="0" hangingPunct="1">
                        <a:defRPr sz="1660" kern="1200">
                          <a:solidFill>
                            <a:schemeClr val="tx1"/>
                          </a:solidFill>
                          <a:latin typeface="Arial" panose="020B0604020202020204"/>
                        </a:defRPr>
                      </a:lvl8pPr>
                      <a:lvl9pPr marL="3376295" algn="l" defTabSz="843915" rtl="0" eaLnBrk="1" latinLnBrk="0" hangingPunct="1">
                        <a:defRPr sz="1660" kern="1200">
                          <a:solidFill>
                            <a:schemeClr val="tx1"/>
                          </a:solidFill>
                          <a:latin typeface="Arial" panose="020B0604020202020204"/>
                        </a:defRPr>
                      </a:lvl9pPr>
                    </a:lstStyle>
                    <a:p>
                      <a:pPr algn="ctr"/>
                      <a:r>
                        <a:rPr lang="en-SG" sz="1065" dirty="0">
                          <a:latin typeface="+mn-lt"/>
                          <a:ea typeface="+mn-ea"/>
                          <a:cs typeface="+mn-ea"/>
                          <a:sym typeface="+mn-lt"/>
                        </a:rPr>
                        <a:t>0.04</a:t>
                      </a:r>
                      <a:r>
                        <a:rPr lang="en-SG" sz="1065" baseline="30000" dirty="0">
                          <a:latin typeface="+mn-lt"/>
                          <a:ea typeface="+mn-ea"/>
                          <a:cs typeface="+mn-ea"/>
                          <a:sym typeface="+mn-lt"/>
                        </a:rPr>
                        <a:t>d</a:t>
                      </a:r>
                      <a:endParaRPr lang="en-US" sz="1065" baseline="30000" dirty="0">
                        <a:latin typeface="+mn-lt"/>
                        <a:ea typeface="+mn-ea"/>
                        <a:cs typeface="+mn-ea"/>
                        <a:sym typeface="+mn-lt"/>
                      </a:endParaRPr>
                    </a:p>
                  </a:txBody>
                  <a:tcPr marL="86234" marR="86234" marT="43116" marB="43116"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cPr anchor="ctr"/>
                </a:tc>
              </a:tr>
            </a:tbl>
          </a:graphicData>
        </a:graphic>
      </p:graphicFrame>
      <p:grpSp>
        <p:nvGrpSpPr>
          <p:cNvPr id="46" name="Group 45"/>
          <p:cNvGrpSpPr/>
          <p:nvPr/>
        </p:nvGrpSpPr>
        <p:grpSpPr>
          <a:xfrm>
            <a:off x="8198770" y="1689281"/>
            <a:ext cx="3882393" cy="2649365"/>
            <a:chOff x="6137360" y="1570626"/>
            <a:chExt cx="2980565" cy="2146161"/>
          </a:xfrm>
        </p:grpSpPr>
        <p:grpSp>
          <p:nvGrpSpPr>
            <p:cNvPr id="43" name="Group 42"/>
            <p:cNvGrpSpPr/>
            <p:nvPr/>
          </p:nvGrpSpPr>
          <p:grpSpPr>
            <a:xfrm>
              <a:off x="6137360" y="1634164"/>
              <a:ext cx="2980565" cy="2082623"/>
              <a:chOff x="6137360" y="1634164"/>
              <a:chExt cx="2980565" cy="2082623"/>
            </a:xfrm>
          </p:grpSpPr>
          <p:pic>
            <p:nvPicPr>
              <p:cNvPr id="37" name="Picture 36" descr="Chart, line chart&#10;&#10;Description automatically generated"/>
              <p:cNvPicPr>
                <a:picLocks noChangeAspect="1"/>
              </p:cNvPicPr>
              <p:nvPr/>
            </p:nvPicPr>
            <p:blipFill>
              <a:blip r:embed="rId5"/>
              <a:stretch>
                <a:fillRect/>
              </a:stretch>
            </p:blipFill>
            <p:spPr>
              <a:xfrm>
                <a:off x="6137360" y="1634164"/>
                <a:ext cx="2980565" cy="2082623"/>
              </a:xfrm>
              <a:prstGeom prst="rect">
                <a:avLst/>
              </a:prstGeom>
            </p:spPr>
          </p:pic>
          <p:sp>
            <p:nvSpPr>
              <p:cNvPr id="40" name="TextBox 39"/>
              <p:cNvSpPr txBox="1"/>
              <p:nvPr/>
            </p:nvSpPr>
            <p:spPr>
              <a:xfrm>
                <a:off x="6575579" y="2889105"/>
                <a:ext cx="1528291" cy="244107"/>
              </a:xfrm>
              <a:prstGeom prst="rect">
                <a:avLst/>
              </a:prstGeom>
              <a:noFill/>
            </p:spPr>
            <p:txBody>
              <a:bodyPr wrap="square" rtlCol="0">
                <a:spAutoFit/>
              </a:bodyPr>
              <a:lstStyle/>
              <a:p>
                <a:pPr defTabSz="513715"/>
                <a:r>
                  <a:rPr lang="zh-CN" altLang="en-US" sz="755" dirty="0">
                    <a:solidFill>
                      <a:srgbClr val="000000"/>
                    </a:solidFill>
                    <a:cs typeface="+mn-ea"/>
                    <a:sym typeface="+mn-lt"/>
                  </a:rPr>
                  <a:t>中位随访</a:t>
                </a:r>
                <a:r>
                  <a:rPr lang="en-US" altLang="zh-CN" sz="755" dirty="0">
                    <a:solidFill>
                      <a:srgbClr val="000000"/>
                    </a:solidFill>
                    <a:cs typeface="+mn-ea"/>
                    <a:sym typeface="+mn-lt"/>
                  </a:rPr>
                  <a:t>:</a:t>
                </a:r>
                <a:br>
                  <a:rPr lang="en-US" sz="755" dirty="0">
                    <a:solidFill>
                      <a:srgbClr val="000000"/>
                    </a:solidFill>
                    <a:cs typeface="+mn-ea"/>
                    <a:sym typeface="+mn-lt"/>
                  </a:rPr>
                </a:br>
                <a:r>
                  <a:rPr lang="en-US" sz="755" dirty="0">
                    <a:solidFill>
                      <a:srgbClr val="000000"/>
                    </a:solidFill>
                    <a:cs typeface="+mn-ea"/>
                    <a:sym typeface="+mn-lt"/>
                  </a:rPr>
                  <a:t>32.2</a:t>
                </a:r>
                <a:r>
                  <a:rPr lang="zh-CN" altLang="en-US" sz="755" dirty="0">
                    <a:solidFill>
                      <a:srgbClr val="000000"/>
                    </a:solidFill>
                    <a:cs typeface="+mn-ea"/>
                    <a:sym typeface="+mn-lt"/>
                  </a:rPr>
                  <a:t>个月</a:t>
                </a:r>
                <a:r>
                  <a:rPr lang="en-US" altLang="zh-CN" sz="755" dirty="0">
                    <a:solidFill>
                      <a:srgbClr val="000000"/>
                    </a:solidFill>
                    <a:cs typeface="+mn-ea"/>
                    <a:sym typeface="+mn-lt"/>
                  </a:rPr>
                  <a:t> (</a:t>
                </a:r>
                <a:r>
                  <a:rPr lang="zh-CN" altLang="en-US" sz="755" dirty="0">
                    <a:solidFill>
                      <a:srgbClr val="000000"/>
                    </a:solidFill>
                    <a:cs typeface="+mn-ea"/>
                    <a:sym typeface="+mn-lt"/>
                  </a:rPr>
                  <a:t>范围</a:t>
                </a:r>
                <a:r>
                  <a:rPr lang="en-US" sz="755" dirty="0">
                    <a:solidFill>
                      <a:srgbClr val="000000"/>
                    </a:solidFill>
                    <a:cs typeface="+mn-ea"/>
                    <a:sym typeface="+mn-lt"/>
                  </a:rPr>
                  <a:t>, 0-58.8)  </a:t>
                </a:r>
                <a:endParaRPr lang="en-GB" sz="755" dirty="0">
                  <a:solidFill>
                    <a:srgbClr val="000000"/>
                  </a:solidFill>
                  <a:cs typeface="+mn-ea"/>
                  <a:sym typeface="+mn-lt"/>
                </a:endParaRPr>
              </a:p>
            </p:txBody>
          </p:sp>
        </p:grpSp>
        <p:sp>
          <p:nvSpPr>
            <p:cNvPr id="39" name="TextBox 38"/>
            <p:cNvSpPr txBox="1"/>
            <p:nvPr/>
          </p:nvSpPr>
          <p:spPr>
            <a:xfrm>
              <a:off x="7457513" y="1570626"/>
              <a:ext cx="1194741" cy="346336"/>
            </a:xfrm>
            <a:prstGeom prst="rect">
              <a:avLst/>
            </a:prstGeom>
            <a:noFill/>
          </p:spPr>
          <p:txBody>
            <a:bodyPr wrap="none" rtlCol="0">
              <a:spAutoFit/>
            </a:bodyPr>
            <a:lstStyle/>
            <a:p>
              <a:pPr algn="ctr">
                <a:buClr>
                  <a:srgbClr val="000000"/>
                </a:buClr>
              </a:pPr>
              <a:r>
                <a:rPr lang="en-US" altLang="zh-CN" sz="1200" b="1" kern="0" dirty="0">
                  <a:solidFill>
                    <a:srgbClr val="000000"/>
                  </a:solidFill>
                  <a:cs typeface="+mn-ea"/>
                  <a:sym typeface="+mn-lt"/>
                </a:rPr>
                <a:t>ITT</a:t>
              </a:r>
              <a:r>
                <a:rPr lang="zh-CN" altLang="en-US" sz="1200" b="1" kern="0" dirty="0">
                  <a:solidFill>
                    <a:srgbClr val="000000"/>
                  </a:solidFill>
                  <a:cs typeface="+mn-ea"/>
                  <a:sym typeface="+mn-lt"/>
                </a:rPr>
                <a:t>人群</a:t>
              </a:r>
              <a:endParaRPr lang="en-US" altLang="zh-CN" sz="1200" b="1" kern="0" dirty="0">
                <a:solidFill>
                  <a:srgbClr val="000000"/>
                </a:solidFill>
                <a:cs typeface="+mn-ea"/>
                <a:sym typeface="+mn-lt"/>
              </a:endParaRPr>
            </a:p>
            <a:p>
              <a:pPr algn="ctr">
                <a:buClr>
                  <a:srgbClr val="000000"/>
                </a:buClr>
              </a:pPr>
              <a:r>
                <a:rPr lang="en-US" altLang="zh-CN" sz="1200" b="1" kern="0" dirty="0">
                  <a:solidFill>
                    <a:srgbClr val="000000"/>
                  </a:solidFill>
                  <a:cs typeface="+mn-ea"/>
                  <a:sym typeface="+mn-lt"/>
                </a:rPr>
                <a:t>（</a:t>
              </a:r>
              <a:r>
                <a:rPr lang="zh-CN" altLang="en-US" sz="1200" b="1" kern="0" dirty="0">
                  <a:solidFill>
                    <a:srgbClr val="000000"/>
                  </a:solidFill>
                  <a:cs typeface="+mn-ea"/>
                  <a:sym typeface="+mn-lt"/>
                </a:rPr>
                <a:t>随机化</a:t>
              </a:r>
              <a:r>
                <a:rPr lang="en-US" altLang="zh-CN" sz="1200" b="1" kern="0" dirty="0">
                  <a:solidFill>
                    <a:srgbClr val="000000"/>
                  </a:solidFill>
                  <a:cs typeface="+mn-ea"/>
                  <a:sym typeface="+mn-lt"/>
                </a:rPr>
                <a:t>IB-IIIA</a:t>
              </a:r>
              <a:r>
                <a:rPr lang="zh-CN" altLang="en-US" sz="1200" b="1" kern="0" dirty="0">
                  <a:solidFill>
                    <a:srgbClr val="000000"/>
                  </a:solidFill>
                  <a:cs typeface="+mn-ea"/>
                  <a:sym typeface="+mn-lt"/>
                </a:rPr>
                <a:t>期）</a:t>
              </a:r>
              <a:endParaRPr lang="zh-CN" altLang="en-US" sz="1200" b="1" kern="0" dirty="0">
                <a:solidFill>
                  <a:srgbClr val="000000"/>
                </a:solidFill>
                <a:cs typeface="+mn-ea"/>
                <a:sym typeface="+mn-lt"/>
              </a:endParaRPr>
            </a:p>
          </p:txBody>
        </p:sp>
      </p:grpSp>
      <p:grpSp>
        <p:nvGrpSpPr>
          <p:cNvPr id="44" name="Group 43"/>
          <p:cNvGrpSpPr/>
          <p:nvPr/>
        </p:nvGrpSpPr>
        <p:grpSpPr>
          <a:xfrm>
            <a:off x="280552" y="1584372"/>
            <a:ext cx="3574367" cy="2754274"/>
            <a:chOff x="61698" y="1570626"/>
            <a:chExt cx="2981639" cy="2320728"/>
          </a:xfrm>
        </p:grpSpPr>
        <p:grpSp>
          <p:nvGrpSpPr>
            <p:cNvPr id="41" name="Group 40"/>
            <p:cNvGrpSpPr/>
            <p:nvPr/>
          </p:nvGrpSpPr>
          <p:grpSpPr>
            <a:xfrm>
              <a:off x="61698" y="1808526"/>
              <a:ext cx="2981639" cy="2082828"/>
              <a:chOff x="61698" y="1808526"/>
              <a:chExt cx="2981639" cy="2082828"/>
            </a:xfrm>
          </p:grpSpPr>
          <p:pic>
            <p:nvPicPr>
              <p:cNvPr id="29" name="Picture 28" descr="Chart, line chart&#10;&#10;Description automatically generated"/>
              <p:cNvPicPr>
                <a:picLocks noChangeAspect="1"/>
              </p:cNvPicPr>
              <p:nvPr/>
            </p:nvPicPr>
            <p:blipFill>
              <a:blip r:embed="rId6"/>
              <a:stretch>
                <a:fillRect/>
              </a:stretch>
            </p:blipFill>
            <p:spPr>
              <a:xfrm>
                <a:off x="61698" y="1808526"/>
                <a:ext cx="2981639" cy="2082828"/>
              </a:xfrm>
              <a:prstGeom prst="rect">
                <a:avLst/>
              </a:prstGeom>
            </p:spPr>
          </p:pic>
          <p:sp>
            <p:nvSpPr>
              <p:cNvPr id="31" name="TextBox 30"/>
              <p:cNvSpPr txBox="1"/>
              <p:nvPr/>
            </p:nvSpPr>
            <p:spPr>
              <a:xfrm>
                <a:off x="516814" y="2995679"/>
                <a:ext cx="1711061" cy="244129"/>
              </a:xfrm>
              <a:prstGeom prst="rect">
                <a:avLst/>
              </a:prstGeom>
              <a:noFill/>
            </p:spPr>
            <p:txBody>
              <a:bodyPr wrap="square" rtlCol="0">
                <a:spAutoFit/>
              </a:bodyPr>
              <a:lstStyle/>
              <a:p>
                <a:pPr defTabSz="513715"/>
                <a:r>
                  <a:rPr lang="zh-CN" altLang="en-US" sz="755" dirty="0">
                    <a:solidFill>
                      <a:srgbClr val="000000"/>
                    </a:solidFill>
                    <a:cs typeface="+mn-ea"/>
                    <a:sym typeface="+mn-lt"/>
                  </a:rPr>
                  <a:t>中位随访</a:t>
                </a:r>
                <a:r>
                  <a:rPr lang="en-US" sz="755" dirty="0">
                    <a:solidFill>
                      <a:srgbClr val="000000"/>
                    </a:solidFill>
                    <a:cs typeface="+mn-ea"/>
                    <a:sym typeface="+mn-lt"/>
                  </a:rPr>
                  <a:t>: </a:t>
                </a:r>
                <a:br>
                  <a:rPr lang="en-US" sz="755" dirty="0">
                    <a:solidFill>
                      <a:srgbClr val="000000"/>
                    </a:solidFill>
                    <a:cs typeface="+mn-ea"/>
                    <a:sym typeface="+mn-lt"/>
                  </a:rPr>
                </a:br>
                <a:r>
                  <a:rPr lang="en-US" sz="755" dirty="0">
                    <a:solidFill>
                      <a:srgbClr val="000000"/>
                    </a:solidFill>
                    <a:cs typeface="+mn-ea"/>
                    <a:sym typeface="+mn-lt"/>
                  </a:rPr>
                  <a:t>32.8</a:t>
                </a:r>
                <a:r>
                  <a:rPr lang="zh-CN" altLang="en-US" sz="755" dirty="0">
                    <a:solidFill>
                      <a:srgbClr val="000000"/>
                    </a:solidFill>
                    <a:cs typeface="+mn-ea"/>
                    <a:sym typeface="+mn-lt"/>
                  </a:rPr>
                  <a:t>个月</a:t>
                </a:r>
                <a:r>
                  <a:rPr lang="en-US" sz="755" dirty="0">
                    <a:solidFill>
                      <a:srgbClr val="000000"/>
                    </a:solidFill>
                    <a:cs typeface="+mn-ea"/>
                    <a:sym typeface="+mn-lt"/>
                  </a:rPr>
                  <a:t> (</a:t>
                </a:r>
                <a:r>
                  <a:rPr lang="zh-CN" altLang="en-US" sz="755" dirty="0">
                    <a:solidFill>
                      <a:srgbClr val="000000"/>
                    </a:solidFill>
                    <a:cs typeface="+mn-ea"/>
                    <a:sym typeface="+mn-lt"/>
                  </a:rPr>
                  <a:t>范围</a:t>
                </a:r>
                <a:r>
                  <a:rPr lang="en-US" sz="755" dirty="0">
                    <a:solidFill>
                      <a:srgbClr val="000000"/>
                    </a:solidFill>
                    <a:cs typeface="+mn-ea"/>
                    <a:sym typeface="+mn-lt"/>
                  </a:rPr>
                  <a:t>, 0.1-57.5)  </a:t>
                </a:r>
                <a:endParaRPr lang="en-GB" sz="755" dirty="0">
                  <a:solidFill>
                    <a:srgbClr val="000000"/>
                  </a:solidFill>
                  <a:cs typeface="+mn-ea"/>
                  <a:sym typeface="+mn-lt"/>
                </a:endParaRPr>
              </a:p>
            </p:txBody>
          </p:sp>
        </p:grpSp>
        <p:sp>
          <p:nvSpPr>
            <p:cNvPr id="35" name="TextBox 34"/>
            <p:cNvSpPr txBox="1"/>
            <p:nvPr/>
          </p:nvSpPr>
          <p:spPr>
            <a:xfrm>
              <a:off x="1055440" y="1570626"/>
              <a:ext cx="1937173" cy="346367"/>
            </a:xfrm>
            <a:prstGeom prst="rect">
              <a:avLst/>
            </a:prstGeom>
            <a:noFill/>
          </p:spPr>
          <p:txBody>
            <a:bodyPr wrap="square" rtlCol="0">
              <a:spAutoFit/>
            </a:bodyPr>
            <a:lstStyle/>
            <a:p>
              <a:pPr algn="ctr">
                <a:buClr>
                  <a:srgbClr val="000000"/>
                </a:buClr>
              </a:pPr>
              <a:r>
                <a:rPr lang="en-US" sz="1200" b="1" kern="0" dirty="0">
                  <a:solidFill>
                    <a:srgbClr val="000000"/>
                  </a:solidFill>
                  <a:cs typeface="+mn-ea"/>
                  <a:sym typeface="+mn-lt"/>
                </a:rPr>
                <a:t>PD-L1 TC ≥1% </a:t>
              </a:r>
              <a:br>
                <a:rPr lang="en-US" sz="1200" b="1" kern="0" dirty="0">
                  <a:solidFill>
                    <a:srgbClr val="000000"/>
                  </a:solidFill>
                  <a:cs typeface="+mn-ea"/>
                  <a:sym typeface="+mn-lt"/>
                </a:rPr>
              </a:br>
              <a:r>
                <a:rPr lang="en-US" altLang="zh-CN" sz="1200" b="1" kern="0" dirty="0">
                  <a:solidFill>
                    <a:srgbClr val="000000"/>
                  </a:solidFill>
                  <a:cs typeface="+mn-ea"/>
                  <a:sym typeface="+mn-lt"/>
                </a:rPr>
                <a:t>II-IIIA</a:t>
              </a:r>
              <a:r>
                <a:rPr lang="zh-CN" altLang="en-US" sz="1200" b="1" kern="0" dirty="0">
                  <a:solidFill>
                    <a:srgbClr val="000000"/>
                  </a:solidFill>
                  <a:cs typeface="+mn-ea"/>
                  <a:sym typeface="+mn-lt"/>
                </a:rPr>
                <a:t>期人群</a:t>
              </a:r>
              <a:endParaRPr lang="en-GB" altLang="zh-CN" sz="1200" kern="0" dirty="0">
                <a:solidFill>
                  <a:srgbClr val="000000"/>
                </a:solidFill>
                <a:cs typeface="+mn-ea"/>
                <a:sym typeface="+mn-lt"/>
              </a:endParaRPr>
            </a:p>
          </p:txBody>
        </p:sp>
      </p:grpSp>
      <p:sp>
        <p:nvSpPr>
          <p:cNvPr id="23" name="标题 1"/>
          <p:cNvSpPr txBox="1"/>
          <p:nvPr/>
        </p:nvSpPr>
        <p:spPr>
          <a:xfrm>
            <a:off x="291655" y="1050059"/>
            <a:ext cx="10866120" cy="51371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l"/>
            <a:r>
              <a:rPr lang="en-US" altLang="zh-CN" sz="1465" dirty="0">
                <a:latin typeface="+mn-lt"/>
                <a:ea typeface="+mn-ea"/>
                <a:cs typeface="+mn-ea"/>
                <a:sym typeface="+mn-lt"/>
              </a:rPr>
              <a:t>IMpower010</a:t>
            </a:r>
            <a:r>
              <a:rPr lang="zh-CN" altLang="en-US" sz="1465" dirty="0">
                <a:latin typeface="+mn-lt"/>
                <a:ea typeface="+mn-ea"/>
                <a:cs typeface="+mn-ea"/>
                <a:sym typeface="+mn-lt"/>
              </a:rPr>
              <a:t>研究是目前首个证实免疫疗法可显著改善早期可切除</a:t>
            </a:r>
            <a:r>
              <a:rPr lang="en-US" altLang="zh-CN" sz="1465" dirty="0">
                <a:latin typeface="+mn-lt"/>
                <a:ea typeface="+mn-ea"/>
                <a:cs typeface="+mn-ea"/>
                <a:sym typeface="+mn-lt"/>
              </a:rPr>
              <a:t>NSCLC</a:t>
            </a:r>
            <a:r>
              <a:rPr lang="zh-CN" altLang="en-US" sz="1465" dirty="0">
                <a:latin typeface="+mn-lt"/>
                <a:ea typeface="+mn-ea"/>
                <a:cs typeface="+mn-ea"/>
                <a:sym typeface="+mn-lt"/>
              </a:rPr>
              <a:t>患者</a:t>
            </a:r>
            <a:r>
              <a:rPr lang="en-US" altLang="zh-CN" sz="1465" dirty="0">
                <a:latin typeface="+mn-lt"/>
                <a:ea typeface="+mn-ea"/>
                <a:cs typeface="+mn-ea"/>
                <a:sym typeface="+mn-lt"/>
              </a:rPr>
              <a:t>DFS</a:t>
            </a:r>
            <a:r>
              <a:rPr lang="zh-CN" altLang="en-US" sz="1465" dirty="0">
                <a:latin typeface="+mn-lt"/>
                <a:ea typeface="+mn-ea"/>
                <a:cs typeface="+mn-ea"/>
                <a:sym typeface="+mn-lt"/>
              </a:rPr>
              <a:t>的</a:t>
            </a:r>
            <a:r>
              <a:rPr lang="en-US" altLang="zh-CN" sz="1465" dirty="0">
                <a:latin typeface="+mn-lt"/>
                <a:ea typeface="+mn-ea"/>
                <a:cs typeface="+mn-ea"/>
                <a:sym typeface="+mn-lt"/>
              </a:rPr>
              <a:t>Ⅲ</a:t>
            </a:r>
            <a:r>
              <a:rPr lang="zh-CN" altLang="en-US" sz="1465" dirty="0">
                <a:latin typeface="+mn-lt"/>
                <a:ea typeface="+mn-ea"/>
                <a:cs typeface="+mn-ea"/>
                <a:sym typeface="+mn-lt"/>
              </a:rPr>
              <a:t>期临床研究，阿替利珠单抗已获</a:t>
            </a:r>
            <a:r>
              <a:rPr lang="en-US" altLang="zh-CN" sz="1465" dirty="0">
                <a:latin typeface="+mn-lt"/>
                <a:ea typeface="+mn-ea"/>
                <a:cs typeface="+mn-ea"/>
                <a:sym typeface="+mn-lt"/>
              </a:rPr>
              <a:t>FDA</a:t>
            </a:r>
            <a:r>
              <a:rPr lang="zh-CN" altLang="en-US" sz="1465" dirty="0">
                <a:latin typeface="+mn-lt"/>
                <a:ea typeface="+mn-ea"/>
                <a:cs typeface="+mn-ea"/>
                <a:sym typeface="+mn-lt"/>
              </a:rPr>
              <a:t>批准用于手术和含铂化疗后，</a:t>
            </a:r>
            <a:r>
              <a:rPr lang="en-US" altLang="zh-CN" sz="1465" dirty="0">
                <a:latin typeface="+mn-lt"/>
                <a:ea typeface="+mn-ea"/>
                <a:cs typeface="+mn-ea"/>
                <a:sym typeface="+mn-lt"/>
              </a:rPr>
              <a:t>PD-L1</a:t>
            </a:r>
            <a:r>
              <a:rPr lang="zh-CN" altLang="en-US" sz="1465" dirty="0">
                <a:latin typeface="+mn-lt"/>
                <a:ea typeface="+mn-ea"/>
                <a:cs typeface="+mn-ea"/>
                <a:sym typeface="+mn-lt"/>
              </a:rPr>
              <a:t>≥</a:t>
            </a:r>
            <a:r>
              <a:rPr lang="en-US" altLang="zh-CN" sz="1465" dirty="0">
                <a:latin typeface="+mn-lt"/>
                <a:ea typeface="+mn-ea"/>
                <a:cs typeface="+mn-ea"/>
                <a:sym typeface="+mn-lt"/>
              </a:rPr>
              <a:t>1%</a:t>
            </a:r>
            <a:r>
              <a:rPr lang="zh-CN" altLang="en-US" sz="1465" dirty="0">
                <a:latin typeface="+mn-lt"/>
                <a:ea typeface="+mn-ea"/>
                <a:cs typeface="+mn-ea"/>
                <a:sym typeface="+mn-lt"/>
              </a:rPr>
              <a:t>的</a:t>
            </a:r>
            <a:r>
              <a:rPr lang="en-US" altLang="zh-CN" sz="1465" dirty="0">
                <a:latin typeface="+mn-lt"/>
                <a:ea typeface="+mn-ea"/>
                <a:cs typeface="+mn-ea"/>
                <a:sym typeface="+mn-lt"/>
              </a:rPr>
              <a:t>II-IIIA</a:t>
            </a:r>
            <a:r>
              <a:rPr lang="zh-CN" altLang="en-US" sz="1465" dirty="0">
                <a:latin typeface="+mn-lt"/>
                <a:ea typeface="+mn-ea"/>
                <a:cs typeface="+mn-ea"/>
                <a:sym typeface="+mn-lt"/>
              </a:rPr>
              <a:t>期</a:t>
            </a:r>
            <a:r>
              <a:rPr lang="en-US" altLang="zh-CN" sz="1465" dirty="0">
                <a:latin typeface="+mn-lt"/>
                <a:ea typeface="+mn-ea"/>
                <a:cs typeface="+mn-ea"/>
                <a:sym typeface="+mn-lt"/>
              </a:rPr>
              <a:t>NSCLC</a:t>
            </a:r>
            <a:r>
              <a:rPr lang="zh-CN" altLang="en-US" sz="1465" dirty="0">
                <a:latin typeface="+mn-lt"/>
                <a:ea typeface="+mn-ea"/>
                <a:cs typeface="+mn-ea"/>
                <a:sym typeface="+mn-lt"/>
              </a:rPr>
              <a:t>的辅助治疗</a:t>
            </a:r>
            <a:endParaRPr lang="zh-CN" altLang="en-US" sz="2665" b="1" dirty="0">
              <a:latin typeface="+mn-lt"/>
              <a:ea typeface="+mn-ea"/>
              <a:cs typeface="+mn-ea"/>
              <a:sym typeface="+mn-lt"/>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 name="Chart 183"/>
          <p:cNvGraphicFramePr/>
          <p:nvPr/>
        </p:nvGraphicFramePr>
        <p:xfrm>
          <a:off x="8587298" y="1615443"/>
          <a:ext cx="3310400" cy="351433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59" name="Chart 158"/>
          <p:cNvGraphicFramePr/>
          <p:nvPr/>
        </p:nvGraphicFramePr>
        <p:xfrm>
          <a:off x="5275984" y="1773558"/>
          <a:ext cx="3310399" cy="351433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idx="4294967295"/>
          </p:nvPr>
        </p:nvSpPr>
        <p:spPr>
          <a:xfrm>
            <a:off x="247398" y="402806"/>
            <a:ext cx="5441797" cy="454699"/>
          </a:xfrm>
          <a:prstGeom prst="rect">
            <a:avLst/>
          </a:prstGeom>
        </p:spPr>
        <p:txBody>
          <a:bodyPr>
            <a:noAutofit/>
          </a:bodyPr>
          <a:lstStyle/>
          <a:p>
            <a:pPr algn="ctr"/>
            <a:r>
              <a:rPr lang="en-US" altLang="zh-CN" sz="2400" b="1" dirty="0">
                <a:solidFill>
                  <a:schemeClr val="accent2">
                    <a:lumMod val="75000"/>
                  </a:schemeClr>
                </a:solidFill>
                <a:latin typeface="+mn-lt"/>
                <a:ea typeface="+mn-ea"/>
                <a:cs typeface="+mn-ea"/>
                <a:sym typeface="+mn-lt"/>
              </a:rPr>
              <a:t>IMpower010</a:t>
            </a:r>
            <a:r>
              <a:rPr lang="zh-CN" altLang="en-US" sz="2400" b="1" dirty="0">
                <a:solidFill>
                  <a:schemeClr val="accent2">
                    <a:lumMod val="75000"/>
                  </a:schemeClr>
                </a:solidFill>
                <a:latin typeface="+mn-lt"/>
                <a:ea typeface="+mn-ea"/>
                <a:cs typeface="+mn-ea"/>
                <a:sym typeface="+mn-lt"/>
              </a:rPr>
              <a:t>：各组间的复发模式相似</a:t>
            </a:r>
            <a:endParaRPr lang="zh-CN" altLang="en-US" sz="2400" b="1" dirty="0">
              <a:solidFill>
                <a:schemeClr val="accent2">
                  <a:lumMod val="75000"/>
                </a:schemeClr>
              </a:solidFill>
              <a:latin typeface="+mn-lt"/>
              <a:ea typeface="+mn-ea"/>
              <a:cs typeface="+mn-ea"/>
              <a:sym typeface="+mn-lt"/>
            </a:endParaRPr>
          </a:p>
        </p:txBody>
      </p:sp>
      <p:sp>
        <p:nvSpPr>
          <p:cNvPr id="3" name="Text Placeholder 2"/>
          <p:cNvSpPr>
            <a:spLocks noGrp="1"/>
          </p:cNvSpPr>
          <p:nvPr>
            <p:ph type="body" sz="quarter" idx="4294967295"/>
          </p:nvPr>
        </p:nvSpPr>
        <p:spPr>
          <a:xfrm>
            <a:off x="9809618" y="6046758"/>
            <a:ext cx="2246007" cy="204949"/>
          </a:xfrm>
          <a:prstGeom prst="rect">
            <a:avLst/>
          </a:prstGeom>
        </p:spPr>
        <p:txBody>
          <a:bodyPr>
            <a:noAutofit/>
          </a:bodyPr>
          <a:lstStyle/>
          <a:p>
            <a:pPr marL="0" indent="0" defTabSz="456565">
              <a:buNone/>
            </a:pPr>
            <a:r>
              <a:rPr lang="en-US" altLang="zh-CN" sz="1090" dirty="0">
                <a:cs typeface="+mn-ea"/>
                <a:sym typeface="+mn-lt"/>
              </a:rPr>
              <a:t>Felip et al. ESMO 2021. LBA9.</a:t>
            </a:r>
            <a:endParaRPr lang="en-US" altLang="zh-CN" sz="1090" dirty="0">
              <a:cs typeface="+mn-ea"/>
              <a:sym typeface="+mn-lt"/>
            </a:endParaRPr>
          </a:p>
        </p:txBody>
      </p:sp>
      <p:sp>
        <p:nvSpPr>
          <p:cNvPr id="129" name="Google Shape;161;p17"/>
          <p:cNvSpPr txBox="1"/>
          <p:nvPr/>
        </p:nvSpPr>
        <p:spPr>
          <a:xfrm>
            <a:off x="87928" y="5599255"/>
            <a:ext cx="10960100" cy="364409"/>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defTabSz="685800">
              <a:defRPr/>
            </a:pPr>
            <a:r>
              <a:rPr lang="zh-CN" altLang="en-US" sz="1000" kern="0" dirty="0">
                <a:solidFill>
                  <a:srgbClr val="000000"/>
                </a:solidFill>
                <a:latin typeface="+mn-lt"/>
                <a:ea typeface="+mn-ea"/>
                <a:cs typeface="+mn-ea"/>
                <a:sym typeface="+mn-lt"/>
              </a:rPr>
              <a:t>临床截止日期：</a:t>
            </a:r>
            <a:r>
              <a:rPr lang="en-US" altLang="zh-CN" sz="1000" kern="0" dirty="0">
                <a:solidFill>
                  <a:srgbClr val="000000"/>
                </a:solidFill>
                <a:latin typeface="+mn-lt"/>
                <a:ea typeface="+mn-ea"/>
                <a:cs typeface="+mn-ea"/>
                <a:sym typeface="+mn-lt"/>
              </a:rPr>
              <a:t>2021</a:t>
            </a:r>
            <a:r>
              <a:rPr lang="zh-CN" altLang="en-US" sz="1000" kern="0" dirty="0">
                <a:solidFill>
                  <a:srgbClr val="000000"/>
                </a:solidFill>
                <a:latin typeface="+mn-lt"/>
                <a:ea typeface="+mn-ea"/>
                <a:cs typeface="+mn-ea"/>
                <a:sym typeface="+mn-lt"/>
              </a:rPr>
              <a:t>年</a:t>
            </a:r>
            <a:r>
              <a:rPr lang="en-US" altLang="zh-CN" sz="1000" kern="0" dirty="0">
                <a:solidFill>
                  <a:srgbClr val="000000"/>
                </a:solidFill>
                <a:latin typeface="+mn-lt"/>
                <a:ea typeface="+mn-ea"/>
                <a:cs typeface="+mn-ea"/>
                <a:sym typeface="+mn-lt"/>
              </a:rPr>
              <a:t>1</a:t>
            </a:r>
            <a:r>
              <a:rPr lang="zh-CN" altLang="en-US" sz="1000" kern="0" dirty="0">
                <a:solidFill>
                  <a:srgbClr val="000000"/>
                </a:solidFill>
                <a:latin typeface="+mn-lt"/>
                <a:ea typeface="+mn-ea"/>
                <a:cs typeface="+mn-ea"/>
                <a:sym typeface="+mn-lt"/>
              </a:rPr>
              <a:t>月</a:t>
            </a:r>
            <a:r>
              <a:rPr lang="en-US" altLang="zh-CN" sz="1000" kern="0" dirty="0">
                <a:solidFill>
                  <a:srgbClr val="000000"/>
                </a:solidFill>
                <a:latin typeface="+mn-lt"/>
                <a:ea typeface="+mn-ea"/>
                <a:cs typeface="+mn-ea"/>
                <a:sym typeface="+mn-lt"/>
              </a:rPr>
              <a:t>21</a:t>
            </a:r>
            <a:r>
              <a:rPr lang="zh-CN" altLang="en-US" sz="1000" kern="0" dirty="0">
                <a:solidFill>
                  <a:srgbClr val="000000"/>
                </a:solidFill>
                <a:latin typeface="+mn-lt"/>
                <a:ea typeface="+mn-ea"/>
                <a:cs typeface="+mn-ea"/>
                <a:sym typeface="+mn-lt"/>
              </a:rPr>
              <a:t>日。</a:t>
            </a:r>
            <a:r>
              <a:rPr lang="en-US" altLang="zh-CN" sz="1000" kern="0" baseline="30000" dirty="0">
                <a:solidFill>
                  <a:srgbClr val="000000"/>
                </a:solidFill>
                <a:latin typeface="+mn-lt"/>
                <a:ea typeface="+mn-ea"/>
                <a:cs typeface="+mn-ea"/>
                <a:sym typeface="+mn-lt"/>
              </a:rPr>
              <a:t>a </a:t>
            </a:r>
            <a:r>
              <a:rPr lang="zh-CN" altLang="en-US" sz="1000" kern="0" dirty="0">
                <a:solidFill>
                  <a:srgbClr val="000000"/>
                </a:solidFill>
                <a:latin typeface="+mn-lt"/>
                <a:ea typeface="+mn-ea"/>
                <a:cs typeface="+mn-ea"/>
                <a:sym typeface="+mn-lt"/>
              </a:rPr>
              <a:t>仅包括“局部”和</a:t>
            </a:r>
            <a:r>
              <a:rPr lang="en-US" altLang="zh-CN" sz="1000" kern="0" dirty="0">
                <a:solidFill>
                  <a:srgbClr val="000000"/>
                </a:solidFill>
                <a:latin typeface="+mn-lt"/>
                <a:ea typeface="+mn-ea"/>
                <a:cs typeface="+mn-ea"/>
                <a:sym typeface="+mn-lt"/>
              </a:rPr>
              <a:t>/</a:t>
            </a:r>
            <a:r>
              <a:rPr lang="zh-CN" altLang="en-US" sz="1000" kern="0" dirty="0">
                <a:solidFill>
                  <a:srgbClr val="000000"/>
                </a:solidFill>
                <a:latin typeface="+mn-lt"/>
                <a:ea typeface="+mn-ea"/>
                <a:cs typeface="+mn-ea"/>
                <a:sym typeface="+mn-lt"/>
              </a:rPr>
              <a:t>或“区域”复发的患者。</a:t>
            </a:r>
            <a:r>
              <a:rPr lang="en-US" altLang="zh-CN" sz="1000" kern="0" baseline="30000" dirty="0">
                <a:solidFill>
                  <a:srgbClr val="000000"/>
                </a:solidFill>
                <a:latin typeface="+mn-lt"/>
                <a:ea typeface="+mn-ea"/>
                <a:cs typeface="+mn-ea"/>
                <a:sym typeface="+mn-lt"/>
              </a:rPr>
              <a:t>b</a:t>
            </a:r>
            <a:r>
              <a:rPr lang="zh-CN" altLang="en-US" sz="1000" kern="0" dirty="0">
                <a:solidFill>
                  <a:srgbClr val="000000"/>
                </a:solidFill>
                <a:latin typeface="+mn-lt"/>
                <a:ea typeface="+mn-ea"/>
                <a:cs typeface="+mn-ea"/>
                <a:sym typeface="+mn-lt"/>
              </a:rPr>
              <a:t> 仅包括有远处部位转移的患者；患者可能有 </a:t>
            </a:r>
            <a:r>
              <a:rPr lang="en-US" altLang="zh-CN" sz="1000" kern="0" dirty="0">
                <a:solidFill>
                  <a:srgbClr val="000000"/>
                </a:solidFill>
                <a:latin typeface="+mn-lt"/>
                <a:ea typeface="+mn-ea"/>
                <a:cs typeface="+mn-ea"/>
                <a:sym typeface="+mn-lt"/>
              </a:rPr>
              <a:t>&gt; 1</a:t>
            </a:r>
            <a:r>
              <a:rPr lang="zh-CN" altLang="en-US" sz="1000" kern="0" dirty="0">
                <a:solidFill>
                  <a:srgbClr val="000000"/>
                </a:solidFill>
                <a:latin typeface="+mn-lt"/>
                <a:ea typeface="+mn-ea"/>
                <a:cs typeface="+mn-ea"/>
                <a:sym typeface="+mn-lt"/>
              </a:rPr>
              <a:t>个远处转移部位。</a:t>
            </a:r>
            <a:r>
              <a:rPr lang="en-US" altLang="zh-CN" sz="1000" kern="0" baseline="30000" dirty="0">
                <a:solidFill>
                  <a:srgbClr val="000000"/>
                </a:solidFill>
                <a:latin typeface="+mn-lt"/>
                <a:ea typeface="+mn-ea"/>
                <a:cs typeface="+mn-ea"/>
                <a:sym typeface="+mn-lt"/>
              </a:rPr>
              <a:t>c </a:t>
            </a:r>
            <a:r>
              <a:rPr lang="zh-CN" altLang="en-US" sz="1000" kern="0" dirty="0">
                <a:solidFill>
                  <a:srgbClr val="000000"/>
                </a:solidFill>
                <a:latin typeface="+mn-lt"/>
                <a:ea typeface="+mn-ea"/>
                <a:cs typeface="+mn-ea"/>
                <a:sym typeface="+mn-lt"/>
              </a:rPr>
              <a:t>仅远处转移分类的子集；包括仅有远处</a:t>
            </a:r>
            <a:r>
              <a:rPr lang="en-US" altLang="zh-CN" sz="1000" kern="0" dirty="0">
                <a:solidFill>
                  <a:srgbClr val="000000"/>
                </a:solidFill>
                <a:latin typeface="+mn-lt"/>
                <a:ea typeface="+mn-ea"/>
                <a:cs typeface="+mn-ea"/>
                <a:sym typeface="+mn-lt"/>
              </a:rPr>
              <a:t>CNS</a:t>
            </a:r>
            <a:r>
              <a:rPr lang="zh-CN" altLang="en-US" sz="1000" kern="0" dirty="0">
                <a:solidFill>
                  <a:srgbClr val="000000"/>
                </a:solidFill>
                <a:latin typeface="+mn-lt"/>
                <a:ea typeface="+mn-ea"/>
                <a:cs typeface="+mn-ea"/>
                <a:sym typeface="+mn-lt"/>
              </a:rPr>
              <a:t>转移部位的患者。未纳入</a:t>
            </a:r>
            <a:r>
              <a:rPr lang="en-US" altLang="zh-CN" sz="1000" kern="0" dirty="0">
                <a:solidFill>
                  <a:srgbClr val="000000"/>
                </a:solidFill>
                <a:latin typeface="+mn-lt"/>
                <a:ea typeface="+mn-ea"/>
                <a:cs typeface="+mn-ea"/>
                <a:sym typeface="+mn-lt"/>
              </a:rPr>
              <a:t>CNS</a:t>
            </a:r>
            <a:r>
              <a:rPr lang="zh-CN" altLang="en-US" sz="1000" kern="0" dirty="0">
                <a:solidFill>
                  <a:srgbClr val="000000"/>
                </a:solidFill>
                <a:latin typeface="+mn-lt"/>
                <a:ea typeface="+mn-ea"/>
                <a:cs typeface="+mn-ea"/>
                <a:sym typeface="+mn-lt"/>
              </a:rPr>
              <a:t>和其他部位均有复发的患者。</a:t>
            </a:r>
            <a:r>
              <a:rPr lang="en-US" altLang="zh-CN" sz="1000" kern="0" baseline="30000" dirty="0">
                <a:solidFill>
                  <a:srgbClr val="000000"/>
                </a:solidFill>
                <a:latin typeface="+mn-lt"/>
                <a:ea typeface="+mn-ea"/>
                <a:cs typeface="+mn-ea"/>
                <a:sym typeface="+mn-lt"/>
              </a:rPr>
              <a:t>d</a:t>
            </a:r>
            <a:r>
              <a:rPr lang="en-US" altLang="zh-CN" sz="1000" kern="0" dirty="0">
                <a:solidFill>
                  <a:srgbClr val="000000"/>
                </a:solidFill>
                <a:latin typeface="+mn-lt"/>
                <a:ea typeface="+mn-ea"/>
                <a:cs typeface="+mn-ea"/>
                <a:sym typeface="+mn-lt"/>
              </a:rPr>
              <a:t> BSC</a:t>
            </a:r>
            <a:r>
              <a:rPr lang="zh-CN" altLang="en-US" sz="1000" kern="0" dirty="0">
                <a:solidFill>
                  <a:srgbClr val="000000"/>
                </a:solidFill>
                <a:latin typeface="+mn-lt"/>
                <a:ea typeface="+mn-ea"/>
                <a:cs typeface="+mn-ea"/>
                <a:sym typeface="+mn-lt"/>
              </a:rPr>
              <a:t>组</a:t>
            </a:r>
            <a:r>
              <a:rPr lang="en-US" altLang="zh-CN" sz="1000" kern="0" dirty="0">
                <a:solidFill>
                  <a:srgbClr val="000000"/>
                </a:solidFill>
                <a:latin typeface="+mn-lt"/>
                <a:ea typeface="+mn-ea"/>
                <a:cs typeface="+mn-ea"/>
                <a:sym typeface="+mn-lt"/>
              </a:rPr>
              <a:t>1</a:t>
            </a:r>
            <a:r>
              <a:rPr lang="zh-CN" altLang="en-US" sz="1000" kern="0" dirty="0">
                <a:solidFill>
                  <a:srgbClr val="000000"/>
                </a:solidFill>
                <a:latin typeface="+mn-lt"/>
                <a:ea typeface="+mn-ea"/>
                <a:cs typeface="+mn-ea"/>
                <a:sym typeface="+mn-lt"/>
              </a:rPr>
              <a:t>例患者有远处</a:t>
            </a:r>
            <a:r>
              <a:rPr lang="en-US" altLang="zh-CN" sz="1000" kern="0" dirty="0">
                <a:solidFill>
                  <a:srgbClr val="000000"/>
                </a:solidFill>
                <a:latin typeface="+mn-lt"/>
                <a:ea typeface="+mn-ea"/>
                <a:cs typeface="+mn-ea"/>
                <a:sym typeface="+mn-lt"/>
              </a:rPr>
              <a:t>+</a:t>
            </a:r>
            <a:r>
              <a:rPr lang="zh-CN" altLang="en-US" sz="1000" kern="0" dirty="0">
                <a:solidFill>
                  <a:srgbClr val="000000"/>
                </a:solidFill>
                <a:latin typeface="+mn-lt"/>
                <a:ea typeface="+mn-ea"/>
                <a:cs typeface="+mn-ea"/>
                <a:sym typeface="+mn-lt"/>
              </a:rPr>
              <a:t>第二原发非肺部位转移。</a:t>
            </a:r>
            <a:endParaRPr lang="zh-CN" altLang="en-US" sz="1000" kern="0" dirty="0">
              <a:solidFill>
                <a:srgbClr val="000000"/>
              </a:solidFill>
              <a:latin typeface="+mn-lt"/>
              <a:ea typeface="+mn-ea"/>
              <a:cs typeface="+mn-ea"/>
              <a:sym typeface="+mn-lt"/>
            </a:endParaRPr>
          </a:p>
        </p:txBody>
      </p:sp>
      <p:grpSp>
        <p:nvGrpSpPr>
          <p:cNvPr id="152" name="Group 151"/>
          <p:cNvGrpSpPr/>
          <p:nvPr/>
        </p:nvGrpSpPr>
        <p:grpSpPr>
          <a:xfrm>
            <a:off x="47964" y="2074579"/>
            <a:ext cx="2937421" cy="2708621"/>
            <a:chOff x="-75229" y="1516353"/>
            <a:chExt cx="2228448" cy="2054871"/>
          </a:xfrm>
        </p:grpSpPr>
        <p:sp>
          <p:nvSpPr>
            <p:cNvPr id="153" name="TextBox 152"/>
            <p:cNvSpPr txBox="1"/>
            <p:nvPr/>
          </p:nvSpPr>
          <p:spPr>
            <a:xfrm>
              <a:off x="-75229" y="1516353"/>
              <a:ext cx="1691920" cy="197512"/>
            </a:xfrm>
            <a:prstGeom prst="rect">
              <a:avLst/>
            </a:prstGeom>
            <a:noFill/>
          </p:spPr>
          <p:txBody>
            <a:bodyPr wrap="square" rtlCol="0">
              <a:spAutoFit/>
            </a:bodyPr>
            <a:lstStyle/>
            <a:p>
              <a:pPr>
                <a:buClr>
                  <a:srgbClr val="000000"/>
                </a:buClr>
              </a:pPr>
              <a:r>
                <a:rPr lang="zh-CN" altLang="en-US" sz="1100" b="1" kern="0" dirty="0">
                  <a:solidFill>
                    <a:srgbClr val="000000"/>
                  </a:solidFill>
                  <a:cs typeface="+mn-ea"/>
                  <a:sym typeface="+mn-lt"/>
                </a:rPr>
                <a:t>仅局部区域复发</a:t>
              </a:r>
              <a:r>
                <a:rPr lang="en-US" sz="1100" b="1" kern="0" baseline="30000" dirty="0">
                  <a:solidFill>
                    <a:srgbClr val="000000"/>
                  </a:solidFill>
                  <a:cs typeface="+mn-ea"/>
                  <a:sym typeface="+mn-lt"/>
                </a:rPr>
                <a:t>a</a:t>
              </a:r>
              <a:endParaRPr lang="en-US" sz="1100" b="1" kern="0" baseline="30000" dirty="0">
                <a:solidFill>
                  <a:srgbClr val="000000"/>
                </a:solidFill>
                <a:cs typeface="+mn-ea"/>
                <a:sym typeface="+mn-lt"/>
              </a:endParaRPr>
            </a:p>
          </p:txBody>
        </p:sp>
        <p:sp>
          <p:nvSpPr>
            <p:cNvPr id="154" name="TextBox 153"/>
            <p:cNvSpPr txBox="1"/>
            <p:nvPr/>
          </p:nvSpPr>
          <p:spPr>
            <a:xfrm>
              <a:off x="-75229" y="2006748"/>
              <a:ext cx="1350492" cy="197512"/>
            </a:xfrm>
            <a:prstGeom prst="rect">
              <a:avLst/>
            </a:prstGeom>
            <a:noFill/>
          </p:spPr>
          <p:txBody>
            <a:bodyPr wrap="square" rtlCol="0">
              <a:spAutoFit/>
            </a:bodyPr>
            <a:lstStyle/>
            <a:p>
              <a:pPr>
                <a:buClr>
                  <a:srgbClr val="000000"/>
                </a:buClr>
              </a:pPr>
              <a:r>
                <a:rPr lang="zh-CN" altLang="en-US" sz="1100" b="1" kern="0" dirty="0">
                  <a:solidFill>
                    <a:srgbClr val="000000"/>
                  </a:solidFill>
                  <a:cs typeface="+mn-ea"/>
                  <a:sym typeface="+mn-lt"/>
                </a:rPr>
                <a:t>仅远处转移</a:t>
              </a:r>
              <a:r>
                <a:rPr lang="en-US" sz="1100" b="1" kern="0" baseline="30000" dirty="0">
                  <a:solidFill>
                    <a:srgbClr val="000000"/>
                  </a:solidFill>
                  <a:cs typeface="+mn-ea"/>
                  <a:sym typeface="+mn-lt"/>
                </a:rPr>
                <a:t>b</a:t>
              </a:r>
              <a:endParaRPr lang="en-US" sz="1100" b="1" kern="0" baseline="30000" dirty="0">
                <a:solidFill>
                  <a:srgbClr val="000000"/>
                </a:solidFill>
                <a:cs typeface="+mn-ea"/>
                <a:sym typeface="+mn-lt"/>
              </a:endParaRPr>
            </a:p>
          </p:txBody>
        </p:sp>
        <p:sp>
          <p:nvSpPr>
            <p:cNvPr id="155" name="TextBox 154"/>
            <p:cNvSpPr txBox="1"/>
            <p:nvPr/>
          </p:nvSpPr>
          <p:spPr>
            <a:xfrm>
              <a:off x="-75229" y="2471096"/>
              <a:ext cx="2228448" cy="197512"/>
            </a:xfrm>
            <a:prstGeom prst="rect">
              <a:avLst/>
            </a:prstGeom>
            <a:noFill/>
          </p:spPr>
          <p:txBody>
            <a:bodyPr wrap="square" rtlCol="0">
              <a:spAutoFit/>
            </a:bodyPr>
            <a:lstStyle/>
            <a:p>
              <a:pPr>
                <a:buClr>
                  <a:srgbClr val="000000"/>
                </a:buClr>
              </a:pPr>
              <a:r>
                <a:rPr lang="zh-CN" altLang="en-US" sz="1100" b="1" kern="0" dirty="0">
                  <a:solidFill>
                    <a:srgbClr val="000000"/>
                  </a:solidFill>
                  <a:cs typeface="+mn-ea"/>
                  <a:sym typeface="+mn-lt"/>
                </a:rPr>
                <a:t>局部复发和远处转移均有</a:t>
              </a:r>
              <a:endParaRPr lang="en-US" sz="1100" b="1" kern="0" baseline="30000" dirty="0">
                <a:solidFill>
                  <a:srgbClr val="000000"/>
                </a:solidFill>
                <a:cs typeface="+mn-ea"/>
                <a:sym typeface="+mn-lt"/>
              </a:endParaRPr>
            </a:p>
          </p:txBody>
        </p:sp>
        <p:sp>
          <p:nvSpPr>
            <p:cNvPr id="156" name="TextBox 155"/>
            <p:cNvSpPr txBox="1"/>
            <p:nvPr/>
          </p:nvSpPr>
          <p:spPr>
            <a:xfrm>
              <a:off x="-68553" y="2929248"/>
              <a:ext cx="1045005" cy="197512"/>
            </a:xfrm>
            <a:prstGeom prst="rect">
              <a:avLst/>
            </a:prstGeom>
            <a:noFill/>
          </p:spPr>
          <p:txBody>
            <a:bodyPr wrap="square" rtlCol="0">
              <a:spAutoFit/>
            </a:bodyPr>
            <a:lstStyle/>
            <a:p>
              <a:pPr>
                <a:buClr>
                  <a:srgbClr val="000000"/>
                </a:buClr>
              </a:pPr>
              <a:r>
                <a:rPr lang="zh-CN" altLang="en-US" sz="1100" b="1" kern="0" dirty="0">
                  <a:solidFill>
                    <a:srgbClr val="000000"/>
                  </a:solidFill>
                  <a:cs typeface="+mn-ea"/>
                  <a:sym typeface="+mn-lt"/>
                </a:rPr>
                <a:t>仅</a:t>
              </a:r>
              <a:r>
                <a:rPr lang="en-US" sz="1100" b="1" kern="0" dirty="0">
                  <a:solidFill>
                    <a:srgbClr val="000000"/>
                  </a:solidFill>
                  <a:cs typeface="+mn-ea"/>
                  <a:sym typeface="+mn-lt"/>
                </a:rPr>
                <a:t>CNS</a:t>
              </a:r>
              <a:r>
                <a:rPr lang="en-US" sz="1100" b="1" kern="0" baseline="30000" dirty="0">
                  <a:solidFill>
                    <a:srgbClr val="000000"/>
                  </a:solidFill>
                  <a:cs typeface="+mn-ea"/>
                  <a:sym typeface="+mn-lt"/>
                </a:rPr>
                <a:t>c</a:t>
              </a:r>
              <a:endParaRPr lang="en-US" sz="1100" b="1" kern="0" baseline="30000" dirty="0">
                <a:solidFill>
                  <a:srgbClr val="000000"/>
                </a:solidFill>
                <a:cs typeface="+mn-ea"/>
                <a:sym typeface="+mn-lt"/>
              </a:endParaRPr>
            </a:p>
          </p:txBody>
        </p:sp>
        <p:sp>
          <p:nvSpPr>
            <p:cNvPr id="157" name="TextBox 156"/>
            <p:cNvSpPr txBox="1"/>
            <p:nvPr/>
          </p:nvSpPr>
          <p:spPr>
            <a:xfrm>
              <a:off x="-75229" y="3373712"/>
              <a:ext cx="1895659" cy="197512"/>
            </a:xfrm>
            <a:prstGeom prst="rect">
              <a:avLst/>
            </a:prstGeom>
            <a:noFill/>
          </p:spPr>
          <p:txBody>
            <a:bodyPr wrap="square" rtlCol="0">
              <a:spAutoFit/>
            </a:bodyPr>
            <a:lstStyle/>
            <a:p>
              <a:pPr>
                <a:buClr>
                  <a:srgbClr val="000000"/>
                </a:buClr>
              </a:pPr>
              <a:r>
                <a:rPr lang="zh-CN" altLang="en-US" sz="1100" b="1" kern="0" dirty="0">
                  <a:solidFill>
                    <a:srgbClr val="000000"/>
                  </a:solidFill>
                  <a:cs typeface="+mn-ea"/>
                  <a:sym typeface="+mn-lt"/>
                </a:rPr>
                <a:t>第二原发肺癌</a:t>
              </a:r>
              <a:endParaRPr lang="en-US" sz="1100" b="1" kern="0" baseline="30000" dirty="0">
                <a:solidFill>
                  <a:srgbClr val="000000"/>
                </a:solidFill>
                <a:cs typeface="+mn-ea"/>
                <a:sym typeface="+mn-lt"/>
              </a:endParaRPr>
            </a:p>
          </p:txBody>
        </p:sp>
      </p:grpSp>
      <p:cxnSp>
        <p:nvCxnSpPr>
          <p:cNvPr id="215" name="Straight Connector 214"/>
          <p:cNvCxnSpPr/>
          <p:nvPr/>
        </p:nvCxnSpPr>
        <p:spPr>
          <a:xfrm>
            <a:off x="48214" y="2361313"/>
            <a:ext cx="11571005" cy="0"/>
          </a:xfrm>
          <a:prstGeom prst="line">
            <a:avLst/>
          </a:prstGeom>
          <a:noFill/>
          <a:ln w="9525" cap="flat" cmpd="sng" algn="ctr">
            <a:solidFill>
              <a:srgbClr val="FFFFFF">
                <a:lumMod val="50000"/>
              </a:srgbClr>
            </a:solidFill>
            <a:prstDash val="dash"/>
          </a:ln>
          <a:effectLst/>
        </p:spPr>
      </p:cxnSp>
      <p:cxnSp>
        <p:nvCxnSpPr>
          <p:cNvPr id="216" name="Straight Connector 215"/>
          <p:cNvCxnSpPr/>
          <p:nvPr/>
        </p:nvCxnSpPr>
        <p:spPr>
          <a:xfrm>
            <a:off x="35297" y="2975378"/>
            <a:ext cx="11571005" cy="0"/>
          </a:xfrm>
          <a:prstGeom prst="line">
            <a:avLst/>
          </a:prstGeom>
          <a:noFill/>
          <a:ln w="9525" cap="flat" cmpd="sng" algn="ctr">
            <a:solidFill>
              <a:srgbClr val="FFFFFF">
                <a:lumMod val="50000"/>
              </a:srgbClr>
            </a:solidFill>
            <a:prstDash val="dash"/>
          </a:ln>
          <a:effectLst/>
        </p:spPr>
      </p:cxnSp>
      <p:cxnSp>
        <p:nvCxnSpPr>
          <p:cNvPr id="217" name="Straight Connector 216"/>
          <p:cNvCxnSpPr/>
          <p:nvPr/>
        </p:nvCxnSpPr>
        <p:spPr>
          <a:xfrm>
            <a:off x="43913" y="3599130"/>
            <a:ext cx="11571005" cy="0"/>
          </a:xfrm>
          <a:prstGeom prst="line">
            <a:avLst/>
          </a:prstGeom>
          <a:noFill/>
          <a:ln w="9525" cap="flat" cmpd="sng" algn="ctr">
            <a:solidFill>
              <a:srgbClr val="FFFFFF">
                <a:lumMod val="50000"/>
              </a:srgbClr>
            </a:solidFill>
            <a:prstDash val="dash"/>
          </a:ln>
          <a:effectLst/>
        </p:spPr>
      </p:cxnSp>
      <p:cxnSp>
        <p:nvCxnSpPr>
          <p:cNvPr id="218" name="Straight Connector 217"/>
          <p:cNvCxnSpPr/>
          <p:nvPr/>
        </p:nvCxnSpPr>
        <p:spPr>
          <a:xfrm>
            <a:off x="30997" y="4213200"/>
            <a:ext cx="11571005" cy="0"/>
          </a:xfrm>
          <a:prstGeom prst="line">
            <a:avLst/>
          </a:prstGeom>
          <a:noFill/>
          <a:ln w="9525" cap="flat" cmpd="sng" algn="ctr">
            <a:solidFill>
              <a:srgbClr val="FFFFFF">
                <a:lumMod val="50000"/>
              </a:srgbClr>
            </a:solidFill>
            <a:prstDash val="dash"/>
          </a:ln>
          <a:effectLst/>
        </p:spPr>
      </p:cxnSp>
      <p:graphicFrame>
        <p:nvGraphicFramePr>
          <p:cNvPr id="130" name="Chart 129"/>
          <p:cNvGraphicFramePr/>
          <p:nvPr/>
        </p:nvGraphicFramePr>
        <p:xfrm>
          <a:off x="1998927" y="1773558"/>
          <a:ext cx="3310400" cy="3514335"/>
        </p:xfrm>
        <a:graphic>
          <a:graphicData uri="http://schemas.openxmlformats.org/drawingml/2006/chart">
            <c:chart xmlns:c="http://schemas.openxmlformats.org/drawingml/2006/chart" xmlns:r="http://schemas.openxmlformats.org/officeDocument/2006/relationships" r:id="rId3"/>
          </a:graphicData>
        </a:graphic>
      </p:graphicFrame>
      <p:sp>
        <p:nvSpPr>
          <p:cNvPr id="131" name="TextBox 130"/>
          <p:cNvSpPr txBox="1"/>
          <p:nvPr/>
        </p:nvSpPr>
        <p:spPr>
          <a:xfrm>
            <a:off x="4187611" y="2698045"/>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39.2</a:t>
            </a:r>
            <a:endParaRPr lang="en-US" sz="1000" b="1" kern="0" baseline="30000" dirty="0">
              <a:solidFill>
                <a:srgbClr val="FFFFFF"/>
              </a:solidFill>
              <a:cs typeface="+mn-ea"/>
              <a:sym typeface="+mn-lt"/>
            </a:endParaRPr>
          </a:p>
        </p:txBody>
      </p:sp>
      <p:sp>
        <p:nvSpPr>
          <p:cNvPr id="132" name="TextBox 131"/>
          <p:cNvSpPr txBox="1"/>
          <p:nvPr/>
        </p:nvSpPr>
        <p:spPr>
          <a:xfrm>
            <a:off x="4252805" y="2114739"/>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41.2</a:t>
            </a:r>
            <a:endParaRPr lang="en-US" sz="1000" b="1" kern="0" baseline="30000" dirty="0">
              <a:solidFill>
                <a:srgbClr val="FFFFFF"/>
              </a:solidFill>
              <a:cs typeface="+mn-ea"/>
              <a:sym typeface="+mn-lt"/>
            </a:endParaRPr>
          </a:p>
        </p:txBody>
      </p:sp>
      <p:sp>
        <p:nvSpPr>
          <p:cNvPr id="133" name="TextBox 132"/>
          <p:cNvSpPr txBox="1"/>
          <p:nvPr/>
        </p:nvSpPr>
        <p:spPr>
          <a:xfrm>
            <a:off x="3598585" y="3346121"/>
            <a:ext cx="549808"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16.7</a:t>
            </a:r>
            <a:endParaRPr lang="en-US" sz="1000" b="1" kern="0" baseline="30000" dirty="0">
              <a:solidFill>
                <a:srgbClr val="FFFFFF"/>
              </a:solidFill>
              <a:cs typeface="+mn-ea"/>
              <a:sym typeface="+mn-lt"/>
            </a:endParaRPr>
          </a:p>
        </p:txBody>
      </p:sp>
      <p:sp>
        <p:nvSpPr>
          <p:cNvPr id="134" name="TextBox 133"/>
          <p:cNvSpPr txBox="1"/>
          <p:nvPr/>
        </p:nvSpPr>
        <p:spPr>
          <a:xfrm>
            <a:off x="3535695" y="3969731"/>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11.8</a:t>
            </a:r>
            <a:endParaRPr lang="en-US" sz="1000" b="1" kern="0" dirty="0">
              <a:solidFill>
                <a:srgbClr val="FFFFFF"/>
              </a:solidFill>
              <a:cs typeface="+mn-ea"/>
              <a:sym typeface="+mn-lt"/>
            </a:endParaRPr>
          </a:p>
        </p:txBody>
      </p:sp>
      <p:sp>
        <p:nvSpPr>
          <p:cNvPr id="135" name="TextBox 134"/>
          <p:cNvSpPr txBox="1"/>
          <p:nvPr/>
        </p:nvSpPr>
        <p:spPr>
          <a:xfrm>
            <a:off x="2187387" y="5248533"/>
            <a:ext cx="2873221" cy="275590"/>
          </a:xfrm>
          <a:prstGeom prst="rect">
            <a:avLst/>
          </a:prstGeom>
          <a:noFill/>
        </p:spPr>
        <p:txBody>
          <a:bodyPr wrap="square" rtlCol="0">
            <a:spAutoFit/>
          </a:bodyPr>
          <a:lstStyle/>
          <a:p>
            <a:pPr algn="ctr">
              <a:buClr>
                <a:srgbClr val="000000"/>
              </a:buClr>
            </a:pPr>
            <a:r>
              <a:rPr lang="zh-CN" altLang="en-US" sz="1200" b="1" kern="0" dirty="0">
                <a:solidFill>
                  <a:srgbClr val="000000"/>
                </a:solidFill>
                <a:cs typeface="+mn-ea"/>
                <a:sym typeface="+mn-lt"/>
              </a:rPr>
              <a:t>患者</a:t>
            </a:r>
            <a:r>
              <a:rPr lang="en-US" sz="1200" b="1" kern="0" dirty="0">
                <a:solidFill>
                  <a:srgbClr val="000000"/>
                </a:solidFill>
                <a:cs typeface="+mn-ea"/>
                <a:sym typeface="+mn-lt"/>
              </a:rPr>
              <a:t>, %</a:t>
            </a:r>
            <a:endParaRPr lang="en-US" sz="1200" b="1" kern="0" dirty="0">
              <a:solidFill>
                <a:srgbClr val="000000"/>
              </a:solidFill>
              <a:cs typeface="+mn-ea"/>
              <a:sym typeface="+mn-lt"/>
            </a:endParaRPr>
          </a:p>
        </p:txBody>
      </p:sp>
      <p:sp>
        <p:nvSpPr>
          <p:cNvPr id="136" name="Rectangle 135"/>
          <p:cNvSpPr/>
          <p:nvPr/>
        </p:nvSpPr>
        <p:spPr>
          <a:xfrm>
            <a:off x="1946323" y="5082970"/>
            <a:ext cx="3505452" cy="204923"/>
          </a:xfrm>
          <a:prstGeom prst="rect">
            <a:avLst/>
          </a:prstGeom>
          <a:solidFill>
            <a:srgbClr val="FFFFFF"/>
          </a:solidFill>
          <a:ln w="25400" cap="flat" cmpd="sng" algn="ctr">
            <a:noFill/>
            <a:prstDash val="solid"/>
          </a:ln>
          <a:effectLst/>
        </p:spPr>
        <p:txBody>
          <a:bodyPr rtlCol="0" anchor="ctr"/>
          <a:lstStyle/>
          <a:p>
            <a:pPr algn="ctr" defTabSz="685800">
              <a:buClr>
                <a:srgbClr val="000000"/>
              </a:buClr>
              <a:defRPr/>
            </a:pPr>
            <a:endParaRPr lang="en-GB" sz="1600" kern="0" dirty="0">
              <a:solidFill>
                <a:srgbClr val="FFFFFF"/>
              </a:solidFill>
              <a:cs typeface="+mn-ea"/>
              <a:sym typeface="+mn-lt"/>
            </a:endParaRPr>
          </a:p>
        </p:txBody>
      </p:sp>
      <p:grpSp>
        <p:nvGrpSpPr>
          <p:cNvPr id="137" name="Group 136"/>
          <p:cNvGrpSpPr/>
          <p:nvPr/>
        </p:nvGrpSpPr>
        <p:grpSpPr>
          <a:xfrm>
            <a:off x="1986501" y="5024585"/>
            <a:ext cx="3279268" cy="291362"/>
            <a:chOff x="1402082" y="3646205"/>
            <a:chExt cx="2487787" cy="253788"/>
          </a:xfrm>
        </p:grpSpPr>
        <p:sp>
          <p:nvSpPr>
            <p:cNvPr id="138" name="TextBox 137"/>
            <p:cNvSpPr txBox="1"/>
            <p:nvPr/>
          </p:nvSpPr>
          <p:spPr>
            <a:xfrm>
              <a:off x="1402082" y="3655646"/>
              <a:ext cx="415956"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sp>
          <p:nvSpPr>
            <p:cNvPr id="139" name="TextBox 138"/>
            <p:cNvSpPr txBox="1"/>
            <p:nvPr/>
          </p:nvSpPr>
          <p:spPr>
            <a:xfrm>
              <a:off x="1674615" y="3655115"/>
              <a:ext cx="274590" cy="240050"/>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140" name="TextBox 139"/>
            <p:cNvSpPr txBox="1"/>
            <p:nvPr/>
          </p:nvSpPr>
          <p:spPr>
            <a:xfrm>
              <a:off x="1892459" y="3657599"/>
              <a:ext cx="274590" cy="240050"/>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141" name="TextBox 140"/>
            <p:cNvSpPr txBox="1"/>
            <p:nvPr/>
          </p:nvSpPr>
          <p:spPr>
            <a:xfrm>
              <a:off x="2312414" y="3651700"/>
              <a:ext cx="274590" cy="240050"/>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142" name="TextBox 141"/>
            <p:cNvSpPr txBox="1"/>
            <p:nvPr/>
          </p:nvSpPr>
          <p:spPr>
            <a:xfrm>
              <a:off x="2891012" y="3651739"/>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sp>
          <p:nvSpPr>
            <p:cNvPr id="143" name="TextBox 142"/>
            <p:cNvSpPr txBox="1"/>
            <p:nvPr/>
          </p:nvSpPr>
          <p:spPr>
            <a:xfrm>
              <a:off x="3108216" y="3648836"/>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144" name="TextBox 143"/>
            <p:cNvSpPr txBox="1"/>
            <p:nvPr/>
          </p:nvSpPr>
          <p:spPr>
            <a:xfrm>
              <a:off x="3329672" y="3653553"/>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145" name="TextBox 144"/>
            <p:cNvSpPr txBox="1"/>
            <p:nvPr/>
          </p:nvSpPr>
          <p:spPr>
            <a:xfrm>
              <a:off x="3532846" y="3650009"/>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sp>
          <p:nvSpPr>
            <p:cNvPr id="146" name="TextBox 145"/>
            <p:cNvSpPr txBox="1"/>
            <p:nvPr/>
          </p:nvSpPr>
          <p:spPr>
            <a:xfrm>
              <a:off x="2673169" y="3646205"/>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147" name="TextBox 146"/>
            <p:cNvSpPr txBox="1"/>
            <p:nvPr/>
          </p:nvSpPr>
          <p:spPr>
            <a:xfrm>
              <a:off x="2479471" y="3651696"/>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0</a:t>
              </a:r>
              <a:endParaRPr lang="en-US" sz="1200" kern="0" dirty="0">
                <a:solidFill>
                  <a:srgbClr val="000000"/>
                </a:solidFill>
                <a:cs typeface="+mn-ea"/>
                <a:sym typeface="+mn-lt"/>
              </a:endParaRPr>
            </a:p>
          </p:txBody>
        </p:sp>
        <p:sp>
          <p:nvSpPr>
            <p:cNvPr id="148" name="TextBox 147"/>
            <p:cNvSpPr txBox="1"/>
            <p:nvPr/>
          </p:nvSpPr>
          <p:spPr>
            <a:xfrm>
              <a:off x="2069459" y="3659943"/>
              <a:ext cx="357023" cy="240050"/>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grpSp>
      <p:sp>
        <p:nvSpPr>
          <p:cNvPr id="149" name="TextBox 148"/>
          <p:cNvSpPr txBox="1"/>
          <p:nvPr/>
        </p:nvSpPr>
        <p:spPr>
          <a:xfrm>
            <a:off x="2187385" y="1434225"/>
            <a:ext cx="2885884" cy="306705"/>
          </a:xfrm>
          <a:prstGeom prst="rect">
            <a:avLst/>
          </a:prstGeom>
          <a:noFill/>
        </p:spPr>
        <p:txBody>
          <a:bodyPr wrap="square">
            <a:spAutoFit/>
          </a:bodyPr>
          <a:lstStyle/>
          <a:p>
            <a:pPr algn="ctr">
              <a:buClr>
                <a:srgbClr val="000000"/>
              </a:buClr>
            </a:pPr>
            <a:r>
              <a:rPr lang="en-US" sz="1400" b="1" kern="0" dirty="0">
                <a:solidFill>
                  <a:srgbClr val="000000"/>
                </a:solidFill>
                <a:cs typeface="+mn-ea"/>
                <a:sym typeface="+mn-lt"/>
              </a:rPr>
              <a:t>PD-L1 TC ≥1% II-IIIA</a:t>
            </a:r>
            <a:r>
              <a:rPr lang="zh-CN" altLang="en-US" sz="1400" b="1" kern="0" dirty="0">
                <a:solidFill>
                  <a:srgbClr val="000000"/>
                </a:solidFill>
                <a:cs typeface="+mn-ea"/>
                <a:sym typeface="+mn-lt"/>
              </a:rPr>
              <a:t>期</a:t>
            </a:r>
            <a:endParaRPr lang="en-US" sz="1400" b="1" kern="0" dirty="0">
              <a:solidFill>
                <a:srgbClr val="000000"/>
              </a:solidFill>
              <a:cs typeface="+mn-ea"/>
              <a:sym typeface="+mn-lt"/>
            </a:endParaRPr>
          </a:p>
        </p:txBody>
      </p:sp>
      <p:sp>
        <p:nvSpPr>
          <p:cNvPr id="158" name="TextBox 157"/>
          <p:cNvSpPr txBox="1"/>
          <p:nvPr/>
        </p:nvSpPr>
        <p:spPr>
          <a:xfrm>
            <a:off x="3634939" y="4565187"/>
            <a:ext cx="375285" cy="245110"/>
          </a:xfrm>
          <a:prstGeom prst="rect">
            <a:avLst/>
          </a:prstGeom>
          <a:noFill/>
        </p:spPr>
        <p:txBody>
          <a:bodyPr wrap="none" rtlCol="0">
            <a:spAutoFit/>
          </a:bodyPr>
          <a:lstStyle/>
          <a:p>
            <a:pPr>
              <a:buClr>
                <a:srgbClr val="000000"/>
              </a:buClr>
            </a:pPr>
            <a:r>
              <a:rPr lang="en-US" sz="1000" b="1" kern="0" dirty="0">
                <a:solidFill>
                  <a:srgbClr val="000000"/>
                </a:solidFill>
                <a:cs typeface="+mn-ea"/>
                <a:sym typeface="+mn-lt"/>
              </a:rPr>
              <a:t>2.9</a:t>
            </a:r>
            <a:endParaRPr lang="en-US" sz="1000" b="1" kern="0" dirty="0">
              <a:solidFill>
                <a:srgbClr val="000000"/>
              </a:solidFill>
              <a:cs typeface="+mn-ea"/>
              <a:sym typeface="+mn-lt"/>
            </a:endParaRPr>
          </a:p>
        </p:txBody>
      </p:sp>
      <p:sp>
        <p:nvSpPr>
          <p:cNvPr id="209" name="TextBox 208"/>
          <p:cNvSpPr txBox="1"/>
          <p:nvPr/>
        </p:nvSpPr>
        <p:spPr>
          <a:xfrm>
            <a:off x="2559145" y="1762825"/>
            <a:ext cx="992579"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Atezo (n=73)</a:t>
            </a:r>
            <a:endParaRPr lang="en-GB" sz="1055" b="1" kern="0" dirty="0">
              <a:solidFill>
                <a:srgbClr val="3953A4"/>
              </a:solidFill>
              <a:cs typeface="+mn-ea"/>
              <a:sym typeface="+mn-lt"/>
            </a:endParaRPr>
          </a:p>
        </p:txBody>
      </p:sp>
      <p:sp>
        <p:nvSpPr>
          <p:cNvPr id="210" name="TextBox 209"/>
          <p:cNvSpPr txBox="1"/>
          <p:nvPr/>
        </p:nvSpPr>
        <p:spPr>
          <a:xfrm>
            <a:off x="3668554" y="1762825"/>
            <a:ext cx="984565"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BSC (n=102)</a:t>
            </a:r>
            <a:endParaRPr lang="en-GB" sz="1055" b="1" kern="0" dirty="0">
              <a:solidFill>
                <a:srgbClr val="ED1A22"/>
              </a:solidFill>
              <a:cs typeface="+mn-ea"/>
              <a:sym typeface="+mn-lt"/>
            </a:endParaRPr>
          </a:p>
        </p:txBody>
      </p:sp>
      <p:sp>
        <p:nvSpPr>
          <p:cNvPr id="219" name="TextBox 218"/>
          <p:cNvSpPr txBox="1"/>
          <p:nvPr/>
        </p:nvSpPr>
        <p:spPr>
          <a:xfrm>
            <a:off x="2573394" y="2715263"/>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38.4</a:t>
            </a:r>
            <a:endParaRPr lang="en-US" sz="1000" b="1" kern="0" baseline="30000" dirty="0">
              <a:solidFill>
                <a:srgbClr val="FFFFFF"/>
              </a:solidFill>
              <a:cs typeface="+mn-ea"/>
              <a:sym typeface="+mn-lt"/>
            </a:endParaRPr>
          </a:p>
        </p:txBody>
      </p:sp>
      <p:sp>
        <p:nvSpPr>
          <p:cNvPr id="220" name="TextBox 219"/>
          <p:cNvSpPr txBox="1"/>
          <p:nvPr/>
        </p:nvSpPr>
        <p:spPr>
          <a:xfrm>
            <a:off x="2311409" y="2114739"/>
            <a:ext cx="542391"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47.9</a:t>
            </a:r>
            <a:endParaRPr lang="en-US" sz="1000" b="1" kern="0" baseline="30000" dirty="0">
              <a:solidFill>
                <a:srgbClr val="FFFFFF"/>
              </a:solidFill>
              <a:cs typeface="+mn-ea"/>
              <a:sym typeface="+mn-lt"/>
            </a:endParaRPr>
          </a:p>
        </p:txBody>
      </p:sp>
      <p:sp>
        <p:nvSpPr>
          <p:cNvPr id="221" name="TextBox 220"/>
          <p:cNvSpPr txBox="1"/>
          <p:nvPr/>
        </p:nvSpPr>
        <p:spPr>
          <a:xfrm>
            <a:off x="3198045" y="3344148"/>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12.3</a:t>
            </a:r>
            <a:endParaRPr lang="en-US" sz="1000" b="1" kern="0" dirty="0">
              <a:solidFill>
                <a:srgbClr val="FFFFFF"/>
              </a:solidFill>
              <a:cs typeface="+mn-ea"/>
              <a:sym typeface="+mn-lt"/>
            </a:endParaRPr>
          </a:p>
        </p:txBody>
      </p:sp>
      <p:sp>
        <p:nvSpPr>
          <p:cNvPr id="222" name="TextBox 221"/>
          <p:cNvSpPr txBox="1"/>
          <p:nvPr/>
        </p:nvSpPr>
        <p:spPr>
          <a:xfrm>
            <a:off x="3218503" y="3969731"/>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11.0</a:t>
            </a:r>
            <a:endParaRPr lang="en-US" sz="1000" b="1" kern="0" dirty="0">
              <a:solidFill>
                <a:srgbClr val="FFFFFF"/>
              </a:solidFill>
              <a:cs typeface="+mn-ea"/>
              <a:sym typeface="+mn-lt"/>
            </a:endParaRPr>
          </a:p>
        </p:txBody>
      </p:sp>
      <p:sp>
        <p:nvSpPr>
          <p:cNvPr id="223" name="TextBox 222"/>
          <p:cNvSpPr txBox="1"/>
          <p:nvPr/>
        </p:nvSpPr>
        <p:spPr>
          <a:xfrm>
            <a:off x="3225917" y="4565187"/>
            <a:ext cx="375285" cy="245110"/>
          </a:xfrm>
          <a:prstGeom prst="rect">
            <a:avLst/>
          </a:prstGeom>
          <a:noFill/>
        </p:spPr>
        <p:txBody>
          <a:bodyPr wrap="none" rtlCol="0">
            <a:spAutoFit/>
          </a:bodyPr>
          <a:lstStyle/>
          <a:p>
            <a:pPr>
              <a:buClr>
                <a:srgbClr val="000000"/>
              </a:buClr>
            </a:pPr>
            <a:r>
              <a:rPr lang="en-US" sz="1000" b="1" kern="0" dirty="0">
                <a:solidFill>
                  <a:srgbClr val="000000"/>
                </a:solidFill>
                <a:cs typeface="+mn-ea"/>
                <a:sym typeface="+mn-lt"/>
              </a:rPr>
              <a:t>1.4</a:t>
            </a:r>
            <a:endParaRPr lang="en-US" sz="1000" b="1" kern="0" dirty="0">
              <a:solidFill>
                <a:srgbClr val="000000"/>
              </a:solidFill>
              <a:cs typeface="+mn-ea"/>
              <a:sym typeface="+mn-lt"/>
            </a:endParaRPr>
          </a:p>
        </p:txBody>
      </p:sp>
      <p:sp>
        <p:nvSpPr>
          <p:cNvPr id="224" name="TextBox 223"/>
          <p:cNvSpPr txBox="1"/>
          <p:nvPr/>
        </p:nvSpPr>
        <p:spPr>
          <a:xfrm>
            <a:off x="1763245" y="2095989"/>
            <a:ext cx="671999" cy="254000"/>
          </a:xfrm>
          <a:prstGeom prst="rect">
            <a:avLst/>
          </a:prstGeom>
          <a:noFill/>
        </p:spPr>
        <p:txBody>
          <a:bodyPr wrap="square" rtlCol="0">
            <a:spAutoFit/>
          </a:bodyPr>
          <a:lstStyle/>
          <a:p>
            <a:pPr>
              <a:buClr>
                <a:srgbClr val="000000"/>
              </a:buClr>
            </a:pPr>
            <a:r>
              <a:rPr lang="en-US" sz="1055" b="1" kern="0" dirty="0">
                <a:solidFill>
                  <a:srgbClr val="3953A4"/>
                </a:solidFill>
                <a:cs typeface="+mn-ea"/>
                <a:sym typeface="+mn-lt"/>
              </a:rPr>
              <a:t>n=35</a:t>
            </a:r>
            <a:endParaRPr lang="en-US" sz="1055" b="1" kern="0" baseline="30000" dirty="0">
              <a:solidFill>
                <a:srgbClr val="3953A4"/>
              </a:solidFill>
              <a:cs typeface="+mn-ea"/>
              <a:sym typeface="+mn-lt"/>
            </a:endParaRPr>
          </a:p>
        </p:txBody>
      </p:sp>
      <p:sp>
        <p:nvSpPr>
          <p:cNvPr id="225" name="TextBox 224"/>
          <p:cNvSpPr txBox="1"/>
          <p:nvPr/>
        </p:nvSpPr>
        <p:spPr>
          <a:xfrm>
            <a:off x="2018067" y="2696512"/>
            <a:ext cx="497252"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n=28</a:t>
            </a:r>
            <a:endParaRPr lang="en-GB" sz="1055" b="1" kern="0" dirty="0">
              <a:solidFill>
                <a:srgbClr val="3953A4"/>
              </a:solidFill>
              <a:cs typeface="+mn-ea"/>
              <a:sym typeface="+mn-lt"/>
            </a:endParaRPr>
          </a:p>
        </p:txBody>
      </p:sp>
      <p:sp>
        <p:nvSpPr>
          <p:cNvPr id="226" name="TextBox 225"/>
          <p:cNvSpPr txBox="1"/>
          <p:nvPr/>
        </p:nvSpPr>
        <p:spPr>
          <a:xfrm>
            <a:off x="2841515" y="3344588"/>
            <a:ext cx="421910"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n=9</a:t>
            </a:r>
            <a:endParaRPr lang="en-US" sz="1055" b="1" kern="0" dirty="0">
              <a:solidFill>
                <a:srgbClr val="3953A4"/>
              </a:solidFill>
              <a:cs typeface="+mn-ea"/>
              <a:sym typeface="+mn-lt"/>
            </a:endParaRPr>
          </a:p>
        </p:txBody>
      </p:sp>
      <p:sp>
        <p:nvSpPr>
          <p:cNvPr id="227" name="TextBox 226"/>
          <p:cNvSpPr txBox="1"/>
          <p:nvPr/>
        </p:nvSpPr>
        <p:spPr>
          <a:xfrm>
            <a:off x="2850123" y="3959588"/>
            <a:ext cx="421910"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n=8</a:t>
            </a:r>
            <a:endParaRPr lang="en-US" sz="1055" b="1" kern="0" dirty="0">
              <a:solidFill>
                <a:srgbClr val="3953A4"/>
              </a:solidFill>
              <a:cs typeface="+mn-ea"/>
              <a:sym typeface="+mn-lt"/>
            </a:endParaRPr>
          </a:p>
        </p:txBody>
      </p:sp>
      <p:sp>
        <p:nvSpPr>
          <p:cNvPr id="228" name="TextBox 227"/>
          <p:cNvSpPr txBox="1"/>
          <p:nvPr/>
        </p:nvSpPr>
        <p:spPr>
          <a:xfrm>
            <a:off x="2893167" y="4561339"/>
            <a:ext cx="421910"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n=1</a:t>
            </a:r>
            <a:endParaRPr lang="en-US" sz="1055" b="1" kern="0" dirty="0">
              <a:solidFill>
                <a:srgbClr val="3953A4"/>
              </a:solidFill>
              <a:cs typeface="+mn-ea"/>
              <a:sym typeface="+mn-lt"/>
            </a:endParaRPr>
          </a:p>
        </p:txBody>
      </p:sp>
      <p:sp>
        <p:nvSpPr>
          <p:cNvPr id="229" name="TextBox 228"/>
          <p:cNvSpPr txBox="1"/>
          <p:nvPr/>
        </p:nvSpPr>
        <p:spPr>
          <a:xfrm>
            <a:off x="3889367" y="3959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n=12</a:t>
            </a:r>
            <a:endParaRPr lang="en-US" sz="1055" b="1" kern="0" dirty="0">
              <a:solidFill>
                <a:srgbClr val="ED1A22"/>
              </a:solidFill>
              <a:cs typeface="+mn-ea"/>
              <a:sym typeface="+mn-lt"/>
            </a:endParaRPr>
          </a:p>
        </p:txBody>
      </p:sp>
      <p:sp>
        <p:nvSpPr>
          <p:cNvPr id="230" name="TextBox 229"/>
          <p:cNvSpPr txBox="1"/>
          <p:nvPr/>
        </p:nvSpPr>
        <p:spPr>
          <a:xfrm>
            <a:off x="3889369" y="4561339"/>
            <a:ext cx="421910"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n=3</a:t>
            </a:r>
            <a:endParaRPr lang="en-US" sz="1055" b="1" kern="0" dirty="0">
              <a:solidFill>
                <a:srgbClr val="ED1A22"/>
              </a:solidFill>
              <a:cs typeface="+mn-ea"/>
              <a:sym typeface="+mn-lt"/>
            </a:endParaRPr>
          </a:p>
        </p:txBody>
      </p:sp>
      <p:sp>
        <p:nvSpPr>
          <p:cNvPr id="231" name="TextBox 230"/>
          <p:cNvSpPr txBox="1"/>
          <p:nvPr/>
        </p:nvSpPr>
        <p:spPr>
          <a:xfrm>
            <a:off x="4032377" y="3344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n=17</a:t>
            </a:r>
            <a:endParaRPr lang="en-US" sz="1055" b="1" kern="0" baseline="30000" dirty="0">
              <a:solidFill>
                <a:srgbClr val="ED1A22"/>
              </a:solidFill>
              <a:cs typeface="+mn-ea"/>
              <a:sym typeface="+mn-lt"/>
            </a:endParaRPr>
          </a:p>
        </p:txBody>
      </p:sp>
      <p:sp>
        <p:nvSpPr>
          <p:cNvPr id="232" name="TextBox 231"/>
          <p:cNvSpPr txBox="1"/>
          <p:nvPr/>
        </p:nvSpPr>
        <p:spPr>
          <a:xfrm>
            <a:off x="4658153" y="2696512"/>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n=40</a:t>
            </a:r>
            <a:endParaRPr lang="en-US" sz="1055" b="1" kern="0" baseline="30000" dirty="0">
              <a:solidFill>
                <a:srgbClr val="ED1A22"/>
              </a:solidFill>
              <a:cs typeface="+mn-ea"/>
              <a:sym typeface="+mn-lt"/>
            </a:endParaRPr>
          </a:p>
        </p:txBody>
      </p:sp>
      <p:sp>
        <p:nvSpPr>
          <p:cNvPr id="233" name="TextBox 232"/>
          <p:cNvSpPr txBox="1"/>
          <p:nvPr/>
        </p:nvSpPr>
        <p:spPr>
          <a:xfrm>
            <a:off x="4699005" y="2095989"/>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n=42</a:t>
            </a:r>
            <a:endParaRPr lang="en-US" sz="1055" b="1" kern="0" baseline="30000" dirty="0">
              <a:solidFill>
                <a:srgbClr val="ED1A22"/>
              </a:solidFill>
              <a:cs typeface="+mn-ea"/>
              <a:sym typeface="+mn-lt"/>
            </a:endParaRPr>
          </a:p>
        </p:txBody>
      </p:sp>
      <p:sp>
        <p:nvSpPr>
          <p:cNvPr id="151" name="TextBox 150"/>
          <p:cNvSpPr txBox="1"/>
          <p:nvPr/>
        </p:nvSpPr>
        <p:spPr>
          <a:xfrm>
            <a:off x="8744307" y="1424181"/>
            <a:ext cx="2996167" cy="306705"/>
          </a:xfrm>
          <a:prstGeom prst="rect">
            <a:avLst/>
          </a:prstGeom>
          <a:noFill/>
        </p:spPr>
        <p:txBody>
          <a:bodyPr wrap="square">
            <a:spAutoFit/>
          </a:bodyPr>
          <a:lstStyle/>
          <a:p>
            <a:pPr algn="ctr">
              <a:buClr>
                <a:srgbClr val="000000"/>
              </a:buClr>
            </a:pPr>
            <a:r>
              <a:rPr lang="en-US" sz="1400" b="1" kern="0" dirty="0">
                <a:solidFill>
                  <a:srgbClr val="000000"/>
                </a:solidFill>
                <a:cs typeface="+mn-ea"/>
                <a:sym typeface="+mn-lt"/>
              </a:rPr>
              <a:t>ITT IB-IIIA</a:t>
            </a:r>
            <a:r>
              <a:rPr lang="zh-CN" altLang="en-US" sz="1400" b="1" kern="0" dirty="0">
                <a:solidFill>
                  <a:srgbClr val="000000"/>
                </a:solidFill>
                <a:cs typeface="+mn-ea"/>
                <a:sym typeface="+mn-lt"/>
              </a:rPr>
              <a:t>期</a:t>
            </a:r>
            <a:endParaRPr lang="en-US" sz="1400" b="1" kern="0" dirty="0">
              <a:solidFill>
                <a:srgbClr val="000000"/>
              </a:solidFill>
              <a:cs typeface="+mn-ea"/>
              <a:sym typeface="+mn-lt"/>
            </a:endParaRPr>
          </a:p>
        </p:txBody>
      </p:sp>
      <p:sp>
        <p:nvSpPr>
          <p:cNvPr id="185" name="TextBox 184"/>
          <p:cNvSpPr txBox="1"/>
          <p:nvPr/>
        </p:nvSpPr>
        <p:spPr>
          <a:xfrm>
            <a:off x="10792006" y="2698051"/>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40.4</a:t>
            </a:r>
            <a:endParaRPr lang="en-US" sz="1000" b="1" kern="0" baseline="30000" dirty="0">
              <a:solidFill>
                <a:srgbClr val="FFFFFF"/>
              </a:solidFill>
              <a:cs typeface="+mn-ea"/>
              <a:sym typeface="+mn-lt"/>
            </a:endParaRPr>
          </a:p>
        </p:txBody>
      </p:sp>
      <p:sp>
        <p:nvSpPr>
          <p:cNvPr id="186" name="TextBox 185"/>
          <p:cNvSpPr txBox="1"/>
          <p:nvPr/>
        </p:nvSpPr>
        <p:spPr>
          <a:xfrm>
            <a:off x="10782565" y="2097523"/>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36.9</a:t>
            </a:r>
            <a:endParaRPr lang="en-US" sz="1000" b="1" kern="0" baseline="30000" dirty="0">
              <a:solidFill>
                <a:srgbClr val="FFFFFF"/>
              </a:solidFill>
              <a:cs typeface="+mn-ea"/>
              <a:sym typeface="+mn-lt"/>
            </a:endParaRPr>
          </a:p>
        </p:txBody>
      </p:sp>
      <p:sp>
        <p:nvSpPr>
          <p:cNvPr id="187" name="TextBox 186"/>
          <p:cNvSpPr txBox="1"/>
          <p:nvPr/>
        </p:nvSpPr>
        <p:spPr>
          <a:xfrm>
            <a:off x="10658373" y="3344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n=38</a:t>
            </a:r>
            <a:endParaRPr lang="en-US" sz="1055" b="1" kern="0" baseline="30000" dirty="0">
              <a:solidFill>
                <a:srgbClr val="ED1A22"/>
              </a:solidFill>
              <a:cs typeface="+mn-ea"/>
              <a:sym typeface="+mn-lt"/>
            </a:endParaRPr>
          </a:p>
        </p:txBody>
      </p:sp>
      <p:sp>
        <p:nvSpPr>
          <p:cNvPr id="188" name="TextBox 187"/>
          <p:cNvSpPr txBox="1"/>
          <p:nvPr/>
        </p:nvSpPr>
        <p:spPr>
          <a:xfrm>
            <a:off x="10482359" y="3959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n=25</a:t>
            </a:r>
            <a:endParaRPr lang="en-US" sz="1055" b="1" kern="0" dirty="0">
              <a:solidFill>
                <a:srgbClr val="ED1A22"/>
              </a:solidFill>
              <a:cs typeface="+mn-ea"/>
              <a:sym typeface="+mn-lt"/>
            </a:endParaRPr>
          </a:p>
        </p:txBody>
      </p:sp>
      <p:sp>
        <p:nvSpPr>
          <p:cNvPr id="189" name="TextBox 188"/>
          <p:cNvSpPr txBox="1"/>
          <p:nvPr/>
        </p:nvSpPr>
        <p:spPr>
          <a:xfrm>
            <a:off x="9016342" y="2698051"/>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42.9</a:t>
            </a:r>
            <a:endParaRPr lang="en-US" sz="1000" b="1" kern="0" baseline="30000" dirty="0">
              <a:solidFill>
                <a:srgbClr val="FFFFFF"/>
              </a:solidFill>
              <a:cs typeface="+mn-ea"/>
              <a:sym typeface="+mn-lt"/>
            </a:endParaRPr>
          </a:p>
        </p:txBody>
      </p:sp>
      <p:sp>
        <p:nvSpPr>
          <p:cNvPr id="190" name="TextBox 189"/>
          <p:cNvSpPr txBox="1"/>
          <p:nvPr/>
        </p:nvSpPr>
        <p:spPr>
          <a:xfrm>
            <a:off x="9091805" y="2097523"/>
            <a:ext cx="568225"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37.8</a:t>
            </a:r>
            <a:endParaRPr lang="en-US" sz="1000" b="1" kern="0" baseline="30000" dirty="0">
              <a:solidFill>
                <a:srgbClr val="FFFFFF"/>
              </a:solidFill>
              <a:cs typeface="+mn-ea"/>
              <a:sym typeface="+mn-lt"/>
            </a:endParaRPr>
          </a:p>
        </p:txBody>
      </p:sp>
      <p:sp>
        <p:nvSpPr>
          <p:cNvPr id="191" name="TextBox 190"/>
          <p:cNvSpPr txBox="1"/>
          <p:nvPr/>
        </p:nvSpPr>
        <p:spPr>
          <a:xfrm>
            <a:off x="9184609" y="3344588"/>
            <a:ext cx="678695" cy="254000"/>
          </a:xfrm>
          <a:prstGeom prst="rect">
            <a:avLst/>
          </a:prstGeom>
          <a:noFill/>
        </p:spPr>
        <p:txBody>
          <a:bodyPr wrap="square" rtlCol="0">
            <a:spAutoFit/>
          </a:bodyPr>
          <a:lstStyle/>
          <a:p>
            <a:pPr>
              <a:buClr>
                <a:srgbClr val="000000"/>
              </a:buClr>
            </a:pPr>
            <a:r>
              <a:rPr lang="en-US" sz="1055" b="1" kern="0" dirty="0">
                <a:solidFill>
                  <a:srgbClr val="3953A4"/>
                </a:solidFill>
                <a:cs typeface="+mn-ea"/>
                <a:sym typeface="+mn-lt"/>
              </a:rPr>
              <a:t>n=27</a:t>
            </a:r>
            <a:endParaRPr lang="en-US" sz="1055" b="1" kern="0" dirty="0">
              <a:solidFill>
                <a:srgbClr val="3953A4"/>
              </a:solidFill>
              <a:cs typeface="+mn-ea"/>
              <a:sym typeface="+mn-lt"/>
            </a:endParaRPr>
          </a:p>
        </p:txBody>
      </p:sp>
      <p:sp>
        <p:nvSpPr>
          <p:cNvPr id="192" name="TextBox 191"/>
          <p:cNvSpPr txBox="1"/>
          <p:nvPr/>
        </p:nvSpPr>
        <p:spPr>
          <a:xfrm>
            <a:off x="9417345" y="3959588"/>
            <a:ext cx="497252"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n=14</a:t>
            </a:r>
            <a:endParaRPr lang="en-US" sz="1055" b="1" kern="0" dirty="0">
              <a:solidFill>
                <a:srgbClr val="3953A4"/>
              </a:solidFill>
              <a:cs typeface="+mn-ea"/>
              <a:sym typeface="+mn-lt"/>
            </a:endParaRPr>
          </a:p>
        </p:txBody>
      </p:sp>
      <p:sp>
        <p:nvSpPr>
          <p:cNvPr id="193" name="TextBox 192"/>
          <p:cNvSpPr txBox="1"/>
          <p:nvPr/>
        </p:nvSpPr>
        <p:spPr>
          <a:xfrm>
            <a:off x="8744308" y="5248533"/>
            <a:ext cx="2916539" cy="275590"/>
          </a:xfrm>
          <a:prstGeom prst="rect">
            <a:avLst/>
          </a:prstGeom>
          <a:noFill/>
        </p:spPr>
        <p:txBody>
          <a:bodyPr wrap="square" rtlCol="0">
            <a:spAutoFit/>
          </a:bodyPr>
          <a:lstStyle/>
          <a:p>
            <a:pPr algn="ctr">
              <a:buClr>
                <a:srgbClr val="000000"/>
              </a:buClr>
            </a:pPr>
            <a:r>
              <a:rPr lang="zh-CN" altLang="en-US" sz="1200" b="1" kern="0" dirty="0">
                <a:solidFill>
                  <a:srgbClr val="000000"/>
                </a:solidFill>
                <a:cs typeface="+mn-ea"/>
                <a:sym typeface="+mn-lt"/>
              </a:rPr>
              <a:t>患者</a:t>
            </a:r>
            <a:r>
              <a:rPr lang="en-US" sz="1200" b="1" kern="0" dirty="0">
                <a:solidFill>
                  <a:srgbClr val="000000"/>
                </a:solidFill>
                <a:cs typeface="+mn-ea"/>
                <a:sym typeface="+mn-lt"/>
              </a:rPr>
              <a:t>, %</a:t>
            </a:r>
            <a:r>
              <a:rPr lang="en-US" sz="1200" b="1" kern="0" baseline="30000" dirty="0">
                <a:solidFill>
                  <a:srgbClr val="000000"/>
                </a:solidFill>
                <a:cs typeface="+mn-ea"/>
                <a:sym typeface="+mn-lt"/>
              </a:rPr>
              <a:t>d</a:t>
            </a:r>
            <a:endParaRPr lang="en-US" sz="1200" b="1" kern="0" baseline="30000" dirty="0">
              <a:solidFill>
                <a:srgbClr val="000000"/>
              </a:solidFill>
              <a:cs typeface="+mn-ea"/>
              <a:sym typeface="+mn-lt"/>
            </a:endParaRPr>
          </a:p>
        </p:txBody>
      </p:sp>
      <p:sp>
        <p:nvSpPr>
          <p:cNvPr id="207" name="TextBox 206"/>
          <p:cNvSpPr txBox="1"/>
          <p:nvPr/>
        </p:nvSpPr>
        <p:spPr>
          <a:xfrm>
            <a:off x="10470495" y="4561339"/>
            <a:ext cx="585721" cy="254000"/>
          </a:xfrm>
          <a:prstGeom prst="rect">
            <a:avLst/>
          </a:prstGeom>
          <a:noFill/>
        </p:spPr>
        <p:txBody>
          <a:bodyPr wrap="square" rtlCol="0">
            <a:spAutoFit/>
          </a:bodyPr>
          <a:lstStyle/>
          <a:p>
            <a:pPr>
              <a:buClr>
                <a:srgbClr val="000000"/>
              </a:buClr>
            </a:pPr>
            <a:r>
              <a:rPr lang="en-US" sz="1055" b="1" kern="0" dirty="0">
                <a:solidFill>
                  <a:srgbClr val="ED1A22"/>
                </a:solidFill>
                <a:cs typeface="+mn-ea"/>
                <a:sym typeface="+mn-lt"/>
              </a:rPr>
              <a:t>n=7</a:t>
            </a:r>
            <a:endParaRPr lang="en-US" sz="1055" b="1" kern="0" dirty="0">
              <a:solidFill>
                <a:srgbClr val="ED1A22"/>
              </a:solidFill>
              <a:cs typeface="+mn-ea"/>
              <a:sym typeface="+mn-lt"/>
            </a:endParaRPr>
          </a:p>
        </p:txBody>
      </p:sp>
      <p:sp>
        <p:nvSpPr>
          <p:cNvPr id="208" name="TextBox 207"/>
          <p:cNvSpPr txBox="1"/>
          <p:nvPr/>
        </p:nvSpPr>
        <p:spPr>
          <a:xfrm>
            <a:off x="9480572" y="4561339"/>
            <a:ext cx="421910"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n=3</a:t>
            </a:r>
            <a:endParaRPr lang="en-US" sz="1055" b="1" kern="0" dirty="0">
              <a:solidFill>
                <a:srgbClr val="3953A4"/>
              </a:solidFill>
              <a:cs typeface="+mn-ea"/>
              <a:sym typeface="+mn-lt"/>
            </a:endParaRPr>
          </a:p>
        </p:txBody>
      </p:sp>
      <p:sp>
        <p:nvSpPr>
          <p:cNvPr id="213" name="TextBox 212"/>
          <p:cNvSpPr txBox="1"/>
          <p:nvPr/>
        </p:nvSpPr>
        <p:spPr>
          <a:xfrm>
            <a:off x="9141162" y="1762825"/>
            <a:ext cx="1350436" cy="254000"/>
          </a:xfrm>
          <a:prstGeom prst="rect">
            <a:avLst/>
          </a:prstGeom>
          <a:noFill/>
        </p:spPr>
        <p:txBody>
          <a:bodyPr wrap="square" rtlCol="0">
            <a:spAutoFit/>
          </a:bodyPr>
          <a:lstStyle/>
          <a:p>
            <a:pPr>
              <a:buClr>
                <a:srgbClr val="000000"/>
              </a:buClr>
            </a:pPr>
            <a:r>
              <a:rPr lang="en-US" sz="1055" b="1" kern="0" dirty="0">
                <a:solidFill>
                  <a:srgbClr val="3953A4"/>
                </a:solidFill>
                <a:cs typeface="+mn-ea"/>
                <a:sym typeface="+mn-lt"/>
              </a:rPr>
              <a:t>Atezo (n=156)</a:t>
            </a:r>
            <a:endParaRPr lang="en-GB" sz="1055" b="1" kern="0" dirty="0">
              <a:solidFill>
                <a:srgbClr val="3953A4"/>
              </a:solidFill>
              <a:cs typeface="+mn-ea"/>
              <a:sym typeface="+mn-lt"/>
            </a:endParaRPr>
          </a:p>
        </p:txBody>
      </p:sp>
      <p:sp>
        <p:nvSpPr>
          <p:cNvPr id="214" name="TextBox 213"/>
          <p:cNvSpPr txBox="1"/>
          <p:nvPr/>
        </p:nvSpPr>
        <p:spPr>
          <a:xfrm>
            <a:off x="10182422" y="1762825"/>
            <a:ext cx="984565"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BSC (n=203)</a:t>
            </a:r>
            <a:endParaRPr lang="en-GB" sz="1055" b="1" kern="0" dirty="0">
              <a:solidFill>
                <a:srgbClr val="ED1A22"/>
              </a:solidFill>
              <a:cs typeface="+mn-ea"/>
              <a:sym typeface="+mn-lt"/>
            </a:endParaRPr>
          </a:p>
        </p:txBody>
      </p:sp>
      <p:sp>
        <p:nvSpPr>
          <p:cNvPr id="238" name="TextBox 237"/>
          <p:cNvSpPr txBox="1"/>
          <p:nvPr/>
        </p:nvSpPr>
        <p:spPr>
          <a:xfrm>
            <a:off x="8474209" y="2696517"/>
            <a:ext cx="497252"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n=67</a:t>
            </a:r>
            <a:endParaRPr lang="en-US" sz="1055" b="1" kern="0" baseline="30000" dirty="0">
              <a:solidFill>
                <a:srgbClr val="3953A4"/>
              </a:solidFill>
              <a:cs typeface="+mn-ea"/>
              <a:sym typeface="+mn-lt"/>
            </a:endParaRPr>
          </a:p>
        </p:txBody>
      </p:sp>
      <p:sp>
        <p:nvSpPr>
          <p:cNvPr id="239" name="TextBox 238"/>
          <p:cNvSpPr txBox="1"/>
          <p:nvPr/>
        </p:nvSpPr>
        <p:spPr>
          <a:xfrm>
            <a:off x="8610412" y="2095989"/>
            <a:ext cx="646263" cy="254000"/>
          </a:xfrm>
          <a:prstGeom prst="rect">
            <a:avLst/>
          </a:prstGeom>
          <a:noFill/>
        </p:spPr>
        <p:txBody>
          <a:bodyPr wrap="square" rtlCol="0">
            <a:spAutoFit/>
          </a:bodyPr>
          <a:lstStyle/>
          <a:p>
            <a:pPr>
              <a:buClr>
                <a:srgbClr val="000000"/>
              </a:buClr>
            </a:pPr>
            <a:r>
              <a:rPr lang="en-US" sz="1055" b="1" kern="0" dirty="0">
                <a:solidFill>
                  <a:srgbClr val="3953A4"/>
                </a:solidFill>
                <a:cs typeface="+mn-ea"/>
                <a:sym typeface="+mn-lt"/>
              </a:rPr>
              <a:t>n=59</a:t>
            </a:r>
            <a:endParaRPr lang="en-US" sz="1055" b="1" kern="0" baseline="30000" dirty="0">
              <a:solidFill>
                <a:srgbClr val="3953A4"/>
              </a:solidFill>
              <a:cs typeface="+mn-ea"/>
              <a:sym typeface="+mn-lt"/>
            </a:endParaRPr>
          </a:p>
        </p:txBody>
      </p:sp>
      <p:sp>
        <p:nvSpPr>
          <p:cNvPr id="240" name="TextBox 239"/>
          <p:cNvSpPr txBox="1"/>
          <p:nvPr/>
        </p:nvSpPr>
        <p:spPr>
          <a:xfrm>
            <a:off x="11279020" y="2538402"/>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n=82</a:t>
            </a:r>
            <a:endParaRPr lang="en-US" sz="1055" b="1" kern="0" baseline="30000" dirty="0">
              <a:solidFill>
                <a:srgbClr val="ED1A22"/>
              </a:solidFill>
              <a:cs typeface="+mn-ea"/>
              <a:sym typeface="+mn-lt"/>
            </a:endParaRPr>
          </a:p>
        </p:txBody>
      </p:sp>
      <p:sp>
        <p:nvSpPr>
          <p:cNvPr id="241" name="TextBox 240"/>
          <p:cNvSpPr txBox="1"/>
          <p:nvPr/>
        </p:nvSpPr>
        <p:spPr>
          <a:xfrm>
            <a:off x="11168177" y="2095989"/>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n=75</a:t>
            </a:r>
            <a:endParaRPr lang="en-US" sz="1055" b="1" kern="0" baseline="30000" dirty="0">
              <a:solidFill>
                <a:srgbClr val="ED1A22"/>
              </a:solidFill>
              <a:cs typeface="+mn-ea"/>
              <a:sym typeface="+mn-lt"/>
            </a:endParaRPr>
          </a:p>
        </p:txBody>
      </p:sp>
      <p:sp>
        <p:nvSpPr>
          <p:cNvPr id="246" name="TextBox 245"/>
          <p:cNvSpPr txBox="1"/>
          <p:nvPr/>
        </p:nvSpPr>
        <p:spPr>
          <a:xfrm>
            <a:off x="9695097" y="3337512"/>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17.3</a:t>
            </a:r>
            <a:endParaRPr lang="en-US" sz="1000" b="1" kern="0" dirty="0">
              <a:solidFill>
                <a:srgbClr val="FFFFFF"/>
              </a:solidFill>
              <a:cs typeface="+mn-ea"/>
              <a:sym typeface="+mn-lt"/>
            </a:endParaRPr>
          </a:p>
        </p:txBody>
      </p:sp>
      <p:sp>
        <p:nvSpPr>
          <p:cNvPr id="247" name="TextBox 246"/>
          <p:cNvSpPr txBox="1"/>
          <p:nvPr/>
        </p:nvSpPr>
        <p:spPr>
          <a:xfrm>
            <a:off x="10193222" y="3337512"/>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18.7</a:t>
            </a:r>
            <a:endParaRPr lang="en-US" sz="1000" b="1" kern="0" dirty="0">
              <a:solidFill>
                <a:srgbClr val="FFFFFF"/>
              </a:solidFill>
              <a:cs typeface="+mn-ea"/>
              <a:sym typeface="+mn-lt"/>
            </a:endParaRPr>
          </a:p>
        </p:txBody>
      </p:sp>
      <p:sp>
        <p:nvSpPr>
          <p:cNvPr id="248" name="TextBox 247"/>
          <p:cNvSpPr txBox="1"/>
          <p:nvPr/>
        </p:nvSpPr>
        <p:spPr>
          <a:xfrm>
            <a:off x="9868489" y="3969731"/>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9.0</a:t>
            </a:r>
            <a:endParaRPr lang="en-US" sz="1000" b="1" kern="0" dirty="0">
              <a:solidFill>
                <a:srgbClr val="FFFFFF"/>
              </a:solidFill>
              <a:cs typeface="+mn-ea"/>
              <a:sym typeface="+mn-lt"/>
            </a:endParaRPr>
          </a:p>
        </p:txBody>
      </p:sp>
      <p:sp>
        <p:nvSpPr>
          <p:cNvPr id="249" name="TextBox 248"/>
          <p:cNvSpPr txBox="1"/>
          <p:nvPr/>
        </p:nvSpPr>
        <p:spPr>
          <a:xfrm>
            <a:off x="10124317" y="3969731"/>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12.3</a:t>
            </a:r>
            <a:endParaRPr lang="en-US" sz="1000" b="1" kern="0" dirty="0">
              <a:solidFill>
                <a:srgbClr val="FFFFFF"/>
              </a:solidFill>
              <a:cs typeface="+mn-ea"/>
              <a:sym typeface="+mn-lt"/>
            </a:endParaRPr>
          </a:p>
        </p:txBody>
      </p:sp>
      <p:sp>
        <p:nvSpPr>
          <p:cNvPr id="250" name="TextBox 249"/>
          <p:cNvSpPr txBox="1"/>
          <p:nvPr/>
        </p:nvSpPr>
        <p:spPr>
          <a:xfrm>
            <a:off x="9809207" y="4565187"/>
            <a:ext cx="552164" cy="245110"/>
          </a:xfrm>
          <a:prstGeom prst="rect">
            <a:avLst/>
          </a:prstGeom>
          <a:noFill/>
        </p:spPr>
        <p:txBody>
          <a:bodyPr wrap="square" rtlCol="0">
            <a:spAutoFit/>
          </a:bodyPr>
          <a:lstStyle/>
          <a:p>
            <a:pPr>
              <a:buClr>
                <a:srgbClr val="000000"/>
              </a:buClr>
            </a:pPr>
            <a:r>
              <a:rPr lang="en-US" sz="1000" b="1" kern="0" dirty="0">
                <a:solidFill>
                  <a:srgbClr val="000000"/>
                </a:solidFill>
                <a:cs typeface="+mn-ea"/>
                <a:sym typeface="+mn-lt"/>
              </a:rPr>
              <a:t>1.9</a:t>
            </a:r>
            <a:endParaRPr lang="en-US" sz="1000" b="1" kern="0" dirty="0">
              <a:solidFill>
                <a:srgbClr val="000000"/>
              </a:solidFill>
              <a:cs typeface="+mn-ea"/>
              <a:sym typeface="+mn-lt"/>
            </a:endParaRPr>
          </a:p>
        </p:txBody>
      </p:sp>
      <p:sp>
        <p:nvSpPr>
          <p:cNvPr id="251" name="TextBox 250"/>
          <p:cNvSpPr txBox="1"/>
          <p:nvPr/>
        </p:nvSpPr>
        <p:spPr>
          <a:xfrm>
            <a:off x="10204235" y="4565187"/>
            <a:ext cx="552164" cy="245110"/>
          </a:xfrm>
          <a:prstGeom prst="rect">
            <a:avLst/>
          </a:prstGeom>
          <a:noFill/>
        </p:spPr>
        <p:txBody>
          <a:bodyPr wrap="square" rtlCol="0">
            <a:spAutoFit/>
          </a:bodyPr>
          <a:lstStyle/>
          <a:p>
            <a:pPr>
              <a:buClr>
                <a:srgbClr val="000000"/>
              </a:buClr>
            </a:pPr>
            <a:r>
              <a:rPr lang="en-US" sz="1000" b="1" kern="0" dirty="0">
                <a:solidFill>
                  <a:srgbClr val="000000"/>
                </a:solidFill>
                <a:cs typeface="+mn-ea"/>
                <a:sym typeface="+mn-lt"/>
              </a:rPr>
              <a:t>3.4</a:t>
            </a:r>
            <a:endParaRPr lang="en-US" sz="1000" b="1" kern="0" dirty="0">
              <a:solidFill>
                <a:srgbClr val="000000"/>
              </a:solidFill>
              <a:cs typeface="+mn-ea"/>
              <a:sym typeface="+mn-lt"/>
            </a:endParaRPr>
          </a:p>
        </p:txBody>
      </p:sp>
      <p:sp>
        <p:nvSpPr>
          <p:cNvPr id="150" name="TextBox 149"/>
          <p:cNvSpPr txBox="1"/>
          <p:nvPr/>
        </p:nvSpPr>
        <p:spPr>
          <a:xfrm>
            <a:off x="5451775" y="1434225"/>
            <a:ext cx="2885884" cy="306705"/>
          </a:xfrm>
          <a:prstGeom prst="rect">
            <a:avLst/>
          </a:prstGeom>
          <a:noFill/>
        </p:spPr>
        <p:txBody>
          <a:bodyPr wrap="square">
            <a:spAutoFit/>
          </a:bodyPr>
          <a:lstStyle/>
          <a:p>
            <a:pPr algn="ctr">
              <a:buClr>
                <a:srgbClr val="000000"/>
              </a:buClr>
            </a:pPr>
            <a:r>
              <a:rPr lang="zh-CN" altLang="en-US" sz="1400" b="1" kern="0" dirty="0">
                <a:solidFill>
                  <a:srgbClr val="000000"/>
                </a:solidFill>
                <a:cs typeface="+mn-ea"/>
                <a:sym typeface="+mn-lt"/>
              </a:rPr>
              <a:t>所有随机化</a:t>
            </a:r>
            <a:r>
              <a:rPr lang="en-US" sz="1400" b="1" kern="0" dirty="0">
                <a:solidFill>
                  <a:srgbClr val="000000"/>
                </a:solidFill>
                <a:cs typeface="+mn-ea"/>
                <a:sym typeface="+mn-lt"/>
              </a:rPr>
              <a:t>II-IIIA</a:t>
            </a:r>
            <a:r>
              <a:rPr lang="zh-CN" altLang="en-US" sz="1400" b="1" kern="0" dirty="0">
                <a:solidFill>
                  <a:srgbClr val="000000"/>
                </a:solidFill>
                <a:cs typeface="+mn-ea"/>
                <a:sym typeface="+mn-lt"/>
              </a:rPr>
              <a:t>期</a:t>
            </a:r>
            <a:endParaRPr lang="en-US" sz="1400" b="1" kern="0" dirty="0">
              <a:solidFill>
                <a:srgbClr val="000000"/>
              </a:solidFill>
              <a:cs typeface="+mn-ea"/>
              <a:sym typeface="+mn-lt"/>
            </a:endParaRPr>
          </a:p>
        </p:txBody>
      </p:sp>
      <p:sp>
        <p:nvSpPr>
          <p:cNvPr id="160" name="TextBox 159"/>
          <p:cNvSpPr txBox="1"/>
          <p:nvPr/>
        </p:nvSpPr>
        <p:spPr>
          <a:xfrm>
            <a:off x="7513937" y="2698045"/>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40.7</a:t>
            </a:r>
            <a:endParaRPr lang="en-US" sz="1000" b="1" kern="0" baseline="30000" dirty="0">
              <a:solidFill>
                <a:srgbClr val="FFFFFF"/>
              </a:solidFill>
              <a:cs typeface="+mn-ea"/>
              <a:sym typeface="+mn-lt"/>
            </a:endParaRPr>
          </a:p>
        </p:txBody>
      </p:sp>
      <p:sp>
        <p:nvSpPr>
          <p:cNvPr id="161" name="TextBox 160"/>
          <p:cNvSpPr txBox="1"/>
          <p:nvPr/>
        </p:nvSpPr>
        <p:spPr>
          <a:xfrm>
            <a:off x="7439467" y="2114739"/>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38.1</a:t>
            </a:r>
            <a:endParaRPr lang="en-US" sz="1000" b="1" kern="0" baseline="30000" dirty="0">
              <a:solidFill>
                <a:srgbClr val="FFFFFF"/>
              </a:solidFill>
              <a:cs typeface="+mn-ea"/>
              <a:sym typeface="+mn-lt"/>
            </a:endParaRPr>
          </a:p>
        </p:txBody>
      </p:sp>
      <p:sp>
        <p:nvSpPr>
          <p:cNvPr id="162" name="TextBox 161"/>
          <p:cNvSpPr txBox="1"/>
          <p:nvPr/>
        </p:nvSpPr>
        <p:spPr>
          <a:xfrm>
            <a:off x="7339661" y="3344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n=34</a:t>
            </a:r>
            <a:endParaRPr lang="en-US" sz="1055" b="1" kern="0" baseline="30000" dirty="0">
              <a:solidFill>
                <a:srgbClr val="ED1A22"/>
              </a:solidFill>
              <a:cs typeface="+mn-ea"/>
              <a:sym typeface="+mn-lt"/>
            </a:endParaRPr>
          </a:p>
        </p:txBody>
      </p:sp>
      <p:sp>
        <p:nvSpPr>
          <p:cNvPr id="163" name="TextBox 162"/>
          <p:cNvSpPr txBox="1"/>
          <p:nvPr/>
        </p:nvSpPr>
        <p:spPr>
          <a:xfrm>
            <a:off x="7180389" y="3959588"/>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n=23</a:t>
            </a:r>
            <a:endParaRPr lang="en-US" sz="1055" b="1" kern="0" dirty="0">
              <a:solidFill>
                <a:srgbClr val="ED1A22"/>
              </a:solidFill>
              <a:cs typeface="+mn-ea"/>
              <a:sym typeface="+mn-lt"/>
            </a:endParaRPr>
          </a:p>
        </p:txBody>
      </p:sp>
      <p:sp>
        <p:nvSpPr>
          <p:cNvPr id="164" name="TextBox 163"/>
          <p:cNvSpPr txBox="1"/>
          <p:nvPr/>
        </p:nvSpPr>
        <p:spPr>
          <a:xfrm>
            <a:off x="5739719" y="2698045"/>
            <a:ext cx="431528" cy="246221"/>
          </a:xfrm>
          <a:prstGeom prst="rect">
            <a:avLst/>
          </a:prstGeom>
          <a:noFill/>
        </p:spPr>
        <p:txBody>
          <a:bodyPr wrap="none" rtlCol="0">
            <a:spAutoFit/>
          </a:bodyPr>
          <a:lstStyle/>
          <a:p>
            <a:pPr>
              <a:buClr>
                <a:srgbClr val="000000"/>
              </a:buClr>
            </a:pPr>
            <a:r>
              <a:rPr lang="en-US" sz="1000" b="1" kern="0" dirty="0">
                <a:solidFill>
                  <a:srgbClr val="FFFFFF"/>
                </a:solidFill>
                <a:cs typeface="+mn-ea"/>
                <a:sym typeface="+mn-lt"/>
              </a:rPr>
              <a:t>42.2</a:t>
            </a:r>
            <a:endParaRPr lang="en-US" sz="1000" b="1" kern="0" baseline="30000" dirty="0">
              <a:solidFill>
                <a:srgbClr val="FFFFFF"/>
              </a:solidFill>
              <a:cs typeface="+mn-ea"/>
              <a:sym typeface="+mn-lt"/>
            </a:endParaRPr>
          </a:p>
        </p:txBody>
      </p:sp>
      <p:sp>
        <p:nvSpPr>
          <p:cNvPr id="165" name="TextBox 164"/>
          <p:cNvSpPr txBox="1"/>
          <p:nvPr/>
        </p:nvSpPr>
        <p:spPr>
          <a:xfrm>
            <a:off x="5812783" y="2114739"/>
            <a:ext cx="616167"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39.5</a:t>
            </a:r>
            <a:endParaRPr lang="en-US" sz="1000" b="1" kern="0" baseline="30000" dirty="0">
              <a:solidFill>
                <a:srgbClr val="FFFFFF"/>
              </a:solidFill>
              <a:cs typeface="+mn-ea"/>
              <a:sym typeface="+mn-lt"/>
            </a:endParaRPr>
          </a:p>
        </p:txBody>
      </p:sp>
      <p:sp>
        <p:nvSpPr>
          <p:cNvPr id="166" name="TextBox 165"/>
          <p:cNvSpPr txBox="1"/>
          <p:nvPr/>
        </p:nvSpPr>
        <p:spPr>
          <a:xfrm>
            <a:off x="5899511" y="3344588"/>
            <a:ext cx="534121"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n=25 </a:t>
            </a:r>
            <a:endParaRPr lang="en-US" sz="1055" b="1" kern="0" dirty="0">
              <a:solidFill>
                <a:srgbClr val="3953A4"/>
              </a:solidFill>
              <a:cs typeface="+mn-ea"/>
              <a:sym typeface="+mn-lt"/>
            </a:endParaRPr>
          </a:p>
        </p:txBody>
      </p:sp>
      <p:sp>
        <p:nvSpPr>
          <p:cNvPr id="167" name="TextBox 166"/>
          <p:cNvSpPr txBox="1"/>
          <p:nvPr/>
        </p:nvSpPr>
        <p:spPr>
          <a:xfrm>
            <a:off x="6100634" y="3959588"/>
            <a:ext cx="497252"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n=14</a:t>
            </a:r>
            <a:endParaRPr lang="en-US" sz="1055" b="1" kern="0" dirty="0">
              <a:solidFill>
                <a:srgbClr val="3953A4"/>
              </a:solidFill>
              <a:cs typeface="+mn-ea"/>
              <a:sym typeface="+mn-lt"/>
            </a:endParaRPr>
          </a:p>
        </p:txBody>
      </p:sp>
      <p:sp>
        <p:nvSpPr>
          <p:cNvPr id="168" name="TextBox 167"/>
          <p:cNvSpPr txBox="1"/>
          <p:nvPr/>
        </p:nvSpPr>
        <p:spPr>
          <a:xfrm>
            <a:off x="5464438" y="5248533"/>
            <a:ext cx="2873220" cy="275590"/>
          </a:xfrm>
          <a:prstGeom prst="rect">
            <a:avLst/>
          </a:prstGeom>
          <a:noFill/>
        </p:spPr>
        <p:txBody>
          <a:bodyPr wrap="square" rtlCol="0">
            <a:spAutoFit/>
          </a:bodyPr>
          <a:lstStyle/>
          <a:p>
            <a:pPr algn="ctr">
              <a:buClr>
                <a:srgbClr val="000000"/>
              </a:buClr>
            </a:pPr>
            <a:r>
              <a:rPr lang="zh-CN" altLang="en-US" sz="1200" b="1" kern="0" dirty="0">
                <a:solidFill>
                  <a:srgbClr val="000000"/>
                </a:solidFill>
                <a:cs typeface="+mn-ea"/>
                <a:sym typeface="+mn-lt"/>
              </a:rPr>
              <a:t>患者</a:t>
            </a:r>
            <a:r>
              <a:rPr lang="en-US" sz="1200" b="1" kern="0" dirty="0">
                <a:solidFill>
                  <a:srgbClr val="000000"/>
                </a:solidFill>
                <a:cs typeface="+mn-ea"/>
                <a:sym typeface="+mn-lt"/>
              </a:rPr>
              <a:t>, %</a:t>
            </a:r>
            <a:r>
              <a:rPr lang="en-US" sz="1200" b="1" kern="0" baseline="30000" dirty="0">
                <a:solidFill>
                  <a:srgbClr val="000000"/>
                </a:solidFill>
                <a:cs typeface="+mn-ea"/>
                <a:sym typeface="+mn-lt"/>
              </a:rPr>
              <a:t>d</a:t>
            </a:r>
            <a:endParaRPr lang="en-US" sz="1200" b="1" kern="0" baseline="30000" dirty="0">
              <a:solidFill>
                <a:srgbClr val="000000"/>
              </a:solidFill>
              <a:cs typeface="+mn-ea"/>
              <a:sym typeface="+mn-lt"/>
            </a:endParaRPr>
          </a:p>
        </p:txBody>
      </p:sp>
      <p:sp>
        <p:nvSpPr>
          <p:cNvPr id="182" name="TextBox 181"/>
          <p:cNvSpPr txBox="1"/>
          <p:nvPr/>
        </p:nvSpPr>
        <p:spPr>
          <a:xfrm>
            <a:off x="7145661" y="4561339"/>
            <a:ext cx="421910"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n=5</a:t>
            </a:r>
            <a:endParaRPr lang="en-US" sz="1055" b="1" kern="0" dirty="0">
              <a:solidFill>
                <a:srgbClr val="ED1A22"/>
              </a:solidFill>
              <a:cs typeface="+mn-ea"/>
              <a:sym typeface="+mn-lt"/>
            </a:endParaRPr>
          </a:p>
        </p:txBody>
      </p:sp>
      <p:sp>
        <p:nvSpPr>
          <p:cNvPr id="183" name="TextBox 182"/>
          <p:cNvSpPr txBox="1"/>
          <p:nvPr/>
        </p:nvSpPr>
        <p:spPr>
          <a:xfrm>
            <a:off x="6178831" y="4561339"/>
            <a:ext cx="421910"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n=2</a:t>
            </a:r>
            <a:endParaRPr lang="en-US" sz="1055" b="1" kern="0" dirty="0">
              <a:solidFill>
                <a:srgbClr val="3953A4"/>
              </a:solidFill>
              <a:cs typeface="+mn-ea"/>
              <a:sym typeface="+mn-lt"/>
            </a:endParaRPr>
          </a:p>
        </p:txBody>
      </p:sp>
      <p:sp>
        <p:nvSpPr>
          <p:cNvPr id="211" name="TextBox 210"/>
          <p:cNvSpPr txBox="1"/>
          <p:nvPr/>
        </p:nvSpPr>
        <p:spPr>
          <a:xfrm>
            <a:off x="5850549" y="1762825"/>
            <a:ext cx="1067921"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Atezo (n=147)</a:t>
            </a:r>
            <a:endParaRPr lang="en-GB" sz="1055" b="1" kern="0" dirty="0">
              <a:solidFill>
                <a:srgbClr val="3953A4"/>
              </a:solidFill>
              <a:cs typeface="+mn-ea"/>
              <a:sym typeface="+mn-lt"/>
            </a:endParaRPr>
          </a:p>
        </p:txBody>
      </p:sp>
      <p:sp>
        <p:nvSpPr>
          <p:cNvPr id="212" name="TextBox 211"/>
          <p:cNvSpPr txBox="1"/>
          <p:nvPr/>
        </p:nvSpPr>
        <p:spPr>
          <a:xfrm>
            <a:off x="6911995" y="1762825"/>
            <a:ext cx="984565"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BSC (n=189)</a:t>
            </a:r>
            <a:endParaRPr lang="en-GB" sz="1055" b="1" kern="0" dirty="0">
              <a:solidFill>
                <a:srgbClr val="ED1A22"/>
              </a:solidFill>
              <a:cs typeface="+mn-ea"/>
              <a:sym typeface="+mn-lt"/>
            </a:endParaRPr>
          </a:p>
        </p:txBody>
      </p:sp>
      <p:sp>
        <p:nvSpPr>
          <p:cNvPr id="234" name="TextBox 233"/>
          <p:cNvSpPr txBox="1"/>
          <p:nvPr/>
        </p:nvSpPr>
        <p:spPr>
          <a:xfrm>
            <a:off x="5270952" y="2087380"/>
            <a:ext cx="632207" cy="254000"/>
          </a:xfrm>
          <a:prstGeom prst="rect">
            <a:avLst/>
          </a:prstGeom>
          <a:noFill/>
        </p:spPr>
        <p:txBody>
          <a:bodyPr wrap="square" rtlCol="0">
            <a:spAutoFit/>
          </a:bodyPr>
          <a:lstStyle/>
          <a:p>
            <a:pPr>
              <a:buClr>
                <a:srgbClr val="000000"/>
              </a:buClr>
            </a:pPr>
            <a:r>
              <a:rPr lang="en-US" sz="1055" b="1" kern="0" dirty="0">
                <a:solidFill>
                  <a:srgbClr val="3953A4"/>
                </a:solidFill>
                <a:cs typeface="+mn-ea"/>
                <a:sym typeface="+mn-lt"/>
              </a:rPr>
              <a:t>n=58</a:t>
            </a:r>
            <a:endParaRPr lang="en-US" sz="1055" b="1" kern="0" baseline="30000" dirty="0">
              <a:solidFill>
                <a:srgbClr val="3953A4"/>
              </a:solidFill>
              <a:cs typeface="+mn-ea"/>
              <a:sym typeface="+mn-lt"/>
            </a:endParaRPr>
          </a:p>
        </p:txBody>
      </p:sp>
      <p:sp>
        <p:nvSpPr>
          <p:cNvPr id="235" name="TextBox 234"/>
          <p:cNvSpPr txBox="1"/>
          <p:nvPr/>
        </p:nvSpPr>
        <p:spPr>
          <a:xfrm>
            <a:off x="5191943" y="2696512"/>
            <a:ext cx="497252" cy="254685"/>
          </a:xfrm>
          <a:prstGeom prst="rect">
            <a:avLst/>
          </a:prstGeom>
          <a:noFill/>
        </p:spPr>
        <p:txBody>
          <a:bodyPr wrap="none" rtlCol="0">
            <a:spAutoFit/>
          </a:bodyPr>
          <a:lstStyle/>
          <a:p>
            <a:pPr>
              <a:buClr>
                <a:srgbClr val="000000"/>
              </a:buClr>
            </a:pPr>
            <a:r>
              <a:rPr lang="en-US" sz="1055" b="1" kern="0" dirty="0">
                <a:solidFill>
                  <a:srgbClr val="3953A4"/>
                </a:solidFill>
                <a:cs typeface="+mn-ea"/>
                <a:sym typeface="+mn-lt"/>
              </a:rPr>
              <a:t>n=62</a:t>
            </a:r>
            <a:endParaRPr lang="en-US" sz="1055" b="1" kern="0" baseline="30000" dirty="0">
              <a:solidFill>
                <a:srgbClr val="3953A4"/>
              </a:solidFill>
              <a:cs typeface="+mn-ea"/>
              <a:sym typeface="+mn-lt"/>
            </a:endParaRPr>
          </a:p>
        </p:txBody>
      </p:sp>
      <p:sp>
        <p:nvSpPr>
          <p:cNvPr id="236" name="TextBox 235"/>
          <p:cNvSpPr txBox="1"/>
          <p:nvPr/>
        </p:nvSpPr>
        <p:spPr>
          <a:xfrm>
            <a:off x="7976949" y="2696512"/>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n=77</a:t>
            </a:r>
            <a:endParaRPr lang="en-US" sz="1055" b="1" kern="0" baseline="30000" dirty="0">
              <a:solidFill>
                <a:srgbClr val="ED1A22"/>
              </a:solidFill>
              <a:cs typeface="+mn-ea"/>
              <a:sym typeface="+mn-lt"/>
            </a:endParaRPr>
          </a:p>
        </p:txBody>
      </p:sp>
      <p:sp>
        <p:nvSpPr>
          <p:cNvPr id="237" name="TextBox 236"/>
          <p:cNvSpPr txBox="1"/>
          <p:nvPr/>
        </p:nvSpPr>
        <p:spPr>
          <a:xfrm>
            <a:off x="7903181" y="2095989"/>
            <a:ext cx="497252" cy="254685"/>
          </a:xfrm>
          <a:prstGeom prst="rect">
            <a:avLst/>
          </a:prstGeom>
          <a:noFill/>
        </p:spPr>
        <p:txBody>
          <a:bodyPr wrap="none" rtlCol="0">
            <a:spAutoFit/>
          </a:bodyPr>
          <a:lstStyle/>
          <a:p>
            <a:pPr>
              <a:buClr>
                <a:srgbClr val="000000"/>
              </a:buClr>
            </a:pPr>
            <a:r>
              <a:rPr lang="en-US" sz="1055" b="1" kern="0" dirty="0">
                <a:solidFill>
                  <a:srgbClr val="ED1A22"/>
                </a:solidFill>
                <a:cs typeface="+mn-ea"/>
                <a:sym typeface="+mn-lt"/>
              </a:rPr>
              <a:t>n=72</a:t>
            </a:r>
            <a:endParaRPr lang="en-US" sz="1055" b="1" kern="0" baseline="30000" dirty="0">
              <a:solidFill>
                <a:srgbClr val="ED1A22"/>
              </a:solidFill>
              <a:cs typeface="+mn-ea"/>
              <a:sym typeface="+mn-lt"/>
            </a:endParaRPr>
          </a:p>
        </p:txBody>
      </p:sp>
      <p:sp>
        <p:nvSpPr>
          <p:cNvPr id="242" name="TextBox 241"/>
          <p:cNvSpPr txBox="1"/>
          <p:nvPr/>
        </p:nvSpPr>
        <p:spPr>
          <a:xfrm>
            <a:off x="6403693" y="3337512"/>
            <a:ext cx="543356"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17.0</a:t>
            </a:r>
            <a:endParaRPr lang="en-US" sz="1000" b="1" kern="0" dirty="0">
              <a:solidFill>
                <a:srgbClr val="FFFFFF"/>
              </a:solidFill>
              <a:cs typeface="+mn-ea"/>
              <a:sym typeface="+mn-lt"/>
            </a:endParaRPr>
          </a:p>
        </p:txBody>
      </p:sp>
      <p:sp>
        <p:nvSpPr>
          <p:cNvPr id="243" name="TextBox 242"/>
          <p:cNvSpPr txBox="1"/>
          <p:nvPr/>
        </p:nvSpPr>
        <p:spPr>
          <a:xfrm>
            <a:off x="6885841" y="3337512"/>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18.0</a:t>
            </a:r>
            <a:endParaRPr lang="en-US" sz="1000" b="1" kern="0" dirty="0">
              <a:solidFill>
                <a:srgbClr val="FFFFFF"/>
              </a:solidFill>
              <a:cs typeface="+mn-ea"/>
              <a:sym typeface="+mn-lt"/>
            </a:endParaRPr>
          </a:p>
        </p:txBody>
      </p:sp>
      <p:sp>
        <p:nvSpPr>
          <p:cNvPr id="244" name="TextBox 243"/>
          <p:cNvSpPr txBox="1"/>
          <p:nvPr/>
        </p:nvSpPr>
        <p:spPr>
          <a:xfrm>
            <a:off x="6553837" y="3969731"/>
            <a:ext cx="552164"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9.5</a:t>
            </a:r>
            <a:endParaRPr lang="en-US" sz="1000" b="1" kern="0" dirty="0">
              <a:solidFill>
                <a:srgbClr val="FFFFFF"/>
              </a:solidFill>
              <a:cs typeface="+mn-ea"/>
              <a:sym typeface="+mn-lt"/>
            </a:endParaRPr>
          </a:p>
        </p:txBody>
      </p:sp>
      <p:sp>
        <p:nvSpPr>
          <p:cNvPr id="245" name="TextBox 244"/>
          <p:cNvSpPr txBox="1"/>
          <p:nvPr/>
        </p:nvSpPr>
        <p:spPr>
          <a:xfrm>
            <a:off x="6826685" y="3969731"/>
            <a:ext cx="542831" cy="245110"/>
          </a:xfrm>
          <a:prstGeom prst="rect">
            <a:avLst/>
          </a:prstGeom>
          <a:noFill/>
        </p:spPr>
        <p:txBody>
          <a:bodyPr wrap="square" rtlCol="0">
            <a:spAutoFit/>
          </a:bodyPr>
          <a:lstStyle/>
          <a:p>
            <a:pPr>
              <a:buClr>
                <a:srgbClr val="000000"/>
              </a:buClr>
            </a:pPr>
            <a:r>
              <a:rPr lang="en-US" sz="1000" b="1" kern="0" dirty="0">
                <a:solidFill>
                  <a:srgbClr val="FFFFFF"/>
                </a:solidFill>
                <a:cs typeface="+mn-ea"/>
                <a:sym typeface="+mn-lt"/>
              </a:rPr>
              <a:t>12.2</a:t>
            </a:r>
            <a:endParaRPr lang="en-US" sz="1000" b="1" kern="0" dirty="0">
              <a:solidFill>
                <a:srgbClr val="FFFFFF"/>
              </a:solidFill>
              <a:cs typeface="+mn-ea"/>
              <a:sym typeface="+mn-lt"/>
            </a:endParaRPr>
          </a:p>
        </p:txBody>
      </p:sp>
      <p:sp>
        <p:nvSpPr>
          <p:cNvPr id="252" name="TextBox 251"/>
          <p:cNvSpPr txBox="1"/>
          <p:nvPr/>
        </p:nvSpPr>
        <p:spPr>
          <a:xfrm>
            <a:off x="6518119" y="4565187"/>
            <a:ext cx="552164" cy="245110"/>
          </a:xfrm>
          <a:prstGeom prst="rect">
            <a:avLst/>
          </a:prstGeom>
          <a:noFill/>
        </p:spPr>
        <p:txBody>
          <a:bodyPr wrap="square" rtlCol="0">
            <a:spAutoFit/>
          </a:bodyPr>
          <a:lstStyle/>
          <a:p>
            <a:pPr>
              <a:buClr>
                <a:srgbClr val="000000"/>
              </a:buClr>
            </a:pPr>
            <a:r>
              <a:rPr lang="en-US" sz="1000" b="1" kern="0" dirty="0">
                <a:solidFill>
                  <a:srgbClr val="000000"/>
                </a:solidFill>
                <a:cs typeface="+mn-ea"/>
                <a:sym typeface="+mn-lt"/>
              </a:rPr>
              <a:t>1.4</a:t>
            </a:r>
            <a:endParaRPr lang="en-US" sz="1000" b="1" kern="0" dirty="0">
              <a:solidFill>
                <a:srgbClr val="000000"/>
              </a:solidFill>
              <a:cs typeface="+mn-ea"/>
              <a:sym typeface="+mn-lt"/>
            </a:endParaRPr>
          </a:p>
        </p:txBody>
      </p:sp>
      <p:sp>
        <p:nvSpPr>
          <p:cNvPr id="253" name="TextBox 252"/>
          <p:cNvSpPr txBox="1"/>
          <p:nvPr/>
        </p:nvSpPr>
        <p:spPr>
          <a:xfrm>
            <a:off x="6882761" y="4565187"/>
            <a:ext cx="552164" cy="245110"/>
          </a:xfrm>
          <a:prstGeom prst="rect">
            <a:avLst/>
          </a:prstGeom>
          <a:noFill/>
        </p:spPr>
        <p:txBody>
          <a:bodyPr wrap="square" rtlCol="0">
            <a:spAutoFit/>
          </a:bodyPr>
          <a:lstStyle/>
          <a:p>
            <a:pPr>
              <a:buClr>
                <a:srgbClr val="000000"/>
              </a:buClr>
            </a:pPr>
            <a:r>
              <a:rPr lang="en-US" sz="1000" b="1" kern="0" dirty="0">
                <a:solidFill>
                  <a:srgbClr val="000000"/>
                </a:solidFill>
                <a:cs typeface="+mn-ea"/>
                <a:sym typeface="+mn-lt"/>
              </a:rPr>
              <a:t>2.6</a:t>
            </a:r>
            <a:endParaRPr lang="en-US" sz="1000" b="1" kern="0" dirty="0">
              <a:solidFill>
                <a:srgbClr val="000000"/>
              </a:solidFill>
              <a:cs typeface="+mn-ea"/>
              <a:sym typeface="+mn-lt"/>
            </a:endParaRPr>
          </a:p>
        </p:txBody>
      </p:sp>
      <p:sp>
        <p:nvSpPr>
          <p:cNvPr id="194" name="Rectangle 193"/>
          <p:cNvSpPr/>
          <p:nvPr/>
        </p:nvSpPr>
        <p:spPr>
          <a:xfrm>
            <a:off x="8520089" y="5058980"/>
            <a:ext cx="3220383" cy="206920"/>
          </a:xfrm>
          <a:prstGeom prst="rect">
            <a:avLst/>
          </a:prstGeom>
          <a:solidFill>
            <a:srgbClr val="FFFFFF"/>
          </a:solidFill>
          <a:ln w="25400" cap="flat" cmpd="sng" algn="ctr">
            <a:noFill/>
            <a:prstDash val="solid"/>
          </a:ln>
          <a:effectLst/>
        </p:spPr>
        <p:txBody>
          <a:bodyPr rtlCol="0" anchor="ctr"/>
          <a:lstStyle/>
          <a:p>
            <a:pPr algn="ctr" defTabSz="685800">
              <a:buClr>
                <a:srgbClr val="000000"/>
              </a:buClr>
              <a:defRPr/>
            </a:pPr>
            <a:endParaRPr lang="en-GB" sz="1600" kern="0" dirty="0">
              <a:solidFill>
                <a:srgbClr val="FFFFFF"/>
              </a:solidFill>
              <a:cs typeface="+mn-ea"/>
              <a:sym typeface="+mn-lt"/>
            </a:endParaRPr>
          </a:p>
        </p:txBody>
      </p:sp>
      <p:grpSp>
        <p:nvGrpSpPr>
          <p:cNvPr id="195" name="Group 194"/>
          <p:cNvGrpSpPr/>
          <p:nvPr/>
        </p:nvGrpSpPr>
        <p:grpSpPr>
          <a:xfrm>
            <a:off x="8574871" y="4859392"/>
            <a:ext cx="3279268" cy="293697"/>
            <a:chOff x="1402082" y="3646206"/>
            <a:chExt cx="2487787" cy="222811"/>
          </a:xfrm>
        </p:grpSpPr>
        <p:sp>
          <p:nvSpPr>
            <p:cNvPr id="197" name="TextBox 196"/>
            <p:cNvSpPr txBox="1"/>
            <p:nvPr/>
          </p:nvSpPr>
          <p:spPr>
            <a:xfrm>
              <a:off x="1674615" y="3655112"/>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198" name="TextBox 197"/>
            <p:cNvSpPr txBox="1"/>
            <p:nvPr/>
          </p:nvSpPr>
          <p:spPr>
            <a:xfrm>
              <a:off x="1892459" y="3657596"/>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199" name="TextBox 198"/>
            <p:cNvSpPr txBox="1"/>
            <p:nvPr/>
          </p:nvSpPr>
          <p:spPr>
            <a:xfrm>
              <a:off x="2312414" y="3651696"/>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200" name="TextBox 199"/>
            <p:cNvSpPr txBox="1"/>
            <p:nvPr/>
          </p:nvSpPr>
          <p:spPr>
            <a:xfrm>
              <a:off x="2891012" y="3651736"/>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sp>
          <p:nvSpPr>
            <p:cNvPr id="201" name="TextBox 200"/>
            <p:cNvSpPr txBox="1"/>
            <p:nvPr/>
          </p:nvSpPr>
          <p:spPr>
            <a:xfrm>
              <a:off x="3108216" y="3648833"/>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202" name="TextBox 201"/>
            <p:cNvSpPr txBox="1"/>
            <p:nvPr/>
          </p:nvSpPr>
          <p:spPr>
            <a:xfrm>
              <a:off x="3329672" y="3653550"/>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203" name="TextBox 202"/>
            <p:cNvSpPr txBox="1"/>
            <p:nvPr/>
          </p:nvSpPr>
          <p:spPr>
            <a:xfrm>
              <a:off x="3532846" y="3650005"/>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sp>
          <p:nvSpPr>
            <p:cNvPr id="204" name="TextBox 203"/>
            <p:cNvSpPr txBox="1"/>
            <p:nvPr/>
          </p:nvSpPr>
          <p:spPr>
            <a:xfrm>
              <a:off x="2673169" y="3646206"/>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205" name="TextBox 204"/>
            <p:cNvSpPr txBox="1"/>
            <p:nvPr/>
          </p:nvSpPr>
          <p:spPr>
            <a:xfrm>
              <a:off x="2479471" y="3651697"/>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0</a:t>
              </a:r>
              <a:endParaRPr lang="en-US" sz="1200" kern="0" dirty="0">
                <a:solidFill>
                  <a:srgbClr val="000000"/>
                </a:solidFill>
                <a:cs typeface="+mn-ea"/>
                <a:sym typeface="+mn-lt"/>
              </a:endParaRPr>
            </a:p>
          </p:txBody>
        </p:sp>
        <p:sp>
          <p:nvSpPr>
            <p:cNvPr id="206" name="TextBox 205"/>
            <p:cNvSpPr txBox="1"/>
            <p:nvPr/>
          </p:nvSpPr>
          <p:spPr>
            <a:xfrm>
              <a:off x="2069459" y="3659943"/>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sp>
          <p:nvSpPr>
            <p:cNvPr id="196" name="TextBox 195"/>
            <p:cNvSpPr txBox="1"/>
            <p:nvPr/>
          </p:nvSpPr>
          <p:spPr>
            <a:xfrm>
              <a:off x="1402082" y="3655647"/>
              <a:ext cx="415956"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grpSp>
      <p:sp>
        <p:nvSpPr>
          <p:cNvPr id="169" name="Rectangle 168"/>
          <p:cNvSpPr/>
          <p:nvPr/>
        </p:nvSpPr>
        <p:spPr>
          <a:xfrm>
            <a:off x="5266424" y="5082969"/>
            <a:ext cx="3388759" cy="166320"/>
          </a:xfrm>
          <a:prstGeom prst="rect">
            <a:avLst/>
          </a:prstGeom>
          <a:solidFill>
            <a:srgbClr val="FFFFFF"/>
          </a:solidFill>
          <a:ln w="25400" cap="flat" cmpd="sng" algn="ctr">
            <a:noFill/>
            <a:prstDash val="solid"/>
          </a:ln>
          <a:effectLst/>
        </p:spPr>
        <p:txBody>
          <a:bodyPr rtlCol="0" anchor="ctr"/>
          <a:lstStyle/>
          <a:p>
            <a:pPr algn="ctr" defTabSz="685800">
              <a:buClr>
                <a:srgbClr val="000000"/>
              </a:buClr>
              <a:defRPr/>
            </a:pPr>
            <a:endParaRPr lang="en-GB" sz="1600" kern="0" dirty="0">
              <a:solidFill>
                <a:srgbClr val="FFFFFF"/>
              </a:solidFill>
              <a:cs typeface="+mn-ea"/>
              <a:sym typeface="+mn-lt"/>
            </a:endParaRPr>
          </a:p>
        </p:txBody>
      </p:sp>
      <p:grpSp>
        <p:nvGrpSpPr>
          <p:cNvPr id="261" name="Group 260"/>
          <p:cNvGrpSpPr/>
          <p:nvPr/>
        </p:nvGrpSpPr>
        <p:grpSpPr>
          <a:xfrm>
            <a:off x="5227927" y="5024582"/>
            <a:ext cx="3279268" cy="293697"/>
            <a:chOff x="1402082" y="3646206"/>
            <a:chExt cx="2487787" cy="222811"/>
          </a:xfrm>
        </p:grpSpPr>
        <p:sp>
          <p:nvSpPr>
            <p:cNvPr id="262" name="TextBox 261"/>
            <p:cNvSpPr txBox="1"/>
            <p:nvPr/>
          </p:nvSpPr>
          <p:spPr>
            <a:xfrm>
              <a:off x="1674615" y="3655112"/>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263" name="TextBox 262"/>
            <p:cNvSpPr txBox="1"/>
            <p:nvPr/>
          </p:nvSpPr>
          <p:spPr>
            <a:xfrm>
              <a:off x="1892459" y="3657596"/>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264" name="TextBox 263"/>
            <p:cNvSpPr txBox="1"/>
            <p:nvPr/>
          </p:nvSpPr>
          <p:spPr>
            <a:xfrm>
              <a:off x="2312414" y="3651696"/>
              <a:ext cx="274590" cy="209074"/>
            </a:xfrm>
            <a:prstGeom prst="rect">
              <a:avLst/>
            </a:prstGeom>
            <a:noFill/>
          </p:spPr>
          <p:txBody>
            <a:bodyPr wrap="non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265" name="TextBox 264"/>
            <p:cNvSpPr txBox="1"/>
            <p:nvPr/>
          </p:nvSpPr>
          <p:spPr>
            <a:xfrm>
              <a:off x="2891012" y="3651736"/>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sp>
          <p:nvSpPr>
            <p:cNvPr id="266" name="TextBox 265"/>
            <p:cNvSpPr txBox="1"/>
            <p:nvPr/>
          </p:nvSpPr>
          <p:spPr>
            <a:xfrm>
              <a:off x="3108216" y="3648833"/>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30</a:t>
              </a:r>
              <a:endParaRPr lang="en-US" sz="1200" kern="0" dirty="0">
                <a:solidFill>
                  <a:srgbClr val="000000"/>
                </a:solidFill>
                <a:cs typeface="+mn-ea"/>
                <a:sym typeface="+mn-lt"/>
              </a:endParaRPr>
            </a:p>
          </p:txBody>
        </p:sp>
        <p:sp>
          <p:nvSpPr>
            <p:cNvPr id="267" name="TextBox 266"/>
            <p:cNvSpPr txBox="1"/>
            <p:nvPr/>
          </p:nvSpPr>
          <p:spPr>
            <a:xfrm>
              <a:off x="3329672" y="3653550"/>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40</a:t>
              </a:r>
              <a:endParaRPr lang="en-US" sz="1200" kern="0" dirty="0">
                <a:solidFill>
                  <a:srgbClr val="000000"/>
                </a:solidFill>
                <a:cs typeface="+mn-ea"/>
                <a:sym typeface="+mn-lt"/>
              </a:endParaRPr>
            </a:p>
          </p:txBody>
        </p:sp>
        <p:sp>
          <p:nvSpPr>
            <p:cNvPr id="268" name="TextBox 267"/>
            <p:cNvSpPr txBox="1"/>
            <p:nvPr/>
          </p:nvSpPr>
          <p:spPr>
            <a:xfrm>
              <a:off x="3532846" y="3650005"/>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sp>
          <p:nvSpPr>
            <p:cNvPr id="269" name="TextBox 268"/>
            <p:cNvSpPr txBox="1"/>
            <p:nvPr/>
          </p:nvSpPr>
          <p:spPr>
            <a:xfrm>
              <a:off x="2673169" y="3646206"/>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10</a:t>
              </a:r>
              <a:endParaRPr lang="en-US" sz="1200" kern="0" dirty="0">
                <a:solidFill>
                  <a:srgbClr val="000000"/>
                </a:solidFill>
                <a:cs typeface="+mn-ea"/>
                <a:sym typeface="+mn-lt"/>
              </a:endParaRPr>
            </a:p>
          </p:txBody>
        </p:sp>
        <p:sp>
          <p:nvSpPr>
            <p:cNvPr id="270" name="TextBox 269"/>
            <p:cNvSpPr txBox="1"/>
            <p:nvPr/>
          </p:nvSpPr>
          <p:spPr>
            <a:xfrm>
              <a:off x="2479471" y="3651697"/>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0</a:t>
              </a:r>
              <a:endParaRPr lang="en-US" sz="1200" kern="0" dirty="0">
                <a:solidFill>
                  <a:srgbClr val="000000"/>
                </a:solidFill>
                <a:cs typeface="+mn-ea"/>
                <a:sym typeface="+mn-lt"/>
              </a:endParaRPr>
            </a:p>
          </p:txBody>
        </p:sp>
        <p:sp>
          <p:nvSpPr>
            <p:cNvPr id="271" name="TextBox 270"/>
            <p:cNvSpPr txBox="1"/>
            <p:nvPr/>
          </p:nvSpPr>
          <p:spPr>
            <a:xfrm>
              <a:off x="2069459" y="3659943"/>
              <a:ext cx="357023"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20</a:t>
              </a:r>
              <a:endParaRPr lang="en-US" sz="1200" kern="0" dirty="0">
                <a:solidFill>
                  <a:srgbClr val="000000"/>
                </a:solidFill>
                <a:cs typeface="+mn-ea"/>
                <a:sym typeface="+mn-lt"/>
              </a:endParaRPr>
            </a:p>
          </p:txBody>
        </p:sp>
        <p:sp>
          <p:nvSpPr>
            <p:cNvPr id="272" name="TextBox 271"/>
            <p:cNvSpPr txBox="1"/>
            <p:nvPr/>
          </p:nvSpPr>
          <p:spPr>
            <a:xfrm>
              <a:off x="1402082" y="3655647"/>
              <a:ext cx="415956" cy="209074"/>
            </a:xfrm>
            <a:prstGeom prst="rect">
              <a:avLst/>
            </a:prstGeom>
            <a:noFill/>
          </p:spPr>
          <p:txBody>
            <a:bodyPr wrap="square" rtlCol="0">
              <a:spAutoFit/>
            </a:bodyPr>
            <a:lstStyle/>
            <a:p>
              <a:pPr algn="ctr">
                <a:buClr>
                  <a:srgbClr val="000000"/>
                </a:buClr>
              </a:pPr>
              <a:r>
                <a:rPr lang="en-US" sz="1200" kern="0" dirty="0">
                  <a:solidFill>
                    <a:srgbClr val="000000"/>
                  </a:solidFill>
                  <a:cs typeface="+mn-ea"/>
                  <a:sym typeface="+mn-lt"/>
                </a:rPr>
                <a:t>50</a:t>
              </a:r>
              <a:endParaRPr lang="en-US" sz="1200" kern="0" dirty="0">
                <a:solidFill>
                  <a:srgbClr val="000000"/>
                </a:solidFill>
                <a:cs typeface="+mn-ea"/>
                <a:sym typeface="+mn-lt"/>
              </a:endParaRPr>
            </a:p>
          </p:txBody>
        </p:sp>
      </p:grpSp>
      <p:sp>
        <p:nvSpPr>
          <p:cNvPr id="170" name="Title 1"/>
          <p:cNvSpPr txBox="1"/>
          <p:nvPr/>
        </p:nvSpPr>
        <p:spPr>
          <a:xfrm>
            <a:off x="4549516" y="1026557"/>
            <a:ext cx="2075078" cy="376174"/>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zh-CN" altLang="en-US" sz="2000" b="1" dirty="0">
                <a:latin typeface="+mn-lt"/>
                <a:ea typeface="+mn-ea"/>
                <a:cs typeface="+mn-ea"/>
                <a:sym typeface="+mn-lt"/>
              </a:rPr>
              <a:t>复发模式</a:t>
            </a:r>
            <a:endParaRPr lang="zh-CN" altLang="en-US" sz="2000" b="1" dirty="0">
              <a:latin typeface="+mn-lt"/>
              <a:ea typeface="+mn-ea"/>
              <a:cs typeface="+mn-ea"/>
              <a:sym typeface="+mn-l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77993" y="399906"/>
            <a:ext cx="10944127" cy="448365"/>
          </a:xfrm>
          <a:prstGeom prst="rect">
            <a:avLst/>
          </a:prstGeom>
        </p:spPr>
        <p:txBody>
          <a:bodyPr>
            <a:noAutofit/>
          </a:bodyPr>
          <a:lstStyle/>
          <a:p>
            <a:r>
              <a:rPr lang="en-US" altLang="zh-CN" sz="2400" b="1" dirty="0">
                <a:solidFill>
                  <a:schemeClr val="accent2">
                    <a:lumMod val="75000"/>
                  </a:schemeClr>
                </a:solidFill>
                <a:latin typeface="+mn-lt"/>
                <a:ea typeface="+mn-ea"/>
                <a:cs typeface="+mn-ea"/>
                <a:sym typeface="+mn-lt"/>
              </a:rPr>
              <a:t>IMpower010</a:t>
            </a:r>
            <a:r>
              <a:rPr lang="zh-CN" altLang="en-US" sz="2400" b="1" dirty="0">
                <a:solidFill>
                  <a:schemeClr val="accent2">
                    <a:lumMod val="75000"/>
                  </a:schemeClr>
                </a:solidFill>
                <a:latin typeface="+mn-lt"/>
                <a:ea typeface="+mn-ea"/>
                <a:cs typeface="+mn-ea"/>
                <a:sym typeface="+mn-lt"/>
              </a:rPr>
              <a:t>： </a:t>
            </a:r>
            <a:br>
              <a:rPr lang="en-US" altLang="zh-CN" sz="2400" b="1" dirty="0">
                <a:solidFill>
                  <a:schemeClr val="accent2">
                    <a:lumMod val="75000"/>
                  </a:schemeClr>
                </a:solidFill>
                <a:latin typeface="+mn-lt"/>
                <a:ea typeface="+mn-ea"/>
                <a:cs typeface="+mn-ea"/>
                <a:sym typeface="+mn-lt"/>
              </a:rPr>
            </a:br>
            <a:r>
              <a:rPr lang="en-US" altLang="zh-CN" sz="2400" b="1" dirty="0">
                <a:solidFill>
                  <a:schemeClr val="accent2">
                    <a:lumMod val="75000"/>
                  </a:schemeClr>
                </a:solidFill>
                <a:latin typeface="+mn-lt"/>
                <a:ea typeface="+mn-ea"/>
                <a:cs typeface="+mn-ea"/>
                <a:sym typeface="+mn-lt"/>
              </a:rPr>
              <a:t>PD-L1 TC≥1%</a:t>
            </a:r>
            <a:r>
              <a:rPr lang="zh-CN" altLang="en-US" sz="2400" b="1" dirty="0">
                <a:solidFill>
                  <a:schemeClr val="accent2">
                    <a:lumMod val="75000"/>
                  </a:schemeClr>
                </a:solidFill>
                <a:latin typeface="+mn-lt"/>
                <a:ea typeface="+mn-ea"/>
                <a:cs typeface="+mn-ea"/>
                <a:sym typeface="+mn-lt"/>
              </a:rPr>
              <a:t>的</a:t>
            </a:r>
            <a:r>
              <a:rPr lang="en-US" altLang="zh-CN" sz="2400" b="1" dirty="0">
                <a:solidFill>
                  <a:schemeClr val="accent2">
                    <a:lumMod val="75000"/>
                  </a:schemeClr>
                </a:solidFill>
                <a:latin typeface="+mn-lt"/>
                <a:ea typeface="+mn-ea"/>
                <a:cs typeface="+mn-ea"/>
                <a:sym typeface="+mn-lt"/>
              </a:rPr>
              <a:t>Ⅱ</a:t>
            </a:r>
            <a:r>
              <a:rPr lang="zh-CN" altLang="en-US" sz="2400" b="1" dirty="0">
                <a:solidFill>
                  <a:schemeClr val="accent2">
                    <a:lumMod val="75000"/>
                  </a:schemeClr>
                </a:solidFill>
                <a:latin typeface="+mn-lt"/>
                <a:ea typeface="+mn-ea"/>
                <a:cs typeface="+mn-ea"/>
                <a:sym typeface="+mn-lt"/>
              </a:rPr>
              <a:t>～</a:t>
            </a:r>
            <a:r>
              <a:rPr lang="en-US" altLang="zh-CN" sz="2400" b="1" dirty="0">
                <a:solidFill>
                  <a:schemeClr val="accent2">
                    <a:lumMod val="75000"/>
                  </a:schemeClr>
                </a:solidFill>
                <a:latin typeface="+mn-lt"/>
                <a:ea typeface="+mn-ea"/>
                <a:cs typeface="+mn-ea"/>
                <a:sym typeface="+mn-lt"/>
              </a:rPr>
              <a:t>ⅢA</a:t>
            </a:r>
            <a:r>
              <a:rPr lang="zh-CN" altLang="en-US" sz="2400" b="1" dirty="0">
                <a:solidFill>
                  <a:schemeClr val="accent2">
                    <a:lumMod val="75000"/>
                  </a:schemeClr>
                </a:solidFill>
                <a:latin typeface="+mn-lt"/>
                <a:ea typeface="+mn-ea"/>
                <a:cs typeface="+mn-ea"/>
                <a:sym typeface="+mn-lt"/>
              </a:rPr>
              <a:t>期患者中，阿替利珠单抗组显著延缓疾病复发</a:t>
            </a:r>
            <a:endParaRPr lang="zh-CN" altLang="en-US" sz="2400" b="1" dirty="0">
              <a:solidFill>
                <a:schemeClr val="accent2">
                  <a:lumMod val="75000"/>
                </a:schemeClr>
              </a:solidFill>
              <a:latin typeface="+mn-lt"/>
              <a:ea typeface="+mn-ea"/>
              <a:cs typeface="+mn-ea"/>
              <a:sym typeface="+mn-lt"/>
            </a:endParaRPr>
          </a:p>
        </p:txBody>
      </p:sp>
      <p:sp>
        <p:nvSpPr>
          <p:cNvPr id="3" name="Text Placeholder 2"/>
          <p:cNvSpPr>
            <a:spLocks noGrp="1"/>
          </p:cNvSpPr>
          <p:nvPr>
            <p:ph type="body" sz="quarter" idx="4294967295"/>
          </p:nvPr>
        </p:nvSpPr>
        <p:spPr>
          <a:xfrm>
            <a:off x="9900435" y="6054795"/>
            <a:ext cx="2122804" cy="182323"/>
          </a:xfrm>
          <a:prstGeom prst="rect">
            <a:avLst/>
          </a:prstGeom>
        </p:spPr>
        <p:txBody>
          <a:bodyPr>
            <a:noAutofit/>
          </a:bodyPr>
          <a:lstStyle/>
          <a:p>
            <a:pPr marL="0" indent="0" defTabSz="456565">
              <a:buNone/>
            </a:pPr>
            <a:r>
              <a:rPr lang="en-US" altLang="zh-CN" sz="1080" dirty="0">
                <a:cs typeface="+mn-ea"/>
                <a:sym typeface="+mn-lt"/>
              </a:rPr>
              <a:t>Felip et al. ESMO 2021. LBA9.</a:t>
            </a:r>
            <a:endParaRPr lang="en-US" altLang="zh-CN" sz="1080" dirty="0">
              <a:cs typeface="+mn-ea"/>
              <a:sym typeface="+mn-lt"/>
            </a:endParaRPr>
          </a:p>
        </p:txBody>
      </p:sp>
      <p:sp>
        <p:nvSpPr>
          <p:cNvPr id="5" name="Google Shape;190;p20"/>
          <p:cNvSpPr txBox="1"/>
          <p:nvPr/>
        </p:nvSpPr>
        <p:spPr>
          <a:xfrm>
            <a:off x="70547" y="5856812"/>
            <a:ext cx="6401184" cy="307777"/>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panose="020B0604020202020204"/>
              <a:buNone/>
              <a:defRPr sz="9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a:pPr defTabSz="685800">
              <a:defRPr/>
            </a:pPr>
            <a:r>
              <a:rPr lang="zh-CN" altLang="en-US" sz="1000" kern="0" dirty="0">
                <a:solidFill>
                  <a:srgbClr val="000000"/>
                </a:solidFill>
                <a:latin typeface="+mn-lt"/>
                <a:ea typeface="+mn-ea"/>
                <a:cs typeface="+mn-ea"/>
                <a:sym typeface="+mn-lt"/>
              </a:rPr>
              <a:t>临床截止日期：</a:t>
            </a:r>
            <a:r>
              <a:rPr lang="en-US" altLang="zh-CN" sz="1000" kern="0" dirty="0">
                <a:solidFill>
                  <a:srgbClr val="000000"/>
                </a:solidFill>
                <a:latin typeface="+mn-lt"/>
                <a:ea typeface="+mn-ea"/>
                <a:cs typeface="+mn-ea"/>
                <a:sym typeface="+mn-lt"/>
              </a:rPr>
              <a:t>2021</a:t>
            </a:r>
            <a:r>
              <a:rPr lang="zh-CN" altLang="en-US" sz="1000" kern="0" dirty="0">
                <a:solidFill>
                  <a:srgbClr val="000000"/>
                </a:solidFill>
                <a:latin typeface="+mn-lt"/>
                <a:ea typeface="+mn-ea"/>
                <a:cs typeface="+mn-ea"/>
                <a:sym typeface="+mn-lt"/>
              </a:rPr>
              <a:t>年</a:t>
            </a:r>
            <a:r>
              <a:rPr lang="en-US" altLang="zh-CN" sz="1000" kern="0" dirty="0">
                <a:solidFill>
                  <a:srgbClr val="000000"/>
                </a:solidFill>
                <a:latin typeface="+mn-lt"/>
                <a:ea typeface="+mn-ea"/>
                <a:cs typeface="+mn-ea"/>
                <a:sym typeface="+mn-lt"/>
              </a:rPr>
              <a:t>1</a:t>
            </a:r>
            <a:r>
              <a:rPr lang="zh-CN" altLang="en-US" sz="1000" kern="0" dirty="0">
                <a:solidFill>
                  <a:srgbClr val="000000"/>
                </a:solidFill>
                <a:latin typeface="+mn-lt"/>
                <a:ea typeface="+mn-ea"/>
                <a:cs typeface="+mn-ea"/>
                <a:sym typeface="+mn-lt"/>
              </a:rPr>
              <a:t>月</a:t>
            </a:r>
            <a:r>
              <a:rPr lang="en-US" altLang="zh-CN" sz="1000" kern="0" dirty="0">
                <a:solidFill>
                  <a:srgbClr val="000000"/>
                </a:solidFill>
                <a:latin typeface="+mn-lt"/>
                <a:ea typeface="+mn-ea"/>
                <a:cs typeface="+mn-ea"/>
                <a:sym typeface="+mn-lt"/>
              </a:rPr>
              <a:t>21</a:t>
            </a:r>
            <a:r>
              <a:rPr lang="zh-CN" altLang="en-US" sz="1000" kern="0" dirty="0">
                <a:solidFill>
                  <a:srgbClr val="000000"/>
                </a:solidFill>
                <a:latin typeface="+mn-lt"/>
                <a:ea typeface="+mn-ea"/>
                <a:cs typeface="+mn-ea"/>
                <a:sym typeface="+mn-lt"/>
              </a:rPr>
              <a:t>日。</a:t>
            </a:r>
            <a:r>
              <a:rPr lang="en-US" altLang="zh-CN" sz="1000" kern="0" dirty="0">
                <a:solidFill>
                  <a:srgbClr val="000000"/>
                </a:solidFill>
                <a:latin typeface="+mn-lt"/>
                <a:ea typeface="+mn-ea"/>
                <a:cs typeface="+mn-ea"/>
                <a:sym typeface="+mn-lt"/>
              </a:rPr>
              <a:t>LR</a:t>
            </a:r>
            <a:r>
              <a:rPr lang="zh-CN" altLang="en-US" sz="1000" kern="0" dirty="0">
                <a:solidFill>
                  <a:srgbClr val="000000"/>
                </a:solidFill>
                <a:latin typeface="+mn-lt"/>
                <a:ea typeface="+mn-ea"/>
                <a:cs typeface="+mn-ea"/>
                <a:sym typeface="+mn-lt"/>
              </a:rPr>
              <a:t>，局部区域。</a:t>
            </a:r>
            <a:r>
              <a:rPr lang="en-US" altLang="zh-CN" sz="1000" kern="0" baseline="30000" dirty="0">
                <a:solidFill>
                  <a:srgbClr val="000000"/>
                </a:solidFill>
                <a:latin typeface="+mn-lt"/>
                <a:ea typeface="+mn-ea"/>
                <a:cs typeface="+mn-ea"/>
                <a:sym typeface="+mn-lt"/>
              </a:rPr>
              <a:t>a</a:t>
            </a:r>
            <a:r>
              <a:rPr lang="zh-CN" altLang="en-US" sz="1000" kern="0" dirty="0">
                <a:solidFill>
                  <a:srgbClr val="000000"/>
                </a:solidFill>
                <a:latin typeface="+mn-lt"/>
                <a:ea typeface="+mn-ea"/>
                <a:cs typeface="+mn-ea"/>
                <a:sym typeface="+mn-lt"/>
              </a:rPr>
              <a:t>事后描述性分析。</a:t>
            </a:r>
            <a:endParaRPr lang="zh-CN" altLang="en-US" sz="1000" kern="0" dirty="0">
              <a:solidFill>
                <a:srgbClr val="000000"/>
              </a:solidFill>
              <a:latin typeface="+mn-lt"/>
              <a:ea typeface="+mn-ea"/>
              <a:cs typeface="+mn-ea"/>
              <a:sym typeface="+mn-lt"/>
            </a:endParaRPr>
          </a:p>
        </p:txBody>
      </p:sp>
      <p:grpSp>
        <p:nvGrpSpPr>
          <p:cNvPr id="105" name="Group 104"/>
          <p:cNvGrpSpPr/>
          <p:nvPr/>
        </p:nvGrpSpPr>
        <p:grpSpPr>
          <a:xfrm>
            <a:off x="97790" y="1412875"/>
            <a:ext cx="11996420" cy="4751568"/>
            <a:chOff x="-204826" y="855026"/>
            <a:chExt cx="9443984" cy="3992971"/>
          </a:xfrm>
        </p:grpSpPr>
        <p:graphicFrame>
          <p:nvGraphicFramePr>
            <p:cNvPr id="106" name="Chart 105"/>
            <p:cNvGraphicFramePr/>
            <p:nvPr/>
          </p:nvGraphicFramePr>
          <p:xfrm>
            <a:off x="286787" y="1671905"/>
            <a:ext cx="8952371" cy="2534608"/>
          </p:xfrm>
          <a:graphic>
            <a:graphicData uri="http://schemas.openxmlformats.org/drawingml/2006/chart">
              <c:chart xmlns:c="http://schemas.openxmlformats.org/drawingml/2006/chart" xmlns:r="http://schemas.openxmlformats.org/officeDocument/2006/relationships" r:id="rId1"/>
            </a:graphicData>
          </a:graphic>
        </p:graphicFrame>
        <p:sp>
          <p:nvSpPr>
            <p:cNvPr id="107" name="TextBox 106"/>
            <p:cNvSpPr txBox="1"/>
            <p:nvPr/>
          </p:nvSpPr>
          <p:spPr>
            <a:xfrm>
              <a:off x="762876" y="1624699"/>
              <a:ext cx="548640"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LR</a:t>
              </a:r>
              <a:endParaRPr lang="en-US" altLang="zh-CN" sz="1100" b="1" dirty="0">
                <a:cs typeface="+mn-ea"/>
                <a:sym typeface="+mn-lt"/>
              </a:endParaRPr>
            </a:p>
          </p:txBody>
        </p:sp>
        <p:cxnSp>
          <p:nvCxnSpPr>
            <p:cNvPr id="108" name="Straight Connector 107"/>
            <p:cNvCxnSpPr/>
            <p:nvPr/>
          </p:nvCxnSpPr>
          <p:spPr>
            <a:xfrm>
              <a:off x="3457197" y="1671905"/>
              <a:ext cx="0" cy="2395446"/>
            </a:xfrm>
            <a:prstGeom prst="line">
              <a:avLst/>
            </a:prstGeom>
            <a:noFill/>
            <a:ln w="9525" cap="flat" cmpd="sng" algn="ctr">
              <a:solidFill>
                <a:srgbClr val="000000">
                  <a:lumMod val="50000"/>
                  <a:lumOff val="50000"/>
                </a:srgbClr>
              </a:solidFill>
              <a:prstDash val="dash"/>
            </a:ln>
            <a:effectLst/>
          </p:spPr>
        </p:cxnSp>
        <p:cxnSp>
          <p:nvCxnSpPr>
            <p:cNvPr id="109" name="Straight Connector 108"/>
            <p:cNvCxnSpPr/>
            <p:nvPr/>
          </p:nvCxnSpPr>
          <p:spPr>
            <a:xfrm>
              <a:off x="6275188" y="1671905"/>
              <a:ext cx="0" cy="2395446"/>
            </a:xfrm>
            <a:prstGeom prst="line">
              <a:avLst/>
            </a:prstGeom>
            <a:noFill/>
            <a:ln w="9525" cap="flat" cmpd="sng" algn="ctr">
              <a:solidFill>
                <a:srgbClr val="000000">
                  <a:lumMod val="50000"/>
                  <a:lumOff val="50000"/>
                </a:srgbClr>
              </a:solidFill>
              <a:prstDash val="dash"/>
            </a:ln>
            <a:effectLst/>
          </p:spPr>
        </p:cxnSp>
        <p:sp>
          <p:nvSpPr>
            <p:cNvPr id="110" name="TextBox 109"/>
            <p:cNvSpPr txBox="1"/>
            <p:nvPr/>
          </p:nvSpPr>
          <p:spPr>
            <a:xfrm rot="16200000">
              <a:off x="-902213" y="2794750"/>
              <a:ext cx="2278017" cy="241448"/>
            </a:xfrm>
            <a:prstGeom prst="rect">
              <a:avLst/>
            </a:prstGeom>
            <a:noFill/>
          </p:spPr>
          <p:txBody>
            <a:bodyPr wrap="square" rtlCol="0">
              <a:spAutoFit/>
            </a:bodyPr>
            <a:lstStyle/>
            <a:p>
              <a:pPr algn="ctr" defTabSz="685800">
                <a:buClr>
                  <a:srgbClr val="000000"/>
                </a:buClr>
                <a:defRPr sz="1100" b="1">
                  <a:solidFill>
                    <a:srgbClr val="000000"/>
                  </a:solidFill>
                  <a:latin typeface="Arial" panose="020B0604020202020204"/>
                  <a:ea typeface="Arial" panose="020B0604020202020204"/>
                  <a:cs typeface="Arial" panose="020B0604020202020204"/>
                  <a:sym typeface="Arial" panose="020B0604020202020204"/>
                </a:defRPr>
              </a:pPr>
              <a:r>
                <a:rPr lang="zh-CN" altLang="en-US" sz="1400" b="1" kern="0" dirty="0">
                  <a:solidFill>
                    <a:srgbClr val="000000"/>
                  </a:solidFill>
                  <a:cs typeface="+mn-ea"/>
                  <a:sym typeface="+mn-lt"/>
                </a:rPr>
                <a:t>中位复发时间（月）</a:t>
              </a:r>
              <a:endParaRPr lang="zh-CN" altLang="en-US" sz="1400" b="1" kern="0" dirty="0">
                <a:solidFill>
                  <a:srgbClr val="000000"/>
                </a:solidFill>
                <a:cs typeface="+mn-ea"/>
                <a:sym typeface="+mn-lt"/>
              </a:endParaRPr>
            </a:p>
          </p:txBody>
        </p:sp>
        <p:sp>
          <p:nvSpPr>
            <p:cNvPr id="111" name="TextBox 110"/>
            <p:cNvSpPr txBox="1"/>
            <p:nvPr/>
          </p:nvSpPr>
          <p:spPr>
            <a:xfrm>
              <a:off x="659507" y="855026"/>
              <a:ext cx="2784323" cy="232776"/>
            </a:xfrm>
            <a:prstGeom prst="rect">
              <a:avLst/>
            </a:prstGeom>
            <a:noFill/>
          </p:spPr>
          <p:txBody>
            <a:bodyPr wrap="square">
              <a:spAutoFit/>
            </a:bodyPr>
            <a:lstStyle/>
            <a:p>
              <a:pPr algn="ctr" defTabSz="685800">
                <a:buClr>
                  <a:srgbClr val="000000"/>
                </a:buClr>
                <a:defRPr/>
              </a:pPr>
              <a:r>
                <a:rPr lang="en-US" sz="1200" b="1" kern="0" dirty="0">
                  <a:solidFill>
                    <a:srgbClr val="000000"/>
                  </a:solidFill>
                  <a:latin typeface="+mn-ea"/>
                  <a:cs typeface="+mn-ea"/>
                  <a:sym typeface="+mn-lt"/>
                </a:rPr>
                <a:t>PD-L1 TC ≥1% II-IIIA</a:t>
              </a:r>
              <a:r>
                <a:rPr lang="zh-CN" altLang="en-US" sz="1200" b="1" kern="0" dirty="0">
                  <a:solidFill>
                    <a:srgbClr val="000000"/>
                  </a:solidFill>
                  <a:latin typeface="+mn-ea"/>
                  <a:cs typeface="+mn-ea"/>
                  <a:sym typeface="+mn-lt"/>
                </a:rPr>
                <a:t>期</a:t>
              </a:r>
              <a:endParaRPr lang="en-US" sz="1200" b="1" kern="0" dirty="0">
                <a:solidFill>
                  <a:srgbClr val="000000"/>
                </a:solidFill>
                <a:latin typeface="+mn-ea"/>
                <a:cs typeface="+mn-ea"/>
                <a:sym typeface="+mn-lt"/>
              </a:endParaRPr>
            </a:p>
          </p:txBody>
        </p:sp>
        <p:sp>
          <p:nvSpPr>
            <p:cNvPr id="112" name="TextBox 111"/>
            <p:cNvSpPr txBox="1"/>
            <p:nvPr/>
          </p:nvSpPr>
          <p:spPr>
            <a:xfrm>
              <a:off x="3457009" y="855026"/>
              <a:ext cx="2784324" cy="232776"/>
            </a:xfrm>
            <a:prstGeom prst="rect">
              <a:avLst/>
            </a:prstGeom>
            <a:noFill/>
          </p:spPr>
          <p:txBody>
            <a:bodyPr wrap="square">
              <a:spAutoFit/>
            </a:bodyPr>
            <a:lstStyle/>
            <a:p>
              <a:pPr algn="ctr" defTabSz="685800">
                <a:buClr>
                  <a:srgbClr val="000000"/>
                </a:buClr>
                <a:defRPr/>
              </a:pPr>
              <a:r>
                <a:rPr lang="zh-CN" altLang="en-US" sz="1200" b="1" kern="0" dirty="0">
                  <a:solidFill>
                    <a:srgbClr val="000000"/>
                  </a:solidFill>
                  <a:latin typeface="+mn-ea"/>
                  <a:cs typeface="+mn-ea"/>
                  <a:sym typeface="+mn-lt"/>
                </a:rPr>
                <a:t>所有随机化</a:t>
              </a:r>
              <a:r>
                <a:rPr lang="en-US" sz="1200" b="1" kern="0" dirty="0">
                  <a:solidFill>
                    <a:srgbClr val="000000"/>
                  </a:solidFill>
                  <a:latin typeface="+mn-ea"/>
                  <a:cs typeface="+mn-ea"/>
                  <a:sym typeface="+mn-lt"/>
                </a:rPr>
                <a:t>II-IIIA</a:t>
              </a:r>
              <a:r>
                <a:rPr lang="zh-CN" altLang="en-US" sz="1200" b="1" kern="0" dirty="0">
                  <a:solidFill>
                    <a:srgbClr val="000000"/>
                  </a:solidFill>
                  <a:latin typeface="+mn-ea"/>
                  <a:cs typeface="+mn-ea"/>
                  <a:sym typeface="+mn-lt"/>
                </a:rPr>
                <a:t>期</a:t>
              </a:r>
              <a:endParaRPr lang="en-US" sz="1200" b="1" kern="0" dirty="0">
                <a:solidFill>
                  <a:srgbClr val="000000"/>
                </a:solidFill>
                <a:latin typeface="+mn-ea"/>
                <a:cs typeface="+mn-ea"/>
                <a:sym typeface="+mn-lt"/>
              </a:endParaRPr>
            </a:p>
          </p:txBody>
        </p:sp>
        <p:sp>
          <p:nvSpPr>
            <p:cNvPr id="113" name="TextBox 112"/>
            <p:cNvSpPr txBox="1"/>
            <p:nvPr/>
          </p:nvSpPr>
          <p:spPr>
            <a:xfrm>
              <a:off x="6315703" y="867356"/>
              <a:ext cx="2784325" cy="232776"/>
            </a:xfrm>
            <a:prstGeom prst="rect">
              <a:avLst/>
            </a:prstGeom>
            <a:noFill/>
          </p:spPr>
          <p:txBody>
            <a:bodyPr wrap="square">
              <a:spAutoFit/>
            </a:bodyPr>
            <a:lstStyle/>
            <a:p>
              <a:pPr algn="ctr" defTabSz="685800">
                <a:buClr>
                  <a:srgbClr val="000000"/>
                </a:buClr>
                <a:defRPr/>
              </a:pPr>
              <a:r>
                <a:rPr lang="en-US" sz="1200" b="1" kern="0" dirty="0">
                  <a:solidFill>
                    <a:srgbClr val="000000"/>
                  </a:solidFill>
                  <a:latin typeface="+mn-ea"/>
                  <a:cs typeface="+mn-ea"/>
                  <a:sym typeface="+mn-lt"/>
                </a:rPr>
                <a:t>ITT IB-IIIA</a:t>
              </a:r>
              <a:r>
                <a:rPr lang="zh-CN" altLang="en-US" sz="1200" b="1" kern="0" dirty="0">
                  <a:solidFill>
                    <a:srgbClr val="000000"/>
                  </a:solidFill>
                  <a:latin typeface="+mn-ea"/>
                  <a:cs typeface="+mn-ea"/>
                  <a:sym typeface="+mn-lt"/>
                </a:rPr>
                <a:t>期</a:t>
              </a:r>
              <a:endParaRPr lang="en-US" sz="1200" b="1" kern="0" dirty="0">
                <a:solidFill>
                  <a:srgbClr val="000000"/>
                </a:solidFill>
                <a:latin typeface="+mn-ea"/>
                <a:cs typeface="+mn-ea"/>
                <a:sym typeface="+mn-lt"/>
              </a:endParaRPr>
            </a:p>
          </p:txBody>
        </p:sp>
        <p:sp>
          <p:nvSpPr>
            <p:cNvPr id="114" name="TextBox 113"/>
            <p:cNvSpPr txBox="1"/>
            <p:nvPr/>
          </p:nvSpPr>
          <p:spPr>
            <a:xfrm>
              <a:off x="1408014" y="1628458"/>
              <a:ext cx="594526"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15" name="TextBox 114"/>
            <p:cNvSpPr txBox="1"/>
            <p:nvPr/>
          </p:nvSpPr>
          <p:spPr>
            <a:xfrm>
              <a:off x="2119196" y="1618166"/>
              <a:ext cx="600465" cy="361261"/>
            </a:xfrm>
            <a:prstGeom prst="rect">
              <a:avLst/>
            </a:prstGeom>
            <a:noFill/>
          </p:spPr>
          <p:txBody>
            <a:bodyPr wrap="square" rtlCol="0">
              <a:spAutoFit/>
            </a:bodyPr>
            <a:lstStyle/>
            <a:p>
              <a:pPr algn="ctr"/>
              <a:r>
                <a:rPr lang="en-US" altLang="zh-CN" sz="1100" b="1" dirty="0">
                  <a:cs typeface="+mn-ea"/>
                  <a:sym typeface="+mn-lt"/>
                </a:rPr>
                <a:t>LR</a:t>
              </a:r>
              <a:r>
                <a:rPr lang="zh-CN" altLang="en-US" sz="1100" b="1" dirty="0">
                  <a:cs typeface="+mn-ea"/>
                  <a:sym typeface="+mn-lt"/>
                </a:rPr>
                <a:t>和</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16" name="TextBox 115"/>
            <p:cNvSpPr txBox="1"/>
            <p:nvPr/>
          </p:nvSpPr>
          <p:spPr>
            <a:xfrm>
              <a:off x="2829492" y="1622887"/>
              <a:ext cx="541507"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CNS</a:t>
              </a:r>
              <a:endParaRPr lang="en-US" altLang="zh-CN" sz="1100" b="1" dirty="0">
                <a:cs typeface="+mn-ea"/>
                <a:sym typeface="+mn-lt"/>
              </a:endParaRPr>
            </a:p>
          </p:txBody>
        </p:sp>
        <p:sp>
          <p:nvSpPr>
            <p:cNvPr id="117" name="TextBox 116"/>
            <p:cNvSpPr txBox="1"/>
            <p:nvPr/>
          </p:nvSpPr>
          <p:spPr>
            <a:xfrm rot="2700000">
              <a:off x="615901" y="4194431"/>
              <a:ext cx="738015"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3.9-35.3</a:t>
              </a:r>
              <a:endParaRPr lang="en-US" sz="1055" kern="0" dirty="0">
                <a:solidFill>
                  <a:srgbClr val="3953A4"/>
                </a:solidFill>
                <a:cs typeface="+mn-ea"/>
                <a:sym typeface="+mn-lt"/>
              </a:endParaRPr>
            </a:p>
          </p:txBody>
        </p:sp>
        <p:sp>
          <p:nvSpPr>
            <p:cNvPr id="118" name="TextBox 117"/>
            <p:cNvSpPr txBox="1"/>
            <p:nvPr/>
          </p:nvSpPr>
          <p:spPr>
            <a:xfrm rot="2700000">
              <a:off x="911752" y="4196505"/>
              <a:ext cx="743969"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2.9-37.3</a:t>
              </a:r>
              <a:endParaRPr lang="en-US" sz="1055" kern="0" dirty="0">
                <a:solidFill>
                  <a:srgbClr val="ED1A22"/>
                </a:solidFill>
                <a:cs typeface="+mn-ea"/>
                <a:sym typeface="+mn-lt"/>
              </a:endParaRPr>
            </a:p>
          </p:txBody>
        </p:sp>
        <p:sp>
          <p:nvSpPr>
            <p:cNvPr id="119" name="TextBox 118"/>
            <p:cNvSpPr txBox="1"/>
            <p:nvPr/>
          </p:nvSpPr>
          <p:spPr>
            <a:xfrm rot="2700000">
              <a:off x="1315321" y="4191383"/>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0.7-36.1</a:t>
              </a:r>
              <a:endParaRPr lang="en-US" sz="1055" kern="0" dirty="0">
                <a:solidFill>
                  <a:srgbClr val="3953A4"/>
                </a:solidFill>
                <a:cs typeface="+mn-ea"/>
                <a:sym typeface="+mn-lt"/>
              </a:endParaRPr>
            </a:p>
          </p:txBody>
        </p:sp>
        <p:sp>
          <p:nvSpPr>
            <p:cNvPr id="120" name="TextBox 119"/>
            <p:cNvSpPr txBox="1"/>
            <p:nvPr/>
          </p:nvSpPr>
          <p:spPr>
            <a:xfrm rot="2700000">
              <a:off x="1583912" y="4198688"/>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1.5-35.7</a:t>
              </a:r>
              <a:endParaRPr lang="en-US" sz="1055" kern="0" dirty="0">
                <a:solidFill>
                  <a:srgbClr val="ED1A22"/>
                </a:solidFill>
                <a:cs typeface="+mn-ea"/>
                <a:sym typeface="+mn-lt"/>
              </a:endParaRPr>
            </a:p>
          </p:txBody>
        </p:sp>
        <p:sp>
          <p:nvSpPr>
            <p:cNvPr id="121" name="TextBox 120"/>
            <p:cNvSpPr txBox="1"/>
            <p:nvPr/>
          </p:nvSpPr>
          <p:spPr>
            <a:xfrm rot="2700000">
              <a:off x="1991049"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2.3-42.3</a:t>
              </a:r>
              <a:endParaRPr lang="en-US" sz="1055" kern="0" dirty="0">
                <a:solidFill>
                  <a:srgbClr val="3953A4"/>
                </a:solidFill>
                <a:cs typeface="+mn-ea"/>
                <a:sym typeface="+mn-lt"/>
              </a:endParaRPr>
            </a:p>
          </p:txBody>
        </p:sp>
        <p:sp>
          <p:nvSpPr>
            <p:cNvPr id="122" name="TextBox 121"/>
            <p:cNvSpPr txBox="1"/>
            <p:nvPr/>
          </p:nvSpPr>
          <p:spPr>
            <a:xfrm rot="2700000">
              <a:off x="2285686"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1.3-34.2</a:t>
              </a:r>
              <a:endParaRPr lang="en-US" sz="1055" kern="0" dirty="0">
                <a:solidFill>
                  <a:srgbClr val="ED1A22"/>
                </a:solidFill>
                <a:cs typeface="+mn-ea"/>
                <a:sym typeface="+mn-lt"/>
              </a:endParaRPr>
            </a:p>
          </p:txBody>
        </p:sp>
        <p:sp>
          <p:nvSpPr>
            <p:cNvPr id="123" name="TextBox 122"/>
            <p:cNvSpPr txBox="1"/>
            <p:nvPr/>
          </p:nvSpPr>
          <p:spPr>
            <a:xfrm rot="2700000">
              <a:off x="2696805"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0.7-35.5</a:t>
              </a:r>
              <a:endParaRPr lang="en-US" sz="1055" kern="0" dirty="0">
                <a:solidFill>
                  <a:srgbClr val="3953A4"/>
                </a:solidFill>
                <a:cs typeface="+mn-ea"/>
                <a:sym typeface="+mn-lt"/>
              </a:endParaRPr>
            </a:p>
          </p:txBody>
        </p:sp>
        <p:sp>
          <p:nvSpPr>
            <p:cNvPr id="124" name="TextBox 123"/>
            <p:cNvSpPr txBox="1"/>
            <p:nvPr/>
          </p:nvSpPr>
          <p:spPr>
            <a:xfrm rot="2700000">
              <a:off x="2993365"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4.0-24.1</a:t>
              </a:r>
              <a:endParaRPr lang="en-US" sz="1055" kern="0" dirty="0">
                <a:solidFill>
                  <a:srgbClr val="ED1A22"/>
                </a:solidFill>
                <a:cs typeface="+mn-ea"/>
                <a:sym typeface="+mn-lt"/>
              </a:endParaRPr>
            </a:p>
          </p:txBody>
        </p:sp>
        <p:sp>
          <p:nvSpPr>
            <p:cNvPr id="125" name="TextBox 124"/>
            <p:cNvSpPr txBox="1"/>
            <p:nvPr/>
          </p:nvSpPr>
          <p:spPr>
            <a:xfrm rot="2700000">
              <a:off x="3425001"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2.3-37.1</a:t>
              </a:r>
              <a:endParaRPr lang="en-US" sz="1055" kern="0" dirty="0">
                <a:solidFill>
                  <a:srgbClr val="3953A4"/>
                </a:solidFill>
                <a:cs typeface="+mn-ea"/>
                <a:sym typeface="+mn-lt"/>
              </a:endParaRPr>
            </a:p>
          </p:txBody>
        </p:sp>
        <p:sp>
          <p:nvSpPr>
            <p:cNvPr id="126" name="TextBox 125"/>
            <p:cNvSpPr txBox="1"/>
            <p:nvPr/>
          </p:nvSpPr>
          <p:spPr>
            <a:xfrm rot="2700000">
              <a:off x="3708242"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2.7-42.1</a:t>
              </a:r>
              <a:endParaRPr lang="en-US" sz="1055" kern="0" dirty="0">
                <a:solidFill>
                  <a:srgbClr val="ED1A22"/>
                </a:solidFill>
                <a:cs typeface="+mn-ea"/>
                <a:sym typeface="+mn-lt"/>
              </a:endParaRPr>
            </a:p>
          </p:txBody>
        </p:sp>
        <p:sp>
          <p:nvSpPr>
            <p:cNvPr id="127" name="TextBox 126"/>
            <p:cNvSpPr txBox="1"/>
            <p:nvPr/>
          </p:nvSpPr>
          <p:spPr>
            <a:xfrm rot="2700000">
              <a:off x="4119045"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0.7-36.1</a:t>
              </a:r>
              <a:endParaRPr lang="en-US" sz="1055" kern="0" dirty="0">
                <a:solidFill>
                  <a:srgbClr val="3953A4"/>
                </a:solidFill>
                <a:cs typeface="+mn-ea"/>
                <a:sym typeface="+mn-lt"/>
              </a:endParaRPr>
            </a:p>
          </p:txBody>
        </p:sp>
        <p:sp>
          <p:nvSpPr>
            <p:cNvPr id="128" name="TextBox 127"/>
            <p:cNvSpPr txBox="1"/>
            <p:nvPr/>
          </p:nvSpPr>
          <p:spPr>
            <a:xfrm rot="2700000">
              <a:off x="4406832"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0.8-37.0</a:t>
              </a:r>
              <a:endParaRPr lang="en-US" sz="1055" kern="0" dirty="0">
                <a:solidFill>
                  <a:srgbClr val="ED1A22"/>
                </a:solidFill>
                <a:cs typeface="+mn-ea"/>
                <a:sym typeface="+mn-lt"/>
              </a:endParaRPr>
            </a:p>
          </p:txBody>
        </p:sp>
        <p:sp>
          <p:nvSpPr>
            <p:cNvPr id="129" name="TextBox 128"/>
            <p:cNvSpPr txBox="1"/>
            <p:nvPr/>
          </p:nvSpPr>
          <p:spPr>
            <a:xfrm rot="2700000">
              <a:off x="4827077"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0.7-42.3</a:t>
              </a:r>
              <a:endParaRPr lang="en-US" sz="1055" kern="0" dirty="0">
                <a:solidFill>
                  <a:srgbClr val="3953A4"/>
                </a:solidFill>
                <a:cs typeface="+mn-ea"/>
                <a:sym typeface="+mn-lt"/>
              </a:endParaRPr>
            </a:p>
          </p:txBody>
        </p:sp>
        <p:sp>
          <p:nvSpPr>
            <p:cNvPr id="130" name="TextBox 129"/>
            <p:cNvSpPr txBox="1"/>
            <p:nvPr/>
          </p:nvSpPr>
          <p:spPr>
            <a:xfrm rot="2700000">
              <a:off x="5108960"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1.3-34.2</a:t>
              </a:r>
              <a:endParaRPr lang="en-US" sz="1055" kern="0" dirty="0">
                <a:solidFill>
                  <a:srgbClr val="ED1A22"/>
                </a:solidFill>
                <a:cs typeface="+mn-ea"/>
                <a:sym typeface="+mn-lt"/>
              </a:endParaRPr>
            </a:p>
          </p:txBody>
        </p:sp>
        <p:sp>
          <p:nvSpPr>
            <p:cNvPr id="131" name="TextBox 130"/>
            <p:cNvSpPr txBox="1"/>
            <p:nvPr/>
          </p:nvSpPr>
          <p:spPr>
            <a:xfrm rot="2700000">
              <a:off x="5527464"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0.7-35.5</a:t>
              </a:r>
              <a:endParaRPr lang="en-US" sz="1055" kern="0" dirty="0">
                <a:solidFill>
                  <a:srgbClr val="3953A4"/>
                </a:solidFill>
                <a:cs typeface="+mn-ea"/>
                <a:sym typeface="+mn-lt"/>
              </a:endParaRPr>
            </a:p>
          </p:txBody>
        </p:sp>
        <p:sp>
          <p:nvSpPr>
            <p:cNvPr id="132" name="TextBox 131"/>
            <p:cNvSpPr txBox="1"/>
            <p:nvPr/>
          </p:nvSpPr>
          <p:spPr>
            <a:xfrm rot="2700000">
              <a:off x="5839186"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2.5-24.1</a:t>
              </a:r>
              <a:endParaRPr lang="en-US" sz="1055" kern="0" dirty="0">
                <a:solidFill>
                  <a:srgbClr val="ED1A22"/>
                </a:solidFill>
                <a:cs typeface="+mn-ea"/>
                <a:sym typeface="+mn-lt"/>
              </a:endParaRPr>
            </a:p>
          </p:txBody>
        </p:sp>
        <p:sp>
          <p:nvSpPr>
            <p:cNvPr id="133" name="TextBox 132"/>
            <p:cNvSpPr txBox="1"/>
            <p:nvPr/>
          </p:nvSpPr>
          <p:spPr>
            <a:xfrm rot="2700000">
              <a:off x="6256659"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2.3-37.1</a:t>
              </a:r>
              <a:endParaRPr lang="en-US" sz="1055" kern="0" dirty="0">
                <a:solidFill>
                  <a:srgbClr val="3953A4"/>
                </a:solidFill>
                <a:cs typeface="+mn-ea"/>
                <a:sym typeface="+mn-lt"/>
              </a:endParaRPr>
            </a:p>
          </p:txBody>
        </p:sp>
        <p:sp>
          <p:nvSpPr>
            <p:cNvPr id="134" name="TextBox 133"/>
            <p:cNvSpPr txBox="1"/>
            <p:nvPr/>
          </p:nvSpPr>
          <p:spPr>
            <a:xfrm rot="2700000">
              <a:off x="6529310"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2.7-42.1</a:t>
              </a:r>
              <a:endParaRPr lang="en-US" sz="1055" kern="0" dirty="0">
                <a:solidFill>
                  <a:srgbClr val="ED1A22"/>
                </a:solidFill>
                <a:cs typeface="+mn-ea"/>
                <a:sym typeface="+mn-lt"/>
              </a:endParaRPr>
            </a:p>
          </p:txBody>
        </p:sp>
        <p:sp>
          <p:nvSpPr>
            <p:cNvPr id="135" name="TextBox 134"/>
            <p:cNvSpPr txBox="1"/>
            <p:nvPr/>
          </p:nvSpPr>
          <p:spPr>
            <a:xfrm rot="2700000">
              <a:off x="6932387"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0.7-36.1</a:t>
              </a:r>
              <a:endParaRPr lang="en-US" sz="1055" kern="0" dirty="0">
                <a:solidFill>
                  <a:srgbClr val="3953A4"/>
                </a:solidFill>
                <a:cs typeface="+mn-ea"/>
                <a:sym typeface="+mn-lt"/>
              </a:endParaRPr>
            </a:p>
          </p:txBody>
        </p:sp>
        <p:sp>
          <p:nvSpPr>
            <p:cNvPr id="136" name="TextBox 135"/>
            <p:cNvSpPr txBox="1"/>
            <p:nvPr/>
          </p:nvSpPr>
          <p:spPr>
            <a:xfrm rot="2700000">
              <a:off x="7215624"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0.8-41.4</a:t>
              </a:r>
              <a:endParaRPr lang="en-US" sz="1055" kern="0" dirty="0">
                <a:solidFill>
                  <a:srgbClr val="ED1A22"/>
                </a:solidFill>
                <a:cs typeface="+mn-ea"/>
                <a:sym typeface="+mn-lt"/>
              </a:endParaRPr>
            </a:p>
          </p:txBody>
        </p:sp>
        <p:sp>
          <p:nvSpPr>
            <p:cNvPr id="137" name="TextBox 136"/>
            <p:cNvSpPr txBox="1"/>
            <p:nvPr/>
          </p:nvSpPr>
          <p:spPr>
            <a:xfrm rot="2700000">
              <a:off x="7630865"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0.7-42.3</a:t>
              </a:r>
              <a:endParaRPr lang="en-US" sz="1055" kern="0" dirty="0">
                <a:solidFill>
                  <a:srgbClr val="3953A4"/>
                </a:solidFill>
                <a:cs typeface="+mn-ea"/>
                <a:sym typeface="+mn-lt"/>
              </a:endParaRPr>
            </a:p>
          </p:txBody>
        </p:sp>
        <p:sp>
          <p:nvSpPr>
            <p:cNvPr id="138" name="TextBox 137"/>
            <p:cNvSpPr txBox="1"/>
            <p:nvPr/>
          </p:nvSpPr>
          <p:spPr>
            <a:xfrm rot="2700000">
              <a:off x="7905027"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1.3-34.2</a:t>
              </a:r>
              <a:endParaRPr lang="en-US" sz="1055" kern="0" dirty="0">
                <a:solidFill>
                  <a:srgbClr val="ED1A22"/>
                </a:solidFill>
                <a:cs typeface="+mn-ea"/>
                <a:sym typeface="+mn-lt"/>
              </a:endParaRPr>
            </a:p>
          </p:txBody>
        </p:sp>
        <p:sp>
          <p:nvSpPr>
            <p:cNvPr id="139" name="TextBox 138"/>
            <p:cNvSpPr txBox="1"/>
            <p:nvPr/>
          </p:nvSpPr>
          <p:spPr>
            <a:xfrm rot="2700000">
              <a:off x="8344510"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3953A4"/>
                  </a:solidFill>
                  <a:cs typeface="+mn-ea"/>
                  <a:sym typeface="+mn-lt"/>
                </a:rPr>
                <a:t>0.7-35.5</a:t>
              </a:r>
              <a:endParaRPr lang="en-US" sz="1055" kern="0" dirty="0">
                <a:solidFill>
                  <a:srgbClr val="3953A4"/>
                </a:solidFill>
                <a:cs typeface="+mn-ea"/>
                <a:sym typeface="+mn-lt"/>
              </a:endParaRPr>
            </a:p>
          </p:txBody>
        </p:sp>
        <p:sp>
          <p:nvSpPr>
            <p:cNvPr id="140" name="TextBox 139"/>
            <p:cNvSpPr txBox="1"/>
            <p:nvPr/>
          </p:nvSpPr>
          <p:spPr>
            <a:xfrm rot="2700000">
              <a:off x="8599502" y="4200321"/>
              <a:ext cx="750220" cy="199957"/>
            </a:xfrm>
            <a:prstGeom prst="rect">
              <a:avLst/>
            </a:prstGeom>
            <a:noFill/>
          </p:spPr>
          <p:txBody>
            <a:bodyPr wrap="square">
              <a:spAutoFit/>
            </a:bodyPr>
            <a:lstStyle/>
            <a:p>
              <a:pPr algn="ctr" defTabSz="685800">
                <a:buClr>
                  <a:srgbClr val="000000"/>
                </a:buClr>
                <a:defRPr/>
              </a:pPr>
              <a:r>
                <a:rPr lang="en-US" sz="1055" kern="0" dirty="0">
                  <a:solidFill>
                    <a:srgbClr val="ED1A22"/>
                  </a:solidFill>
                  <a:cs typeface="+mn-ea"/>
                  <a:sym typeface="+mn-lt"/>
                </a:rPr>
                <a:t>2.5-24.1</a:t>
              </a:r>
              <a:endParaRPr lang="en-US" sz="1055" kern="0" dirty="0">
                <a:solidFill>
                  <a:srgbClr val="ED1A22"/>
                </a:solidFill>
                <a:cs typeface="+mn-ea"/>
                <a:sym typeface="+mn-lt"/>
              </a:endParaRPr>
            </a:p>
          </p:txBody>
        </p:sp>
        <p:sp>
          <p:nvSpPr>
            <p:cNvPr id="141" name="TextBox 140"/>
            <p:cNvSpPr txBox="1"/>
            <p:nvPr/>
          </p:nvSpPr>
          <p:spPr>
            <a:xfrm>
              <a:off x="520221" y="389777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n=35</a:t>
              </a:r>
              <a:endParaRPr lang="en-US" sz="1000" b="1" kern="0" dirty="0">
                <a:solidFill>
                  <a:srgbClr val="FFFFFF"/>
                </a:solidFill>
                <a:cs typeface="+mn-ea"/>
                <a:sym typeface="+mn-lt"/>
              </a:endParaRPr>
            </a:p>
          </p:txBody>
        </p:sp>
        <p:sp>
          <p:nvSpPr>
            <p:cNvPr id="142" name="TextBox 141"/>
            <p:cNvSpPr txBox="1"/>
            <p:nvPr/>
          </p:nvSpPr>
          <p:spPr>
            <a:xfrm>
              <a:off x="806464" y="3897457"/>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n=42</a:t>
              </a:r>
              <a:endParaRPr lang="en-US" sz="1000" b="1" kern="0" dirty="0">
                <a:solidFill>
                  <a:srgbClr val="FFFFFF"/>
                </a:solidFill>
                <a:cs typeface="+mn-ea"/>
                <a:sym typeface="+mn-lt"/>
              </a:endParaRPr>
            </a:p>
          </p:txBody>
        </p:sp>
        <p:sp>
          <p:nvSpPr>
            <p:cNvPr id="143" name="TextBox 142"/>
            <p:cNvSpPr txBox="1"/>
            <p:nvPr/>
          </p:nvSpPr>
          <p:spPr>
            <a:xfrm>
              <a:off x="1228083" y="3900057"/>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n=28</a:t>
              </a:r>
              <a:endParaRPr lang="en-US" sz="1000" b="1" kern="0" dirty="0">
                <a:solidFill>
                  <a:srgbClr val="FFFFFF"/>
                </a:solidFill>
                <a:cs typeface="+mn-ea"/>
                <a:sym typeface="+mn-lt"/>
              </a:endParaRPr>
            </a:p>
          </p:txBody>
        </p:sp>
        <p:sp>
          <p:nvSpPr>
            <p:cNvPr id="144" name="TextBox 143"/>
            <p:cNvSpPr txBox="1"/>
            <p:nvPr/>
          </p:nvSpPr>
          <p:spPr>
            <a:xfrm>
              <a:off x="1514322" y="3899743"/>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n=40</a:t>
              </a:r>
              <a:endParaRPr lang="en-US" sz="1000" b="1" kern="0" dirty="0">
                <a:solidFill>
                  <a:srgbClr val="FFFFFF"/>
                </a:solidFill>
                <a:cs typeface="+mn-ea"/>
                <a:sym typeface="+mn-lt"/>
              </a:endParaRPr>
            </a:p>
          </p:txBody>
        </p:sp>
        <p:sp>
          <p:nvSpPr>
            <p:cNvPr id="145" name="TextBox 144"/>
            <p:cNvSpPr txBox="1"/>
            <p:nvPr/>
          </p:nvSpPr>
          <p:spPr>
            <a:xfrm>
              <a:off x="1930409" y="3898866"/>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n=9</a:t>
              </a:r>
              <a:endParaRPr lang="en-US" sz="1000" b="1" kern="0" dirty="0">
                <a:solidFill>
                  <a:srgbClr val="FFFFFF"/>
                </a:solidFill>
                <a:cs typeface="+mn-ea"/>
                <a:sym typeface="+mn-lt"/>
              </a:endParaRPr>
            </a:p>
          </p:txBody>
        </p:sp>
        <p:sp>
          <p:nvSpPr>
            <p:cNvPr id="146" name="TextBox 145"/>
            <p:cNvSpPr txBox="1"/>
            <p:nvPr/>
          </p:nvSpPr>
          <p:spPr>
            <a:xfrm>
              <a:off x="2209288" y="3898552"/>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n=17</a:t>
              </a:r>
              <a:endParaRPr lang="en-US" sz="1000" b="1" kern="0" dirty="0">
                <a:solidFill>
                  <a:srgbClr val="FFFFFF"/>
                </a:solidFill>
                <a:cs typeface="+mn-ea"/>
                <a:sym typeface="+mn-lt"/>
              </a:endParaRPr>
            </a:p>
          </p:txBody>
        </p:sp>
        <p:sp>
          <p:nvSpPr>
            <p:cNvPr id="147" name="TextBox 146"/>
            <p:cNvSpPr txBox="1"/>
            <p:nvPr/>
          </p:nvSpPr>
          <p:spPr>
            <a:xfrm>
              <a:off x="2656455" y="389862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n=8</a:t>
              </a:r>
              <a:endParaRPr lang="en-US" sz="1000" b="1" kern="0" dirty="0">
                <a:solidFill>
                  <a:srgbClr val="FFFFFF"/>
                </a:solidFill>
                <a:cs typeface="+mn-ea"/>
                <a:sym typeface="+mn-lt"/>
              </a:endParaRPr>
            </a:p>
          </p:txBody>
        </p:sp>
        <p:sp>
          <p:nvSpPr>
            <p:cNvPr id="148" name="TextBox 147"/>
            <p:cNvSpPr txBox="1"/>
            <p:nvPr/>
          </p:nvSpPr>
          <p:spPr>
            <a:xfrm>
              <a:off x="2937539" y="3898307"/>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n=12</a:t>
              </a:r>
              <a:endParaRPr lang="en-US" sz="1000" b="1" kern="0" dirty="0">
                <a:solidFill>
                  <a:srgbClr val="FFFFFF"/>
                </a:solidFill>
                <a:cs typeface="+mn-ea"/>
                <a:sym typeface="+mn-lt"/>
              </a:endParaRPr>
            </a:p>
          </p:txBody>
        </p:sp>
        <p:sp>
          <p:nvSpPr>
            <p:cNvPr id="149" name="TextBox 148"/>
            <p:cNvSpPr txBox="1"/>
            <p:nvPr/>
          </p:nvSpPr>
          <p:spPr>
            <a:xfrm>
              <a:off x="3369520" y="3897976"/>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n=58</a:t>
              </a:r>
              <a:endParaRPr lang="en-US" sz="1000" b="1" kern="0" dirty="0">
                <a:solidFill>
                  <a:srgbClr val="FFFFFF"/>
                </a:solidFill>
                <a:cs typeface="+mn-ea"/>
                <a:sym typeface="+mn-lt"/>
              </a:endParaRPr>
            </a:p>
          </p:txBody>
        </p:sp>
        <p:sp>
          <p:nvSpPr>
            <p:cNvPr id="150" name="TextBox 149"/>
            <p:cNvSpPr txBox="1"/>
            <p:nvPr/>
          </p:nvSpPr>
          <p:spPr>
            <a:xfrm>
              <a:off x="3648448" y="3897662"/>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n=72</a:t>
              </a:r>
              <a:endParaRPr lang="en-US" sz="1000" b="1" kern="0" dirty="0">
                <a:solidFill>
                  <a:srgbClr val="FFFFFF"/>
                </a:solidFill>
                <a:cs typeface="+mn-ea"/>
                <a:sym typeface="+mn-lt"/>
              </a:endParaRPr>
            </a:p>
          </p:txBody>
        </p:sp>
        <p:sp>
          <p:nvSpPr>
            <p:cNvPr id="151" name="TextBox 150"/>
            <p:cNvSpPr txBox="1"/>
            <p:nvPr/>
          </p:nvSpPr>
          <p:spPr>
            <a:xfrm>
              <a:off x="4088208" y="3898366"/>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n=62</a:t>
              </a:r>
              <a:endParaRPr lang="en-US" sz="1000" b="1" kern="0" dirty="0">
                <a:solidFill>
                  <a:srgbClr val="FFFFFF"/>
                </a:solidFill>
                <a:cs typeface="+mn-ea"/>
                <a:sym typeface="+mn-lt"/>
              </a:endParaRPr>
            </a:p>
          </p:txBody>
        </p:sp>
        <p:sp>
          <p:nvSpPr>
            <p:cNvPr id="152" name="TextBox 151"/>
            <p:cNvSpPr txBox="1"/>
            <p:nvPr/>
          </p:nvSpPr>
          <p:spPr>
            <a:xfrm>
              <a:off x="4374450" y="3898052"/>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n=77</a:t>
              </a:r>
              <a:endParaRPr lang="en-US" sz="1000" b="1" kern="0" dirty="0">
                <a:solidFill>
                  <a:srgbClr val="FFFFFF"/>
                </a:solidFill>
                <a:cs typeface="+mn-ea"/>
                <a:sym typeface="+mn-lt"/>
              </a:endParaRPr>
            </a:p>
          </p:txBody>
        </p:sp>
        <p:sp>
          <p:nvSpPr>
            <p:cNvPr id="153" name="TextBox 152"/>
            <p:cNvSpPr txBox="1"/>
            <p:nvPr/>
          </p:nvSpPr>
          <p:spPr>
            <a:xfrm>
              <a:off x="4818133" y="389803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n=25</a:t>
              </a:r>
              <a:endParaRPr lang="en-US" sz="1000" b="1" kern="0" dirty="0">
                <a:solidFill>
                  <a:srgbClr val="FFFFFF"/>
                </a:solidFill>
                <a:cs typeface="+mn-ea"/>
                <a:sym typeface="+mn-lt"/>
              </a:endParaRPr>
            </a:p>
          </p:txBody>
        </p:sp>
        <p:sp>
          <p:nvSpPr>
            <p:cNvPr id="154" name="TextBox 153"/>
            <p:cNvSpPr txBox="1"/>
            <p:nvPr/>
          </p:nvSpPr>
          <p:spPr>
            <a:xfrm>
              <a:off x="5104376" y="3897717"/>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n=34</a:t>
              </a:r>
              <a:endParaRPr lang="en-US" sz="1000" b="1" kern="0" dirty="0">
                <a:solidFill>
                  <a:srgbClr val="FFFFFF"/>
                </a:solidFill>
                <a:cs typeface="+mn-ea"/>
                <a:sym typeface="+mn-lt"/>
              </a:endParaRPr>
            </a:p>
          </p:txBody>
        </p:sp>
        <p:sp>
          <p:nvSpPr>
            <p:cNvPr id="155" name="TextBox 154"/>
            <p:cNvSpPr txBox="1"/>
            <p:nvPr/>
          </p:nvSpPr>
          <p:spPr>
            <a:xfrm>
              <a:off x="5529708" y="3898780"/>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n=14</a:t>
              </a:r>
              <a:endParaRPr lang="en-US" sz="1000" b="1" kern="0" dirty="0">
                <a:solidFill>
                  <a:srgbClr val="FFFFFF"/>
                </a:solidFill>
                <a:cs typeface="+mn-ea"/>
                <a:sym typeface="+mn-lt"/>
              </a:endParaRPr>
            </a:p>
          </p:txBody>
        </p:sp>
        <p:sp>
          <p:nvSpPr>
            <p:cNvPr id="156" name="TextBox 155"/>
            <p:cNvSpPr txBox="1"/>
            <p:nvPr/>
          </p:nvSpPr>
          <p:spPr>
            <a:xfrm>
              <a:off x="5815951" y="3898466"/>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n=23</a:t>
              </a:r>
              <a:endParaRPr lang="en-US" sz="1000" b="1" kern="0" dirty="0">
                <a:solidFill>
                  <a:srgbClr val="FFFFFF"/>
                </a:solidFill>
                <a:cs typeface="+mn-ea"/>
                <a:sym typeface="+mn-lt"/>
              </a:endParaRPr>
            </a:p>
          </p:txBody>
        </p:sp>
        <p:sp>
          <p:nvSpPr>
            <p:cNvPr id="157" name="TextBox 156"/>
            <p:cNvSpPr txBox="1"/>
            <p:nvPr/>
          </p:nvSpPr>
          <p:spPr>
            <a:xfrm>
              <a:off x="6233076" y="3897717"/>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n=59</a:t>
              </a:r>
              <a:endParaRPr lang="en-US" sz="1000" b="1" kern="0" dirty="0">
                <a:solidFill>
                  <a:srgbClr val="FFFFFF"/>
                </a:solidFill>
                <a:cs typeface="+mn-ea"/>
                <a:sym typeface="+mn-lt"/>
              </a:endParaRPr>
            </a:p>
          </p:txBody>
        </p:sp>
        <p:sp>
          <p:nvSpPr>
            <p:cNvPr id="158" name="TextBox 157"/>
            <p:cNvSpPr txBox="1"/>
            <p:nvPr/>
          </p:nvSpPr>
          <p:spPr>
            <a:xfrm>
              <a:off x="6512495" y="3897403"/>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n=75</a:t>
              </a:r>
              <a:endParaRPr lang="en-US" sz="1000" b="1" kern="0" dirty="0">
                <a:solidFill>
                  <a:srgbClr val="FFFFFF"/>
                </a:solidFill>
                <a:cs typeface="+mn-ea"/>
                <a:sym typeface="+mn-lt"/>
              </a:endParaRPr>
            </a:p>
          </p:txBody>
        </p:sp>
        <p:sp>
          <p:nvSpPr>
            <p:cNvPr id="159" name="TextBox 158"/>
            <p:cNvSpPr txBox="1"/>
            <p:nvPr/>
          </p:nvSpPr>
          <p:spPr>
            <a:xfrm>
              <a:off x="6935456" y="3897575"/>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n=67</a:t>
              </a:r>
              <a:endParaRPr lang="en-US" sz="1000" b="1" kern="0" dirty="0">
                <a:solidFill>
                  <a:srgbClr val="FFFFFF"/>
                </a:solidFill>
                <a:cs typeface="+mn-ea"/>
                <a:sym typeface="+mn-lt"/>
              </a:endParaRPr>
            </a:p>
          </p:txBody>
        </p:sp>
        <p:sp>
          <p:nvSpPr>
            <p:cNvPr id="160" name="TextBox 159"/>
            <p:cNvSpPr txBox="1"/>
            <p:nvPr/>
          </p:nvSpPr>
          <p:spPr>
            <a:xfrm>
              <a:off x="7221699" y="389726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n=82</a:t>
              </a:r>
              <a:endParaRPr lang="en-US" sz="1000" b="1" kern="0" dirty="0">
                <a:solidFill>
                  <a:srgbClr val="FFFFFF"/>
                </a:solidFill>
                <a:cs typeface="+mn-ea"/>
                <a:sym typeface="+mn-lt"/>
              </a:endParaRPr>
            </a:p>
          </p:txBody>
        </p:sp>
        <p:sp>
          <p:nvSpPr>
            <p:cNvPr id="161" name="TextBox 160"/>
            <p:cNvSpPr txBox="1"/>
            <p:nvPr/>
          </p:nvSpPr>
          <p:spPr>
            <a:xfrm>
              <a:off x="7641255" y="3897575"/>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n=27</a:t>
              </a:r>
              <a:endParaRPr lang="en-US" sz="1000" b="1" kern="0" dirty="0">
                <a:solidFill>
                  <a:srgbClr val="FFFFFF"/>
                </a:solidFill>
                <a:cs typeface="+mn-ea"/>
                <a:sym typeface="+mn-lt"/>
              </a:endParaRPr>
            </a:p>
          </p:txBody>
        </p:sp>
        <p:sp>
          <p:nvSpPr>
            <p:cNvPr id="162" name="TextBox 161"/>
            <p:cNvSpPr txBox="1"/>
            <p:nvPr/>
          </p:nvSpPr>
          <p:spPr>
            <a:xfrm>
              <a:off x="7927498" y="389726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n=38</a:t>
              </a:r>
              <a:endParaRPr lang="en-US" sz="1000" b="1" kern="0" dirty="0">
                <a:solidFill>
                  <a:srgbClr val="FFFFFF"/>
                </a:solidFill>
                <a:cs typeface="+mn-ea"/>
                <a:sym typeface="+mn-lt"/>
              </a:endParaRPr>
            </a:p>
          </p:txBody>
        </p:sp>
        <p:sp>
          <p:nvSpPr>
            <p:cNvPr id="163" name="TextBox 162"/>
            <p:cNvSpPr txBox="1"/>
            <p:nvPr/>
          </p:nvSpPr>
          <p:spPr>
            <a:xfrm>
              <a:off x="8360675" y="3900065"/>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n=14</a:t>
              </a:r>
              <a:endParaRPr lang="en-US" sz="1000" b="1" kern="0" dirty="0">
                <a:solidFill>
                  <a:srgbClr val="FFFFFF"/>
                </a:solidFill>
                <a:cs typeface="+mn-ea"/>
                <a:sym typeface="+mn-lt"/>
              </a:endParaRPr>
            </a:p>
          </p:txBody>
        </p:sp>
        <p:sp>
          <p:nvSpPr>
            <p:cNvPr id="164" name="TextBox 163"/>
            <p:cNvSpPr txBox="1"/>
            <p:nvPr/>
          </p:nvSpPr>
          <p:spPr>
            <a:xfrm>
              <a:off x="8646919" y="3899751"/>
              <a:ext cx="530673" cy="205978"/>
            </a:xfrm>
            <a:prstGeom prst="rect">
              <a:avLst/>
            </a:prstGeom>
            <a:noFill/>
          </p:spPr>
          <p:txBody>
            <a:bodyPr wrap="square">
              <a:spAutoFit/>
            </a:bodyPr>
            <a:lstStyle/>
            <a:p>
              <a:pPr algn="ctr" defTabSz="685800">
                <a:buClr>
                  <a:srgbClr val="000000"/>
                </a:buClr>
                <a:defRPr/>
              </a:pPr>
              <a:r>
                <a:rPr lang="en-US" sz="1000" b="1" kern="0" dirty="0">
                  <a:solidFill>
                    <a:srgbClr val="FFFFFF"/>
                  </a:solidFill>
                  <a:cs typeface="+mn-ea"/>
                  <a:sym typeface="+mn-lt"/>
                </a:rPr>
                <a:t>n=25</a:t>
              </a:r>
              <a:endParaRPr lang="en-US" sz="1000" b="1" kern="0" dirty="0">
                <a:solidFill>
                  <a:srgbClr val="FFFFFF"/>
                </a:solidFill>
                <a:cs typeface="+mn-ea"/>
                <a:sym typeface="+mn-lt"/>
              </a:endParaRPr>
            </a:p>
          </p:txBody>
        </p:sp>
        <p:sp>
          <p:nvSpPr>
            <p:cNvPr id="165" name="TextBox 164"/>
            <p:cNvSpPr txBox="1"/>
            <p:nvPr/>
          </p:nvSpPr>
          <p:spPr>
            <a:xfrm>
              <a:off x="5499" y="4138058"/>
              <a:ext cx="840369" cy="231592"/>
            </a:xfrm>
            <a:prstGeom prst="rect">
              <a:avLst/>
            </a:prstGeom>
            <a:noFill/>
          </p:spPr>
          <p:txBody>
            <a:bodyPr wrap="square" rtlCol="0">
              <a:spAutoFit/>
            </a:bodyPr>
            <a:lstStyle/>
            <a:p>
              <a:pPr algn="ctr" defTabSz="685800">
                <a:buClr>
                  <a:srgbClr val="000000"/>
                </a:buClr>
                <a:defRPr sz="900" b="1">
                  <a:solidFill>
                    <a:srgbClr val="000000"/>
                  </a:solidFill>
                </a:defRPr>
              </a:pPr>
              <a:r>
                <a:rPr lang="zh-CN" altLang="en-US" sz="1200" b="1" kern="0" dirty="0">
                  <a:solidFill>
                    <a:srgbClr val="000000"/>
                  </a:solidFill>
                  <a:cs typeface="+mn-ea"/>
                  <a:sym typeface="+mn-lt"/>
                </a:rPr>
                <a:t>范围（月）</a:t>
              </a:r>
              <a:endParaRPr lang="zh-CN" altLang="en-US" sz="1200" b="1" kern="0" dirty="0">
                <a:solidFill>
                  <a:srgbClr val="000000"/>
                </a:solidFill>
                <a:cs typeface="+mn-ea"/>
                <a:sym typeface="+mn-lt"/>
              </a:endParaRPr>
            </a:p>
          </p:txBody>
        </p:sp>
        <p:cxnSp>
          <p:nvCxnSpPr>
            <p:cNvPr id="166" name="Straight Connector 165"/>
            <p:cNvCxnSpPr/>
            <p:nvPr/>
          </p:nvCxnSpPr>
          <p:spPr>
            <a:xfrm>
              <a:off x="767592" y="2003577"/>
              <a:ext cx="548640" cy="0"/>
            </a:xfrm>
            <a:prstGeom prst="line">
              <a:avLst/>
            </a:prstGeom>
            <a:noFill/>
            <a:ln w="12700" cap="flat" cmpd="sng" algn="ctr">
              <a:solidFill>
                <a:srgbClr val="000000"/>
              </a:solidFill>
              <a:prstDash val="solid"/>
            </a:ln>
            <a:effectLst/>
          </p:spPr>
        </p:cxnSp>
        <p:cxnSp>
          <p:nvCxnSpPr>
            <p:cNvPr id="167" name="Straight Connector 166"/>
            <p:cNvCxnSpPr/>
            <p:nvPr/>
          </p:nvCxnSpPr>
          <p:spPr>
            <a:xfrm>
              <a:off x="1438365" y="2003577"/>
              <a:ext cx="548640" cy="0"/>
            </a:xfrm>
            <a:prstGeom prst="line">
              <a:avLst/>
            </a:prstGeom>
            <a:noFill/>
            <a:ln w="12700" cap="flat" cmpd="sng" algn="ctr">
              <a:solidFill>
                <a:srgbClr val="000000"/>
              </a:solidFill>
              <a:prstDash val="solid"/>
            </a:ln>
            <a:effectLst/>
          </p:spPr>
        </p:cxnSp>
        <p:cxnSp>
          <p:nvCxnSpPr>
            <p:cNvPr id="168" name="Straight Connector 167"/>
            <p:cNvCxnSpPr/>
            <p:nvPr/>
          </p:nvCxnSpPr>
          <p:spPr>
            <a:xfrm>
              <a:off x="2128890" y="2003577"/>
              <a:ext cx="548640" cy="0"/>
            </a:xfrm>
            <a:prstGeom prst="line">
              <a:avLst/>
            </a:prstGeom>
            <a:noFill/>
            <a:ln w="12700" cap="flat" cmpd="sng" algn="ctr">
              <a:solidFill>
                <a:srgbClr val="000000"/>
              </a:solidFill>
              <a:prstDash val="solid"/>
            </a:ln>
            <a:effectLst/>
          </p:spPr>
        </p:cxnSp>
        <p:cxnSp>
          <p:nvCxnSpPr>
            <p:cNvPr id="169" name="Straight Connector 168"/>
            <p:cNvCxnSpPr/>
            <p:nvPr/>
          </p:nvCxnSpPr>
          <p:spPr>
            <a:xfrm>
              <a:off x="2830679" y="2006472"/>
              <a:ext cx="548640" cy="0"/>
            </a:xfrm>
            <a:prstGeom prst="line">
              <a:avLst/>
            </a:prstGeom>
            <a:noFill/>
            <a:ln w="12700" cap="flat" cmpd="sng" algn="ctr">
              <a:solidFill>
                <a:srgbClr val="000000"/>
              </a:solidFill>
              <a:prstDash val="solid"/>
            </a:ln>
            <a:effectLst/>
          </p:spPr>
        </p:cxnSp>
        <p:grpSp>
          <p:nvGrpSpPr>
            <p:cNvPr id="170" name="Group 169"/>
            <p:cNvGrpSpPr/>
            <p:nvPr/>
          </p:nvGrpSpPr>
          <p:grpSpPr>
            <a:xfrm>
              <a:off x="4005130" y="4562510"/>
              <a:ext cx="2055288" cy="285487"/>
              <a:chOff x="3453342" y="4523882"/>
              <a:chExt cx="2055288" cy="285487"/>
            </a:xfrm>
          </p:grpSpPr>
          <p:sp>
            <p:nvSpPr>
              <p:cNvPr id="199" name="TextBox 198"/>
              <p:cNvSpPr txBox="1"/>
              <p:nvPr/>
            </p:nvSpPr>
            <p:spPr>
              <a:xfrm>
                <a:off x="3506831" y="4526016"/>
                <a:ext cx="1227738" cy="283353"/>
              </a:xfrm>
              <a:prstGeom prst="rect">
                <a:avLst/>
              </a:prstGeom>
              <a:noFill/>
            </p:spPr>
            <p:txBody>
              <a:bodyPr wrap="square" rtlCol="0">
                <a:spAutoFit/>
              </a:bodyPr>
              <a:lstStyle/>
              <a:p>
                <a:pPr defTabSz="685800">
                  <a:buClr>
                    <a:srgbClr val="000000"/>
                  </a:buClr>
                  <a:defRPr/>
                </a:pPr>
                <a:r>
                  <a:rPr lang="zh-CN" altLang="en-US" sz="1600" kern="0" dirty="0">
                    <a:solidFill>
                      <a:srgbClr val="000000"/>
                    </a:solidFill>
                    <a:cs typeface="+mn-ea"/>
                    <a:sym typeface="+mn-lt"/>
                  </a:rPr>
                  <a:t>阿替利珠单抗</a:t>
                </a:r>
                <a:endParaRPr lang="en-GB" sz="1600" kern="0" dirty="0">
                  <a:solidFill>
                    <a:srgbClr val="000000"/>
                  </a:solidFill>
                  <a:cs typeface="+mn-ea"/>
                  <a:sym typeface="+mn-lt"/>
                </a:endParaRPr>
              </a:p>
            </p:txBody>
          </p:sp>
          <p:sp>
            <p:nvSpPr>
              <p:cNvPr id="200" name="Rectangle 199"/>
              <p:cNvSpPr/>
              <p:nvPr/>
            </p:nvSpPr>
            <p:spPr>
              <a:xfrm>
                <a:off x="3453342" y="4625961"/>
                <a:ext cx="91440" cy="91440"/>
              </a:xfrm>
              <a:prstGeom prst="rect">
                <a:avLst/>
              </a:prstGeom>
              <a:solidFill>
                <a:srgbClr val="3953A4"/>
              </a:solidFill>
              <a:ln w="25400" cap="flat" cmpd="sng" algn="ctr">
                <a:noFill/>
                <a:prstDash val="solid"/>
              </a:ln>
              <a:effectLst/>
            </p:spPr>
            <p:txBody>
              <a:bodyPr rtlCol="0" anchor="ctr"/>
              <a:lstStyle/>
              <a:p>
                <a:pPr algn="ctr" defTabSz="685800">
                  <a:buClr>
                    <a:srgbClr val="000000"/>
                  </a:buClr>
                  <a:defRPr/>
                </a:pPr>
                <a:endParaRPr lang="en-GB" sz="1600" kern="0" dirty="0">
                  <a:solidFill>
                    <a:srgbClr val="FFFFFF"/>
                  </a:solidFill>
                  <a:cs typeface="+mn-ea"/>
                  <a:sym typeface="+mn-lt"/>
                </a:endParaRPr>
              </a:p>
            </p:txBody>
          </p:sp>
          <p:grpSp>
            <p:nvGrpSpPr>
              <p:cNvPr id="201" name="Group 200"/>
              <p:cNvGrpSpPr/>
              <p:nvPr/>
            </p:nvGrpSpPr>
            <p:grpSpPr>
              <a:xfrm>
                <a:off x="4677807" y="4523882"/>
                <a:ext cx="830823" cy="284503"/>
                <a:chOff x="4677807" y="4523882"/>
                <a:chExt cx="830823" cy="284503"/>
              </a:xfrm>
            </p:grpSpPr>
            <p:sp>
              <p:nvSpPr>
                <p:cNvPr id="202" name="Rectangle 201"/>
                <p:cNvSpPr/>
                <p:nvPr/>
              </p:nvSpPr>
              <p:spPr>
                <a:xfrm>
                  <a:off x="4677807" y="4627418"/>
                  <a:ext cx="91440" cy="91440"/>
                </a:xfrm>
                <a:prstGeom prst="rect">
                  <a:avLst/>
                </a:prstGeom>
                <a:solidFill>
                  <a:srgbClr val="ED1A22"/>
                </a:solidFill>
                <a:ln w="25400" cap="flat" cmpd="sng" algn="ctr">
                  <a:noFill/>
                  <a:prstDash val="solid"/>
                </a:ln>
                <a:effectLst/>
              </p:spPr>
              <p:txBody>
                <a:bodyPr rtlCol="0" anchor="ctr"/>
                <a:lstStyle/>
                <a:p>
                  <a:pPr algn="ctr" defTabSz="685800">
                    <a:buClr>
                      <a:srgbClr val="000000"/>
                    </a:buClr>
                    <a:defRPr/>
                  </a:pPr>
                  <a:endParaRPr lang="en-GB" sz="1600" kern="0" dirty="0">
                    <a:solidFill>
                      <a:srgbClr val="FFFFFF"/>
                    </a:solidFill>
                    <a:cs typeface="+mn-ea"/>
                    <a:sym typeface="+mn-lt"/>
                  </a:endParaRPr>
                </a:p>
              </p:txBody>
            </p:sp>
            <p:sp>
              <p:nvSpPr>
                <p:cNvPr id="203" name="TextBox 202"/>
                <p:cNvSpPr txBox="1"/>
                <p:nvPr/>
              </p:nvSpPr>
              <p:spPr>
                <a:xfrm>
                  <a:off x="4734795" y="4523882"/>
                  <a:ext cx="773835" cy="284503"/>
                </a:xfrm>
                <a:prstGeom prst="rect">
                  <a:avLst/>
                </a:prstGeom>
                <a:noFill/>
              </p:spPr>
              <p:txBody>
                <a:bodyPr wrap="square" rtlCol="0">
                  <a:spAutoFit/>
                </a:bodyPr>
                <a:lstStyle/>
                <a:p>
                  <a:pPr defTabSz="685800">
                    <a:buClr>
                      <a:srgbClr val="000000"/>
                    </a:buClr>
                    <a:defRPr/>
                  </a:pPr>
                  <a:r>
                    <a:rPr lang="en-US" sz="1600" kern="0" dirty="0">
                      <a:solidFill>
                        <a:srgbClr val="000000"/>
                      </a:solidFill>
                      <a:cs typeface="+mn-ea"/>
                      <a:sym typeface="+mn-lt"/>
                    </a:rPr>
                    <a:t>BSC</a:t>
                  </a:r>
                  <a:endParaRPr lang="en-GB" sz="1600" kern="0" dirty="0">
                    <a:solidFill>
                      <a:srgbClr val="000000"/>
                    </a:solidFill>
                    <a:cs typeface="+mn-ea"/>
                    <a:sym typeface="+mn-lt"/>
                  </a:endParaRPr>
                </a:p>
              </p:txBody>
            </p:sp>
          </p:grpSp>
        </p:grpSp>
        <p:grpSp>
          <p:nvGrpSpPr>
            <p:cNvPr id="171" name="Group 170"/>
            <p:cNvGrpSpPr/>
            <p:nvPr/>
          </p:nvGrpSpPr>
          <p:grpSpPr>
            <a:xfrm>
              <a:off x="670992" y="1169917"/>
              <a:ext cx="2951760" cy="374170"/>
              <a:chOff x="506280" y="1135017"/>
              <a:chExt cx="2951760" cy="374170"/>
            </a:xfrm>
          </p:grpSpPr>
          <p:sp>
            <p:nvSpPr>
              <p:cNvPr id="197" name="TextBox 196"/>
              <p:cNvSpPr txBox="1"/>
              <p:nvPr/>
            </p:nvSpPr>
            <p:spPr>
              <a:xfrm>
                <a:off x="520935" y="1135017"/>
                <a:ext cx="2937105" cy="213448"/>
              </a:xfrm>
              <a:prstGeom prst="rect">
                <a:avLst/>
              </a:prstGeom>
              <a:noFill/>
            </p:spPr>
            <p:txBody>
              <a:bodyPr wrap="square" rtlCol="0">
                <a:spAutoFit/>
              </a:bodyPr>
              <a:lstStyle/>
              <a:p>
                <a:pPr defTabSz="685800">
                  <a:buClr>
                    <a:srgbClr val="000000"/>
                  </a:buClr>
                  <a:defRPr/>
                </a:pPr>
                <a:r>
                  <a:rPr lang="zh-CN" altLang="en-US" sz="1055" i="1" kern="0" dirty="0">
                    <a:solidFill>
                      <a:srgbClr val="3953A4"/>
                    </a:solidFill>
                    <a:cs typeface="+mn-ea"/>
                    <a:sym typeface="+mn-lt"/>
                  </a:rPr>
                  <a:t>至任何复发的中位（范围）时间：</a:t>
                </a:r>
                <a:r>
                  <a:rPr lang="en-US" altLang="zh-CN" sz="1055" i="1" kern="0" dirty="0">
                    <a:solidFill>
                      <a:srgbClr val="3953A4"/>
                    </a:solidFill>
                    <a:cs typeface="+mn-ea"/>
                    <a:sym typeface="+mn-lt"/>
                  </a:rPr>
                  <a:t>17.6</a:t>
                </a:r>
                <a:r>
                  <a:rPr lang="zh-CN" altLang="en-US" sz="1055" i="1" kern="0" dirty="0">
                    <a:solidFill>
                      <a:srgbClr val="3953A4"/>
                    </a:solidFill>
                    <a:cs typeface="+mn-ea"/>
                    <a:sym typeface="+mn-lt"/>
                  </a:rPr>
                  <a:t>个月</a:t>
                </a:r>
                <a:r>
                  <a:rPr lang="en-US" altLang="zh-CN" sz="1055" i="1" kern="0" dirty="0">
                    <a:solidFill>
                      <a:srgbClr val="3953A4"/>
                    </a:solidFill>
                    <a:cs typeface="+mn-ea"/>
                    <a:sym typeface="+mn-lt"/>
                  </a:rPr>
                  <a:t>(0.7-42.3)</a:t>
                </a:r>
                <a:endParaRPr lang="en-US" altLang="zh-CN" sz="1055" i="1" kern="0" dirty="0">
                  <a:solidFill>
                    <a:srgbClr val="3953A4"/>
                  </a:solidFill>
                  <a:cs typeface="+mn-ea"/>
                  <a:sym typeface="+mn-lt"/>
                </a:endParaRPr>
              </a:p>
            </p:txBody>
          </p:sp>
          <p:sp>
            <p:nvSpPr>
              <p:cNvPr id="198" name="TextBox 197"/>
              <p:cNvSpPr txBox="1"/>
              <p:nvPr/>
            </p:nvSpPr>
            <p:spPr>
              <a:xfrm>
                <a:off x="506280" y="1295739"/>
                <a:ext cx="2951760" cy="213448"/>
              </a:xfrm>
              <a:prstGeom prst="rect">
                <a:avLst/>
              </a:prstGeom>
              <a:noFill/>
            </p:spPr>
            <p:txBody>
              <a:bodyPr wrap="square" rtlCol="0">
                <a:spAutoFit/>
              </a:bodyPr>
              <a:lstStyle/>
              <a:p>
                <a:pPr defTabSz="685800">
                  <a:buClr>
                    <a:srgbClr val="000000"/>
                  </a:buClr>
                  <a:defRPr/>
                </a:pPr>
                <a:r>
                  <a:rPr lang="zh-CN" altLang="en-US" sz="1055" i="1" kern="0" dirty="0">
                    <a:solidFill>
                      <a:srgbClr val="ED1A22"/>
                    </a:solidFill>
                    <a:cs typeface="+mn-ea"/>
                    <a:sym typeface="+mn-lt"/>
                  </a:rPr>
                  <a:t>至任何复发的中位（范围）时间：</a:t>
                </a:r>
                <a:r>
                  <a:rPr lang="en-US" altLang="zh-CN" sz="1055" i="1" kern="0" dirty="0">
                    <a:solidFill>
                      <a:srgbClr val="ED1A22"/>
                    </a:solidFill>
                    <a:cs typeface="+mn-ea"/>
                    <a:sym typeface="+mn-lt"/>
                  </a:rPr>
                  <a:t>10.9</a:t>
                </a:r>
                <a:r>
                  <a:rPr lang="zh-CN" altLang="en-US" sz="1055" i="1" kern="0" dirty="0">
                    <a:solidFill>
                      <a:srgbClr val="ED1A22"/>
                    </a:solidFill>
                    <a:cs typeface="+mn-ea"/>
                    <a:sym typeface="+mn-lt"/>
                  </a:rPr>
                  <a:t>个月</a:t>
                </a:r>
                <a:r>
                  <a:rPr lang="en-US" altLang="zh-CN" sz="1055" i="1" kern="0" dirty="0">
                    <a:solidFill>
                      <a:srgbClr val="ED1A22"/>
                    </a:solidFill>
                    <a:cs typeface="+mn-ea"/>
                    <a:sym typeface="+mn-lt"/>
                  </a:rPr>
                  <a:t>(1.3-37.3)</a:t>
                </a:r>
                <a:endParaRPr lang="en-US" altLang="zh-CN" sz="1055" i="1" kern="0" dirty="0">
                  <a:solidFill>
                    <a:srgbClr val="ED1A22"/>
                  </a:solidFill>
                  <a:cs typeface="+mn-ea"/>
                  <a:sym typeface="+mn-lt"/>
                </a:endParaRPr>
              </a:p>
            </p:txBody>
          </p:sp>
        </p:grpSp>
        <p:grpSp>
          <p:nvGrpSpPr>
            <p:cNvPr id="172" name="Group 171"/>
            <p:cNvGrpSpPr/>
            <p:nvPr/>
          </p:nvGrpSpPr>
          <p:grpSpPr>
            <a:xfrm>
              <a:off x="3457010" y="1177566"/>
              <a:ext cx="2914879" cy="374170"/>
              <a:chOff x="3332423" y="1142666"/>
              <a:chExt cx="2937105" cy="374170"/>
            </a:xfrm>
          </p:grpSpPr>
          <p:sp>
            <p:nvSpPr>
              <p:cNvPr id="195" name="TextBox 194"/>
              <p:cNvSpPr txBox="1"/>
              <p:nvPr/>
            </p:nvSpPr>
            <p:spPr>
              <a:xfrm>
                <a:off x="3347078" y="1142666"/>
                <a:ext cx="2922450" cy="213448"/>
              </a:xfrm>
              <a:prstGeom prst="rect">
                <a:avLst/>
              </a:prstGeom>
              <a:noFill/>
            </p:spPr>
            <p:txBody>
              <a:bodyPr wrap="square" rtlCol="0">
                <a:spAutoFit/>
              </a:bodyPr>
              <a:lstStyle/>
              <a:p>
                <a:pPr defTabSz="685800">
                  <a:buClr>
                    <a:srgbClr val="000000"/>
                  </a:buClr>
                  <a:defRPr sz="850" i="1">
                    <a:solidFill>
                      <a:srgbClr val="3953A4"/>
                    </a:solidFill>
                  </a:defRPr>
                </a:pPr>
                <a:r>
                  <a:rPr lang="zh-CN" altLang="en-US" sz="1055" i="1" kern="0" dirty="0">
                    <a:solidFill>
                      <a:srgbClr val="3953A4"/>
                    </a:solidFill>
                    <a:cs typeface="+mn-ea"/>
                    <a:sym typeface="+mn-lt"/>
                  </a:rPr>
                  <a:t>至任何复发的中位（范围）时间：</a:t>
                </a:r>
                <a:r>
                  <a:rPr lang="en-US" altLang="zh-CN" sz="1055" i="1" kern="0" dirty="0">
                    <a:solidFill>
                      <a:srgbClr val="3953A4"/>
                    </a:solidFill>
                    <a:cs typeface="+mn-ea"/>
                    <a:sym typeface="+mn-lt"/>
                  </a:rPr>
                  <a:t>12.4</a:t>
                </a:r>
                <a:r>
                  <a:rPr lang="zh-CN" altLang="en-US" sz="1055" i="1" kern="0" dirty="0">
                    <a:solidFill>
                      <a:srgbClr val="3953A4"/>
                    </a:solidFill>
                    <a:cs typeface="+mn-ea"/>
                    <a:sym typeface="+mn-lt"/>
                  </a:rPr>
                  <a:t>个月</a:t>
                </a:r>
                <a:r>
                  <a:rPr lang="en-US" altLang="zh-CN" sz="1055" i="1" kern="0" dirty="0">
                    <a:solidFill>
                      <a:srgbClr val="3953A4"/>
                    </a:solidFill>
                    <a:cs typeface="+mn-ea"/>
                    <a:sym typeface="+mn-lt"/>
                  </a:rPr>
                  <a:t>(0.7-42.3)</a:t>
                </a:r>
                <a:endParaRPr lang="zh-CN" altLang="en-US" sz="1055" i="1" kern="0" dirty="0">
                  <a:solidFill>
                    <a:srgbClr val="3953A4"/>
                  </a:solidFill>
                  <a:cs typeface="+mn-ea"/>
                  <a:sym typeface="+mn-lt"/>
                </a:endParaRPr>
              </a:p>
            </p:txBody>
          </p:sp>
          <p:sp>
            <p:nvSpPr>
              <p:cNvPr id="196" name="TextBox 195"/>
              <p:cNvSpPr txBox="1"/>
              <p:nvPr/>
            </p:nvSpPr>
            <p:spPr>
              <a:xfrm>
                <a:off x="3332423" y="1303388"/>
                <a:ext cx="2922450" cy="213448"/>
              </a:xfrm>
              <a:prstGeom prst="rect">
                <a:avLst/>
              </a:prstGeom>
              <a:noFill/>
            </p:spPr>
            <p:txBody>
              <a:bodyPr wrap="square" rtlCol="0">
                <a:spAutoFit/>
              </a:bodyPr>
              <a:lstStyle/>
              <a:p>
                <a:pPr defTabSz="685800">
                  <a:buClr>
                    <a:srgbClr val="000000"/>
                  </a:buClr>
                  <a:defRPr sz="850" i="1">
                    <a:solidFill>
                      <a:srgbClr val="ED1A22"/>
                    </a:solidFill>
                  </a:defRPr>
                </a:pPr>
                <a:r>
                  <a:rPr lang="zh-CN" altLang="en-US" sz="1055" i="1" kern="0" dirty="0">
                    <a:solidFill>
                      <a:srgbClr val="ED1A22"/>
                    </a:solidFill>
                    <a:cs typeface="+mn-ea"/>
                    <a:sym typeface="+mn-lt"/>
                  </a:rPr>
                  <a:t>至任何复发的中位（范围）时间：</a:t>
                </a:r>
                <a:r>
                  <a:rPr lang="en-US" altLang="zh-CN" sz="1055" i="1" kern="0" dirty="0">
                    <a:solidFill>
                      <a:srgbClr val="ED1A22"/>
                    </a:solidFill>
                    <a:cs typeface="+mn-ea"/>
                    <a:sym typeface="+mn-lt"/>
                  </a:rPr>
                  <a:t>11.1</a:t>
                </a:r>
                <a:r>
                  <a:rPr lang="zh-CN" altLang="en-US" sz="1055" i="1" kern="0" dirty="0">
                    <a:solidFill>
                      <a:srgbClr val="ED1A22"/>
                    </a:solidFill>
                    <a:cs typeface="+mn-ea"/>
                    <a:sym typeface="+mn-lt"/>
                  </a:rPr>
                  <a:t>个月</a:t>
                </a:r>
                <a:r>
                  <a:rPr lang="en-US" altLang="zh-CN" sz="1055" i="1" kern="0" dirty="0">
                    <a:solidFill>
                      <a:srgbClr val="ED1A22"/>
                    </a:solidFill>
                    <a:cs typeface="+mn-ea"/>
                    <a:sym typeface="+mn-lt"/>
                  </a:rPr>
                  <a:t>(0.8-42.1)</a:t>
                </a:r>
                <a:endParaRPr lang="zh-CN" altLang="en-US" sz="1055" i="1" kern="0" dirty="0">
                  <a:solidFill>
                    <a:srgbClr val="ED1A22"/>
                  </a:solidFill>
                  <a:cs typeface="+mn-ea"/>
                  <a:sym typeface="+mn-lt"/>
                </a:endParaRPr>
              </a:p>
            </p:txBody>
          </p:sp>
        </p:grpSp>
        <p:grpSp>
          <p:nvGrpSpPr>
            <p:cNvPr id="173" name="Group 172"/>
            <p:cNvGrpSpPr/>
            <p:nvPr/>
          </p:nvGrpSpPr>
          <p:grpSpPr>
            <a:xfrm>
              <a:off x="6253915" y="1169917"/>
              <a:ext cx="2929461" cy="374170"/>
              <a:chOff x="6151555" y="1127596"/>
              <a:chExt cx="2944116" cy="374170"/>
            </a:xfrm>
          </p:grpSpPr>
          <p:sp>
            <p:nvSpPr>
              <p:cNvPr id="193" name="TextBox 192"/>
              <p:cNvSpPr txBox="1"/>
              <p:nvPr/>
            </p:nvSpPr>
            <p:spPr>
              <a:xfrm>
                <a:off x="6166210" y="1127596"/>
                <a:ext cx="2929461" cy="213448"/>
              </a:xfrm>
              <a:prstGeom prst="rect">
                <a:avLst/>
              </a:prstGeom>
              <a:noFill/>
            </p:spPr>
            <p:txBody>
              <a:bodyPr wrap="square" rtlCol="0">
                <a:spAutoFit/>
              </a:bodyPr>
              <a:lstStyle/>
              <a:p>
                <a:pPr defTabSz="685800">
                  <a:buClr>
                    <a:srgbClr val="000000"/>
                  </a:buClr>
                  <a:defRPr sz="850" i="1">
                    <a:solidFill>
                      <a:srgbClr val="3953A4"/>
                    </a:solidFill>
                  </a:defRPr>
                </a:pPr>
                <a:r>
                  <a:rPr lang="zh-CN" altLang="en-US" sz="1055" i="1" kern="0" dirty="0">
                    <a:solidFill>
                      <a:srgbClr val="3953A4"/>
                    </a:solidFill>
                    <a:cs typeface="+mn-ea"/>
                    <a:sym typeface="+mn-lt"/>
                  </a:rPr>
                  <a:t>至任何复发的中位（范围）时间：</a:t>
                </a:r>
                <a:r>
                  <a:rPr lang="en-US" altLang="zh-CN" sz="1055" i="1" kern="0" dirty="0">
                    <a:solidFill>
                      <a:srgbClr val="3953A4"/>
                    </a:solidFill>
                    <a:cs typeface="+mn-ea"/>
                    <a:sym typeface="+mn-lt"/>
                  </a:rPr>
                  <a:t>12.3</a:t>
                </a:r>
                <a:r>
                  <a:rPr lang="zh-CN" altLang="en-US" sz="1055" i="1" kern="0" dirty="0">
                    <a:solidFill>
                      <a:srgbClr val="3953A4"/>
                    </a:solidFill>
                    <a:cs typeface="+mn-ea"/>
                    <a:sym typeface="+mn-lt"/>
                  </a:rPr>
                  <a:t>个月</a:t>
                </a:r>
                <a:r>
                  <a:rPr lang="en-US" altLang="zh-CN" sz="1055" i="1" kern="0" dirty="0">
                    <a:solidFill>
                      <a:srgbClr val="3953A4"/>
                    </a:solidFill>
                    <a:cs typeface="+mn-ea"/>
                    <a:sym typeface="+mn-lt"/>
                  </a:rPr>
                  <a:t>(0.7-42.3)</a:t>
                </a:r>
                <a:endParaRPr lang="zh-CN" altLang="en-US" sz="1055" i="1" kern="0" dirty="0">
                  <a:solidFill>
                    <a:srgbClr val="3953A4"/>
                  </a:solidFill>
                  <a:cs typeface="+mn-ea"/>
                  <a:sym typeface="+mn-lt"/>
                </a:endParaRPr>
              </a:p>
            </p:txBody>
          </p:sp>
          <p:sp>
            <p:nvSpPr>
              <p:cNvPr id="194" name="TextBox 193"/>
              <p:cNvSpPr txBox="1"/>
              <p:nvPr/>
            </p:nvSpPr>
            <p:spPr>
              <a:xfrm>
                <a:off x="6151555" y="1288318"/>
                <a:ext cx="2922450" cy="213448"/>
              </a:xfrm>
              <a:prstGeom prst="rect">
                <a:avLst/>
              </a:prstGeom>
              <a:noFill/>
            </p:spPr>
            <p:txBody>
              <a:bodyPr wrap="square" rtlCol="0">
                <a:spAutoFit/>
              </a:bodyPr>
              <a:lstStyle/>
              <a:p>
                <a:pPr defTabSz="685800">
                  <a:buClr>
                    <a:srgbClr val="000000"/>
                  </a:buClr>
                  <a:defRPr sz="850" i="1">
                    <a:solidFill>
                      <a:srgbClr val="ED1A22"/>
                    </a:solidFill>
                  </a:defRPr>
                </a:pPr>
                <a:r>
                  <a:rPr lang="zh-CN" altLang="en-US" sz="1055" i="1" kern="0" dirty="0">
                    <a:solidFill>
                      <a:srgbClr val="ED1A22"/>
                    </a:solidFill>
                    <a:cs typeface="+mn-ea"/>
                    <a:sym typeface="+mn-lt"/>
                  </a:rPr>
                  <a:t>至任何复发的中位（范围）时间：</a:t>
                </a:r>
                <a:r>
                  <a:rPr lang="en-US" altLang="zh-CN" sz="1055" i="1" kern="0" dirty="0">
                    <a:solidFill>
                      <a:srgbClr val="ED1A22"/>
                    </a:solidFill>
                    <a:cs typeface="+mn-ea"/>
                    <a:sym typeface="+mn-lt"/>
                  </a:rPr>
                  <a:t>12.0</a:t>
                </a:r>
                <a:r>
                  <a:rPr lang="zh-CN" altLang="en-US" sz="1055" i="1" kern="0" dirty="0">
                    <a:solidFill>
                      <a:srgbClr val="ED1A22"/>
                    </a:solidFill>
                    <a:cs typeface="+mn-ea"/>
                    <a:sym typeface="+mn-lt"/>
                  </a:rPr>
                  <a:t>个月</a:t>
                </a:r>
                <a:r>
                  <a:rPr lang="en-US" altLang="zh-CN" sz="1055" i="1" kern="0" dirty="0">
                    <a:solidFill>
                      <a:srgbClr val="ED1A22"/>
                    </a:solidFill>
                    <a:cs typeface="+mn-ea"/>
                    <a:sym typeface="+mn-lt"/>
                  </a:rPr>
                  <a:t>(0.8-42.1)</a:t>
                </a:r>
                <a:endParaRPr lang="zh-CN" altLang="en-US" sz="1055" i="1" kern="0" dirty="0">
                  <a:solidFill>
                    <a:srgbClr val="ED1A22"/>
                  </a:solidFill>
                  <a:cs typeface="+mn-ea"/>
                  <a:sym typeface="+mn-lt"/>
                </a:endParaRPr>
              </a:p>
            </p:txBody>
          </p:sp>
        </p:grpSp>
        <p:sp>
          <p:nvSpPr>
            <p:cNvPr id="174" name="TextBox 173"/>
            <p:cNvSpPr txBox="1"/>
            <p:nvPr/>
          </p:nvSpPr>
          <p:spPr>
            <a:xfrm>
              <a:off x="3538854" y="1635703"/>
              <a:ext cx="548640"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LR</a:t>
              </a:r>
              <a:endParaRPr lang="en-US" altLang="zh-CN" sz="1100" b="1" dirty="0">
                <a:cs typeface="+mn-ea"/>
                <a:sym typeface="+mn-lt"/>
              </a:endParaRPr>
            </a:p>
          </p:txBody>
        </p:sp>
        <p:sp>
          <p:nvSpPr>
            <p:cNvPr id="175" name="TextBox 174"/>
            <p:cNvSpPr txBox="1"/>
            <p:nvPr/>
          </p:nvSpPr>
          <p:spPr>
            <a:xfrm>
              <a:off x="4183992" y="1639462"/>
              <a:ext cx="594526"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76" name="TextBox 175"/>
            <p:cNvSpPr txBox="1"/>
            <p:nvPr/>
          </p:nvSpPr>
          <p:spPr>
            <a:xfrm>
              <a:off x="4895174" y="1629170"/>
              <a:ext cx="600465" cy="361261"/>
            </a:xfrm>
            <a:prstGeom prst="rect">
              <a:avLst/>
            </a:prstGeom>
            <a:noFill/>
          </p:spPr>
          <p:txBody>
            <a:bodyPr wrap="square" rtlCol="0">
              <a:spAutoFit/>
            </a:bodyPr>
            <a:lstStyle/>
            <a:p>
              <a:pPr algn="ctr"/>
              <a:r>
                <a:rPr lang="en-US" altLang="zh-CN" sz="1100" b="1" dirty="0">
                  <a:cs typeface="+mn-ea"/>
                  <a:sym typeface="+mn-lt"/>
                </a:rPr>
                <a:t>LR</a:t>
              </a:r>
              <a:r>
                <a:rPr lang="zh-CN" altLang="en-US" sz="1100" b="1" dirty="0">
                  <a:cs typeface="+mn-ea"/>
                  <a:sym typeface="+mn-lt"/>
                </a:rPr>
                <a:t>和</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77" name="TextBox 176"/>
            <p:cNvSpPr txBox="1"/>
            <p:nvPr/>
          </p:nvSpPr>
          <p:spPr>
            <a:xfrm>
              <a:off x="5605470" y="1633891"/>
              <a:ext cx="541507"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CNS</a:t>
              </a:r>
              <a:endParaRPr lang="en-US" altLang="zh-CN" sz="1100" b="1" dirty="0">
                <a:cs typeface="+mn-ea"/>
                <a:sym typeface="+mn-lt"/>
              </a:endParaRPr>
            </a:p>
          </p:txBody>
        </p:sp>
        <p:cxnSp>
          <p:nvCxnSpPr>
            <p:cNvPr id="178" name="Straight Connector 177"/>
            <p:cNvCxnSpPr/>
            <p:nvPr/>
          </p:nvCxnSpPr>
          <p:spPr>
            <a:xfrm>
              <a:off x="3543570" y="2014581"/>
              <a:ext cx="548640" cy="0"/>
            </a:xfrm>
            <a:prstGeom prst="line">
              <a:avLst/>
            </a:prstGeom>
            <a:noFill/>
            <a:ln w="12700" cap="flat" cmpd="sng" algn="ctr">
              <a:solidFill>
                <a:srgbClr val="000000"/>
              </a:solidFill>
              <a:prstDash val="solid"/>
            </a:ln>
            <a:effectLst/>
          </p:spPr>
        </p:cxnSp>
        <p:cxnSp>
          <p:nvCxnSpPr>
            <p:cNvPr id="179" name="Straight Connector 178"/>
            <p:cNvCxnSpPr/>
            <p:nvPr/>
          </p:nvCxnSpPr>
          <p:spPr>
            <a:xfrm>
              <a:off x="4214343" y="2014581"/>
              <a:ext cx="548640" cy="0"/>
            </a:xfrm>
            <a:prstGeom prst="line">
              <a:avLst/>
            </a:prstGeom>
            <a:noFill/>
            <a:ln w="12700" cap="flat" cmpd="sng" algn="ctr">
              <a:solidFill>
                <a:srgbClr val="000000"/>
              </a:solidFill>
              <a:prstDash val="solid"/>
            </a:ln>
            <a:effectLst/>
          </p:spPr>
        </p:cxnSp>
        <p:cxnSp>
          <p:nvCxnSpPr>
            <p:cNvPr id="180" name="Straight Connector 179"/>
            <p:cNvCxnSpPr/>
            <p:nvPr/>
          </p:nvCxnSpPr>
          <p:spPr>
            <a:xfrm>
              <a:off x="4904868" y="2014581"/>
              <a:ext cx="548640" cy="0"/>
            </a:xfrm>
            <a:prstGeom prst="line">
              <a:avLst/>
            </a:prstGeom>
            <a:noFill/>
            <a:ln w="12700" cap="flat" cmpd="sng" algn="ctr">
              <a:solidFill>
                <a:srgbClr val="000000"/>
              </a:solidFill>
              <a:prstDash val="solid"/>
            </a:ln>
            <a:effectLst/>
          </p:spPr>
        </p:cxnSp>
        <p:cxnSp>
          <p:nvCxnSpPr>
            <p:cNvPr id="181" name="Straight Connector 180"/>
            <p:cNvCxnSpPr/>
            <p:nvPr/>
          </p:nvCxnSpPr>
          <p:spPr>
            <a:xfrm>
              <a:off x="5606657" y="2017476"/>
              <a:ext cx="548640" cy="0"/>
            </a:xfrm>
            <a:prstGeom prst="line">
              <a:avLst/>
            </a:prstGeom>
            <a:noFill/>
            <a:ln w="12700" cap="flat" cmpd="sng" algn="ctr">
              <a:solidFill>
                <a:srgbClr val="000000"/>
              </a:solidFill>
              <a:prstDash val="solid"/>
            </a:ln>
            <a:effectLst/>
          </p:spPr>
        </p:cxnSp>
        <p:sp>
          <p:nvSpPr>
            <p:cNvPr id="182" name="TextBox 181"/>
            <p:cNvSpPr txBox="1"/>
            <p:nvPr/>
          </p:nvSpPr>
          <p:spPr>
            <a:xfrm>
              <a:off x="6358601" y="1647079"/>
              <a:ext cx="548640"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LR</a:t>
              </a:r>
              <a:endParaRPr lang="en-US" altLang="zh-CN" sz="1100" b="1" dirty="0">
                <a:cs typeface="+mn-ea"/>
                <a:sym typeface="+mn-lt"/>
              </a:endParaRPr>
            </a:p>
          </p:txBody>
        </p:sp>
        <p:sp>
          <p:nvSpPr>
            <p:cNvPr id="183" name="TextBox 182"/>
            <p:cNvSpPr txBox="1"/>
            <p:nvPr/>
          </p:nvSpPr>
          <p:spPr>
            <a:xfrm>
              <a:off x="7003740" y="1650838"/>
              <a:ext cx="594526"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84" name="TextBox 183"/>
            <p:cNvSpPr txBox="1"/>
            <p:nvPr/>
          </p:nvSpPr>
          <p:spPr>
            <a:xfrm>
              <a:off x="7714921" y="1640546"/>
              <a:ext cx="600465" cy="361261"/>
            </a:xfrm>
            <a:prstGeom prst="rect">
              <a:avLst/>
            </a:prstGeom>
            <a:noFill/>
          </p:spPr>
          <p:txBody>
            <a:bodyPr wrap="square" rtlCol="0">
              <a:spAutoFit/>
            </a:bodyPr>
            <a:lstStyle/>
            <a:p>
              <a:pPr algn="ctr"/>
              <a:r>
                <a:rPr lang="en-US" altLang="zh-CN" sz="1100" b="1" dirty="0">
                  <a:cs typeface="+mn-ea"/>
                  <a:sym typeface="+mn-lt"/>
                </a:rPr>
                <a:t>LR</a:t>
              </a:r>
              <a:r>
                <a:rPr lang="zh-CN" altLang="en-US" sz="1100" b="1" dirty="0">
                  <a:cs typeface="+mn-ea"/>
                  <a:sym typeface="+mn-lt"/>
                </a:rPr>
                <a:t>和</a:t>
              </a:r>
              <a:endParaRPr lang="en-US" altLang="zh-CN" sz="1100" b="1" dirty="0">
                <a:cs typeface="+mn-ea"/>
                <a:sym typeface="+mn-lt"/>
              </a:endParaRPr>
            </a:p>
            <a:p>
              <a:pPr algn="ctr"/>
              <a:r>
                <a:rPr lang="zh-CN" altLang="en-US" sz="1100" b="1" dirty="0">
                  <a:cs typeface="+mn-ea"/>
                  <a:sym typeface="+mn-lt"/>
                </a:rPr>
                <a:t>远处</a:t>
              </a:r>
              <a:endParaRPr lang="en-US" altLang="zh-CN" sz="1100" b="1" dirty="0">
                <a:cs typeface="+mn-ea"/>
                <a:sym typeface="+mn-lt"/>
              </a:endParaRPr>
            </a:p>
          </p:txBody>
        </p:sp>
        <p:sp>
          <p:nvSpPr>
            <p:cNvPr id="185" name="TextBox 184"/>
            <p:cNvSpPr txBox="1"/>
            <p:nvPr/>
          </p:nvSpPr>
          <p:spPr>
            <a:xfrm>
              <a:off x="8425217" y="1645267"/>
              <a:ext cx="541507" cy="361261"/>
            </a:xfrm>
            <a:prstGeom prst="rect">
              <a:avLst/>
            </a:prstGeom>
            <a:noFill/>
          </p:spPr>
          <p:txBody>
            <a:bodyPr wrap="square" rtlCol="0">
              <a:spAutoFit/>
            </a:bodyPr>
            <a:lstStyle/>
            <a:p>
              <a:pPr algn="ctr"/>
              <a:r>
                <a:rPr lang="zh-CN" altLang="en-US" sz="1100" b="1" dirty="0">
                  <a:cs typeface="+mn-ea"/>
                  <a:sym typeface="+mn-lt"/>
                </a:rPr>
                <a:t>仅</a:t>
              </a:r>
              <a:endParaRPr lang="en-US" altLang="zh-CN" sz="1100" b="1" dirty="0">
                <a:cs typeface="+mn-ea"/>
                <a:sym typeface="+mn-lt"/>
              </a:endParaRPr>
            </a:p>
            <a:p>
              <a:pPr algn="ctr"/>
              <a:r>
                <a:rPr lang="en-US" altLang="zh-CN" sz="1100" b="1" dirty="0">
                  <a:cs typeface="+mn-ea"/>
                  <a:sym typeface="+mn-lt"/>
                </a:rPr>
                <a:t>CNS</a:t>
              </a:r>
              <a:endParaRPr lang="en-US" altLang="zh-CN" sz="1100" b="1" dirty="0">
                <a:cs typeface="+mn-ea"/>
                <a:sym typeface="+mn-lt"/>
              </a:endParaRPr>
            </a:p>
          </p:txBody>
        </p:sp>
        <p:cxnSp>
          <p:nvCxnSpPr>
            <p:cNvPr id="186" name="Straight Connector 185"/>
            <p:cNvCxnSpPr/>
            <p:nvPr/>
          </p:nvCxnSpPr>
          <p:spPr>
            <a:xfrm>
              <a:off x="6363317" y="2025957"/>
              <a:ext cx="548640" cy="0"/>
            </a:xfrm>
            <a:prstGeom prst="line">
              <a:avLst/>
            </a:prstGeom>
            <a:noFill/>
            <a:ln w="12700" cap="flat" cmpd="sng" algn="ctr">
              <a:solidFill>
                <a:srgbClr val="000000"/>
              </a:solidFill>
              <a:prstDash val="solid"/>
            </a:ln>
            <a:effectLst/>
          </p:spPr>
        </p:cxnSp>
        <p:cxnSp>
          <p:nvCxnSpPr>
            <p:cNvPr id="187" name="Straight Connector 186"/>
            <p:cNvCxnSpPr/>
            <p:nvPr/>
          </p:nvCxnSpPr>
          <p:spPr>
            <a:xfrm>
              <a:off x="7034090" y="2025957"/>
              <a:ext cx="548640" cy="0"/>
            </a:xfrm>
            <a:prstGeom prst="line">
              <a:avLst/>
            </a:prstGeom>
            <a:noFill/>
            <a:ln w="12700" cap="flat" cmpd="sng" algn="ctr">
              <a:solidFill>
                <a:srgbClr val="000000"/>
              </a:solidFill>
              <a:prstDash val="solid"/>
            </a:ln>
            <a:effectLst/>
          </p:spPr>
        </p:cxnSp>
        <p:cxnSp>
          <p:nvCxnSpPr>
            <p:cNvPr id="188" name="Straight Connector 187"/>
            <p:cNvCxnSpPr/>
            <p:nvPr/>
          </p:nvCxnSpPr>
          <p:spPr>
            <a:xfrm>
              <a:off x="7724615" y="2025957"/>
              <a:ext cx="548640" cy="0"/>
            </a:xfrm>
            <a:prstGeom prst="line">
              <a:avLst/>
            </a:prstGeom>
            <a:noFill/>
            <a:ln w="12700" cap="flat" cmpd="sng" algn="ctr">
              <a:solidFill>
                <a:srgbClr val="000000"/>
              </a:solidFill>
              <a:prstDash val="solid"/>
            </a:ln>
            <a:effectLst/>
          </p:spPr>
        </p:cxnSp>
        <p:cxnSp>
          <p:nvCxnSpPr>
            <p:cNvPr id="189" name="Straight Connector 188"/>
            <p:cNvCxnSpPr/>
            <p:nvPr/>
          </p:nvCxnSpPr>
          <p:spPr>
            <a:xfrm>
              <a:off x="8426404" y="2028852"/>
              <a:ext cx="548640" cy="0"/>
            </a:xfrm>
            <a:prstGeom prst="line">
              <a:avLst/>
            </a:prstGeom>
            <a:noFill/>
            <a:ln w="12700" cap="flat" cmpd="sng" algn="ctr">
              <a:solidFill>
                <a:srgbClr val="000000"/>
              </a:solidFill>
              <a:prstDash val="solid"/>
            </a:ln>
            <a:effectLst/>
          </p:spPr>
        </p:cxnSp>
        <p:grpSp>
          <p:nvGrpSpPr>
            <p:cNvPr id="190" name="Group 189"/>
            <p:cNvGrpSpPr/>
            <p:nvPr/>
          </p:nvGrpSpPr>
          <p:grpSpPr>
            <a:xfrm>
              <a:off x="-204826" y="1166438"/>
              <a:ext cx="988201" cy="367666"/>
              <a:chOff x="-169926" y="1166438"/>
              <a:chExt cx="988201" cy="367666"/>
            </a:xfrm>
          </p:grpSpPr>
          <p:sp>
            <p:nvSpPr>
              <p:cNvPr id="191" name="TextBox 190"/>
              <p:cNvSpPr txBox="1"/>
              <p:nvPr/>
            </p:nvSpPr>
            <p:spPr>
              <a:xfrm>
                <a:off x="-169926" y="1166438"/>
                <a:ext cx="988201" cy="213447"/>
              </a:xfrm>
              <a:prstGeom prst="rect">
                <a:avLst/>
              </a:prstGeom>
              <a:noFill/>
            </p:spPr>
            <p:txBody>
              <a:bodyPr wrap="square" rtlCol="0">
                <a:spAutoFit/>
              </a:bodyPr>
              <a:lstStyle/>
              <a:p>
                <a:pPr algn="r" defTabSz="685800">
                  <a:buClr>
                    <a:srgbClr val="000000"/>
                  </a:buClr>
                  <a:defRPr/>
                </a:pPr>
                <a:r>
                  <a:rPr lang="zh-CN" altLang="en-US" sz="1055" b="1" kern="0" dirty="0">
                    <a:solidFill>
                      <a:srgbClr val="3953A4"/>
                    </a:solidFill>
                    <a:cs typeface="+mn-ea"/>
                    <a:sym typeface="+mn-lt"/>
                  </a:rPr>
                  <a:t>阿替利珠单抗</a:t>
                </a:r>
                <a:r>
                  <a:rPr lang="en-US" sz="1055" b="1" kern="0" dirty="0">
                    <a:solidFill>
                      <a:srgbClr val="3953A4"/>
                    </a:solidFill>
                    <a:cs typeface="+mn-ea"/>
                    <a:sym typeface="+mn-lt"/>
                  </a:rPr>
                  <a:t>:</a:t>
                </a:r>
                <a:endParaRPr lang="en-US" sz="1055" b="1" kern="0" dirty="0">
                  <a:solidFill>
                    <a:srgbClr val="3953A4"/>
                  </a:solidFill>
                  <a:cs typeface="+mn-ea"/>
                  <a:sym typeface="+mn-lt"/>
                </a:endParaRPr>
              </a:p>
            </p:txBody>
          </p:sp>
          <p:sp>
            <p:nvSpPr>
              <p:cNvPr id="192" name="TextBox 191"/>
              <p:cNvSpPr txBox="1"/>
              <p:nvPr/>
            </p:nvSpPr>
            <p:spPr>
              <a:xfrm>
                <a:off x="339681" y="1320656"/>
                <a:ext cx="478594" cy="213448"/>
              </a:xfrm>
              <a:prstGeom prst="rect">
                <a:avLst/>
              </a:prstGeom>
              <a:noFill/>
            </p:spPr>
            <p:txBody>
              <a:bodyPr wrap="square" rtlCol="0">
                <a:spAutoFit/>
              </a:bodyPr>
              <a:lstStyle/>
              <a:p>
                <a:pPr algn="r" defTabSz="685800">
                  <a:buClr>
                    <a:srgbClr val="000000"/>
                  </a:buClr>
                  <a:defRPr/>
                </a:pPr>
                <a:r>
                  <a:rPr lang="en-US" sz="1055" b="1" kern="0" dirty="0">
                    <a:solidFill>
                      <a:srgbClr val="ED1A22"/>
                    </a:solidFill>
                    <a:cs typeface="+mn-ea"/>
                    <a:sym typeface="+mn-lt"/>
                  </a:rPr>
                  <a:t>BSC:</a:t>
                </a:r>
                <a:endParaRPr lang="en-US" sz="1055" b="1" kern="0" dirty="0">
                  <a:solidFill>
                    <a:srgbClr val="ED1A22"/>
                  </a:solidFill>
                  <a:cs typeface="+mn-ea"/>
                  <a:sym typeface="+mn-lt"/>
                </a:endParaRPr>
              </a:p>
            </p:txBody>
          </p:sp>
        </p:grpSp>
      </p:grpSp>
      <p:sp>
        <p:nvSpPr>
          <p:cNvPr id="4" name="文本框 3"/>
          <p:cNvSpPr txBox="1"/>
          <p:nvPr/>
        </p:nvSpPr>
        <p:spPr>
          <a:xfrm>
            <a:off x="4238658" y="919074"/>
            <a:ext cx="3512920" cy="398780"/>
          </a:xfrm>
          <a:prstGeom prst="rect">
            <a:avLst/>
          </a:prstGeom>
          <a:noFill/>
        </p:spPr>
        <p:txBody>
          <a:bodyPr wrap="square" rtlCol="0">
            <a:spAutoFit/>
          </a:bodyPr>
          <a:lstStyle/>
          <a:p>
            <a:pPr algn="ctr"/>
            <a:r>
              <a:rPr lang="zh-CN" altLang="en-US" sz="2000" b="1" dirty="0">
                <a:cs typeface="+mn-ea"/>
                <a:sym typeface="+mn-lt"/>
              </a:rPr>
              <a:t>从随机化至复发的时间</a:t>
            </a:r>
            <a:r>
              <a:rPr lang="en-US" altLang="zh-CN" sz="2000" b="1" baseline="30000" dirty="0">
                <a:cs typeface="+mn-ea"/>
                <a:sym typeface="+mn-lt"/>
              </a:rPr>
              <a:t>a</a:t>
            </a:r>
            <a:endParaRPr lang="en-US" altLang="zh-CN" sz="2000" b="1" baseline="30000" dirty="0">
              <a:cs typeface="+mn-ea"/>
              <a:sym typeface="+mn-l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49472" y="960582"/>
            <a:ext cx="12080240" cy="47078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2000" dirty="0">
                <a:cs typeface="+mn-ea"/>
                <a:sym typeface="+mn-lt"/>
              </a:rPr>
              <a:t>IMpower010</a:t>
            </a:r>
            <a:r>
              <a:rPr lang="zh-CN" altLang="en-US" sz="2000" dirty="0">
                <a:cs typeface="+mn-ea"/>
                <a:sym typeface="+mn-lt"/>
              </a:rPr>
              <a:t>是首个早期</a:t>
            </a:r>
            <a:r>
              <a:rPr lang="en-US" altLang="zh-CN" sz="2000" dirty="0">
                <a:cs typeface="+mn-ea"/>
                <a:sym typeface="+mn-lt"/>
              </a:rPr>
              <a:t>NSCLC</a:t>
            </a:r>
            <a:r>
              <a:rPr lang="zh-CN" altLang="en-US" sz="2000" dirty="0">
                <a:cs typeface="+mn-ea"/>
                <a:sym typeface="+mn-lt"/>
              </a:rPr>
              <a:t>患者手术切除和辅助化疗后辅助</a:t>
            </a:r>
            <a:r>
              <a:rPr lang="en-US" altLang="zh-CN" sz="2000" dirty="0">
                <a:cs typeface="+mn-ea"/>
                <a:sym typeface="+mn-lt"/>
              </a:rPr>
              <a:t>CIT</a:t>
            </a:r>
            <a:r>
              <a:rPr lang="zh-CN" altLang="en-US" sz="2000" dirty="0">
                <a:cs typeface="+mn-ea"/>
                <a:sym typeface="+mn-lt"/>
              </a:rPr>
              <a:t>的</a:t>
            </a:r>
            <a:r>
              <a:rPr lang="en-US" altLang="zh-CN" sz="2000" dirty="0">
                <a:cs typeface="+mn-ea"/>
                <a:sym typeface="+mn-lt"/>
              </a:rPr>
              <a:t>III</a:t>
            </a:r>
            <a:r>
              <a:rPr lang="zh-CN" altLang="en-US" sz="2000" dirty="0">
                <a:cs typeface="+mn-ea"/>
                <a:sym typeface="+mn-lt"/>
              </a:rPr>
              <a:t>期阳性研究，研究显示在</a:t>
            </a:r>
            <a:r>
              <a:rPr lang="en-US" altLang="zh-CN" sz="2000" dirty="0">
                <a:cs typeface="+mn-ea"/>
                <a:sym typeface="+mn-lt"/>
              </a:rPr>
              <a:t>PD-L1 TC &gt;1%</a:t>
            </a:r>
            <a:r>
              <a:rPr lang="zh-CN" altLang="en-US" sz="2000" dirty="0">
                <a:cs typeface="+mn-ea"/>
                <a:sym typeface="+mn-lt"/>
              </a:rPr>
              <a:t>的</a:t>
            </a:r>
            <a:r>
              <a:rPr lang="en-US" altLang="zh-CN" sz="2000" dirty="0">
                <a:cs typeface="+mn-ea"/>
                <a:sym typeface="+mn-lt"/>
              </a:rPr>
              <a:t>II-IIIA</a:t>
            </a:r>
            <a:r>
              <a:rPr lang="zh-CN" altLang="en-US" sz="2000" dirty="0">
                <a:cs typeface="+mn-ea"/>
                <a:sym typeface="+mn-lt"/>
              </a:rPr>
              <a:t>期人群中，阿替利珠单抗辅助治疗降低疾病复发或死亡风险为</a:t>
            </a:r>
            <a:r>
              <a:rPr lang="en-US" altLang="zh-CN" sz="2000" dirty="0">
                <a:cs typeface="+mn-ea"/>
                <a:sym typeface="+mn-lt"/>
              </a:rPr>
              <a:t>34% (HR, 0.66; 95% Cl: 0.50, 0.88) </a:t>
            </a:r>
            <a:r>
              <a:rPr lang="zh-CN" altLang="en-US" sz="2000" dirty="0">
                <a:cs typeface="+mn-ea"/>
                <a:sym typeface="+mn-lt"/>
              </a:rPr>
              <a:t>，可能改变这一人群的标准治疗模式</a:t>
            </a:r>
            <a:endParaRPr lang="en-US" altLang="zh-CN" sz="2000" dirty="0">
              <a:cs typeface="+mn-ea"/>
              <a:sym typeface="+mn-lt"/>
            </a:endParaRPr>
          </a:p>
          <a:p>
            <a:pPr marL="742950" lvl="1" indent="-285750">
              <a:lnSpc>
                <a:spcPct val="150000"/>
              </a:lnSpc>
              <a:buFont typeface="Arial" panose="020B0604020202020204" pitchFamily="34" charset="0"/>
              <a:buChar char="•"/>
            </a:pPr>
            <a:r>
              <a:rPr lang="en-US" altLang="zh-CN" sz="2000" dirty="0">
                <a:cs typeface="+mn-ea"/>
                <a:sym typeface="+mn-lt"/>
              </a:rPr>
              <a:t>PD-L1 TC 1-49%</a:t>
            </a:r>
            <a:r>
              <a:rPr lang="zh-CN" altLang="en-US" sz="2000" dirty="0">
                <a:cs typeface="+mn-ea"/>
                <a:sym typeface="+mn-lt"/>
              </a:rPr>
              <a:t>人群的探索性分析显示</a:t>
            </a:r>
            <a:r>
              <a:rPr lang="en-US" altLang="zh-CN" sz="2000" dirty="0">
                <a:cs typeface="+mn-ea"/>
                <a:sym typeface="+mn-lt"/>
              </a:rPr>
              <a:t>DFS HR</a:t>
            </a:r>
            <a:r>
              <a:rPr lang="zh-CN" altLang="en-US" sz="2000" dirty="0">
                <a:cs typeface="+mn-ea"/>
                <a:sym typeface="+mn-lt"/>
              </a:rPr>
              <a:t>为</a:t>
            </a:r>
            <a:r>
              <a:rPr lang="en-US" altLang="zh-CN" sz="2000" dirty="0">
                <a:cs typeface="+mn-ea"/>
                <a:sym typeface="+mn-lt"/>
              </a:rPr>
              <a:t> 0.87(95% Cl: 0.60, 1.26)</a:t>
            </a:r>
            <a:r>
              <a:rPr lang="zh-CN" altLang="en-US" sz="2000" dirty="0">
                <a:cs typeface="+mn-ea"/>
                <a:sym typeface="+mn-lt"/>
              </a:rPr>
              <a:t>；</a:t>
            </a:r>
            <a:endParaRPr lang="en-US" altLang="zh-CN" sz="2000" dirty="0">
              <a:cs typeface="+mn-ea"/>
              <a:sym typeface="+mn-lt"/>
            </a:endParaRPr>
          </a:p>
          <a:p>
            <a:pPr marL="742950" lvl="1" indent="-285750">
              <a:lnSpc>
                <a:spcPct val="150000"/>
              </a:lnSpc>
              <a:buFont typeface="Arial" panose="020B0604020202020204" pitchFamily="34" charset="0"/>
              <a:buChar char="•"/>
            </a:pPr>
            <a:r>
              <a:rPr lang="zh-CN" altLang="en-US" sz="2000" dirty="0">
                <a:cs typeface="+mn-ea"/>
                <a:sym typeface="+mn-lt"/>
              </a:rPr>
              <a:t>在</a:t>
            </a:r>
            <a:r>
              <a:rPr lang="en-US" altLang="zh-CN" sz="2000" dirty="0">
                <a:cs typeface="+mn-ea"/>
                <a:sym typeface="+mn-lt"/>
              </a:rPr>
              <a:t>PD-L1 TC &gt;50%</a:t>
            </a:r>
            <a:r>
              <a:rPr lang="zh-CN" altLang="en-US" sz="2000" dirty="0">
                <a:cs typeface="+mn-ea"/>
                <a:sym typeface="+mn-lt"/>
              </a:rPr>
              <a:t>人群中观察到最大程度的</a:t>
            </a:r>
            <a:r>
              <a:rPr lang="en-US" altLang="zh-CN" sz="2000" dirty="0">
                <a:cs typeface="+mn-ea"/>
                <a:sym typeface="+mn-lt"/>
              </a:rPr>
              <a:t>DFS</a:t>
            </a:r>
            <a:r>
              <a:rPr lang="zh-CN" altLang="en-US" sz="2000" dirty="0">
                <a:cs typeface="+mn-ea"/>
                <a:sym typeface="+mn-lt"/>
              </a:rPr>
              <a:t>获益</a:t>
            </a:r>
            <a:r>
              <a:rPr lang="en-US" altLang="zh-CN" sz="2000" dirty="0">
                <a:cs typeface="+mn-ea"/>
                <a:sym typeface="+mn-lt"/>
              </a:rPr>
              <a:t> (HR, 0.43; 95% Cl: 0.27, 0.68; </a:t>
            </a:r>
            <a:r>
              <a:rPr lang="zh-CN" altLang="en-US" sz="2000" dirty="0">
                <a:cs typeface="+mn-ea"/>
                <a:sym typeface="+mn-lt"/>
              </a:rPr>
              <a:t>次要终点</a:t>
            </a:r>
            <a:r>
              <a:rPr lang="en-US" altLang="zh-CN" sz="2000" dirty="0">
                <a:cs typeface="+mn-ea"/>
                <a:sym typeface="+mn-lt"/>
              </a:rPr>
              <a:t>)</a:t>
            </a:r>
            <a:r>
              <a:rPr lang="zh-CN" altLang="en-US" sz="2000" dirty="0">
                <a:cs typeface="+mn-ea"/>
                <a:sym typeface="+mn-lt"/>
              </a:rPr>
              <a:t>；</a:t>
            </a:r>
            <a:endParaRPr lang="en-US" altLang="zh-CN" sz="2000" dirty="0">
              <a:cs typeface="+mn-ea"/>
              <a:sym typeface="+mn-lt"/>
            </a:endParaRPr>
          </a:p>
          <a:p>
            <a:pPr marL="742950" lvl="1" indent="-285750">
              <a:lnSpc>
                <a:spcPct val="150000"/>
              </a:lnSpc>
              <a:buFont typeface="Arial" panose="020B0604020202020204" pitchFamily="34" charset="0"/>
              <a:buChar char="•"/>
            </a:pPr>
            <a:r>
              <a:rPr lang="zh-CN" altLang="en-US" sz="2000" dirty="0">
                <a:cs typeface="+mn-ea"/>
                <a:sym typeface="+mn-lt"/>
              </a:rPr>
              <a:t>在排除已知</a:t>
            </a:r>
            <a:r>
              <a:rPr lang="en-US" altLang="zh-CN" sz="2000" dirty="0">
                <a:cs typeface="+mn-ea"/>
                <a:sym typeface="+mn-lt"/>
              </a:rPr>
              <a:t>EGFR/ALK+ NSCLC</a:t>
            </a:r>
            <a:r>
              <a:rPr lang="zh-CN" altLang="en-US" sz="2000" dirty="0">
                <a:cs typeface="+mn-ea"/>
                <a:sym typeface="+mn-lt"/>
              </a:rPr>
              <a:t>患者的事后分析中，大多数</a:t>
            </a:r>
            <a:r>
              <a:rPr lang="en-US" altLang="zh-CN" sz="2000" dirty="0">
                <a:cs typeface="+mn-ea"/>
                <a:sym typeface="+mn-lt"/>
              </a:rPr>
              <a:t>PD-L1</a:t>
            </a:r>
            <a:r>
              <a:rPr lang="zh-CN" altLang="en-US" sz="2000" dirty="0">
                <a:cs typeface="+mn-ea"/>
                <a:sym typeface="+mn-lt"/>
              </a:rPr>
              <a:t>亚组的</a:t>
            </a:r>
            <a:r>
              <a:rPr lang="en-US" altLang="zh-CN" sz="2000" dirty="0">
                <a:cs typeface="+mn-ea"/>
                <a:sym typeface="+mn-lt"/>
              </a:rPr>
              <a:t>DFS HR</a:t>
            </a:r>
            <a:r>
              <a:rPr lang="zh-CN" altLang="en-US" sz="2000" dirty="0">
                <a:cs typeface="+mn-ea"/>
                <a:sym typeface="+mn-lt"/>
              </a:rPr>
              <a:t>均有数值上的改善。</a:t>
            </a:r>
            <a:endParaRPr lang="en-US" altLang="zh-CN" sz="2000" dirty="0">
              <a:cs typeface="+mn-ea"/>
              <a:sym typeface="+mn-lt"/>
            </a:endParaRPr>
          </a:p>
          <a:p>
            <a:pPr marL="285750" indent="-285750">
              <a:lnSpc>
                <a:spcPct val="150000"/>
              </a:lnSpc>
              <a:buFont typeface="Arial" panose="020B0604020202020204" pitchFamily="34" charset="0"/>
              <a:buChar char="•"/>
            </a:pPr>
            <a:r>
              <a:rPr lang="zh-CN" altLang="en-US" sz="2000" dirty="0">
                <a:cs typeface="+mn-ea"/>
                <a:sym typeface="+mn-lt"/>
              </a:rPr>
              <a:t>在</a:t>
            </a:r>
            <a:r>
              <a:rPr lang="en-US" altLang="zh-CN" sz="2000" dirty="0">
                <a:cs typeface="+mn-ea"/>
                <a:sym typeface="+mn-lt"/>
              </a:rPr>
              <a:t>DFS</a:t>
            </a:r>
            <a:r>
              <a:rPr lang="zh-CN" altLang="en-US" sz="2000" dirty="0">
                <a:cs typeface="+mn-ea"/>
                <a:sym typeface="+mn-lt"/>
              </a:rPr>
              <a:t>期中分析中，各研究组的复发模式相似。</a:t>
            </a:r>
            <a:endParaRPr lang="en-US" altLang="zh-CN" sz="2000" dirty="0">
              <a:cs typeface="+mn-ea"/>
              <a:sym typeface="+mn-lt"/>
            </a:endParaRPr>
          </a:p>
          <a:p>
            <a:pPr marL="285750" indent="-285750">
              <a:lnSpc>
                <a:spcPct val="150000"/>
              </a:lnSpc>
              <a:buFont typeface="Arial" panose="020B0604020202020204" pitchFamily="34" charset="0"/>
              <a:buChar char="•"/>
            </a:pPr>
            <a:r>
              <a:rPr lang="zh-CN" altLang="en-US" sz="2000" dirty="0">
                <a:cs typeface="+mn-ea"/>
                <a:sym typeface="+mn-lt"/>
              </a:rPr>
              <a:t>在</a:t>
            </a:r>
            <a:r>
              <a:rPr lang="en-US" altLang="zh-CN" sz="2000" dirty="0">
                <a:cs typeface="+mn-ea"/>
                <a:sym typeface="+mn-lt"/>
              </a:rPr>
              <a:t>PD-L1 TC &gt; 1%</a:t>
            </a:r>
            <a:r>
              <a:rPr lang="zh-CN" altLang="en-US" sz="2000" dirty="0">
                <a:cs typeface="+mn-ea"/>
                <a:sym typeface="+mn-lt"/>
              </a:rPr>
              <a:t> </a:t>
            </a:r>
            <a:r>
              <a:rPr lang="en-US" altLang="zh-CN" sz="2000" dirty="0">
                <a:cs typeface="+mn-ea"/>
                <a:sym typeface="+mn-lt"/>
              </a:rPr>
              <a:t>ll-IIIA</a:t>
            </a:r>
            <a:r>
              <a:rPr lang="zh-CN" altLang="en-US" sz="2000" dirty="0">
                <a:cs typeface="+mn-ea"/>
                <a:sym typeface="+mn-lt"/>
              </a:rPr>
              <a:t>期人群中，与</a:t>
            </a:r>
            <a:r>
              <a:rPr lang="en-US" altLang="zh-CN" sz="2000" dirty="0">
                <a:cs typeface="+mn-ea"/>
                <a:sym typeface="+mn-lt"/>
              </a:rPr>
              <a:t>BSC</a:t>
            </a:r>
            <a:r>
              <a:rPr lang="zh-CN" altLang="en-US" sz="2000" dirty="0">
                <a:cs typeface="+mn-ea"/>
                <a:sym typeface="+mn-lt"/>
              </a:rPr>
              <a:t>组相比，阿替利珠单抗组从随机到复发的时间更长，所有随机 </a:t>
            </a:r>
            <a:r>
              <a:rPr lang="en-US" altLang="zh-CN" sz="2000" dirty="0">
                <a:cs typeface="+mn-ea"/>
                <a:sym typeface="+mn-lt"/>
              </a:rPr>
              <a:t>ll-IIIA</a:t>
            </a:r>
            <a:r>
              <a:rPr lang="zh-CN" altLang="en-US" sz="2000" dirty="0">
                <a:cs typeface="+mn-ea"/>
                <a:sym typeface="+mn-lt"/>
              </a:rPr>
              <a:t>期人群和</a:t>
            </a:r>
            <a:r>
              <a:rPr lang="en-US" altLang="zh-CN" sz="2000" dirty="0">
                <a:cs typeface="+mn-ea"/>
                <a:sym typeface="+mn-lt"/>
              </a:rPr>
              <a:t>ITT</a:t>
            </a:r>
            <a:r>
              <a:rPr lang="zh-CN" altLang="en-US" sz="2000" dirty="0">
                <a:cs typeface="+mn-ea"/>
                <a:sym typeface="+mn-lt"/>
              </a:rPr>
              <a:t>人群间差异很小 。</a:t>
            </a:r>
            <a:endParaRPr lang="en-US" altLang="zh-CN" sz="2000" dirty="0">
              <a:cs typeface="+mn-ea"/>
              <a:sym typeface="+mn-lt"/>
            </a:endParaRPr>
          </a:p>
          <a:p>
            <a:pPr marL="285750" indent="-285750">
              <a:lnSpc>
                <a:spcPct val="150000"/>
              </a:lnSpc>
              <a:buFont typeface="Arial" panose="020B0604020202020204" pitchFamily="34" charset="0"/>
              <a:buChar char="•"/>
            </a:pPr>
            <a:r>
              <a:rPr lang="zh-CN" altLang="en-US" sz="2000" dirty="0">
                <a:cs typeface="+mn-ea"/>
                <a:sym typeface="+mn-lt"/>
              </a:rPr>
              <a:t>有必要进行长期随访，可能揭示复发模式和治疗选择的差异。</a:t>
            </a:r>
            <a:endParaRPr lang="zh-CN" altLang="en-US" sz="2000" dirty="0">
              <a:cs typeface="+mn-ea"/>
              <a:sym typeface="+mn-lt"/>
            </a:endParaRPr>
          </a:p>
        </p:txBody>
      </p:sp>
      <p:sp>
        <p:nvSpPr>
          <p:cNvPr id="6" name="标题 1"/>
          <p:cNvSpPr>
            <a:spLocks noGrp="1"/>
          </p:cNvSpPr>
          <p:nvPr/>
        </p:nvSpPr>
        <p:spPr>
          <a:xfrm>
            <a:off x="249440" y="458528"/>
            <a:ext cx="1745557" cy="428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总</a:t>
            </a:r>
            <a:r>
              <a:rPr lang="en-US" altLang="zh-CN" sz="3200" b="1" dirty="0">
                <a:solidFill>
                  <a:schemeClr val="accent2">
                    <a:lumMod val="75000"/>
                  </a:schemeClr>
                </a:solidFill>
                <a:latin typeface="+mn-lt"/>
                <a:ea typeface="+mn-ea"/>
                <a:cs typeface="+mn-ea"/>
                <a:sym typeface="+mn-lt"/>
              </a:rPr>
              <a:t>    </a:t>
            </a:r>
            <a:r>
              <a:rPr lang="zh-CN" altLang="en-US" sz="3200" b="1" dirty="0">
                <a:solidFill>
                  <a:schemeClr val="accent2">
                    <a:lumMod val="75000"/>
                  </a:schemeClr>
                </a:solidFill>
                <a:latin typeface="+mn-lt"/>
                <a:ea typeface="+mn-ea"/>
                <a:cs typeface="+mn-ea"/>
                <a:sym typeface="+mn-lt"/>
              </a:rPr>
              <a:t>结</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6932" y="431879"/>
            <a:ext cx="7622397" cy="537940"/>
          </a:xfrm>
        </p:spPr>
        <p:txBody>
          <a:bodyPr>
            <a:normAutofit/>
          </a:bodyPr>
          <a:lstStyle/>
          <a:p>
            <a:pPr algn="ctr"/>
            <a:r>
              <a:rPr lang="zh-CN" altLang="en-US" sz="3200" b="1" dirty="0">
                <a:solidFill>
                  <a:schemeClr val="accent2">
                    <a:lumMod val="75000"/>
                  </a:schemeClr>
                </a:solidFill>
                <a:latin typeface="+mn-lt"/>
                <a:ea typeface="+mn-ea"/>
                <a:cs typeface="+mn-ea"/>
                <a:sym typeface="+mn-lt"/>
              </a:rPr>
              <a:t>免疫治疗在</a:t>
            </a:r>
            <a:r>
              <a:rPr lang="en-US" altLang="zh-CN" sz="3200" b="1" dirty="0">
                <a:solidFill>
                  <a:schemeClr val="accent2">
                    <a:lumMod val="75000"/>
                  </a:schemeClr>
                </a:solidFill>
                <a:latin typeface="+mn-lt"/>
                <a:ea typeface="+mn-ea"/>
                <a:cs typeface="+mn-ea"/>
                <a:sym typeface="+mn-lt"/>
              </a:rPr>
              <a:t>NSCLC</a:t>
            </a:r>
            <a:r>
              <a:rPr lang="zh-CN" altLang="en-US" sz="3200" b="1" dirty="0">
                <a:solidFill>
                  <a:schemeClr val="accent2">
                    <a:lumMod val="75000"/>
                  </a:schemeClr>
                </a:solidFill>
                <a:latin typeface="+mn-lt"/>
                <a:ea typeface="+mn-ea"/>
                <a:cs typeface="+mn-ea"/>
                <a:sym typeface="+mn-lt"/>
              </a:rPr>
              <a:t>辅助治疗中的探索</a:t>
            </a:r>
            <a:endParaRPr lang="zh-CN" altLang="en-US" sz="3200" b="1" dirty="0">
              <a:solidFill>
                <a:schemeClr val="accent2">
                  <a:lumMod val="75000"/>
                </a:schemeClr>
              </a:solidFill>
              <a:latin typeface="+mn-lt"/>
              <a:ea typeface="+mn-ea"/>
              <a:cs typeface="+mn-ea"/>
              <a:sym typeface="+mn-lt"/>
            </a:endParaRPr>
          </a:p>
        </p:txBody>
      </p:sp>
      <p:sp>
        <p:nvSpPr>
          <p:cNvPr id="3" name="内容占位符 2"/>
          <p:cNvSpPr>
            <a:spLocks noGrp="1"/>
          </p:cNvSpPr>
          <p:nvPr>
            <p:ph idx="1"/>
          </p:nvPr>
        </p:nvSpPr>
        <p:spPr>
          <a:xfrm>
            <a:off x="439305" y="1353937"/>
            <a:ext cx="10201275" cy="3702685"/>
          </a:xfrm>
        </p:spPr>
        <p:txBody>
          <a:bodyPr>
            <a:normAutofit/>
          </a:bodyPr>
          <a:lstStyle/>
          <a:p>
            <a:pPr>
              <a:lnSpc>
                <a:spcPct val="150000"/>
              </a:lnSpc>
            </a:pPr>
            <a:r>
              <a:rPr lang="zh-CN" altLang="en-US" sz="2000" dirty="0">
                <a:cs typeface="+mn-ea"/>
                <a:sym typeface="+mn-lt"/>
              </a:rPr>
              <a:t>2021年10月15日，FDA批准了阿替利珠单抗用于PD-L1≥1%的Ⅱ~ⅢA期非小细胞肺癌（NSCLC）患者接受手术和含铂化疗后的辅助治疗。阿替利珠单抗成为首个获批用于NSCLC辅助治疗的免疫疗法。</a:t>
            </a:r>
            <a:endParaRPr lang="zh-CN" altLang="en-US" sz="2000" dirty="0">
              <a:cs typeface="+mn-ea"/>
              <a:sym typeface="+mn-lt"/>
            </a:endParaRPr>
          </a:p>
          <a:p>
            <a:pPr>
              <a:lnSpc>
                <a:spcPct val="150000"/>
              </a:lnSpc>
            </a:pPr>
            <a:r>
              <a:rPr lang="zh-CN" altLang="en-US" sz="2000" dirty="0">
                <a:cs typeface="+mn-ea"/>
                <a:sym typeface="+mn-lt"/>
              </a:rPr>
              <a:t>除本次获批的阿替利珠单抗外，另有多款ICIs在进行辅助治疗的临床研究，如手术切除后接受或不接受辅助化疗的早期NSCLC患者，使用帕博利珠单抗辅助治疗对比安慰剂疗效的III期临床研究（KEYNOTE-091）等。</a:t>
            </a:r>
            <a:endParaRPr lang="zh-CN" altLang="en-US" sz="2000" dirty="0">
              <a:cs typeface="+mn-ea"/>
              <a:sym typeface="+mn-l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29"/>
          <p:cNvSpPr/>
          <p:nvPr/>
        </p:nvSpPr>
        <p:spPr>
          <a:xfrm>
            <a:off x="475576" y="393858"/>
            <a:ext cx="1841500" cy="568938"/>
          </a:xfrm>
          <a:prstGeom prst="rect">
            <a:avLst/>
          </a:prstGeom>
          <a:ln w="12700">
            <a:miter lim="400000"/>
          </a:ln>
        </p:spPr>
        <p:txBody>
          <a:bodyPr wrap="square" lIns="19050" tIns="19050" rIns="19050" bIns="19050" anchor="ctr">
            <a:spAutoFit/>
          </a:bodyPr>
          <a:lstStyle>
            <a:lvl1pPr algn="l" defTabSz="457200">
              <a:lnSpc>
                <a:spcPts val="6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0">
                <a:solidFill>
                  <a:srgbClr val="D92783"/>
                </a:solidFill>
                <a:latin typeface="ArialUnicodeMS"/>
                <a:ea typeface="ArialUnicodeMS"/>
                <a:cs typeface="ArialUnicodeMS"/>
                <a:sym typeface="ArialUnicodeMS"/>
              </a:defRPr>
            </a:lvl1pPr>
          </a:lstStyle>
          <a:p>
            <a:pPr algn="ctr">
              <a:lnSpc>
                <a:spcPts val="4500"/>
              </a:lnSpc>
            </a:pPr>
            <a:r>
              <a:rPr lang="zh-CN" altLang="en-US" sz="3200" b="1" dirty="0">
                <a:solidFill>
                  <a:schemeClr val="accent2">
                    <a:lumMod val="75000"/>
                  </a:schemeClr>
                </a:solidFill>
                <a:latin typeface="+mn-lt"/>
                <a:ea typeface="+mn-ea"/>
                <a:cs typeface="+mn-ea"/>
                <a:sym typeface="+mn-lt"/>
              </a:rPr>
              <a:t>热点讨论</a:t>
            </a:r>
            <a:endParaRPr lang="zh-CN" altLang="en-US" sz="3200" b="1" dirty="0">
              <a:solidFill>
                <a:schemeClr val="accent2">
                  <a:lumMod val="75000"/>
                </a:schemeClr>
              </a:solidFill>
              <a:latin typeface="+mn-lt"/>
              <a:ea typeface="+mn-ea"/>
              <a:cs typeface="+mn-ea"/>
              <a:sym typeface="+mn-lt"/>
            </a:endParaRPr>
          </a:p>
        </p:txBody>
      </p:sp>
      <p:sp>
        <p:nvSpPr>
          <p:cNvPr id="5" name="文本框 4"/>
          <p:cNvSpPr txBox="1"/>
          <p:nvPr/>
        </p:nvSpPr>
        <p:spPr>
          <a:xfrm>
            <a:off x="591866" y="962796"/>
            <a:ext cx="10789920" cy="5170646"/>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en-US" altLang="zh-CN" sz="2000" dirty="0">
                <a:cs typeface="+mn-ea"/>
                <a:sym typeface="+mn-lt"/>
              </a:rPr>
              <a:t>EVAN</a:t>
            </a:r>
            <a:r>
              <a:rPr lang="zh-CN" altLang="en-US" sz="2000" dirty="0">
                <a:cs typeface="+mn-ea"/>
                <a:sym typeface="+mn-lt"/>
              </a:rPr>
              <a:t>、</a:t>
            </a:r>
            <a:r>
              <a:rPr lang="en-US" altLang="zh-CN" sz="2000" dirty="0">
                <a:cs typeface="+mn-ea"/>
                <a:sym typeface="+mn-lt"/>
              </a:rPr>
              <a:t>ADAURA</a:t>
            </a:r>
            <a:r>
              <a:rPr lang="zh-CN" altLang="en-US" sz="2000" dirty="0">
                <a:cs typeface="+mn-ea"/>
                <a:sym typeface="+mn-lt"/>
              </a:rPr>
              <a:t>、</a:t>
            </a:r>
            <a:r>
              <a:rPr lang="en-US" altLang="zh-CN" sz="2000" dirty="0">
                <a:cs typeface="+mn-ea"/>
                <a:sym typeface="+mn-lt"/>
              </a:rPr>
              <a:t>EVIDENCE</a:t>
            </a:r>
            <a:r>
              <a:rPr lang="zh-CN" altLang="en-US" sz="2000" dirty="0">
                <a:cs typeface="+mn-ea"/>
                <a:sym typeface="+mn-lt"/>
              </a:rPr>
              <a:t>、</a:t>
            </a:r>
            <a:r>
              <a:rPr lang="en-US" altLang="zh-CN" sz="2000" dirty="0">
                <a:cs typeface="+mn-ea"/>
                <a:sym typeface="+mn-lt"/>
              </a:rPr>
              <a:t>ICOMPARE</a:t>
            </a:r>
            <a:r>
              <a:rPr lang="zh-CN" altLang="en-US" sz="2000" dirty="0">
                <a:cs typeface="+mn-ea"/>
                <a:sym typeface="+mn-lt"/>
              </a:rPr>
              <a:t>等研究数据的公布或更新对辅助靶向临床实践格局会有怎样的影响？目前肺癌辅助靶向治疗的发展方向是什么？还有哪些临床问题需要解决？针对以上问题，谈一谈您的观点和看法。</a:t>
            </a:r>
            <a:endParaRPr lang="zh-CN" altLang="en-US" sz="2000" dirty="0">
              <a:cs typeface="+mn-ea"/>
              <a:sym typeface="+mn-lt"/>
            </a:endParaRPr>
          </a:p>
          <a:p>
            <a:pPr marL="342900" indent="-342900" algn="just">
              <a:lnSpc>
                <a:spcPct val="150000"/>
              </a:lnSpc>
              <a:buFont typeface="Arial" panose="020B0604020202020204" pitchFamily="34" charset="0"/>
              <a:buChar char="•"/>
            </a:pPr>
            <a:r>
              <a:rPr sz="2000" dirty="0">
                <a:cs typeface="+mn-ea"/>
                <a:sym typeface="+mn-lt"/>
              </a:rPr>
              <a:t>IMPACT研究未能证明吉非替尼较顺铂/</a:t>
            </a:r>
            <a:r>
              <a:rPr sz="2000" dirty="0" err="1">
                <a:cs typeface="+mn-ea"/>
                <a:sym typeface="+mn-lt"/>
              </a:rPr>
              <a:t>长春瑞滨对于完全切除EGFR突变NSCLC患者具有改善DFS的优势</a:t>
            </a:r>
            <a:r>
              <a:rPr lang="zh-CN" altLang="en-US" sz="2000" dirty="0">
                <a:cs typeface="+mn-ea"/>
                <a:sym typeface="+mn-lt"/>
              </a:rPr>
              <a:t>。应该如何看待该阴性结果？术后辅助靶向治疗如何选择？</a:t>
            </a:r>
            <a:endParaRPr lang="zh-CN" altLang="en-US" sz="2000" dirty="0">
              <a:cs typeface="+mn-ea"/>
              <a:sym typeface="+mn-lt"/>
            </a:endParaRPr>
          </a:p>
          <a:p>
            <a:pPr marL="342900" indent="-342900" algn="just">
              <a:lnSpc>
                <a:spcPct val="150000"/>
              </a:lnSpc>
              <a:buFont typeface="Arial" panose="020B0604020202020204" pitchFamily="34" charset="0"/>
              <a:buChar char="•"/>
            </a:pPr>
            <a:r>
              <a:rPr lang="zh-CN" altLang="en-US" sz="2000" dirty="0">
                <a:cs typeface="+mn-ea"/>
                <a:sym typeface="+mn-lt"/>
              </a:rPr>
              <a:t>目前，EGFR TKI已经呈现“三世同堂”的局面，越来越多国产EGFR TKI也逐渐进入临床。临床实际应用EGFR TKI时经济可及性也是需要考虑的重要问题，目前埃克替尼是唯一纳入医保的术后辅助用药。对此您怎么看？以及未来，您对EGFR TKI新药研发有怎样的期待？</a:t>
            </a:r>
            <a:endParaRPr lang="zh-CN" altLang="en-US" sz="2000" dirty="0">
              <a:cs typeface="+mn-ea"/>
              <a:sym typeface="+mn-lt"/>
            </a:endParaRPr>
          </a:p>
          <a:p>
            <a:pPr marL="342900" indent="-342900" algn="just">
              <a:lnSpc>
                <a:spcPct val="150000"/>
              </a:lnSpc>
              <a:buFont typeface="Arial" panose="020B0604020202020204" pitchFamily="34" charset="0"/>
              <a:buChar char="•"/>
            </a:pPr>
            <a:r>
              <a:rPr lang="zh-CN" altLang="en-US" sz="2000" dirty="0">
                <a:cs typeface="+mn-ea"/>
                <a:sym typeface="+mn-lt"/>
              </a:rPr>
              <a:t>辅助免疫治疗在围手术期</a:t>
            </a:r>
            <a:r>
              <a:rPr lang="en-US" altLang="zh-CN" sz="2000" dirty="0">
                <a:cs typeface="+mn-ea"/>
                <a:sym typeface="+mn-lt"/>
              </a:rPr>
              <a:t>NSCLC</a:t>
            </a:r>
            <a:r>
              <a:rPr lang="zh-CN" altLang="en-US" sz="2000" dirty="0">
                <a:cs typeface="+mn-ea"/>
                <a:sym typeface="+mn-lt"/>
              </a:rPr>
              <a:t>中的治疗地位如何？如何看待目前公布的这些研究结果？未来探索之路将如何发展？针对以上问题，谈一谈您的观点和看法。</a:t>
            </a:r>
            <a:r>
              <a:rPr lang="zh-CN" altLang="en-US" sz="2000" dirty="0">
                <a:solidFill>
                  <a:srgbClr val="FF0000"/>
                </a:solidFill>
                <a:cs typeface="+mn-ea"/>
                <a:sym typeface="+mn-lt"/>
              </a:rPr>
              <a:t> </a:t>
            </a:r>
            <a:endParaRPr lang="zh-CN" altLang="en-US" sz="2000" dirty="0">
              <a:solidFill>
                <a:srgbClr val="FF0000"/>
              </a:solidFill>
              <a:cs typeface="+mn-ea"/>
              <a:sym typeface="+mn-lt"/>
            </a:endParaRPr>
          </a:p>
          <a:p>
            <a:pPr marL="342900" indent="-342900" algn="just">
              <a:lnSpc>
                <a:spcPct val="150000"/>
              </a:lnSpc>
              <a:buFont typeface="Arial" panose="020B0604020202020204" pitchFamily="34" charset="0"/>
              <a:buChar char="•"/>
            </a:pPr>
            <a:r>
              <a:rPr lang="en-US" altLang="zh-CN" sz="2000" dirty="0">
                <a:cs typeface="+mn-ea"/>
                <a:sym typeface="+mn-lt"/>
              </a:rPr>
              <a:t>精准医疗时代</a:t>
            </a:r>
            <a:r>
              <a:rPr lang="zh-CN" altLang="en-US" sz="2000" dirty="0">
                <a:cs typeface="+mn-ea"/>
                <a:sym typeface="+mn-lt"/>
              </a:rPr>
              <a:t>，如何看待肺癌</a:t>
            </a:r>
            <a:r>
              <a:rPr lang="en-US" altLang="zh-CN" sz="2000" dirty="0">
                <a:cs typeface="+mn-ea"/>
                <a:sym typeface="+mn-lt"/>
              </a:rPr>
              <a:t>辅助化疗作用</a:t>
            </a:r>
            <a:r>
              <a:rPr lang="zh-CN" altLang="en-US" sz="2000" dirty="0">
                <a:cs typeface="+mn-ea"/>
                <a:sym typeface="+mn-lt"/>
              </a:rPr>
              <a:t>？是否可以对化疗进行优化？如何优化？</a:t>
            </a:r>
            <a:endParaRPr lang="zh-CN" altLang="en-US" sz="1400" dirty="0">
              <a:cs typeface="+mn-ea"/>
              <a:sym typeface="+mn-l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002405" y="2297432"/>
            <a:ext cx="4187190" cy="1313815"/>
          </a:xfrm>
        </p:spPr>
        <p:txBody>
          <a:bodyPr>
            <a:noAutofit/>
          </a:bodyPr>
          <a:lstStyle/>
          <a:p>
            <a:pPr algn="dist"/>
            <a:r>
              <a:rPr lang="zh-CN" altLang="en-US" sz="5400" b="1" dirty="0">
                <a:solidFill>
                  <a:schemeClr val="accent2">
                    <a:lumMod val="75000"/>
                  </a:schemeClr>
                </a:solidFill>
                <a:latin typeface="+mn-lt"/>
                <a:ea typeface="+mn-ea"/>
                <a:cs typeface="+mn-ea"/>
                <a:sym typeface="+mn-lt"/>
              </a:rPr>
              <a:t>感谢聆听！</a:t>
            </a:r>
            <a:endParaRPr lang="zh-CN" altLang="en-US" sz="5400" b="1" dirty="0">
              <a:solidFill>
                <a:schemeClr val="accent2">
                  <a:lumMod val="75000"/>
                </a:schemeClr>
              </a:solidFill>
              <a:latin typeface="+mn-lt"/>
              <a:ea typeface="+mn-ea"/>
              <a:cs typeface="+mn-ea"/>
              <a:sym typeface="+mn-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a:xfrm>
            <a:off x="256542" y="1015367"/>
            <a:ext cx="11505565" cy="3339465"/>
          </a:xfrm>
          <a:prstGeom prst="rect">
            <a:avLst/>
          </a:prstGeom>
        </p:spPr>
        <p:txBody>
          <a:bodyPr anchor="ctr">
            <a:noAutofit/>
          </a:bodyPr>
          <a:lstStyle>
            <a:lvl1pPr algn="l" defTabSz="914400" rtl="0" eaLnBrk="1" latinLnBrk="0" hangingPunct="1">
              <a:lnSpc>
                <a:spcPct val="90000"/>
              </a:lnSpc>
              <a:spcBef>
                <a:spcPct val="0"/>
              </a:spcBef>
              <a:buNone/>
              <a:defRPr lang="zh-CN" altLang="en-US" sz="2400" b="1" kern="1200" dirty="0">
                <a:solidFill>
                  <a:srgbClr val="004795"/>
                </a:solidFill>
                <a:latin typeface="微软雅黑" panose="020B0503020204020204" charset="-122"/>
                <a:ea typeface="微软雅黑" panose="020B0503020204020204" charset="-122"/>
                <a:cs typeface="+mn-cs"/>
              </a:defRPr>
            </a:lvl1pPr>
          </a:lstStyle>
          <a:p>
            <a:pPr algn="ctr">
              <a:lnSpc>
                <a:spcPct val="100000"/>
              </a:lnSpc>
              <a:defRPr/>
            </a:pPr>
            <a:r>
              <a:rPr lang="en-US" altLang="zh-CN" sz="2800" dirty="0">
                <a:solidFill>
                  <a:schemeClr val="tx1"/>
                </a:solidFill>
                <a:latin typeface="+mn-lt"/>
                <a:ea typeface="+mn-ea"/>
                <a:cs typeface="+mn-ea"/>
                <a:sym typeface="+mn-lt"/>
              </a:rPr>
              <a:t>Updated overall survival (OS) and exploratory analysis from the randomized, phase II EVAN study of erlotinib (E) versus vinorelbine plus cisplatin (NP) as adjuvant therapy in Chinese patients with stage IIIA EGFR+ NSCLC. </a:t>
            </a:r>
            <a:endParaRPr lang="en-US" altLang="zh-CN" sz="2800" dirty="0">
              <a:solidFill>
                <a:schemeClr val="tx1"/>
              </a:solidFill>
              <a:latin typeface="+mn-lt"/>
              <a:ea typeface="+mn-ea"/>
              <a:cs typeface="+mn-ea"/>
              <a:sym typeface="+mn-lt"/>
            </a:endParaRPr>
          </a:p>
          <a:p>
            <a:pPr algn="ctr">
              <a:lnSpc>
                <a:spcPct val="100000"/>
              </a:lnSpc>
              <a:defRPr/>
            </a:pPr>
            <a:endParaRPr lang="en-US" altLang="zh-CN" sz="2800" dirty="0">
              <a:solidFill>
                <a:schemeClr val="tx1"/>
              </a:solidFill>
              <a:latin typeface="+mn-lt"/>
              <a:ea typeface="+mn-ea"/>
              <a:cs typeface="+mn-ea"/>
              <a:sym typeface="+mn-lt"/>
            </a:endParaRPr>
          </a:p>
          <a:p>
            <a:pPr algn="ctr">
              <a:lnSpc>
                <a:spcPct val="100000"/>
              </a:lnSpc>
              <a:defRPr/>
            </a:pPr>
            <a:r>
              <a:rPr lang="zh-CN" altLang="en-US" sz="2800" dirty="0">
                <a:solidFill>
                  <a:schemeClr val="tx1"/>
                </a:solidFill>
                <a:latin typeface="+mn-lt"/>
                <a:ea typeface="+mn-ea"/>
                <a:cs typeface="+mn-ea"/>
                <a:sym typeface="+mn-lt"/>
              </a:rPr>
              <a:t>厄洛替尼</a:t>
            </a:r>
            <a:r>
              <a:rPr lang="en-US" altLang="zh-CN" sz="2800" dirty="0">
                <a:solidFill>
                  <a:schemeClr val="tx1"/>
                </a:solidFill>
                <a:latin typeface="+mn-lt"/>
                <a:ea typeface="+mn-ea"/>
                <a:cs typeface="+mn-ea"/>
                <a:sym typeface="+mn-lt"/>
              </a:rPr>
              <a:t> (E) vs</a:t>
            </a:r>
            <a:r>
              <a:rPr lang="zh-CN" altLang="en-US" sz="2800" dirty="0">
                <a:solidFill>
                  <a:schemeClr val="tx1"/>
                </a:solidFill>
                <a:latin typeface="+mn-lt"/>
                <a:ea typeface="+mn-ea"/>
                <a:cs typeface="+mn-ea"/>
                <a:sym typeface="+mn-lt"/>
              </a:rPr>
              <a:t>长春瑞滨</a:t>
            </a:r>
            <a:r>
              <a:rPr lang="en-US" altLang="zh-CN" sz="2800" dirty="0">
                <a:solidFill>
                  <a:schemeClr val="tx1"/>
                </a:solidFill>
                <a:latin typeface="+mn-lt"/>
                <a:ea typeface="+mn-ea"/>
                <a:cs typeface="+mn-ea"/>
                <a:sym typeface="+mn-lt"/>
              </a:rPr>
              <a:t>+</a:t>
            </a:r>
            <a:r>
              <a:rPr lang="zh-CN" altLang="en-US" sz="2800" dirty="0">
                <a:solidFill>
                  <a:schemeClr val="tx1"/>
                </a:solidFill>
                <a:latin typeface="+mn-lt"/>
                <a:ea typeface="+mn-ea"/>
                <a:cs typeface="+mn-ea"/>
                <a:sym typeface="+mn-lt"/>
              </a:rPr>
              <a:t>顺铂</a:t>
            </a:r>
            <a:r>
              <a:rPr lang="en-US" altLang="zh-CN" sz="2800" dirty="0">
                <a:solidFill>
                  <a:schemeClr val="tx1"/>
                </a:solidFill>
                <a:latin typeface="+mn-lt"/>
                <a:ea typeface="+mn-ea"/>
                <a:cs typeface="+mn-ea"/>
                <a:sym typeface="+mn-lt"/>
              </a:rPr>
              <a:t>(NP)</a:t>
            </a:r>
            <a:r>
              <a:rPr lang="zh-CN" altLang="en-US" sz="2800" dirty="0">
                <a:solidFill>
                  <a:schemeClr val="tx1"/>
                </a:solidFill>
                <a:latin typeface="+mn-lt"/>
                <a:ea typeface="+mn-ea"/>
                <a:cs typeface="+mn-ea"/>
                <a:sym typeface="+mn-lt"/>
              </a:rPr>
              <a:t>辅助治疗中国</a:t>
            </a:r>
            <a:r>
              <a:rPr lang="en-US" altLang="zh-CN" sz="2800" dirty="0">
                <a:solidFill>
                  <a:schemeClr val="tx1"/>
                </a:solidFill>
                <a:latin typeface="+mn-lt"/>
                <a:ea typeface="+mn-ea"/>
                <a:cs typeface="+mn-ea"/>
                <a:sym typeface="+mn-lt"/>
              </a:rPr>
              <a:t>IIIA</a:t>
            </a:r>
            <a:r>
              <a:rPr lang="zh-CN" altLang="en-US" sz="2800" dirty="0">
                <a:solidFill>
                  <a:schemeClr val="tx1"/>
                </a:solidFill>
                <a:latin typeface="+mn-lt"/>
                <a:ea typeface="+mn-ea"/>
                <a:cs typeface="+mn-ea"/>
                <a:sym typeface="+mn-lt"/>
              </a:rPr>
              <a:t>期</a:t>
            </a:r>
            <a:r>
              <a:rPr lang="en-US" altLang="zh-CN" sz="2800" dirty="0">
                <a:solidFill>
                  <a:schemeClr val="tx1"/>
                </a:solidFill>
                <a:latin typeface="+mn-lt"/>
                <a:ea typeface="+mn-ea"/>
                <a:cs typeface="+mn-ea"/>
                <a:sym typeface="+mn-lt"/>
              </a:rPr>
              <a:t>EGFR+ NSCLC</a:t>
            </a:r>
            <a:r>
              <a:rPr lang="zh-CN" altLang="en-US" sz="2800" dirty="0">
                <a:solidFill>
                  <a:schemeClr val="tx1"/>
                </a:solidFill>
                <a:latin typeface="+mn-lt"/>
                <a:ea typeface="+mn-ea"/>
                <a:cs typeface="+mn-ea"/>
                <a:sym typeface="+mn-lt"/>
              </a:rPr>
              <a:t>患者的随机</a:t>
            </a:r>
            <a:r>
              <a:rPr lang="en-US" altLang="zh-CN" sz="2800" dirty="0">
                <a:solidFill>
                  <a:schemeClr val="tx1"/>
                </a:solidFill>
                <a:latin typeface="+mn-lt"/>
                <a:ea typeface="+mn-ea"/>
                <a:cs typeface="+mn-ea"/>
                <a:sym typeface="+mn-lt"/>
              </a:rPr>
              <a:t>II</a:t>
            </a:r>
            <a:r>
              <a:rPr lang="zh-CN" altLang="en-US" sz="2800" dirty="0">
                <a:solidFill>
                  <a:schemeClr val="tx1"/>
                </a:solidFill>
                <a:latin typeface="+mn-lt"/>
                <a:ea typeface="+mn-ea"/>
                <a:cs typeface="+mn-ea"/>
                <a:sym typeface="+mn-lt"/>
              </a:rPr>
              <a:t>期</a:t>
            </a:r>
            <a:r>
              <a:rPr lang="en-US" altLang="zh-CN" sz="2800" dirty="0">
                <a:solidFill>
                  <a:schemeClr val="tx1"/>
                </a:solidFill>
                <a:latin typeface="+mn-lt"/>
                <a:ea typeface="+mn-ea"/>
                <a:cs typeface="+mn-ea"/>
                <a:sym typeface="+mn-lt"/>
              </a:rPr>
              <a:t>EVAN</a:t>
            </a:r>
            <a:r>
              <a:rPr lang="zh-CN" altLang="en-US" sz="2800" dirty="0">
                <a:solidFill>
                  <a:schemeClr val="tx1"/>
                </a:solidFill>
                <a:latin typeface="+mn-lt"/>
                <a:ea typeface="+mn-ea"/>
                <a:cs typeface="+mn-ea"/>
                <a:sym typeface="+mn-lt"/>
              </a:rPr>
              <a:t>研究：探索性分析和</a:t>
            </a:r>
            <a:r>
              <a:rPr lang="en-US" altLang="zh-CN" sz="2800" dirty="0">
                <a:solidFill>
                  <a:schemeClr val="tx1"/>
                </a:solidFill>
                <a:latin typeface="+mn-lt"/>
                <a:ea typeface="+mn-ea"/>
                <a:cs typeface="+mn-ea"/>
                <a:sym typeface="+mn-lt"/>
              </a:rPr>
              <a:t>OS</a:t>
            </a:r>
            <a:r>
              <a:rPr lang="zh-CN" altLang="en-US" sz="2800" dirty="0">
                <a:solidFill>
                  <a:schemeClr val="tx1"/>
                </a:solidFill>
                <a:latin typeface="+mn-lt"/>
                <a:ea typeface="+mn-ea"/>
                <a:cs typeface="+mn-ea"/>
                <a:sym typeface="+mn-lt"/>
              </a:rPr>
              <a:t>更新</a:t>
            </a:r>
            <a:endParaRPr lang="zh-CN" altLang="en-US" sz="2800" dirty="0">
              <a:solidFill>
                <a:schemeClr val="tx1"/>
              </a:solidFill>
              <a:latin typeface="+mn-lt"/>
              <a:ea typeface="+mn-ea"/>
              <a:cs typeface="+mn-ea"/>
              <a:sym typeface="+mn-lt"/>
            </a:endParaRPr>
          </a:p>
        </p:txBody>
      </p:sp>
      <p:sp>
        <p:nvSpPr>
          <p:cNvPr id="7" name="矩形 6"/>
          <p:cNvSpPr/>
          <p:nvPr/>
        </p:nvSpPr>
        <p:spPr>
          <a:xfrm>
            <a:off x="6009324" y="5517515"/>
            <a:ext cx="6304915" cy="784830"/>
          </a:xfrm>
          <a:prstGeom prst="rect">
            <a:avLst/>
          </a:prstGeom>
        </p:spPr>
        <p:txBody>
          <a:bodyPr wrap="square">
            <a:spAutoFit/>
          </a:bodyPr>
          <a:lstStyle/>
          <a:p>
            <a:pPr>
              <a:lnSpc>
                <a:spcPct val="150000"/>
              </a:lnSpc>
              <a:defRPr/>
            </a:pPr>
            <a:r>
              <a:rPr lang="zh-CN" altLang="en-US" sz="1000" dirty="0">
                <a:cs typeface="+mn-ea"/>
                <a:sym typeface="+mn-lt"/>
              </a:rPr>
              <a:t>Dongsheng Yue</a:t>
            </a:r>
            <a:r>
              <a:rPr lang="en-US" altLang="zh-CN" sz="1000" baseline="30000" dirty="0">
                <a:cs typeface="+mn-ea"/>
                <a:sym typeface="+mn-lt"/>
              </a:rPr>
              <a:t>1</a:t>
            </a:r>
            <a:r>
              <a:rPr lang="zh-CN" altLang="en-US" sz="1000" dirty="0">
                <a:cs typeface="+mn-ea"/>
                <a:sym typeface="+mn-lt"/>
              </a:rPr>
              <a:t>, ShiDong Xu</a:t>
            </a:r>
            <a:r>
              <a:rPr lang="en-US" altLang="zh-CN" sz="1000" baseline="30000" dirty="0">
                <a:cs typeface="+mn-ea"/>
                <a:sym typeface="+mn-lt"/>
              </a:rPr>
              <a:t>2</a:t>
            </a:r>
            <a:r>
              <a:rPr lang="zh-CN" altLang="en-US" sz="1000" dirty="0">
                <a:cs typeface="+mn-ea"/>
                <a:sym typeface="+mn-lt"/>
              </a:rPr>
              <a:t>,</a:t>
            </a:r>
            <a:r>
              <a:rPr lang="zh-CN" altLang="en-US" sz="1000" baseline="30000" dirty="0">
                <a:cs typeface="+mn-ea"/>
                <a:sym typeface="+mn-lt"/>
              </a:rPr>
              <a:t> </a:t>
            </a:r>
            <a:r>
              <a:rPr lang="zh-CN" altLang="en-US" sz="1000" dirty="0">
                <a:cs typeface="+mn-ea"/>
                <a:sym typeface="+mn-lt"/>
              </a:rPr>
              <a:t>Qun Wang</a:t>
            </a:r>
            <a:r>
              <a:rPr lang="en-US" altLang="zh-CN" sz="1000" baseline="30000" dirty="0">
                <a:cs typeface="+mn-ea"/>
                <a:sym typeface="+mn-lt"/>
              </a:rPr>
              <a:t>3</a:t>
            </a:r>
            <a:r>
              <a:rPr lang="zh-CN" altLang="en-US" sz="1000" dirty="0">
                <a:cs typeface="+mn-ea"/>
                <a:sym typeface="+mn-lt"/>
              </a:rPr>
              <a:t>. Xiaofei L</a:t>
            </a:r>
            <a:r>
              <a:rPr lang="en-US" altLang="zh-CN" sz="1000" dirty="0">
                <a:cs typeface="+mn-ea"/>
                <a:sym typeface="+mn-lt"/>
              </a:rPr>
              <a:t>i</a:t>
            </a:r>
            <a:r>
              <a:rPr lang="en-US" altLang="zh-CN" sz="1000" baseline="30000" dirty="0">
                <a:cs typeface="+mn-ea"/>
                <a:sym typeface="+mn-lt"/>
              </a:rPr>
              <a:t>4</a:t>
            </a:r>
            <a:r>
              <a:rPr lang="zh-CN" altLang="en-US" sz="1000" dirty="0">
                <a:cs typeface="+mn-ea"/>
                <a:sym typeface="+mn-lt"/>
              </a:rPr>
              <a:t>, Y</a:t>
            </a:r>
            <a:r>
              <a:rPr lang="en-US" altLang="zh-CN" sz="1000" dirty="0" err="1">
                <a:cs typeface="+mn-ea"/>
                <a:sym typeface="+mn-lt"/>
              </a:rPr>
              <a:t>i</a:t>
            </a:r>
            <a:r>
              <a:rPr lang="zh-CN" altLang="en-US" sz="1000" dirty="0">
                <a:cs typeface="+mn-ea"/>
                <a:sym typeface="+mn-lt"/>
              </a:rPr>
              <a:t> Shen</a:t>
            </a:r>
            <a:r>
              <a:rPr lang="en-US" altLang="zh-CN" sz="1000" baseline="30000" dirty="0">
                <a:cs typeface="+mn-ea"/>
                <a:sym typeface="+mn-lt"/>
              </a:rPr>
              <a:t>5</a:t>
            </a:r>
            <a:r>
              <a:rPr lang="zh-CN" altLang="en-US" sz="1000" dirty="0">
                <a:cs typeface="+mn-ea"/>
                <a:sym typeface="+mn-lt"/>
              </a:rPr>
              <a:t>, Heng Zhao</a:t>
            </a:r>
            <a:r>
              <a:rPr lang="en-US" altLang="zh-CN" sz="1000" baseline="30000" dirty="0">
                <a:cs typeface="+mn-ea"/>
                <a:sym typeface="+mn-lt"/>
              </a:rPr>
              <a:t>6</a:t>
            </a:r>
            <a:r>
              <a:rPr lang="zh-CN" altLang="en-US" sz="1000" dirty="0">
                <a:cs typeface="+mn-ea"/>
                <a:sym typeface="+mn-lt"/>
              </a:rPr>
              <a:t>. Chun Chen</a:t>
            </a:r>
            <a:r>
              <a:rPr lang="en-US" altLang="zh-CN" sz="1000" baseline="30000" dirty="0">
                <a:cs typeface="+mn-ea"/>
                <a:sym typeface="+mn-lt"/>
              </a:rPr>
              <a:t>7</a:t>
            </a:r>
            <a:r>
              <a:rPr lang="zh-CN" altLang="en-US" sz="1000" dirty="0">
                <a:cs typeface="+mn-ea"/>
                <a:sym typeface="+mn-lt"/>
              </a:rPr>
              <a:t>, Weimin Ma</a:t>
            </a:r>
            <a:r>
              <a:rPr lang="en-US" altLang="zh-CN" sz="1000" dirty="0">
                <a:cs typeface="+mn-ea"/>
                <a:sym typeface="+mn-lt"/>
              </a:rPr>
              <a:t>o8</a:t>
            </a:r>
            <a:r>
              <a:rPr lang="zh-CN" altLang="en-US" sz="1000" dirty="0">
                <a:cs typeface="+mn-ea"/>
                <a:sym typeface="+mn-lt"/>
              </a:rPr>
              <a:t>, Wei Lu</a:t>
            </a:r>
            <a:r>
              <a:rPr lang="en-US" altLang="zh-CN" sz="1000" baseline="30000" dirty="0">
                <a:cs typeface="+mn-ea"/>
                <a:sym typeface="+mn-lt"/>
              </a:rPr>
              <a:t>9</a:t>
            </a:r>
            <a:r>
              <a:rPr lang="zh-CN" altLang="en-US" sz="1000" dirty="0">
                <a:cs typeface="+mn-ea"/>
                <a:sym typeface="+mn-lt"/>
              </a:rPr>
              <a:t>,Junfeng Liu</a:t>
            </a:r>
            <a:r>
              <a:rPr lang="zh-CN" altLang="en-US" sz="1000" baseline="30000" dirty="0">
                <a:cs typeface="+mn-ea"/>
                <a:sym typeface="+mn-lt"/>
              </a:rPr>
              <a:t>l0</a:t>
            </a:r>
            <a:r>
              <a:rPr lang="en-US" altLang="zh-CN" sz="1000" dirty="0">
                <a:cs typeface="+mn-ea"/>
                <a:sym typeface="+mn-lt"/>
              </a:rPr>
              <a:t>,</a:t>
            </a:r>
            <a:r>
              <a:rPr lang="zh-CN" altLang="en-US" sz="1000" dirty="0">
                <a:cs typeface="+mn-ea"/>
                <a:sym typeface="+mn-lt"/>
              </a:rPr>
              <a:t> LanJun Zhang</a:t>
            </a:r>
            <a:r>
              <a:rPr lang="en-US" altLang="zh-CN" sz="1000" baseline="30000" dirty="0">
                <a:cs typeface="+mn-ea"/>
                <a:sym typeface="+mn-lt"/>
              </a:rPr>
              <a:t>11</a:t>
            </a:r>
            <a:r>
              <a:rPr lang="zh-CN" altLang="en-US" sz="1000" dirty="0">
                <a:cs typeface="+mn-ea"/>
                <a:sym typeface="+mn-lt"/>
              </a:rPr>
              <a:t>, HaitaoMa</a:t>
            </a:r>
            <a:r>
              <a:rPr lang="en-US" altLang="zh-CN" sz="1000" baseline="30000" dirty="0">
                <a:cs typeface="+mn-ea"/>
                <a:sym typeface="+mn-lt"/>
              </a:rPr>
              <a:t>12</a:t>
            </a:r>
            <a:r>
              <a:rPr lang="zh-CN" altLang="en-US" sz="1000" dirty="0">
                <a:cs typeface="+mn-ea"/>
                <a:sym typeface="+mn-lt"/>
              </a:rPr>
              <a:t>,Qiang L</a:t>
            </a:r>
            <a:r>
              <a:rPr lang="en-US" altLang="zh-CN" sz="1000" dirty="0">
                <a:cs typeface="+mn-ea"/>
                <a:sym typeface="+mn-lt"/>
              </a:rPr>
              <a:t>o</a:t>
            </a:r>
            <a:r>
              <a:rPr lang="en-US" altLang="zh-CN" sz="1000" baseline="30000" dirty="0">
                <a:cs typeface="+mn-ea"/>
                <a:sym typeface="+mn-lt"/>
              </a:rPr>
              <a:t>13</a:t>
            </a:r>
            <a:r>
              <a:rPr lang="en-US" altLang="zh-CN" sz="1000" dirty="0">
                <a:cs typeface="+mn-ea"/>
                <a:sym typeface="+mn-lt"/>
              </a:rPr>
              <a:t>, </a:t>
            </a:r>
            <a:r>
              <a:rPr lang="zh-CN" altLang="en-US" sz="1000" dirty="0">
                <a:cs typeface="+mn-ea"/>
                <a:sym typeface="+mn-lt"/>
              </a:rPr>
              <a:t>Yue Yang</a:t>
            </a:r>
            <a:r>
              <a:rPr lang="en-US" altLang="zh-CN" sz="1000" baseline="30000" dirty="0">
                <a:cs typeface="+mn-ea"/>
                <a:sym typeface="+mn-lt"/>
              </a:rPr>
              <a:t>14</a:t>
            </a:r>
            <a:r>
              <a:rPr lang="en-US" altLang="zh-CN" sz="1000" dirty="0">
                <a:cs typeface="+mn-ea"/>
                <a:sym typeface="+mn-lt"/>
              </a:rPr>
              <a:t>,</a:t>
            </a:r>
            <a:r>
              <a:rPr lang="zh-CN" altLang="en-US" sz="1000" dirty="0">
                <a:cs typeface="+mn-ea"/>
                <a:sym typeface="+mn-lt"/>
              </a:rPr>
              <a:t> Yongyu Liu</a:t>
            </a:r>
            <a:r>
              <a:rPr lang="zh-CN" altLang="en-US" sz="1000" baseline="30000" dirty="0">
                <a:cs typeface="+mn-ea"/>
                <a:sym typeface="+mn-lt"/>
              </a:rPr>
              <a:t>15</a:t>
            </a:r>
            <a:r>
              <a:rPr lang="zh-CN" altLang="en-US" sz="1000" dirty="0">
                <a:cs typeface="+mn-ea"/>
                <a:sym typeface="+mn-lt"/>
              </a:rPr>
              <a:t>, Haiquan Chen</a:t>
            </a:r>
            <a:r>
              <a:rPr lang="en-US" altLang="zh-CN" sz="1000" baseline="30000" dirty="0">
                <a:cs typeface="+mn-ea"/>
                <a:sym typeface="+mn-lt"/>
              </a:rPr>
              <a:t>1</a:t>
            </a:r>
            <a:r>
              <a:rPr lang="zh-CN" altLang="en-US" sz="1000" baseline="30000" dirty="0">
                <a:cs typeface="+mn-ea"/>
                <a:sym typeface="+mn-lt"/>
              </a:rPr>
              <a:t>6</a:t>
            </a:r>
            <a:r>
              <a:rPr lang="zh-CN" altLang="en-US" sz="1000" dirty="0">
                <a:cs typeface="+mn-ea"/>
                <a:sym typeface="+mn-lt"/>
              </a:rPr>
              <a:t>, Zhenfa Zhang</a:t>
            </a:r>
            <a:r>
              <a:rPr lang="en-US" altLang="zh-CN" sz="1000" baseline="30000" dirty="0">
                <a:cs typeface="+mn-ea"/>
                <a:sym typeface="+mn-lt"/>
              </a:rPr>
              <a:t>1</a:t>
            </a:r>
            <a:r>
              <a:rPr lang="zh-CN" altLang="en-US" sz="1000" dirty="0">
                <a:cs typeface="+mn-ea"/>
                <a:sym typeface="+mn-lt"/>
              </a:rPr>
              <a:t>, Bin Zhang</a:t>
            </a:r>
            <a:r>
              <a:rPr lang="en-US" altLang="zh-CN" sz="1000" baseline="30000" dirty="0">
                <a:cs typeface="+mn-ea"/>
                <a:sym typeface="+mn-lt"/>
              </a:rPr>
              <a:t>1</a:t>
            </a:r>
            <a:r>
              <a:rPr lang="zh-CN" altLang="en-US" sz="1000" dirty="0">
                <a:cs typeface="+mn-ea"/>
                <a:sym typeface="+mn-lt"/>
              </a:rPr>
              <a:t>. Fuyu Gong</a:t>
            </a:r>
            <a:r>
              <a:rPr lang="en-US" altLang="zh-CN" sz="1000" baseline="30000" dirty="0">
                <a:cs typeface="+mn-ea"/>
                <a:sym typeface="+mn-lt"/>
              </a:rPr>
              <a:t>17</a:t>
            </a:r>
            <a:r>
              <a:rPr lang="zh-CN" altLang="en-US" sz="1000" dirty="0">
                <a:cs typeface="+mn-ea"/>
                <a:sym typeface="+mn-lt"/>
              </a:rPr>
              <a:t>,Changli Wang</a:t>
            </a:r>
            <a:r>
              <a:rPr lang="en-US" altLang="zh-CN" sz="1000" baseline="30000" dirty="0">
                <a:cs typeface="+mn-ea"/>
                <a:sym typeface="+mn-lt"/>
              </a:rPr>
              <a:t>1</a:t>
            </a:r>
            <a:endParaRPr lang="en-US" altLang="zh-CN" sz="1000" baseline="30000" dirty="0">
              <a:cs typeface="+mn-ea"/>
              <a:sym typeface="+mn-l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1155" y="1570765"/>
            <a:ext cx="11682730" cy="4154170"/>
          </a:xfrm>
          <a:prstGeom prst="rect">
            <a:avLst/>
          </a:prstGeom>
          <a:noFill/>
        </p:spPr>
        <p:txBody>
          <a:bodyPr wrap="square" rtlCol="0" anchor="ctr">
            <a:spAutoFit/>
          </a:bodyPr>
          <a:lstStyle/>
          <a:p>
            <a:pPr marL="285750" indent="-285750" algn="just">
              <a:lnSpc>
                <a:spcPct val="150000"/>
              </a:lnSpc>
              <a:spcBef>
                <a:spcPct val="0"/>
              </a:spcBef>
              <a:buFont typeface="Arial" panose="020B0604020202020204" pitchFamily="34" charset="0"/>
              <a:buChar char="•"/>
              <a:defRPr/>
            </a:pPr>
            <a:r>
              <a:rPr lang="en-US" altLang="zh-CN" sz="1600" b="1" dirty="0">
                <a:cs typeface="+mn-ea"/>
                <a:sym typeface="+mn-lt"/>
              </a:rPr>
              <a:t>TKI</a:t>
            </a:r>
            <a:r>
              <a:rPr lang="zh-CN" altLang="en-US" sz="1600" b="1" dirty="0">
                <a:cs typeface="+mn-ea"/>
                <a:sym typeface="+mn-lt"/>
              </a:rPr>
              <a:t>在辅助治疗</a:t>
            </a:r>
            <a:r>
              <a:rPr lang="en-US" altLang="zh-CN" sz="1600" b="1" dirty="0">
                <a:cs typeface="+mn-ea"/>
                <a:sym typeface="+mn-lt"/>
              </a:rPr>
              <a:t>IB-IIIA EGFR</a:t>
            </a:r>
            <a:r>
              <a:rPr lang="zh-CN" altLang="en-US" sz="1600" b="1" dirty="0">
                <a:cs typeface="+mn-ea"/>
                <a:sym typeface="+mn-lt"/>
              </a:rPr>
              <a:t>突变阳性</a:t>
            </a:r>
            <a:r>
              <a:rPr lang="en-US" altLang="zh-CN" sz="1600" b="1" dirty="0">
                <a:cs typeface="+mn-ea"/>
                <a:sym typeface="+mn-lt"/>
              </a:rPr>
              <a:t>NSCLC</a:t>
            </a:r>
            <a:r>
              <a:rPr lang="zh-CN" altLang="en-US" sz="1600" b="1" dirty="0">
                <a:cs typeface="+mn-ea"/>
                <a:sym typeface="+mn-lt"/>
              </a:rPr>
              <a:t>应用已经十分广泛，然而仅在</a:t>
            </a:r>
            <a:r>
              <a:rPr lang="en-US" altLang="zh-CN" sz="1600" b="1" dirty="0">
                <a:cs typeface="+mn-ea"/>
                <a:sym typeface="+mn-lt"/>
              </a:rPr>
              <a:t>IIIA</a:t>
            </a:r>
            <a:r>
              <a:rPr lang="zh-CN" altLang="en-US" sz="1600" b="1" dirty="0">
                <a:cs typeface="+mn-ea"/>
                <a:sym typeface="+mn-lt"/>
              </a:rPr>
              <a:t>期</a:t>
            </a:r>
            <a:r>
              <a:rPr lang="en-US" altLang="zh-CN" sz="1600" b="1" dirty="0">
                <a:cs typeface="+mn-ea"/>
                <a:sym typeface="+mn-lt"/>
              </a:rPr>
              <a:t>NSCLC</a:t>
            </a:r>
            <a:r>
              <a:rPr lang="zh-CN" altLang="en-US" sz="1600" b="1" dirty="0">
                <a:cs typeface="+mn-ea"/>
                <a:sym typeface="+mn-lt"/>
              </a:rPr>
              <a:t>患者中的治疗数据依然缺失</a:t>
            </a: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r>
              <a:rPr lang="en-US" altLang="zh-CN" sz="1600" b="1" dirty="0">
                <a:cs typeface="+mn-ea"/>
                <a:sym typeface="+mn-lt"/>
              </a:rPr>
              <a:t>EVAN</a:t>
            </a:r>
            <a:r>
              <a:rPr lang="zh-CN" altLang="en-US" sz="1600" b="1" dirty="0">
                <a:cs typeface="+mn-ea"/>
                <a:sym typeface="+mn-lt"/>
              </a:rPr>
              <a:t>研究旨在探索厄洛替尼（</a:t>
            </a:r>
            <a:r>
              <a:rPr lang="en-US" altLang="zh-CN" sz="1600" b="1" dirty="0">
                <a:cs typeface="+mn-ea"/>
                <a:sym typeface="+mn-lt"/>
              </a:rPr>
              <a:t>E</a:t>
            </a:r>
            <a:r>
              <a:rPr lang="zh-CN" altLang="en-US" sz="1600" b="1" dirty="0">
                <a:cs typeface="+mn-ea"/>
                <a:sym typeface="+mn-lt"/>
              </a:rPr>
              <a:t>）</a:t>
            </a:r>
            <a:r>
              <a:rPr lang="en-US" altLang="zh-CN" sz="1600" b="1" dirty="0">
                <a:cs typeface="+mn-ea"/>
                <a:sym typeface="+mn-lt"/>
              </a:rPr>
              <a:t>vs </a:t>
            </a:r>
            <a:r>
              <a:rPr lang="zh-CN" altLang="en-US" sz="1600" b="1" dirty="0">
                <a:cs typeface="+mn-ea"/>
                <a:sym typeface="+mn-lt"/>
              </a:rPr>
              <a:t>长春瑞滨</a:t>
            </a:r>
            <a:r>
              <a:rPr lang="en-US" altLang="zh-CN" sz="1600" b="1" dirty="0">
                <a:cs typeface="+mn-ea"/>
                <a:sym typeface="+mn-lt"/>
              </a:rPr>
              <a:t>+</a:t>
            </a:r>
            <a:r>
              <a:rPr lang="zh-CN" altLang="en-US" sz="1600" b="1" dirty="0">
                <a:cs typeface="+mn-ea"/>
                <a:sym typeface="+mn-lt"/>
              </a:rPr>
              <a:t>顺铂（</a:t>
            </a:r>
            <a:r>
              <a:rPr lang="en-US" altLang="zh-CN" sz="1600" b="1" dirty="0">
                <a:cs typeface="+mn-ea"/>
                <a:sym typeface="+mn-lt"/>
              </a:rPr>
              <a:t>NP</a:t>
            </a:r>
            <a:r>
              <a:rPr lang="zh-CN" altLang="en-US" sz="1600" b="1" dirty="0">
                <a:cs typeface="+mn-ea"/>
                <a:sym typeface="+mn-lt"/>
              </a:rPr>
              <a:t>）用于</a:t>
            </a:r>
            <a:r>
              <a:rPr lang="en-US" altLang="zh-CN" sz="1600" b="1" dirty="0">
                <a:cs typeface="+mn-ea"/>
                <a:sym typeface="+mn-lt"/>
              </a:rPr>
              <a:t>EGFR</a:t>
            </a:r>
            <a:r>
              <a:rPr lang="zh-CN" altLang="en-US" sz="1600" b="1" dirty="0">
                <a:cs typeface="+mn-ea"/>
                <a:sym typeface="+mn-lt"/>
              </a:rPr>
              <a:t>突变阳性</a:t>
            </a:r>
            <a:r>
              <a:rPr lang="en-US" altLang="zh-CN" sz="1600" b="1" dirty="0">
                <a:cs typeface="+mn-ea"/>
                <a:sym typeface="+mn-lt"/>
              </a:rPr>
              <a:t>IIIA</a:t>
            </a:r>
            <a:r>
              <a:rPr lang="zh-CN" altLang="en-US" sz="1600" b="1" dirty="0">
                <a:cs typeface="+mn-ea"/>
                <a:sym typeface="+mn-lt"/>
              </a:rPr>
              <a:t>期</a:t>
            </a:r>
            <a:r>
              <a:rPr lang="en-US" altLang="zh-CN" sz="1600" b="1" dirty="0">
                <a:cs typeface="+mn-ea"/>
                <a:sym typeface="+mn-lt"/>
              </a:rPr>
              <a:t>NSCLC</a:t>
            </a:r>
            <a:r>
              <a:rPr lang="zh-CN" altLang="en-US" sz="1600" b="1" dirty="0">
                <a:cs typeface="+mn-ea"/>
                <a:sym typeface="+mn-lt"/>
              </a:rPr>
              <a:t>完全手术患者后辅助治疗的疗效和安全性</a:t>
            </a: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r>
              <a:rPr lang="zh-CN" altLang="en-US" sz="1600" b="1" dirty="0">
                <a:cs typeface="+mn-ea"/>
                <a:sym typeface="+mn-lt"/>
              </a:rPr>
              <a:t>该研究已达到主要研究终点并且已预先发表：</a:t>
            </a:r>
            <a:r>
              <a:rPr lang="en-US" altLang="zh-CN" sz="1600" b="1" dirty="0">
                <a:cs typeface="+mn-ea"/>
                <a:sym typeface="+mn-lt"/>
              </a:rPr>
              <a:t>E</a:t>
            </a:r>
            <a:r>
              <a:rPr lang="zh-CN" altLang="en-US" sz="1600" b="1" dirty="0">
                <a:cs typeface="+mn-ea"/>
                <a:sym typeface="+mn-lt"/>
              </a:rPr>
              <a:t>组</a:t>
            </a:r>
            <a:r>
              <a:rPr lang="en-US" altLang="zh-CN" sz="1600" b="1" dirty="0">
                <a:cs typeface="+mn-ea"/>
                <a:sym typeface="+mn-lt"/>
              </a:rPr>
              <a:t>2</a:t>
            </a:r>
            <a:r>
              <a:rPr lang="zh-CN" altLang="en-US" sz="1600" b="1" dirty="0">
                <a:cs typeface="+mn-ea"/>
                <a:sym typeface="+mn-lt"/>
              </a:rPr>
              <a:t>年</a:t>
            </a:r>
            <a:r>
              <a:rPr lang="en-US" altLang="zh-CN" sz="1600" b="1" dirty="0">
                <a:cs typeface="+mn-ea"/>
                <a:sym typeface="+mn-lt"/>
              </a:rPr>
              <a:t>DFS</a:t>
            </a:r>
            <a:r>
              <a:rPr lang="zh-CN" altLang="en-US" sz="1600" b="1" dirty="0">
                <a:cs typeface="+mn-ea"/>
                <a:sym typeface="+mn-lt"/>
              </a:rPr>
              <a:t>率为</a:t>
            </a:r>
            <a:r>
              <a:rPr lang="en-US" altLang="zh-CN" sz="1600" b="1" dirty="0">
                <a:cs typeface="+mn-ea"/>
                <a:sym typeface="+mn-lt"/>
              </a:rPr>
              <a:t>81.4%</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69.6-93.1</a:t>
            </a:r>
            <a:r>
              <a:rPr lang="zh-CN" altLang="en-US" sz="1600" b="1" dirty="0">
                <a:cs typeface="+mn-ea"/>
                <a:sym typeface="+mn-lt"/>
              </a:rPr>
              <a:t>）</a:t>
            </a:r>
            <a:r>
              <a:rPr lang="en-US" altLang="zh-CN" sz="1600" b="1" dirty="0">
                <a:cs typeface="+mn-ea"/>
                <a:sym typeface="+mn-lt"/>
              </a:rPr>
              <a:t>vs NP</a:t>
            </a:r>
            <a:r>
              <a:rPr lang="zh-CN" altLang="en-US" sz="1600" b="1" dirty="0">
                <a:cs typeface="+mn-ea"/>
                <a:sym typeface="+mn-lt"/>
              </a:rPr>
              <a:t>组</a:t>
            </a:r>
            <a:r>
              <a:rPr lang="en-US" altLang="zh-CN" sz="1600" b="1" dirty="0">
                <a:cs typeface="+mn-ea"/>
                <a:sym typeface="+mn-lt"/>
              </a:rPr>
              <a:t>44.6%</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26.9-62.4</a:t>
            </a:r>
            <a:r>
              <a:rPr lang="zh-CN" altLang="en-US" sz="1600" b="1" dirty="0">
                <a:cs typeface="+mn-ea"/>
                <a:sym typeface="+mn-lt"/>
              </a:rPr>
              <a:t>）（</a:t>
            </a:r>
            <a:r>
              <a:rPr lang="en-US" altLang="zh-CN" sz="1600" b="1" i="1" dirty="0">
                <a:cs typeface="+mn-ea"/>
                <a:sym typeface="+mn-lt"/>
              </a:rPr>
              <a:t>HR</a:t>
            </a:r>
            <a:r>
              <a:rPr lang="en-US" altLang="zh-CN" sz="1600" b="1" dirty="0">
                <a:cs typeface="+mn-ea"/>
                <a:sym typeface="+mn-lt"/>
              </a:rPr>
              <a:t>=1.823</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1.194-2.784</a:t>
            </a:r>
            <a:r>
              <a:rPr lang="zh-CN" altLang="en-US" sz="1600" b="1" dirty="0">
                <a:cs typeface="+mn-ea"/>
                <a:sym typeface="+mn-lt"/>
              </a:rPr>
              <a:t>；</a:t>
            </a:r>
            <a:r>
              <a:rPr lang="en-US" altLang="zh-CN" sz="1600" b="1" i="1" dirty="0">
                <a:cs typeface="+mn-ea"/>
                <a:sym typeface="+mn-lt"/>
              </a:rPr>
              <a:t>P</a:t>
            </a:r>
            <a:r>
              <a:rPr lang="en-US" altLang="zh-CN" sz="1600" b="1" dirty="0">
                <a:cs typeface="+mn-ea"/>
                <a:sym typeface="+mn-lt"/>
              </a:rPr>
              <a:t>=0.0054</a:t>
            </a:r>
            <a:r>
              <a:rPr lang="zh-CN" altLang="en-US" sz="1600" b="1" dirty="0">
                <a:cs typeface="+mn-ea"/>
                <a:sym typeface="+mn-lt"/>
              </a:rPr>
              <a:t>）</a:t>
            </a: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r>
              <a:rPr lang="zh-CN" altLang="en-US" sz="1600" b="1" dirty="0">
                <a:cs typeface="+mn-ea"/>
                <a:sym typeface="+mn-lt"/>
              </a:rPr>
              <a:t>本次报告了</a:t>
            </a:r>
            <a:r>
              <a:rPr lang="en-US" altLang="zh-CN" sz="1600" b="1" dirty="0">
                <a:cs typeface="+mn-ea"/>
                <a:sym typeface="+mn-lt"/>
              </a:rPr>
              <a:t>EVAN</a:t>
            </a:r>
            <a:r>
              <a:rPr lang="zh-CN" altLang="en-US" sz="1600" b="1" dirty="0">
                <a:cs typeface="+mn-ea"/>
                <a:sym typeface="+mn-lt"/>
              </a:rPr>
              <a:t>研究</a:t>
            </a:r>
            <a:r>
              <a:rPr lang="en-US" altLang="zh-CN" sz="1600" b="1" dirty="0">
                <a:cs typeface="+mn-ea"/>
                <a:sym typeface="+mn-lt"/>
              </a:rPr>
              <a:t>5</a:t>
            </a:r>
            <a:r>
              <a:rPr lang="zh-CN" altLang="en-US" sz="1600" b="1" dirty="0">
                <a:cs typeface="+mn-ea"/>
                <a:sym typeface="+mn-lt"/>
              </a:rPr>
              <a:t>年</a:t>
            </a:r>
            <a:r>
              <a:rPr lang="en-US" altLang="zh-CN" sz="1600" b="1" dirty="0">
                <a:cs typeface="+mn-ea"/>
                <a:sym typeface="+mn-lt"/>
              </a:rPr>
              <a:t>OS</a:t>
            </a:r>
            <a:r>
              <a:rPr lang="zh-CN" altLang="en-US" sz="1600" b="1" dirty="0">
                <a:cs typeface="+mn-ea"/>
                <a:sym typeface="+mn-lt"/>
              </a:rPr>
              <a:t>和探索性结果，最长随访时间</a:t>
            </a:r>
            <a:r>
              <a:rPr lang="en-US" altLang="zh-CN" sz="1600" b="1" dirty="0">
                <a:cs typeface="+mn-ea"/>
                <a:sym typeface="+mn-lt"/>
              </a:rPr>
              <a:t>43</a:t>
            </a:r>
            <a:r>
              <a:rPr lang="zh-CN" altLang="en-US" sz="1600" b="1" dirty="0">
                <a:cs typeface="+mn-ea"/>
                <a:sym typeface="+mn-lt"/>
              </a:rPr>
              <a:t>个月（</a:t>
            </a:r>
            <a:r>
              <a:rPr lang="en-US" altLang="zh-CN" sz="1600" b="1" dirty="0">
                <a:cs typeface="+mn-ea"/>
                <a:sym typeface="+mn-lt"/>
              </a:rPr>
              <a:t>cutoff</a:t>
            </a:r>
            <a:r>
              <a:rPr lang="zh-CN" altLang="en-US" sz="1600" b="1" dirty="0">
                <a:cs typeface="+mn-ea"/>
                <a:sym typeface="+mn-lt"/>
              </a:rPr>
              <a:t>时间：</a:t>
            </a:r>
            <a:r>
              <a:rPr lang="en-US" altLang="zh-CN" sz="1600" b="1" dirty="0">
                <a:cs typeface="+mn-ea"/>
                <a:sym typeface="+mn-lt"/>
              </a:rPr>
              <a:t>2021</a:t>
            </a:r>
            <a:r>
              <a:rPr lang="zh-CN" altLang="en-US" sz="1600" b="1" dirty="0">
                <a:cs typeface="+mn-ea"/>
                <a:sym typeface="+mn-lt"/>
              </a:rPr>
              <a:t>年</a:t>
            </a:r>
            <a:r>
              <a:rPr lang="en-US" altLang="zh-CN" sz="1600" b="1" dirty="0">
                <a:cs typeface="+mn-ea"/>
                <a:sym typeface="+mn-lt"/>
              </a:rPr>
              <a:t>1</a:t>
            </a:r>
            <a:r>
              <a:rPr lang="zh-CN" altLang="en-US" sz="1600" b="1" dirty="0">
                <a:cs typeface="+mn-ea"/>
                <a:sym typeface="+mn-lt"/>
              </a:rPr>
              <a:t>月</a:t>
            </a:r>
            <a:r>
              <a:rPr lang="en-US" altLang="zh-CN" sz="1600" b="1" dirty="0">
                <a:cs typeface="+mn-ea"/>
                <a:sym typeface="+mn-lt"/>
              </a:rPr>
              <a:t>6</a:t>
            </a:r>
            <a:r>
              <a:rPr lang="zh-CN" altLang="en-US" sz="1600" b="1" dirty="0">
                <a:cs typeface="+mn-ea"/>
                <a:sym typeface="+mn-lt"/>
              </a:rPr>
              <a:t>日）</a:t>
            </a: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r>
              <a:rPr lang="zh-CN" altLang="en-US" sz="1600" b="1" dirty="0">
                <a:cs typeface="+mn-ea"/>
                <a:sym typeface="+mn-lt"/>
              </a:rPr>
              <a:t>患者</a:t>
            </a:r>
            <a:r>
              <a:rPr lang="en-US" altLang="zh-CN" sz="1600" b="1" dirty="0">
                <a:cs typeface="+mn-ea"/>
                <a:sym typeface="+mn-lt"/>
              </a:rPr>
              <a:t>1:1</a:t>
            </a:r>
            <a:r>
              <a:rPr lang="zh-CN" altLang="en-US" sz="1600" b="1" dirty="0">
                <a:cs typeface="+mn-ea"/>
                <a:sym typeface="+mn-lt"/>
              </a:rPr>
              <a:t>随机分配至厄洛替尼（</a:t>
            </a:r>
            <a:r>
              <a:rPr lang="en-US" altLang="zh-CN" sz="1600" b="1" dirty="0">
                <a:cs typeface="+mn-ea"/>
                <a:sym typeface="+mn-lt"/>
              </a:rPr>
              <a:t>E</a:t>
            </a:r>
            <a:r>
              <a:rPr lang="zh-CN" altLang="en-US" sz="1600" b="1" dirty="0">
                <a:cs typeface="+mn-ea"/>
                <a:sym typeface="+mn-lt"/>
              </a:rPr>
              <a:t>）组（</a:t>
            </a:r>
            <a:r>
              <a:rPr lang="en-US" altLang="zh-CN" sz="1600" b="1" i="1" dirty="0">
                <a:cs typeface="+mn-ea"/>
                <a:sym typeface="+mn-lt"/>
              </a:rPr>
              <a:t>n</a:t>
            </a:r>
            <a:r>
              <a:rPr lang="en-US" altLang="zh-CN" sz="1600" b="1" dirty="0">
                <a:cs typeface="+mn-ea"/>
                <a:sym typeface="+mn-lt"/>
              </a:rPr>
              <a:t>=51</a:t>
            </a:r>
            <a:r>
              <a:rPr lang="zh-CN" altLang="en-US" sz="1600" b="1" dirty="0">
                <a:cs typeface="+mn-ea"/>
                <a:sym typeface="+mn-lt"/>
              </a:rPr>
              <a:t>，</a:t>
            </a:r>
            <a:r>
              <a:rPr lang="en-US" altLang="zh-CN" sz="1600" b="1" dirty="0">
                <a:cs typeface="+mn-ea"/>
                <a:sym typeface="+mn-lt"/>
              </a:rPr>
              <a:t>150mg/d</a:t>
            </a:r>
            <a:r>
              <a:rPr lang="zh-CN" altLang="en-US" sz="1600" b="1" dirty="0">
                <a:cs typeface="+mn-ea"/>
                <a:sym typeface="+mn-lt"/>
              </a:rPr>
              <a:t>）或长春瑞滨</a:t>
            </a:r>
            <a:r>
              <a:rPr lang="en-US" altLang="zh-CN" sz="1600" b="1" dirty="0">
                <a:cs typeface="+mn-ea"/>
                <a:sym typeface="+mn-lt"/>
              </a:rPr>
              <a:t>+</a:t>
            </a:r>
            <a:r>
              <a:rPr lang="zh-CN" altLang="en-US" sz="1600" b="1" dirty="0">
                <a:cs typeface="+mn-ea"/>
                <a:sym typeface="+mn-lt"/>
              </a:rPr>
              <a:t>顺铂（</a:t>
            </a:r>
            <a:r>
              <a:rPr lang="en-US" altLang="zh-CN" sz="1600" b="1" dirty="0">
                <a:cs typeface="+mn-ea"/>
                <a:sym typeface="+mn-lt"/>
              </a:rPr>
              <a:t>NP</a:t>
            </a:r>
            <a:r>
              <a:rPr lang="zh-CN" altLang="en-US" sz="1600" b="1" dirty="0">
                <a:cs typeface="+mn-ea"/>
                <a:sym typeface="+mn-lt"/>
              </a:rPr>
              <a:t>）组（</a:t>
            </a:r>
            <a:r>
              <a:rPr lang="en-US" altLang="zh-CN" sz="1600" b="1" dirty="0">
                <a:cs typeface="+mn-ea"/>
                <a:sym typeface="+mn-lt"/>
              </a:rPr>
              <a:t>n=51</a:t>
            </a:r>
            <a:r>
              <a:rPr lang="zh-CN" altLang="en-US" sz="1600" b="1" dirty="0">
                <a:cs typeface="+mn-ea"/>
                <a:sym typeface="+mn-lt"/>
              </a:rPr>
              <a:t>，长春瑞滨</a:t>
            </a:r>
            <a:r>
              <a:rPr lang="en-US" altLang="zh-CN" sz="1600" b="1" dirty="0">
                <a:cs typeface="+mn-ea"/>
                <a:sym typeface="+mn-lt"/>
              </a:rPr>
              <a:t>25mg/m</a:t>
            </a:r>
            <a:r>
              <a:rPr lang="en-US" altLang="zh-CN" sz="1600" b="1" baseline="30000" dirty="0">
                <a:cs typeface="+mn-ea"/>
                <a:sym typeface="+mn-lt"/>
              </a:rPr>
              <a:t>2</a:t>
            </a:r>
            <a:r>
              <a:rPr lang="zh-CN" altLang="en-US" sz="1600" b="1" dirty="0">
                <a:cs typeface="+mn-ea"/>
                <a:sym typeface="+mn-lt"/>
              </a:rPr>
              <a:t>：第</a:t>
            </a:r>
            <a:r>
              <a:rPr lang="en-US" altLang="zh-CN" sz="1600" b="1" dirty="0">
                <a:cs typeface="+mn-ea"/>
                <a:sym typeface="+mn-lt"/>
              </a:rPr>
              <a:t>1</a:t>
            </a:r>
            <a:r>
              <a:rPr lang="zh-CN" altLang="en-US" sz="1600" b="1" dirty="0">
                <a:cs typeface="+mn-ea"/>
                <a:sym typeface="+mn-lt"/>
              </a:rPr>
              <a:t>和</a:t>
            </a:r>
            <a:r>
              <a:rPr lang="en-US" altLang="zh-CN" sz="1600" b="1" dirty="0">
                <a:cs typeface="+mn-ea"/>
                <a:sym typeface="+mn-lt"/>
              </a:rPr>
              <a:t>8</a:t>
            </a:r>
            <a:r>
              <a:rPr lang="zh-CN" altLang="en-US" sz="1600" b="1" dirty="0">
                <a:cs typeface="+mn-ea"/>
                <a:sym typeface="+mn-lt"/>
              </a:rPr>
              <a:t>天应用，顺铂</a:t>
            </a:r>
            <a:r>
              <a:rPr lang="en-US" altLang="zh-CN" sz="1600" b="1" dirty="0">
                <a:cs typeface="+mn-ea"/>
                <a:sym typeface="+mn-lt"/>
              </a:rPr>
              <a:t>75mg/m</a:t>
            </a:r>
            <a:r>
              <a:rPr lang="en-US" altLang="zh-CN" sz="1600" b="1" baseline="30000" dirty="0">
                <a:cs typeface="+mn-ea"/>
                <a:sym typeface="+mn-lt"/>
              </a:rPr>
              <a:t>2</a:t>
            </a:r>
            <a:r>
              <a:rPr lang="zh-CN" altLang="en-US" sz="1600" b="1" dirty="0">
                <a:cs typeface="+mn-ea"/>
                <a:sym typeface="+mn-lt"/>
              </a:rPr>
              <a:t> ：第</a:t>
            </a:r>
            <a:r>
              <a:rPr lang="en-US" altLang="zh-CN" sz="1600" b="1" dirty="0">
                <a:cs typeface="+mn-ea"/>
                <a:sym typeface="+mn-lt"/>
              </a:rPr>
              <a:t>1</a:t>
            </a:r>
            <a:r>
              <a:rPr lang="zh-CN" altLang="en-US" sz="1600" b="1" dirty="0">
                <a:cs typeface="+mn-ea"/>
                <a:sym typeface="+mn-lt"/>
              </a:rPr>
              <a:t>天应用，</a:t>
            </a:r>
            <a:r>
              <a:rPr lang="en-US" altLang="zh-CN" sz="1600" b="1" dirty="0">
                <a:cs typeface="+mn-ea"/>
                <a:sym typeface="+mn-lt"/>
              </a:rPr>
              <a:t>21</a:t>
            </a:r>
            <a:r>
              <a:rPr lang="zh-CN" altLang="en-US" sz="1600" b="1" dirty="0">
                <a:cs typeface="+mn-ea"/>
                <a:sym typeface="+mn-lt"/>
              </a:rPr>
              <a:t>天为</a:t>
            </a:r>
            <a:r>
              <a:rPr lang="en-US" altLang="zh-CN" sz="1600" b="1" dirty="0">
                <a:cs typeface="+mn-ea"/>
                <a:sym typeface="+mn-lt"/>
              </a:rPr>
              <a:t>1</a:t>
            </a:r>
            <a:r>
              <a:rPr lang="zh-CN" altLang="en-US" sz="1600" b="1" dirty="0">
                <a:cs typeface="+mn-ea"/>
                <a:sym typeface="+mn-lt"/>
              </a:rPr>
              <a:t>周期）</a:t>
            </a:r>
            <a:endParaRPr lang="en-US" altLang="zh-CN" sz="1600" b="1" dirty="0">
              <a:cs typeface="+mn-ea"/>
              <a:sym typeface="+mn-lt"/>
            </a:endParaRPr>
          </a:p>
          <a:p>
            <a:pPr marL="285750" indent="-285750" algn="just">
              <a:lnSpc>
                <a:spcPct val="150000"/>
              </a:lnSpc>
              <a:spcBef>
                <a:spcPct val="0"/>
              </a:spcBef>
              <a:buFont typeface="Arial" panose="020B0604020202020204" pitchFamily="34" charset="0"/>
              <a:buChar char="•"/>
              <a:defRPr/>
            </a:pPr>
            <a:r>
              <a:rPr lang="en-US" altLang="zh-CN" sz="1600" b="1" dirty="0">
                <a:cs typeface="+mn-ea"/>
                <a:sym typeface="+mn-lt"/>
              </a:rPr>
              <a:t>47</a:t>
            </a:r>
            <a:r>
              <a:rPr lang="zh-CN" altLang="en-US" sz="1600" b="1" dirty="0">
                <a:cs typeface="+mn-ea"/>
                <a:sym typeface="+mn-lt"/>
              </a:rPr>
              <a:t>例患者接受全外显子测序分析（</a:t>
            </a:r>
            <a:r>
              <a:rPr lang="en-US" altLang="zh-CN" sz="1600" b="1" dirty="0">
                <a:cs typeface="+mn-ea"/>
                <a:sym typeface="+mn-lt"/>
              </a:rPr>
              <a:t>WES</a:t>
            </a:r>
            <a:r>
              <a:rPr lang="zh-CN" altLang="en-US" sz="1600" b="1" dirty="0">
                <a:cs typeface="+mn-ea"/>
                <a:sym typeface="+mn-lt"/>
              </a:rPr>
              <a:t>）（</a:t>
            </a:r>
            <a:r>
              <a:rPr lang="en-US" altLang="zh-CN" sz="1600" b="1" dirty="0">
                <a:cs typeface="+mn-ea"/>
                <a:sym typeface="+mn-lt"/>
              </a:rPr>
              <a:t>E</a:t>
            </a:r>
            <a:r>
              <a:rPr lang="zh-CN" altLang="en-US" sz="1600" b="1" dirty="0">
                <a:cs typeface="+mn-ea"/>
                <a:sym typeface="+mn-lt"/>
              </a:rPr>
              <a:t>，</a:t>
            </a:r>
            <a:r>
              <a:rPr lang="en-US" altLang="zh-CN" sz="1600" b="1" i="1" dirty="0">
                <a:cs typeface="+mn-ea"/>
                <a:sym typeface="+mn-lt"/>
              </a:rPr>
              <a:t>n</a:t>
            </a:r>
            <a:r>
              <a:rPr lang="en-US" altLang="zh-CN" sz="1600" b="1" dirty="0">
                <a:cs typeface="+mn-ea"/>
                <a:sym typeface="+mn-lt"/>
              </a:rPr>
              <a:t>=24</a:t>
            </a:r>
            <a:r>
              <a:rPr lang="zh-CN" altLang="en-US" sz="1600" b="1" dirty="0">
                <a:cs typeface="+mn-ea"/>
                <a:sym typeface="+mn-lt"/>
              </a:rPr>
              <a:t>；</a:t>
            </a:r>
            <a:r>
              <a:rPr lang="en-US" altLang="zh-CN" sz="1600" b="1" dirty="0">
                <a:cs typeface="+mn-ea"/>
                <a:sym typeface="+mn-lt"/>
              </a:rPr>
              <a:t>NP</a:t>
            </a:r>
            <a:r>
              <a:rPr lang="zh-CN" altLang="en-US" sz="1600" b="1" dirty="0">
                <a:cs typeface="+mn-ea"/>
                <a:sym typeface="+mn-lt"/>
              </a:rPr>
              <a:t>，</a:t>
            </a:r>
            <a:r>
              <a:rPr lang="en-US" altLang="zh-CN" sz="1600" b="1" i="1" dirty="0">
                <a:cs typeface="+mn-ea"/>
                <a:sym typeface="+mn-lt"/>
              </a:rPr>
              <a:t>n</a:t>
            </a:r>
            <a:r>
              <a:rPr lang="en-US" altLang="zh-CN" sz="1600" b="1" dirty="0">
                <a:cs typeface="+mn-ea"/>
                <a:sym typeface="+mn-lt"/>
              </a:rPr>
              <a:t>=23</a:t>
            </a:r>
            <a:r>
              <a:rPr lang="zh-CN" altLang="en-US" sz="1600" b="1" dirty="0">
                <a:cs typeface="+mn-ea"/>
                <a:sym typeface="+mn-lt"/>
              </a:rPr>
              <a:t>）</a:t>
            </a:r>
            <a:endParaRPr lang="zh-CN" altLang="en-US" sz="1600" b="1" dirty="0">
              <a:cs typeface="+mn-ea"/>
              <a:sym typeface="+mn-lt"/>
            </a:endParaRPr>
          </a:p>
        </p:txBody>
      </p:sp>
      <p:sp>
        <p:nvSpPr>
          <p:cNvPr id="7" name="矩形: 圆角 6"/>
          <p:cNvSpPr/>
          <p:nvPr/>
        </p:nvSpPr>
        <p:spPr>
          <a:xfrm>
            <a:off x="455206" y="1047731"/>
            <a:ext cx="2273559" cy="409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zh-CN" altLang="en-US" b="1" dirty="0">
                <a:solidFill>
                  <a:prstClr val="white"/>
                </a:solidFill>
                <a:cs typeface="+mn-ea"/>
                <a:sym typeface="+mn-lt"/>
              </a:rPr>
              <a:t>研究背景</a:t>
            </a:r>
            <a:endParaRPr lang="zh-CN" altLang="en-US" b="1" dirty="0">
              <a:solidFill>
                <a:prstClr val="white"/>
              </a:solidFill>
              <a:cs typeface="+mn-ea"/>
              <a:sym typeface="+mn-lt"/>
            </a:endParaRPr>
          </a:p>
        </p:txBody>
      </p:sp>
      <p:sp>
        <p:nvSpPr>
          <p:cNvPr id="3" name="矩形: 圆角 6"/>
          <p:cNvSpPr/>
          <p:nvPr/>
        </p:nvSpPr>
        <p:spPr>
          <a:xfrm>
            <a:off x="455205" y="4084274"/>
            <a:ext cx="2273559" cy="40922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a:defRPr/>
            </a:pPr>
            <a:r>
              <a:rPr lang="zh-CN" altLang="en-US" b="1" dirty="0">
                <a:solidFill>
                  <a:prstClr val="white"/>
                </a:solidFill>
                <a:cs typeface="+mn-ea"/>
                <a:sym typeface="+mn-lt"/>
              </a:rPr>
              <a:t>研究方法</a:t>
            </a:r>
            <a:endParaRPr lang="zh-CN" altLang="en-US" b="1" dirty="0">
              <a:solidFill>
                <a:prstClr val="white"/>
              </a:solidFill>
              <a:cs typeface="+mn-ea"/>
              <a:sym typeface="+mn-lt"/>
            </a:endParaRPr>
          </a:p>
        </p:txBody>
      </p:sp>
      <p:sp>
        <p:nvSpPr>
          <p:cNvPr id="6" name="标题 1"/>
          <p:cNvSpPr>
            <a:spLocks noGrp="1"/>
          </p:cNvSpPr>
          <p:nvPr/>
        </p:nvSpPr>
        <p:spPr>
          <a:xfrm>
            <a:off x="73353" y="410884"/>
            <a:ext cx="3088236" cy="63684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研究背景与方法</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75260" y="963932"/>
            <a:ext cx="10419080" cy="2306955"/>
          </a:xfrm>
          <a:prstGeom prst="rect">
            <a:avLst/>
          </a:prstGeom>
          <a:noFill/>
        </p:spPr>
        <p:txBody>
          <a:bodyPr wrap="square" rtlCol="0" anchor="ctr">
            <a:spAutoFit/>
          </a:bodyPr>
          <a:lstStyle/>
          <a:p>
            <a:pPr marL="285750" indent="-285750">
              <a:lnSpc>
                <a:spcPct val="150000"/>
              </a:lnSpc>
              <a:spcBef>
                <a:spcPct val="0"/>
              </a:spcBef>
              <a:buFont typeface="Arial" panose="020B0604020202020204" pitchFamily="34" charset="0"/>
              <a:buChar char="•"/>
              <a:defRPr/>
            </a:pPr>
            <a:r>
              <a:rPr lang="zh-CN" altLang="en-US" sz="1600" b="1" dirty="0">
                <a:cs typeface="+mn-ea"/>
                <a:sym typeface="+mn-lt"/>
              </a:rPr>
              <a:t>厄洛替尼组较</a:t>
            </a:r>
            <a:r>
              <a:rPr lang="en-US" altLang="zh-CN" sz="1600" b="1" dirty="0">
                <a:cs typeface="+mn-ea"/>
                <a:sym typeface="+mn-lt"/>
              </a:rPr>
              <a:t>NP</a:t>
            </a:r>
            <a:r>
              <a:rPr lang="zh-CN" altLang="en-US" sz="1600" b="1" dirty="0">
                <a:cs typeface="+mn-ea"/>
                <a:sym typeface="+mn-lt"/>
              </a:rPr>
              <a:t>组改善</a:t>
            </a:r>
            <a:r>
              <a:rPr lang="en-US" altLang="zh-CN" sz="1600" b="1" dirty="0">
                <a:cs typeface="+mn-ea"/>
                <a:sym typeface="+mn-lt"/>
              </a:rPr>
              <a:t>ITT</a:t>
            </a:r>
            <a:r>
              <a:rPr lang="zh-CN" altLang="en-US" sz="1600" b="1" dirty="0">
                <a:cs typeface="+mn-ea"/>
                <a:sym typeface="+mn-lt"/>
              </a:rPr>
              <a:t>人群的</a:t>
            </a:r>
            <a:r>
              <a:rPr lang="en-US" altLang="zh-CN" sz="1600" b="1" dirty="0">
                <a:cs typeface="+mn-ea"/>
                <a:sym typeface="+mn-lt"/>
              </a:rPr>
              <a:t>OS</a:t>
            </a:r>
            <a:r>
              <a:rPr lang="zh-CN" altLang="en-US" sz="1600" b="1" dirty="0">
                <a:cs typeface="+mn-ea"/>
                <a:sym typeface="+mn-lt"/>
              </a:rPr>
              <a:t>和</a:t>
            </a:r>
            <a:r>
              <a:rPr lang="en-US" altLang="zh-CN" sz="1600" b="1" dirty="0">
                <a:cs typeface="+mn-ea"/>
                <a:sym typeface="+mn-lt"/>
              </a:rPr>
              <a:t>5</a:t>
            </a:r>
            <a:r>
              <a:rPr lang="zh-CN" altLang="en-US" sz="1600" b="1" dirty="0">
                <a:cs typeface="+mn-ea"/>
                <a:sym typeface="+mn-lt"/>
              </a:rPr>
              <a:t>年生存率</a:t>
            </a:r>
            <a:endParaRPr lang="en-US" altLang="zh-CN" sz="1600" b="1" dirty="0">
              <a:cs typeface="+mn-ea"/>
              <a:sym typeface="+mn-lt"/>
            </a:endParaRPr>
          </a:p>
          <a:p>
            <a:pPr marL="285750" indent="-285750">
              <a:lnSpc>
                <a:spcPct val="150000"/>
              </a:lnSpc>
              <a:spcBef>
                <a:spcPct val="0"/>
              </a:spcBef>
              <a:buFont typeface="Arial" panose="020B0604020202020204" pitchFamily="34" charset="0"/>
              <a:buChar char="•"/>
              <a:defRPr/>
            </a:pPr>
            <a:r>
              <a:rPr lang="zh-CN" altLang="en-US" sz="1600" b="1" dirty="0">
                <a:cs typeface="+mn-ea"/>
                <a:sym typeface="+mn-lt"/>
              </a:rPr>
              <a:t>厄洛替尼组中位</a:t>
            </a:r>
            <a:r>
              <a:rPr lang="en-US" altLang="zh-CN" sz="1600" b="1" dirty="0">
                <a:cs typeface="+mn-ea"/>
                <a:sym typeface="+mn-lt"/>
              </a:rPr>
              <a:t>OS</a:t>
            </a:r>
            <a:r>
              <a:rPr lang="zh-CN" altLang="en-US" sz="1600" b="1" dirty="0">
                <a:cs typeface="+mn-ea"/>
                <a:sym typeface="+mn-lt"/>
              </a:rPr>
              <a:t>为</a:t>
            </a:r>
            <a:r>
              <a:rPr lang="en-US" altLang="zh-CN" sz="1600" b="1" dirty="0">
                <a:cs typeface="+mn-ea"/>
                <a:sym typeface="+mn-lt"/>
              </a:rPr>
              <a:t>84.2</a:t>
            </a:r>
            <a:r>
              <a:rPr lang="zh-CN" altLang="en-US" sz="1600" b="1" dirty="0">
                <a:cs typeface="+mn-ea"/>
                <a:sym typeface="+mn-lt"/>
              </a:rPr>
              <a:t>个月（</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78.1-</a:t>
            </a:r>
            <a:r>
              <a:rPr lang="zh-CN" altLang="en-US" sz="1600" b="1" dirty="0">
                <a:cs typeface="+mn-ea"/>
                <a:sym typeface="+mn-lt"/>
              </a:rPr>
              <a:t>）</a:t>
            </a:r>
            <a:r>
              <a:rPr lang="en-US" altLang="zh-CN" sz="1600" b="1" dirty="0">
                <a:cs typeface="+mn-ea"/>
                <a:sym typeface="+mn-lt"/>
              </a:rPr>
              <a:t>vs NP</a:t>
            </a:r>
            <a:r>
              <a:rPr lang="zh-CN" altLang="en-US" sz="1600" b="1" dirty="0">
                <a:cs typeface="+mn-ea"/>
                <a:sym typeface="+mn-lt"/>
              </a:rPr>
              <a:t>组</a:t>
            </a:r>
            <a:r>
              <a:rPr lang="en-US" altLang="zh-CN" sz="1600" b="1" dirty="0">
                <a:cs typeface="+mn-ea"/>
                <a:sym typeface="+mn-lt"/>
              </a:rPr>
              <a:t>61.1</a:t>
            </a:r>
            <a:r>
              <a:rPr lang="zh-CN" altLang="en-US" sz="1600" b="1" dirty="0">
                <a:cs typeface="+mn-ea"/>
                <a:sym typeface="+mn-lt"/>
              </a:rPr>
              <a:t>个月（</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39.6-82.1</a:t>
            </a:r>
            <a:r>
              <a:rPr lang="zh-CN" altLang="en-US" sz="1600" b="1" dirty="0">
                <a:cs typeface="+mn-ea"/>
                <a:sym typeface="+mn-lt"/>
              </a:rPr>
              <a:t>）（</a:t>
            </a:r>
            <a:r>
              <a:rPr lang="en-US" altLang="zh-CN" sz="1600" b="1" i="1" dirty="0">
                <a:cs typeface="+mn-ea"/>
                <a:sym typeface="+mn-lt"/>
              </a:rPr>
              <a:t>HR</a:t>
            </a:r>
            <a:r>
              <a:rPr lang="zh-CN" altLang="en-US" sz="1600" b="1" dirty="0">
                <a:cs typeface="+mn-ea"/>
                <a:sym typeface="+mn-lt"/>
              </a:rPr>
              <a:t>，</a:t>
            </a:r>
            <a:r>
              <a:rPr lang="en-US" altLang="zh-CN" sz="1600" b="1" dirty="0">
                <a:cs typeface="+mn-ea"/>
                <a:sym typeface="+mn-lt"/>
              </a:rPr>
              <a:t>0.318</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0.151-0.670</a:t>
            </a:r>
            <a:r>
              <a:rPr lang="zh-CN" altLang="en-US" sz="1600" b="1" dirty="0">
                <a:cs typeface="+mn-ea"/>
                <a:sym typeface="+mn-lt"/>
              </a:rPr>
              <a:t>）；</a:t>
            </a:r>
            <a:r>
              <a:rPr lang="en-US" altLang="zh-CN" sz="1600" b="1" dirty="0">
                <a:cs typeface="+mn-ea"/>
                <a:sym typeface="+mn-lt"/>
              </a:rPr>
              <a:t>5</a:t>
            </a:r>
            <a:r>
              <a:rPr lang="zh-CN" altLang="en-US" sz="1600" b="1" dirty="0">
                <a:cs typeface="+mn-ea"/>
                <a:sym typeface="+mn-lt"/>
              </a:rPr>
              <a:t>年生存率为</a:t>
            </a:r>
            <a:r>
              <a:rPr lang="en-US" altLang="zh-CN" sz="1600" b="1" dirty="0">
                <a:cs typeface="+mn-ea"/>
                <a:sym typeface="+mn-lt"/>
              </a:rPr>
              <a:t>84.8%</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72.0-97.6</a:t>
            </a:r>
            <a:r>
              <a:rPr lang="zh-CN" altLang="en-US" sz="1600" b="1" dirty="0">
                <a:cs typeface="+mn-ea"/>
                <a:sym typeface="+mn-lt"/>
              </a:rPr>
              <a:t>）和</a:t>
            </a:r>
            <a:r>
              <a:rPr lang="en-US" altLang="zh-CN" sz="1600" b="1" dirty="0">
                <a:cs typeface="+mn-ea"/>
                <a:sym typeface="+mn-lt"/>
              </a:rPr>
              <a:t>51.1%</a:t>
            </a:r>
            <a:r>
              <a:rPr lang="zh-CN" altLang="en-US" sz="1600" b="1" dirty="0">
                <a:cs typeface="+mn-ea"/>
                <a:sym typeface="+mn-lt"/>
              </a:rPr>
              <a:t>（</a:t>
            </a:r>
            <a:r>
              <a:rPr lang="en-US" altLang="zh-CN" sz="1600" b="1" dirty="0">
                <a:cs typeface="+mn-ea"/>
                <a:sym typeface="+mn-lt"/>
              </a:rPr>
              <a:t>95%CI</a:t>
            </a:r>
            <a:r>
              <a:rPr lang="zh-CN" altLang="en-US" sz="1600" b="1" dirty="0">
                <a:cs typeface="+mn-ea"/>
                <a:sym typeface="+mn-lt"/>
              </a:rPr>
              <a:t>，</a:t>
            </a:r>
            <a:r>
              <a:rPr lang="en-US" altLang="zh-CN" sz="1600" b="1" dirty="0">
                <a:cs typeface="+mn-ea"/>
                <a:sym typeface="+mn-lt"/>
              </a:rPr>
              <a:t>34.7-67.5</a:t>
            </a:r>
            <a:r>
              <a:rPr lang="zh-CN" altLang="en-US" sz="1600" b="1" dirty="0">
                <a:cs typeface="+mn-ea"/>
                <a:sym typeface="+mn-lt"/>
              </a:rPr>
              <a:t>）</a:t>
            </a:r>
            <a:endParaRPr lang="en-US" altLang="zh-CN" sz="1600" b="1" dirty="0">
              <a:cs typeface="+mn-ea"/>
              <a:sym typeface="+mn-lt"/>
            </a:endParaRPr>
          </a:p>
          <a:p>
            <a:pPr marL="285750" indent="-285750">
              <a:lnSpc>
                <a:spcPct val="150000"/>
              </a:lnSpc>
              <a:spcBef>
                <a:spcPct val="0"/>
              </a:spcBef>
              <a:buFont typeface="Arial" panose="020B0604020202020204" pitchFamily="34" charset="0"/>
              <a:buChar char="•"/>
              <a:defRPr/>
            </a:pPr>
            <a:r>
              <a:rPr lang="zh-CN" altLang="en-US" sz="1600" b="1" dirty="0">
                <a:cs typeface="+mn-ea"/>
                <a:sym typeface="+mn-lt"/>
              </a:rPr>
              <a:t>最常见的基线时共突变为</a:t>
            </a:r>
            <a:r>
              <a:rPr lang="en-US" altLang="zh-CN" sz="1600" b="1" dirty="0">
                <a:cs typeface="+mn-ea"/>
                <a:sym typeface="+mn-lt"/>
              </a:rPr>
              <a:t>TP53</a:t>
            </a:r>
            <a:r>
              <a:rPr lang="zh-CN" altLang="en-US" sz="1600" b="1" dirty="0">
                <a:cs typeface="+mn-ea"/>
                <a:sym typeface="+mn-lt"/>
              </a:rPr>
              <a:t>、</a:t>
            </a:r>
            <a:r>
              <a:rPr lang="en-US" altLang="zh-CN" sz="1600" b="1" dirty="0">
                <a:cs typeface="+mn-ea"/>
                <a:sym typeface="+mn-lt"/>
              </a:rPr>
              <a:t>MUC16</a:t>
            </a:r>
            <a:r>
              <a:rPr lang="zh-CN" altLang="en-US" sz="1600" b="1" dirty="0">
                <a:cs typeface="+mn-ea"/>
                <a:sym typeface="+mn-lt"/>
              </a:rPr>
              <a:t>、</a:t>
            </a:r>
            <a:r>
              <a:rPr lang="en-US" altLang="zh-CN" sz="1600" b="1" dirty="0">
                <a:cs typeface="+mn-ea"/>
                <a:sym typeface="+mn-lt"/>
              </a:rPr>
              <a:t>FAM104B</a:t>
            </a:r>
            <a:r>
              <a:rPr lang="zh-CN" altLang="en-US" sz="1600" b="1" dirty="0">
                <a:cs typeface="+mn-ea"/>
                <a:sym typeface="+mn-lt"/>
              </a:rPr>
              <a:t>、</a:t>
            </a:r>
            <a:r>
              <a:rPr lang="en-US" altLang="zh-CN" sz="1600" b="1" dirty="0">
                <a:cs typeface="+mn-ea"/>
                <a:sym typeface="+mn-lt"/>
              </a:rPr>
              <a:t>KMT5A</a:t>
            </a:r>
            <a:r>
              <a:rPr lang="zh-CN" altLang="en-US" sz="1600" b="1" dirty="0">
                <a:cs typeface="+mn-ea"/>
                <a:sym typeface="+mn-lt"/>
              </a:rPr>
              <a:t>和</a:t>
            </a:r>
            <a:r>
              <a:rPr lang="en-US" altLang="zh-CN" sz="1600" b="1" dirty="0">
                <a:cs typeface="+mn-ea"/>
                <a:sym typeface="+mn-lt"/>
              </a:rPr>
              <a:t>DNAH9</a:t>
            </a:r>
            <a:r>
              <a:rPr lang="zh-CN" altLang="en-US" sz="1600" b="1" dirty="0">
                <a:cs typeface="+mn-ea"/>
                <a:sym typeface="+mn-lt"/>
              </a:rPr>
              <a:t>和其他类型</a:t>
            </a:r>
            <a:r>
              <a:rPr lang="en-US" altLang="zh-CN" sz="1600" b="1" dirty="0">
                <a:cs typeface="+mn-ea"/>
                <a:sym typeface="+mn-lt"/>
              </a:rPr>
              <a:t>EGFR</a:t>
            </a:r>
            <a:r>
              <a:rPr lang="zh-CN" altLang="en-US" sz="1600" b="1" dirty="0">
                <a:cs typeface="+mn-ea"/>
                <a:sym typeface="+mn-lt"/>
              </a:rPr>
              <a:t>突变（无论</a:t>
            </a:r>
            <a:r>
              <a:rPr lang="en-US" altLang="zh-CN" sz="1600" b="1" dirty="0">
                <a:cs typeface="+mn-ea"/>
                <a:sym typeface="+mn-lt"/>
              </a:rPr>
              <a:t>EGFR</a:t>
            </a:r>
            <a:r>
              <a:rPr lang="zh-CN" altLang="en-US" sz="1600" b="1" dirty="0">
                <a:cs typeface="+mn-ea"/>
                <a:sym typeface="+mn-lt"/>
              </a:rPr>
              <a:t>突变亚组如何，发生率相似）</a:t>
            </a:r>
            <a:endParaRPr lang="en-US" altLang="zh-CN" sz="1600" b="1" dirty="0">
              <a:cs typeface="+mn-ea"/>
              <a:sym typeface="+mn-lt"/>
            </a:endParaRPr>
          </a:p>
          <a:p>
            <a:pPr marL="285750" indent="-285750">
              <a:lnSpc>
                <a:spcPct val="150000"/>
              </a:lnSpc>
              <a:spcBef>
                <a:spcPct val="0"/>
              </a:spcBef>
              <a:buFont typeface="Arial" panose="020B0604020202020204" pitchFamily="34" charset="0"/>
              <a:buChar char="•"/>
              <a:defRPr/>
            </a:pPr>
            <a:r>
              <a:rPr lang="zh-CN" altLang="en-US" sz="1600" b="1" dirty="0">
                <a:cs typeface="+mn-ea"/>
                <a:sym typeface="+mn-lt"/>
              </a:rPr>
              <a:t>厄洛替尼治疗组患者，</a:t>
            </a:r>
            <a:r>
              <a:rPr lang="en-US" altLang="zh-CN" sz="1600" b="1" dirty="0">
                <a:cs typeface="+mn-ea"/>
                <a:sym typeface="+mn-lt"/>
              </a:rPr>
              <a:t>SNP</a:t>
            </a:r>
            <a:r>
              <a:rPr lang="zh-CN" altLang="en-US" sz="1600" b="1" dirty="0">
                <a:cs typeface="+mn-ea"/>
                <a:sym typeface="+mn-lt"/>
              </a:rPr>
              <a:t>突变</a:t>
            </a:r>
            <a:r>
              <a:rPr lang="en-US" altLang="zh-CN" sz="1600" b="1" dirty="0">
                <a:cs typeface="+mn-ea"/>
                <a:sym typeface="+mn-lt"/>
              </a:rPr>
              <a:t>UBXN11</a:t>
            </a:r>
            <a:r>
              <a:rPr lang="zh-CN" altLang="en-US" sz="1600" b="1" dirty="0">
                <a:cs typeface="+mn-ea"/>
                <a:sym typeface="+mn-lt"/>
              </a:rPr>
              <a:t>与较差的</a:t>
            </a:r>
            <a:r>
              <a:rPr lang="en-US" altLang="zh-CN" sz="1600" b="1" dirty="0">
                <a:cs typeface="+mn-ea"/>
                <a:sym typeface="+mn-lt"/>
              </a:rPr>
              <a:t>DFS</a:t>
            </a:r>
            <a:r>
              <a:rPr lang="zh-CN" altLang="en-US" sz="1600" b="1" dirty="0">
                <a:cs typeface="+mn-ea"/>
                <a:sym typeface="+mn-lt"/>
              </a:rPr>
              <a:t>率具有显著相关性（</a:t>
            </a:r>
            <a:r>
              <a:rPr lang="en-US" altLang="zh-CN" sz="1600" b="1" i="1" dirty="0">
                <a:cs typeface="+mn-ea"/>
                <a:sym typeface="+mn-lt"/>
              </a:rPr>
              <a:t>P</a:t>
            </a:r>
            <a:r>
              <a:rPr lang="en-US" altLang="zh-CN" sz="1600" b="1" dirty="0">
                <a:cs typeface="+mn-ea"/>
                <a:sym typeface="+mn-lt"/>
              </a:rPr>
              <a:t>=0.0111</a:t>
            </a:r>
            <a:r>
              <a:rPr lang="zh-CN" altLang="en-US" sz="1600" b="1" dirty="0">
                <a:cs typeface="+mn-ea"/>
                <a:sym typeface="+mn-lt"/>
              </a:rPr>
              <a:t>）</a:t>
            </a:r>
            <a:endParaRPr lang="zh-CN" altLang="en-US" sz="1600" b="1" dirty="0">
              <a:cs typeface="+mn-ea"/>
              <a:sym typeface="+mn-lt"/>
            </a:endParaRPr>
          </a:p>
        </p:txBody>
      </p:sp>
      <p:pic>
        <p:nvPicPr>
          <p:cNvPr id="9" name="图片 8"/>
          <p:cNvPicPr>
            <a:picLocks noChangeAspect="1"/>
          </p:cNvPicPr>
          <p:nvPr/>
        </p:nvPicPr>
        <p:blipFill rotWithShape="1">
          <a:blip r:embed="rId1"/>
          <a:srcRect t="12391"/>
          <a:stretch>
            <a:fillRect/>
          </a:stretch>
        </p:blipFill>
        <p:spPr>
          <a:xfrm>
            <a:off x="588647" y="4061232"/>
            <a:ext cx="5002763" cy="1543437"/>
          </a:xfrm>
          <a:prstGeom prst="rect">
            <a:avLst/>
          </a:prstGeom>
        </p:spPr>
      </p:pic>
      <p:pic>
        <p:nvPicPr>
          <p:cNvPr id="10" name="图片 9"/>
          <p:cNvPicPr>
            <a:picLocks noChangeAspect="1"/>
          </p:cNvPicPr>
          <p:nvPr/>
        </p:nvPicPr>
        <p:blipFill rotWithShape="1">
          <a:blip r:embed="rId2"/>
          <a:srcRect t="7450"/>
          <a:stretch>
            <a:fillRect/>
          </a:stretch>
        </p:blipFill>
        <p:spPr>
          <a:xfrm>
            <a:off x="6386600" y="3203175"/>
            <a:ext cx="5278015" cy="2712239"/>
          </a:xfrm>
          <a:prstGeom prst="rect">
            <a:avLst/>
          </a:prstGeom>
        </p:spPr>
      </p:pic>
      <p:sp>
        <p:nvSpPr>
          <p:cNvPr id="11" name="文本框 10"/>
          <p:cNvSpPr txBox="1"/>
          <p:nvPr/>
        </p:nvSpPr>
        <p:spPr>
          <a:xfrm>
            <a:off x="588647" y="3933173"/>
            <a:ext cx="3769567" cy="258532"/>
          </a:xfrm>
          <a:prstGeom prst="rect">
            <a:avLst/>
          </a:prstGeom>
          <a:noFill/>
        </p:spPr>
        <p:txBody>
          <a:bodyPr wrap="square" rtlCol="0" anchor="ctr">
            <a:spAutoFit/>
          </a:bodyPr>
          <a:lstStyle/>
          <a:p>
            <a:pPr>
              <a:lnSpc>
                <a:spcPct val="90000"/>
              </a:lnSpc>
              <a:spcBef>
                <a:spcPct val="0"/>
              </a:spcBef>
              <a:defRPr/>
            </a:pPr>
            <a:r>
              <a:rPr lang="zh-CN" altLang="en-US" sz="1200" b="1" dirty="0">
                <a:cs typeface="+mn-ea"/>
                <a:sym typeface="+mn-lt"/>
              </a:rPr>
              <a:t>表</a:t>
            </a:r>
            <a:r>
              <a:rPr lang="en-US" altLang="zh-CN" sz="1200" b="1" dirty="0">
                <a:cs typeface="+mn-ea"/>
                <a:sym typeface="+mn-lt"/>
              </a:rPr>
              <a:t>1. OS</a:t>
            </a:r>
            <a:r>
              <a:rPr lang="zh-CN" altLang="en-US" sz="1200" b="1" dirty="0">
                <a:cs typeface="+mn-ea"/>
                <a:sym typeface="+mn-lt"/>
              </a:rPr>
              <a:t>和</a:t>
            </a:r>
            <a:r>
              <a:rPr lang="en-US" altLang="zh-CN" sz="1200" b="1" dirty="0">
                <a:cs typeface="+mn-ea"/>
                <a:sym typeface="+mn-lt"/>
              </a:rPr>
              <a:t>5</a:t>
            </a:r>
            <a:r>
              <a:rPr lang="zh-CN" altLang="en-US" sz="1200" b="1" dirty="0">
                <a:cs typeface="+mn-ea"/>
                <a:sym typeface="+mn-lt"/>
              </a:rPr>
              <a:t>年生存率</a:t>
            </a:r>
            <a:endParaRPr lang="zh-CN" altLang="en-US" sz="1200" b="1" dirty="0">
              <a:cs typeface="+mn-ea"/>
              <a:sym typeface="+mn-lt"/>
            </a:endParaRPr>
          </a:p>
        </p:txBody>
      </p:sp>
      <p:sp>
        <p:nvSpPr>
          <p:cNvPr id="12" name="文本框 11"/>
          <p:cNvSpPr txBox="1"/>
          <p:nvPr/>
        </p:nvSpPr>
        <p:spPr>
          <a:xfrm>
            <a:off x="7612999" y="5915412"/>
            <a:ext cx="2825215" cy="258532"/>
          </a:xfrm>
          <a:prstGeom prst="rect">
            <a:avLst/>
          </a:prstGeom>
          <a:noFill/>
        </p:spPr>
        <p:txBody>
          <a:bodyPr wrap="square" rtlCol="0" anchor="ctr">
            <a:spAutoFit/>
          </a:bodyPr>
          <a:lstStyle/>
          <a:p>
            <a:pPr algn="ctr">
              <a:lnSpc>
                <a:spcPct val="90000"/>
              </a:lnSpc>
              <a:spcBef>
                <a:spcPct val="0"/>
              </a:spcBef>
              <a:defRPr/>
            </a:pPr>
            <a:r>
              <a:rPr lang="zh-CN" altLang="en-US" sz="1200" b="1" dirty="0">
                <a:cs typeface="+mn-ea"/>
                <a:sym typeface="+mn-lt"/>
              </a:rPr>
              <a:t>图</a:t>
            </a:r>
            <a:r>
              <a:rPr lang="en-US" altLang="zh-CN" sz="1200" b="1" dirty="0">
                <a:cs typeface="+mn-ea"/>
                <a:sym typeface="+mn-lt"/>
              </a:rPr>
              <a:t>1. E</a:t>
            </a:r>
            <a:r>
              <a:rPr lang="zh-CN" altLang="en-US" sz="1200" b="1" dirty="0">
                <a:cs typeface="+mn-ea"/>
                <a:sym typeface="+mn-lt"/>
              </a:rPr>
              <a:t>组和</a:t>
            </a:r>
            <a:r>
              <a:rPr lang="en-US" altLang="zh-CN" sz="1200" b="1" dirty="0">
                <a:cs typeface="+mn-ea"/>
                <a:sym typeface="+mn-lt"/>
              </a:rPr>
              <a:t>NP</a:t>
            </a:r>
            <a:r>
              <a:rPr lang="zh-CN" altLang="en-US" sz="1200" b="1" dirty="0">
                <a:cs typeface="+mn-ea"/>
                <a:sym typeface="+mn-lt"/>
              </a:rPr>
              <a:t>组治疗</a:t>
            </a:r>
            <a:r>
              <a:rPr lang="en-US" altLang="zh-CN" sz="1200" b="1" dirty="0">
                <a:cs typeface="+mn-ea"/>
                <a:sym typeface="+mn-lt"/>
              </a:rPr>
              <a:t>ITT</a:t>
            </a:r>
            <a:r>
              <a:rPr lang="zh-CN" altLang="en-US" sz="1200" b="1" dirty="0">
                <a:cs typeface="+mn-ea"/>
                <a:sym typeface="+mn-lt"/>
              </a:rPr>
              <a:t>人群的</a:t>
            </a:r>
            <a:r>
              <a:rPr lang="en-US" altLang="zh-CN" sz="1200" b="1" dirty="0">
                <a:cs typeface="+mn-ea"/>
                <a:sym typeface="+mn-lt"/>
              </a:rPr>
              <a:t>OS</a:t>
            </a:r>
            <a:r>
              <a:rPr lang="zh-CN" altLang="en-US" sz="1200" b="1" dirty="0">
                <a:cs typeface="+mn-ea"/>
                <a:sym typeface="+mn-lt"/>
              </a:rPr>
              <a:t>结果</a:t>
            </a:r>
            <a:endParaRPr lang="zh-CN" altLang="en-US" sz="1200" b="1" dirty="0">
              <a:cs typeface="+mn-ea"/>
              <a:sym typeface="+mn-lt"/>
            </a:endParaRPr>
          </a:p>
        </p:txBody>
      </p:sp>
      <p:sp>
        <p:nvSpPr>
          <p:cNvPr id="8" name="标题 1"/>
          <p:cNvSpPr>
            <a:spLocks noGrp="1"/>
          </p:cNvSpPr>
          <p:nvPr/>
        </p:nvSpPr>
        <p:spPr>
          <a:xfrm>
            <a:off x="175260" y="407097"/>
            <a:ext cx="2065541" cy="556835"/>
          </a:xfrm>
          <a:prstGeom prst="rect">
            <a:avLst/>
          </a:prstGeom>
        </p:spPr>
        <p:txBody>
          <a:bodyPr vert="horz" lIns="91440" tIns="45720" rIns="91440" bIns="45720" rtlCol="0" anchor="t" anchorCtr="1">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研究结果</a:t>
            </a:r>
            <a:endParaRPr lang="en-US" altLang="zh-CN" sz="3200" b="1" dirty="0">
              <a:solidFill>
                <a:schemeClr val="accent2">
                  <a:lumMod val="75000"/>
                </a:schemeClr>
              </a:solidFill>
              <a:latin typeface="+mn-lt"/>
              <a:ea typeface="+mn-ea"/>
              <a:cs typeface="+mn-ea"/>
              <a:sym typeface="+mn-l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1602" y="1366115"/>
            <a:ext cx="6388735" cy="3990270"/>
            <a:chOff x="1796872" y="1302137"/>
            <a:chExt cx="8598253" cy="4926410"/>
          </a:xfrm>
        </p:grpSpPr>
        <p:pic>
          <p:nvPicPr>
            <p:cNvPr id="5" name="图片 4"/>
            <p:cNvPicPr>
              <a:picLocks noChangeAspect="1"/>
            </p:cNvPicPr>
            <p:nvPr/>
          </p:nvPicPr>
          <p:blipFill rotWithShape="1">
            <a:blip r:embed="rId1"/>
            <a:srcRect t="6998"/>
            <a:stretch>
              <a:fillRect/>
            </a:stretch>
          </p:blipFill>
          <p:spPr>
            <a:xfrm>
              <a:off x="1796872" y="1302137"/>
              <a:ext cx="8598253" cy="4711959"/>
            </a:xfrm>
            <a:prstGeom prst="rect">
              <a:avLst/>
            </a:prstGeom>
          </p:spPr>
        </p:pic>
        <p:sp>
          <p:nvSpPr>
            <p:cNvPr id="6" name="文本框 5"/>
            <p:cNvSpPr txBox="1"/>
            <p:nvPr/>
          </p:nvSpPr>
          <p:spPr>
            <a:xfrm>
              <a:off x="3391247" y="5909362"/>
              <a:ext cx="5409501" cy="319185"/>
            </a:xfrm>
            <a:prstGeom prst="rect">
              <a:avLst/>
            </a:prstGeom>
            <a:noFill/>
          </p:spPr>
          <p:txBody>
            <a:bodyPr wrap="square" rtlCol="0" anchor="ctr">
              <a:spAutoFit/>
            </a:bodyPr>
            <a:lstStyle/>
            <a:p>
              <a:pPr algn="ctr">
                <a:lnSpc>
                  <a:spcPct val="90000"/>
                </a:lnSpc>
                <a:spcBef>
                  <a:spcPct val="0"/>
                </a:spcBef>
                <a:defRPr/>
              </a:pPr>
              <a:r>
                <a:rPr lang="zh-CN" altLang="en-US" sz="1200" b="1" dirty="0">
                  <a:cs typeface="+mn-ea"/>
                  <a:sym typeface="+mn-lt"/>
                </a:rPr>
                <a:t>图</a:t>
              </a:r>
              <a:r>
                <a:rPr lang="en-US" altLang="zh-CN" sz="1200" b="1" dirty="0">
                  <a:cs typeface="+mn-ea"/>
                  <a:sym typeface="+mn-lt"/>
                </a:rPr>
                <a:t>2. </a:t>
              </a:r>
              <a:r>
                <a:rPr lang="zh-CN" altLang="en-US" sz="1200" b="1" dirty="0">
                  <a:cs typeface="+mn-ea"/>
                  <a:sym typeface="+mn-lt"/>
                </a:rPr>
                <a:t>基线时最常见的</a:t>
              </a:r>
              <a:r>
                <a:rPr lang="en-US" altLang="zh-CN" sz="1200" b="1" dirty="0">
                  <a:cs typeface="+mn-ea"/>
                  <a:sym typeface="+mn-lt"/>
                </a:rPr>
                <a:t>EGFR</a:t>
              </a:r>
              <a:r>
                <a:rPr lang="zh-CN" altLang="en-US" sz="1200" b="1" dirty="0">
                  <a:cs typeface="+mn-ea"/>
                  <a:sym typeface="+mn-lt"/>
                </a:rPr>
                <a:t>共突变</a:t>
              </a:r>
              <a:endParaRPr lang="zh-CN" altLang="en-US" sz="1200" b="1" dirty="0">
                <a:cs typeface="+mn-ea"/>
                <a:sym typeface="+mn-lt"/>
              </a:endParaRPr>
            </a:p>
          </p:txBody>
        </p:sp>
      </p:grpSp>
      <p:grpSp>
        <p:nvGrpSpPr>
          <p:cNvPr id="8" name="组合 7"/>
          <p:cNvGrpSpPr/>
          <p:nvPr/>
        </p:nvGrpSpPr>
        <p:grpSpPr>
          <a:xfrm>
            <a:off x="6558430" y="1366115"/>
            <a:ext cx="5532562" cy="3990270"/>
            <a:chOff x="2155804" y="338675"/>
            <a:chExt cx="7697379" cy="5054714"/>
          </a:xfrm>
        </p:grpSpPr>
        <p:pic>
          <p:nvPicPr>
            <p:cNvPr id="9" name="图片 8"/>
            <p:cNvPicPr>
              <a:picLocks noChangeAspect="1"/>
            </p:cNvPicPr>
            <p:nvPr/>
          </p:nvPicPr>
          <p:blipFill rotWithShape="1">
            <a:blip r:embed="rId2"/>
            <a:srcRect t="8077" r="10357"/>
            <a:stretch>
              <a:fillRect/>
            </a:stretch>
          </p:blipFill>
          <p:spPr>
            <a:xfrm>
              <a:off x="2155804" y="338675"/>
              <a:ext cx="7697379" cy="4443839"/>
            </a:xfrm>
            <a:prstGeom prst="rect">
              <a:avLst/>
            </a:prstGeom>
          </p:spPr>
        </p:pic>
        <p:sp>
          <p:nvSpPr>
            <p:cNvPr id="10" name="文本框 9"/>
            <p:cNvSpPr txBox="1"/>
            <p:nvPr/>
          </p:nvSpPr>
          <p:spPr>
            <a:xfrm>
              <a:off x="2863753" y="5065891"/>
              <a:ext cx="6281481" cy="327498"/>
            </a:xfrm>
            <a:prstGeom prst="rect">
              <a:avLst/>
            </a:prstGeom>
            <a:noFill/>
          </p:spPr>
          <p:txBody>
            <a:bodyPr wrap="square" rtlCol="0" anchor="ctr">
              <a:spAutoFit/>
            </a:bodyPr>
            <a:lstStyle/>
            <a:p>
              <a:pPr algn="ctr">
                <a:lnSpc>
                  <a:spcPct val="90000"/>
                </a:lnSpc>
                <a:spcBef>
                  <a:spcPct val="0"/>
                </a:spcBef>
                <a:defRPr/>
              </a:pPr>
              <a:r>
                <a:rPr lang="zh-CN" altLang="en-US" sz="1200" b="1" dirty="0">
                  <a:cs typeface="+mn-ea"/>
                  <a:sym typeface="+mn-lt"/>
                </a:rPr>
                <a:t>图</a:t>
              </a:r>
              <a:r>
                <a:rPr lang="en-US" altLang="zh-CN" sz="1200" b="1" dirty="0">
                  <a:cs typeface="+mn-ea"/>
                  <a:sym typeface="+mn-lt"/>
                </a:rPr>
                <a:t>3. </a:t>
              </a:r>
              <a:r>
                <a:rPr lang="zh-CN" altLang="en-US" sz="1200" b="1" dirty="0">
                  <a:cs typeface="+mn-ea"/>
                  <a:sym typeface="+mn-lt"/>
                </a:rPr>
                <a:t>基因突变患者和野生型患者</a:t>
              </a:r>
              <a:r>
                <a:rPr lang="en-US" altLang="zh-CN" sz="1200" b="1" dirty="0">
                  <a:cs typeface="+mn-ea"/>
                  <a:sym typeface="+mn-lt"/>
                </a:rPr>
                <a:t>DFS</a:t>
              </a:r>
              <a:r>
                <a:rPr lang="zh-CN" altLang="en-US" sz="1200" b="1" dirty="0">
                  <a:cs typeface="+mn-ea"/>
                  <a:sym typeface="+mn-lt"/>
                </a:rPr>
                <a:t>比较</a:t>
              </a:r>
              <a:endParaRPr lang="zh-CN" altLang="en-US" sz="1200" b="1" dirty="0">
                <a:cs typeface="+mn-ea"/>
                <a:sym typeface="+mn-lt"/>
              </a:endParaRPr>
            </a:p>
          </p:txBody>
        </p:sp>
      </p:grpSp>
      <p:sp>
        <p:nvSpPr>
          <p:cNvPr id="4" name="标题 1"/>
          <p:cNvSpPr>
            <a:spLocks noGrp="1"/>
          </p:cNvSpPr>
          <p:nvPr/>
        </p:nvSpPr>
        <p:spPr>
          <a:xfrm>
            <a:off x="269631" y="370840"/>
            <a:ext cx="1870710" cy="6045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200" b="1" dirty="0">
                <a:solidFill>
                  <a:schemeClr val="accent2">
                    <a:lumMod val="75000"/>
                  </a:schemeClr>
                </a:solidFill>
                <a:latin typeface="+mn-lt"/>
                <a:ea typeface="+mn-ea"/>
                <a:cs typeface="+mn-ea"/>
                <a:sym typeface="+mn-lt"/>
              </a:rPr>
              <a:t>研究结果</a:t>
            </a:r>
            <a:endParaRPr lang="zh-CN" altLang="en-US" sz="3200" b="1" dirty="0">
              <a:solidFill>
                <a:schemeClr val="accent2">
                  <a:lumMod val="75000"/>
                </a:schemeClr>
              </a:solidFill>
              <a:latin typeface="+mn-lt"/>
              <a:ea typeface="+mn-ea"/>
              <a:cs typeface="+mn-ea"/>
              <a:sym typeface="+mn-lt"/>
            </a:endParaRPr>
          </a:p>
        </p:txBody>
      </p:sp>
    </p:spTree>
  </p:cSld>
  <p:clrMapOvr>
    <a:masterClrMapping/>
  </p:clrMapOvr>
</p:sld>
</file>

<file path=ppt/tags/tag1.xml><?xml version="1.0" encoding="utf-8"?>
<p:tagLst xmlns:p="http://schemas.openxmlformats.org/presentationml/2006/main">
  <p:tag name="THINKCELLSHAPEDONOTDELETE" val="thinkcellActiveDocDoNotDelete"/>
</p:tagLst>
</file>

<file path=ppt/tags/tag10.xml><?xml version="1.0" encoding="utf-8"?>
<p:tagLst xmlns:p="http://schemas.openxmlformats.org/presentationml/2006/main">
  <p:tag name="KSO_WM_UNIT_TABLE_BEAUTIFY" val="smartTable{6d9c9e6a-9eec-4ed1-8a63-c75d2d31f575}"/>
  <p:tag name="TABLE_ENDDRAG_ORIGIN_RECT" val="778*337"/>
  <p:tag name="TABLE_ENDDRAG_RECT" val="82*90*778*338"/>
</p:tagLst>
</file>

<file path=ppt/tags/tag11.xml><?xml version="1.0" encoding="utf-8"?>
<p:tagLst xmlns:p="http://schemas.openxmlformats.org/presentationml/2006/main">
  <p:tag name="THINKCELLSHAPEDONOTDELETE" val="thinkcellActiveDocDoNotDelete"/>
</p:tagLst>
</file>

<file path=ppt/tags/tag12.xml><?xml version="1.0" encoding="utf-8"?>
<p:tagLst xmlns:p="http://schemas.openxmlformats.org/presentationml/2006/main">
  <p:tag name="KSO_WM_UNIT_TABLE_BEAUTIFY" val="smartTable{0244d211-7f21-4eb9-8663-8ea7889b068e}"/>
</p:tagLst>
</file>

<file path=ppt/tags/tag13.xml><?xml version="1.0" encoding="utf-8"?>
<p:tagLst xmlns:p="http://schemas.openxmlformats.org/presentationml/2006/main">
  <p:tag name="KSO_WM_UNIT_TABLE_BEAUTIFY" val="smartTable{6707c2fd-32be-4426-8018-adc476b87b44}"/>
</p:tagLst>
</file>

<file path=ppt/tags/tag14.xml><?xml version="1.0" encoding="utf-8"?>
<p:tagLst xmlns:p="http://schemas.openxmlformats.org/presentationml/2006/main">
  <p:tag name="KSO_WM_UNIT_TABLE_BEAUTIFY" val="smartTable{47b5c127-03f4-4905-8581-e48e1bd2c756}"/>
  <p:tag name="TABLE_ENDDRAG_ORIGIN_RECT" val="280*102"/>
  <p:tag name="TABLE_ENDDRAG_RECT" val="662*360*280*102"/>
</p:tagLst>
</file>

<file path=ppt/tags/tag2.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KSO_WM_UNIT_TABLE_BEAUTIFY" val="smartTable{3475f883-e6b6-4b92-b97a-a316caa71c05}"/>
  <p:tag name="TABLE_ENDDRAG_ORIGIN_RECT" val="403*274"/>
  <p:tag name="TABLE_ENDDRAG_RECT" val="533*180*403*274"/>
</p:tagLst>
</file>

<file path=ppt/tags/tag4.xml><?xml version="1.0" encoding="utf-8"?>
<p:tagLst xmlns:p="http://schemas.openxmlformats.org/presentationml/2006/main">
  <p:tag name="KSO_WM_UNIT_TABLE_BEAUTIFY" val="smartTable{5c932a24-c505-4b36-ad72-84a1a56acb4c}"/>
  <p:tag name="TABLE_ENDDRAG_ORIGIN_RECT" val="327*462"/>
  <p:tag name="TABLE_ENDDRAG_RECT" val="626*31*327*462"/>
</p:tagLst>
</file>

<file path=ppt/tags/tag5.xml><?xml version="1.0" encoding="utf-8"?>
<p:tagLst xmlns:p="http://schemas.openxmlformats.org/presentationml/2006/main">
  <p:tag name="KSO_WM_UNIT_TABLE_BEAUTIFY" val="smartTable{beccf799-0d36-40bd-83a9-360e2d7205ce}"/>
</p:tagLst>
</file>

<file path=ppt/tags/tag6.xml><?xml version="1.0" encoding="utf-8"?>
<p:tagLst xmlns:p="http://schemas.openxmlformats.org/presentationml/2006/main">
  <p:tag name="KSO_WM_UNIT_PLACING_PICTURE_USER_VIEWPORT" val="{&quot;height&quot;:5658.170078740158,&quot;width&quot;:8745.154330708661}"/>
</p:tagLst>
</file>

<file path=ppt/tags/tag7.xml><?xml version="1.0" encoding="utf-8"?>
<p:tagLst xmlns:p="http://schemas.openxmlformats.org/presentationml/2006/main">
  <p:tag name="KSO_WM_UNIT_TABLE_BEAUTIFY" val="smartTable{f20164f0-638a-4523-94f8-6db1174eae53}"/>
</p:tagLst>
</file>

<file path=ppt/tags/tag8.xml><?xml version="1.0" encoding="utf-8"?>
<p:tagLst xmlns:p="http://schemas.openxmlformats.org/presentationml/2006/main">
  <p:tag name="KSO_WM_UNIT_PLACING_PICTURE_USER_VIEWPORT" val="{&quot;height&quot;:6137.529133858267,&quot;width&quot;:5597.143307086614}"/>
</p:tagLst>
</file>

<file path=ppt/tags/tag9.xml><?xml version="1.0" encoding="utf-8"?>
<p:tagLst xmlns:p="http://schemas.openxmlformats.org/presentationml/2006/main">
  <p:tag name="KSO_WM_UNIT_TABLE_BEAUTIFY" val="smartTable{c2713e25-318e-4682-ac79-3ae704a65bfb}"/>
  <p:tag name="TABLE_ENDDRAG_ORIGIN_RECT" val="817*417"/>
  <p:tag name="TABLE_ENDDRAG_RECT" val="12*69*817*41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wgoiulz">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wgoiulz">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15385</Words>
  <Application>WPS 演示</Application>
  <PresentationFormat>宽屏</PresentationFormat>
  <Paragraphs>1709</Paragraphs>
  <Slides>56</Slides>
  <Notes>8</Notes>
  <HiddenSlides>0</HiddenSlides>
  <MMClips>0</MMClips>
  <ScaleCrop>false</ScaleCrop>
  <HeadingPairs>
    <vt:vector size="8" baseType="variant">
      <vt:variant>
        <vt:lpstr>已用的字体</vt:lpstr>
      </vt:variant>
      <vt:variant>
        <vt:i4>15</vt:i4>
      </vt:variant>
      <vt:variant>
        <vt:lpstr>主题</vt:lpstr>
      </vt:variant>
      <vt:variant>
        <vt:i4>2</vt:i4>
      </vt:variant>
      <vt:variant>
        <vt:lpstr>嵌入 OLE 服务器</vt:lpstr>
      </vt:variant>
      <vt:variant>
        <vt:i4>3</vt:i4>
      </vt:variant>
      <vt:variant>
        <vt:lpstr>幻灯片标题</vt:lpstr>
      </vt:variant>
      <vt:variant>
        <vt:i4>56</vt:i4>
      </vt:variant>
    </vt:vector>
  </HeadingPairs>
  <TitlesOfParts>
    <vt:vector size="76" baseType="lpstr">
      <vt:lpstr>Arial</vt:lpstr>
      <vt:lpstr>宋体</vt:lpstr>
      <vt:lpstr>Wingdings</vt:lpstr>
      <vt:lpstr>微软雅黑</vt:lpstr>
      <vt:lpstr>阿里巴巴普惠体 R</vt:lpstr>
      <vt:lpstr>ArialUnicodeMS</vt:lpstr>
      <vt:lpstr>Segoe Print</vt:lpstr>
      <vt:lpstr>Arial Unicode MS</vt:lpstr>
      <vt:lpstr>Calibri</vt:lpstr>
      <vt:lpstr>Arial</vt:lpstr>
      <vt:lpstr>等线</vt:lpstr>
      <vt:lpstr>Calibri</vt:lpstr>
      <vt:lpstr>Arial Narrow</vt:lpstr>
      <vt:lpstr>Imago</vt:lpstr>
      <vt:lpstr>Times New Roman</vt:lpstr>
      <vt:lpstr>Office 主题​​</vt:lpstr>
      <vt:lpstr>1_Office 主题​​</vt:lpstr>
      <vt:lpstr>TCLayout.ActiveDocument.1</vt:lpstr>
      <vt:lpstr>TCLayout.ActiveDocument.1</vt:lpstr>
      <vt:lpstr>TCLayout.ActiveDocument.1</vt:lpstr>
      <vt:lpstr>PowerPoint 演示文稿</vt:lpstr>
      <vt:lpstr>PowerPoint 演示文稿</vt:lpstr>
      <vt:lpstr>Session 1：  NSCLC辅助治疗研究进展</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埃克替尼相比化疗显著延长DFS</vt:lpstr>
      <vt:lpstr>埃克替尼安全可耐受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IMpower010： PD-L1 TC≥1% II-IIIA期、所有随机化II-IIIA期和ITT人群的DFS均显著改善</vt:lpstr>
      <vt:lpstr>IMpower010：各组间的复发模式相似</vt:lpstr>
      <vt:lpstr>IMpower010：  PD-L1 TC≥1%的Ⅱ～ⅢA期患者中，阿替利珠单抗组显著延缓疾病复发</vt:lpstr>
      <vt:lpstr>PowerPoint 演示文稿</vt:lpstr>
      <vt:lpstr>免疫治疗在NSCLC辅助治疗中的探索</vt:lpstr>
      <vt:lpstr>PowerPoint 演示文稿</vt:lpstr>
      <vt:lpstr>感谢聆听！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顾 思勰</dc:creator>
  <cp:lastModifiedBy>tengy</cp:lastModifiedBy>
  <cp:revision>144</cp:revision>
  <dcterms:created xsi:type="dcterms:W3CDTF">2021-12-15T02:33:00Z</dcterms:created>
  <dcterms:modified xsi:type="dcterms:W3CDTF">2021-12-29T14:23:15Z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C370BE9ACC404BB188DA72644857B6F6</vt:lpwstr>
  </property>
  <property fmtid="{D5CDD505-2E9C-101B-9397-08002B2CF9AE}" pid="3" name="KSOProductBuildVer">
    <vt:lpwstr>2052-11.1.0.10938</vt:lpwstr>
  </property>
</Properties>
</file>