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6" r:id="rId2"/>
  </p:sldMasterIdLst>
  <p:notesMasterIdLst>
    <p:notesMasterId r:id="rId12"/>
  </p:notesMasterIdLst>
  <p:sldIdLst>
    <p:sldId id="6622" r:id="rId3"/>
    <p:sldId id="6590" r:id="rId4"/>
    <p:sldId id="6656" r:id="rId5"/>
    <p:sldId id="6591" r:id="rId6"/>
    <p:sldId id="6657" r:id="rId7"/>
    <p:sldId id="6658" r:id="rId8"/>
    <p:sldId id="6595" r:id="rId9"/>
    <p:sldId id="6596" r:id="rId10"/>
    <p:sldId id="665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3840" userDrawn="1">
          <p15:clr>
            <a:srgbClr val="A4A3A4"/>
          </p15:clr>
        </p15:guide>
        <p15:guide id="3" pos="551" userDrawn="1">
          <p15:clr>
            <a:srgbClr val="A4A3A4"/>
          </p15:clr>
        </p15:guide>
        <p15:guide id="4" pos="7355" userDrawn="1">
          <p15:clr>
            <a:srgbClr val="A4A3A4"/>
          </p15:clr>
        </p15:guide>
        <p15:guide id="5" orient="horz" pos="2183" userDrawn="1">
          <p15:clr>
            <a:srgbClr val="A4A3A4"/>
          </p15:clr>
        </p15:guide>
        <p15:guide id="6" orient="horz" pos="278" userDrawn="1">
          <p15:clr>
            <a:srgbClr val="A4A3A4"/>
          </p15:clr>
        </p15:guide>
        <p15:guide id="7" orient="horz" pos="5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4F24BD-F0F7-E689-2558-D18E6F993C46}" name="Jenny Chai" initials="JC" userId="S::jenny.chai@zailaboratory.com::cbbfd830-e297-4196-b778-bdc132ed3da4" providerId="AD"/>
  <p188:author id="{4D5E0BD2-9B67-9121-52C4-73F35096622F}" name="Qin Mao" initials="QM" userId="S::Qin.Mao@zailaboratory.com::932aae24-8ee9-4cd3-b590-af35e48e01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吴 娇" initials="吴" lastIdx="20" clrIdx="0">
    <p:extLst>
      <p:ext uri="{19B8F6BF-5375-455C-9EA6-DF929625EA0E}">
        <p15:presenceInfo xmlns:p15="http://schemas.microsoft.com/office/powerpoint/2012/main" userId="5ed1004b5583b9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47B"/>
    <a:srgbClr val="3293C8"/>
    <a:srgbClr val="F5F9FD"/>
    <a:srgbClr val="8FAADC"/>
    <a:srgbClr val="DEEBF7"/>
    <a:srgbClr val="0F59FD"/>
    <a:srgbClr val="2E75B6"/>
    <a:srgbClr val="DAE3F3"/>
    <a:srgbClr val="B7D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52" autoAdjust="0"/>
    <p:restoredTop sz="93775" autoAdjust="0"/>
  </p:normalViewPr>
  <p:slideViewPr>
    <p:cSldViewPr snapToGrid="0">
      <p:cViewPr varScale="1">
        <p:scale>
          <a:sx n="98" d="100"/>
          <a:sy n="98" d="100"/>
        </p:scale>
        <p:origin x="72" y="448"/>
      </p:cViewPr>
      <p:guideLst>
        <p:guide orient="horz" pos="482"/>
        <p:guide pos="3840"/>
        <p:guide pos="551"/>
        <p:guide pos="7355"/>
        <p:guide orient="horz" pos="2183"/>
        <p:guide orient="horz" pos="278"/>
        <p:guide orient="horz" pos="504"/>
      </p:guideLst>
    </p:cSldViewPr>
  </p:slideViewPr>
  <p:notesTextViewPr>
    <p:cViewPr>
      <p:scale>
        <a:sx n="1" d="1"/>
        <a:sy n="1" d="1"/>
      </p:scale>
      <p:origin x="0" y="0"/>
    </p:cViewPr>
  </p:notesTextViewPr>
  <p:notesViewPr>
    <p:cSldViewPr snapToGrid="0" showGuides="1">
      <p:cViewPr varScale="1">
        <p:scale>
          <a:sx n="50" d="100"/>
          <a:sy n="50" d="100"/>
        </p:scale>
        <p:origin x="270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C59F4-7CB2-40AD-BC22-51A4FE2CBEB9}" type="datetimeFigureOut">
              <a:rPr lang="zh-CN" altLang="en-US" smtClean="0"/>
              <a:t>2023/7/7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19788-6913-4A65-9A59-B070BC5075B0}" type="slidenum">
              <a:rPr lang="zh-CN" altLang="en-US" smtClean="0"/>
              <a:t>‹#›</a:t>
            </a:fld>
            <a:endParaRPr lang="zh-CN" altLang="en-US"/>
          </a:p>
        </p:txBody>
      </p:sp>
    </p:spTree>
    <p:extLst>
      <p:ext uri="{BB962C8B-B14F-4D97-AF65-F5344CB8AC3E}">
        <p14:creationId xmlns:p14="http://schemas.microsoft.com/office/powerpoint/2010/main" val="196253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C419788-6913-4A65-9A59-B070BC5075B0}" type="slidenum">
              <a:rPr lang="zh-CN" altLang="en-US" smtClean="0"/>
              <a:t>2</a:t>
            </a:fld>
            <a:endParaRPr lang="zh-CN" altLang="en-US"/>
          </a:p>
        </p:txBody>
      </p:sp>
    </p:spTree>
    <p:extLst>
      <p:ext uri="{BB962C8B-B14F-4D97-AF65-F5344CB8AC3E}">
        <p14:creationId xmlns:p14="http://schemas.microsoft.com/office/powerpoint/2010/main" val="354511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C419788-6913-4A65-9A59-B070BC5075B0}" type="slidenum">
              <a:rPr lang="zh-CN" altLang="en-US" smtClean="0"/>
              <a:t>3</a:t>
            </a:fld>
            <a:endParaRPr lang="zh-CN" altLang="en-US"/>
          </a:p>
        </p:txBody>
      </p:sp>
    </p:spTree>
    <p:extLst>
      <p:ext uri="{BB962C8B-B14F-4D97-AF65-F5344CB8AC3E}">
        <p14:creationId xmlns:p14="http://schemas.microsoft.com/office/powerpoint/2010/main" val="98555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C419788-6913-4A65-9A59-B070BC5075B0}" type="slidenum">
              <a:rPr lang="zh-CN" altLang="en-US" smtClean="0"/>
              <a:t>4</a:t>
            </a:fld>
            <a:endParaRPr lang="zh-CN" altLang="en-US"/>
          </a:p>
        </p:txBody>
      </p:sp>
    </p:spTree>
    <p:extLst>
      <p:ext uri="{BB962C8B-B14F-4D97-AF65-F5344CB8AC3E}">
        <p14:creationId xmlns:p14="http://schemas.microsoft.com/office/powerpoint/2010/main" val="210216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C419788-6913-4A65-9A59-B070BC5075B0}" type="slidenum">
              <a:rPr lang="zh-CN" altLang="en-US" smtClean="0"/>
              <a:t>5</a:t>
            </a:fld>
            <a:endParaRPr lang="zh-CN" altLang="en-US"/>
          </a:p>
        </p:txBody>
      </p:sp>
    </p:spTree>
    <p:extLst>
      <p:ext uri="{BB962C8B-B14F-4D97-AF65-F5344CB8AC3E}">
        <p14:creationId xmlns:p14="http://schemas.microsoft.com/office/powerpoint/2010/main" val="322855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C419788-6913-4A65-9A59-B070BC5075B0}" type="slidenum">
              <a:rPr lang="zh-CN" altLang="en-US" smtClean="0"/>
              <a:t>6</a:t>
            </a:fld>
            <a:endParaRPr lang="zh-CN" altLang="en-US"/>
          </a:p>
        </p:txBody>
      </p:sp>
    </p:spTree>
    <p:extLst>
      <p:ext uri="{BB962C8B-B14F-4D97-AF65-F5344CB8AC3E}">
        <p14:creationId xmlns:p14="http://schemas.microsoft.com/office/powerpoint/2010/main" val="299289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C419788-6913-4A65-9A59-B070BC5075B0}" type="slidenum">
              <a:rPr lang="zh-CN" altLang="en-US" smtClean="0"/>
              <a:t>7</a:t>
            </a:fld>
            <a:endParaRPr lang="zh-CN" altLang="en-US"/>
          </a:p>
        </p:txBody>
      </p:sp>
    </p:spTree>
    <p:extLst>
      <p:ext uri="{BB962C8B-B14F-4D97-AF65-F5344CB8AC3E}">
        <p14:creationId xmlns:p14="http://schemas.microsoft.com/office/powerpoint/2010/main" val="300218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C419788-6913-4A65-9A59-B070BC5075B0}" type="slidenum">
              <a:rPr lang="zh-CN" altLang="en-US" smtClean="0"/>
              <a:t>8</a:t>
            </a:fld>
            <a:endParaRPr lang="zh-CN" altLang="en-US"/>
          </a:p>
        </p:txBody>
      </p:sp>
    </p:spTree>
    <p:extLst>
      <p:ext uri="{BB962C8B-B14F-4D97-AF65-F5344CB8AC3E}">
        <p14:creationId xmlns:p14="http://schemas.microsoft.com/office/powerpoint/2010/main" val="83742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C419788-6913-4A65-9A59-B070BC5075B0}" type="slidenum">
              <a:rPr lang="zh-CN" altLang="en-US" smtClean="0"/>
              <a:t>9</a:t>
            </a:fld>
            <a:endParaRPr lang="zh-CN" altLang="en-US"/>
          </a:p>
        </p:txBody>
      </p:sp>
    </p:spTree>
    <p:extLst>
      <p:ext uri="{BB962C8B-B14F-4D97-AF65-F5344CB8AC3E}">
        <p14:creationId xmlns:p14="http://schemas.microsoft.com/office/powerpoint/2010/main" val="272291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zh-CN" altLang="en-US"/>
              <a:t>单击此处编辑母版标题样式</a:t>
            </a:r>
            <a:endParaRPr lang="zh-CN" alt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148420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505325" y="580074"/>
            <a:ext cx="11165307" cy="605327"/>
          </a:xfrm>
        </p:spPr>
        <p:txBody>
          <a:bodyPr anchor="ctr"/>
          <a:lstStyle/>
          <a:p>
            <a:r>
              <a:rPr lang="zh-CN" altLang="en-US"/>
              <a:t>单击此处编辑母版标题样式</a:t>
            </a:r>
            <a:endParaRPr lang="en-US" dirty="0"/>
          </a:p>
        </p:txBody>
      </p:sp>
      <p:sp>
        <p:nvSpPr>
          <p:cNvPr id="6" name="Text Placeholder 7">
            <a:extLst>
              <a:ext uri="{FF2B5EF4-FFF2-40B4-BE49-F238E27FC236}">
                <a16:creationId xmlns:a16="http://schemas.microsoft.com/office/drawing/2014/main" id="{F9138797-0592-4F73-BAC6-AAF76DD08691}"/>
              </a:ext>
            </a:extLst>
          </p:cNvPr>
          <p:cNvSpPr>
            <a:spLocks noGrp="1"/>
          </p:cNvSpPr>
          <p:nvPr>
            <p:ph type="body" sz="quarter" idx="10"/>
          </p:nvPr>
        </p:nvSpPr>
        <p:spPr>
          <a:xfrm>
            <a:off x="517359" y="6268439"/>
            <a:ext cx="8686800" cy="396819"/>
          </a:xfrm>
        </p:spPr>
        <p:txBody>
          <a:bodyPr anchor="b">
            <a:noAutofit/>
          </a:bodyPr>
          <a:lstStyle>
            <a:lvl1pPr marL="0" indent="0">
              <a:spcBef>
                <a:spcPts val="239"/>
              </a:spcBef>
              <a:buNone/>
              <a:defRPr sz="636"/>
            </a:lvl1pPr>
            <a:lvl2pPr marL="363462" indent="0">
              <a:buNone/>
              <a:defRPr sz="795"/>
            </a:lvl2pPr>
            <a:lvl3pPr marL="726922" indent="0">
              <a:buNone/>
              <a:defRPr sz="795"/>
            </a:lvl3pPr>
            <a:lvl4pPr marL="1090383" indent="0">
              <a:buNone/>
              <a:defRPr sz="795"/>
            </a:lvl4pPr>
            <a:lvl5pPr marL="1453845" indent="0">
              <a:buNone/>
              <a:defRPr sz="795"/>
            </a:lvl5pPr>
          </a:lstStyle>
          <a:p>
            <a:pPr lvl="0"/>
            <a:r>
              <a:rPr lang="zh-CN" altLang="en-US"/>
              <a:t>单击此处编辑母版文本样式</a:t>
            </a:r>
          </a:p>
        </p:txBody>
      </p:sp>
    </p:spTree>
    <p:extLst>
      <p:ext uri="{BB962C8B-B14F-4D97-AF65-F5344CB8AC3E}">
        <p14:creationId xmlns:p14="http://schemas.microsoft.com/office/powerpoint/2010/main" val="329910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5326" y="580074"/>
            <a:ext cx="11405865" cy="605327"/>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505326" y="1536822"/>
            <a:ext cx="11405865" cy="475506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8" name="Text Placeholder 7">
            <a:extLst>
              <a:ext uri="{FF2B5EF4-FFF2-40B4-BE49-F238E27FC236}">
                <a16:creationId xmlns:a16="http://schemas.microsoft.com/office/drawing/2014/main" id="{903E1E72-EE2A-4689-B6AC-DCA23FCF3871}"/>
              </a:ext>
            </a:extLst>
          </p:cNvPr>
          <p:cNvSpPr>
            <a:spLocks noGrp="1"/>
          </p:cNvSpPr>
          <p:nvPr>
            <p:ph type="body" sz="quarter" idx="10"/>
          </p:nvPr>
        </p:nvSpPr>
        <p:spPr>
          <a:xfrm>
            <a:off x="517357" y="6268440"/>
            <a:ext cx="8686801" cy="396819"/>
          </a:xfrm>
        </p:spPr>
        <p:txBody>
          <a:bodyPr anchor="b">
            <a:noAutofit/>
          </a:bodyPr>
          <a:lstStyle>
            <a:lvl1pPr marL="0" indent="0">
              <a:spcBef>
                <a:spcPts val="300"/>
              </a:spcBef>
              <a:buNone/>
              <a:defRPr sz="8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zh-CN" altLang="en-US"/>
              <a:t>单击此处编辑母版文本样式</a:t>
            </a:r>
          </a:p>
        </p:txBody>
      </p:sp>
    </p:spTree>
    <p:extLst>
      <p:ext uri="{BB962C8B-B14F-4D97-AF65-F5344CB8AC3E}">
        <p14:creationId xmlns:p14="http://schemas.microsoft.com/office/powerpoint/2010/main" val="349352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Only_ no subtitle">
    <p:spTree>
      <p:nvGrpSpPr>
        <p:cNvPr id="1" name=""/>
        <p:cNvGrpSpPr/>
        <p:nvPr/>
      </p:nvGrpSpPr>
      <p:grpSpPr>
        <a:xfrm>
          <a:off x="0" y="0"/>
          <a:ext cx="0" cy="0"/>
          <a:chOff x="0" y="0"/>
          <a:chExt cx="0" cy="0"/>
        </a:xfrm>
      </p:grpSpPr>
      <p:sp>
        <p:nvSpPr>
          <p:cNvPr id="14" name="Title 13"/>
          <p:cNvSpPr>
            <a:spLocks noGrp="1"/>
          </p:cNvSpPr>
          <p:nvPr>
            <p:ph type="title"/>
          </p:nvPr>
        </p:nvSpPr>
        <p:spPr>
          <a:xfrm>
            <a:off x="309639" y="22872"/>
            <a:ext cx="11611200" cy="883919"/>
          </a:xfrm>
        </p:spPr>
        <p:txBody>
          <a:bodyPr/>
          <a:lstStyle/>
          <a:p>
            <a:r>
              <a:rPr lang="zh-CN" altLang="en-US"/>
              <a:t>单击此处编辑母版标题样式</a:t>
            </a:r>
            <a:endParaRPr lang="en-US" dirty="0"/>
          </a:p>
        </p:txBody>
      </p:sp>
      <p:sp>
        <p:nvSpPr>
          <p:cNvPr id="4" name="Text Placeholder 13"/>
          <p:cNvSpPr>
            <a:spLocks noGrp="1"/>
          </p:cNvSpPr>
          <p:nvPr>
            <p:ph type="body" sz="quarter" idx="12" hasCustomPrompt="1"/>
          </p:nvPr>
        </p:nvSpPr>
        <p:spPr>
          <a:xfrm>
            <a:off x="309641" y="6309362"/>
            <a:ext cx="11303243" cy="502284"/>
          </a:xfrm>
        </p:spPr>
        <p:txBody>
          <a:bodyPr anchor="b" anchorCtr="0"/>
          <a:lstStyle>
            <a:lvl1pPr marL="0" indent="0">
              <a:lnSpc>
                <a:spcPct val="100000"/>
              </a:lnSpc>
              <a:spcBef>
                <a:spcPts val="0"/>
              </a:spcBef>
              <a:buFontTx/>
              <a:buNone/>
              <a:defRPr sz="536" baseline="0"/>
            </a:lvl1pPr>
          </a:lstStyle>
          <a:p>
            <a:pPr lvl="0"/>
            <a:r>
              <a:rPr lang="en-US" dirty="0"/>
              <a:t>Click to add source or footnotes</a:t>
            </a:r>
          </a:p>
        </p:txBody>
      </p:sp>
    </p:spTree>
    <p:extLst>
      <p:ext uri="{BB962C8B-B14F-4D97-AF65-F5344CB8AC3E}">
        <p14:creationId xmlns:p14="http://schemas.microsoft.com/office/powerpoint/2010/main" val="208594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Content, and 2 Content">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0251018" y="6491288"/>
            <a:ext cx="1940983" cy="292388"/>
          </a:xfrm>
          <a:prstGeom prst="rect">
            <a:avLst/>
          </a:prstGeom>
          <a:noFill/>
          <a:ln w="9525" algn="ctr">
            <a:noFill/>
            <a:miter lim="800000"/>
            <a:headEnd/>
            <a:tailEnd/>
          </a:ln>
          <a:effectLst/>
        </p:spPr>
        <p:txBody>
          <a:bodyPr>
            <a:spAutoFit/>
          </a:bodyPr>
          <a:lstStyle>
            <a:lvl1pPr defTabSz="342900">
              <a:defRPr>
                <a:solidFill>
                  <a:schemeClr val="tx1"/>
                </a:solidFill>
                <a:latin typeface="Calibri" pitchFamily="34" charset="0"/>
                <a:ea typeface="宋体" charset="-122"/>
              </a:defRPr>
            </a:lvl1pPr>
            <a:lvl2pPr marL="742950" indent="-285750" defTabSz="342900">
              <a:defRPr>
                <a:solidFill>
                  <a:schemeClr val="tx1"/>
                </a:solidFill>
                <a:latin typeface="Calibri" pitchFamily="34" charset="0"/>
                <a:ea typeface="宋体" charset="-122"/>
              </a:defRPr>
            </a:lvl2pPr>
            <a:lvl3pPr marL="1143000" indent="-228600" defTabSz="342900">
              <a:defRPr>
                <a:solidFill>
                  <a:schemeClr val="tx1"/>
                </a:solidFill>
                <a:latin typeface="Calibri" pitchFamily="34" charset="0"/>
                <a:ea typeface="宋体" charset="-122"/>
              </a:defRPr>
            </a:lvl3pPr>
            <a:lvl4pPr marL="1600200" indent="-228600" defTabSz="342900">
              <a:defRPr>
                <a:solidFill>
                  <a:schemeClr val="tx1"/>
                </a:solidFill>
                <a:latin typeface="Calibri" pitchFamily="34" charset="0"/>
                <a:ea typeface="宋体" charset="-122"/>
              </a:defRPr>
            </a:lvl4pPr>
            <a:lvl5pPr marL="2057400" indent="-228600" defTabSz="342900">
              <a:defRPr>
                <a:solidFill>
                  <a:schemeClr val="tx1"/>
                </a:solidFill>
                <a:latin typeface="Calibri" pitchFamily="34" charset="0"/>
                <a:ea typeface="宋体" charset="-122"/>
              </a:defRPr>
            </a:lvl5pPr>
            <a:lvl6pPr marL="2514600" indent="-228600" defTabSz="342900" eaLnBrk="0" fontAlgn="base" hangingPunct="0">
              <a:spcBef>
                <a:spcPct val="0"/>
              </a:spcBef>
              <a:spcAft>
                <a:spcPct val="0"/>
              </a:spcAft>
              <a:defRPr>
                <a:solidFill>
                  <a:schemeClr val="tx1"/>
                </a:solidFill>
                <a:latin typeface="Calibri" pitchFamily="34" charset="0"/>
                <a:ea typeface="宋体" charset="-122"/>
              </a:defRPr>
            </a:lvl6pPr>
            <a:lvl7pPr marL="2971800" indent="-228600" defTabSz="342900" eaLnBrk="0" fontAlgn="base" hangingPunct="0">
              <a:spcBef>
                <a:spcPct val="0"/>
              </a:spcBef>
              <a:spcAft>
                <a:spcPct val="0"/>
              </a:spcAft>
              <a:defRPr>
                <a:solidFill>
                  <a:schemeClr val="tx1"/>
                </a:solidFill>
                <a:latin typeface="Calibri" pitchFamily="34" charset="0"/>
                <a:ea typeface="宋体" charset="-122"/>
              </a:defRPr>
            </a:lvl7pPr>
            <a:lvl8pPr marL="3429000" indent="-228600" defTabSz="342900" eaLnBrk="0" fontAlgn="base" hangingPunct="0">
              <a:spcBef>
                <a:spcPct val="0"/>
              </a:spcBef>
              <a:spcAft>
                <a:spcPct val="0"/>
              </a:spcAft>
              <a:defRPr>
                <a:solidFill>
                  <a:schemeClr val="tx1"/>
                </a:solidFill>
                <a:latin typeface="Calibri" pitchFamily="34" charset="0"/>
                <a:ea typeface="宋体" charset="-122"/>
              </a:defRPr>
            </a:lvl8pPr>
            <a:lvl9pPr marL="3886200" indent="-228600" defTabSz="342900" eaLnBrk="0" fontAlgn="base" hangingPunct="0">
              <a:spcBef>
                <a:spcPct val="0"/>
              </a:spcBef>
              <a:spcAft>
                <a:spcPct val="0"/>
              </a:spcAft>
              <a:defRPr>
                <a:solidFill>
                  <a:schemeClr val="tx1"/>
                </a:solidFill>
                <a:latin typeface="Calibri" pitchFamily="34" charset="0"/>
                <a:ea typeface="宋体" charset="-122"/>
              </a:defRPr>
            </a:lvl9pPr>
          </a:lstStyle>
          <a:p>
            <a:pPr algn="r">
              <a:spcBef>
                <a:spcPct val="50000"/>
              </a:spcBef>
            </a:pPr>
            <a:fld id="{26AFFA67-5E05-4C3D-8E2C-3E4773BFA707}" type="slidenum">
              <a:rPr lang="en-US" altLang="zh-CN" sz="1300" b="1">
                <a:solidFill>
                  <a:srgbClr val="FFFFFF"/>
                </a:solidFill>
                <a:latin typeface="微软雅黑" panose="020B0503020204020204" pitchFamily="34" charset="-122"/>
              </a:rPr>
              <a:pPr algn="r">
                <a:spcBef>
                  <a:spcPct val="50000"/>
                </a:spcBef>
              </a:pPr>
              <a:t>‹#›</a:t>
            </a:fld>
            <a:endParaRPr lang="en-US" altLang="zh-CN" sz="1300" b="1" dirty="0">
              <a:solidFill>
                <a:srgbClr val="FFFFFF"/>
              </a:solidFill>
              <a:latin typeface="微软雅黑" panose="020B0503020204020204" pitchFamily="34" charset="-122"/>
            </a:endParaRPr>
          </a:p>
        </p:txBody>
      </p:sp>
      <p:sp>
        <p:nvSpPr>
          <p:cNvPr id="5" name="Rectangle 18"/>
          <p:cNvSpPr>
            <a:spLocks noChangeArrowheads="1"/>
          </p:cNvSpPr>
          <p:nvPr/>
        </p:nvSpPr>
        <p:spPr bwMode="gray">
          <a:xfrm>
            <a:off x="582136" y="1136651"/>
            <a:ext cx="11614003" cy="77788"/>
          </a:xfrm>
          <a:prstGeom prst="rect">
            <a:avLst/>
          </a:prstGeom>
          <a:gradFill rotWithShape="1">
            <a:gsLst>
              <a:gs pos="0">
                <a:srgbClr val="4DA6FF">
                  <a:alpha val="49001"/>
                </a:srgbClr>
              </a:gs>
              <a:gs pos="50000">
                <a:schemeClr val="accent1"/>
              </a:gs>
              <a:gs pos="100000">
                <a:srgbClr val="4DA6FF">
                  <a:alpha val="49001"/>
                </a:srgbClr>
              </a:gs>
            </a:gsLst>
            <a:lin ang="0" scaled="1"/>
          </a:gradFill>
          <a:ln w="9525" algn="ctr">
            <a:noFill/>
            <a:miter lim="800000"/>
            <a:headEnd/>
            <a:tailEnd/>
          </a:ln>
          <a:effectLst/>
        </p:spPr>
        <p:txBody>
          <a:bodyPr wrap="none" anchor="ctr"/>
          <a:lstStyle/>
          <a:p>
            <a:pPr algn="ctr" defTabSz="342898" eaLnBrk="1" hangingPunct="1">
              <a:lnSpc>
                <a:spcPct val="90000"/>
              </a:lnSpc>
              <a:defRPr/>
            </a:pPr>
            <a:endParaRPr lang="en-US" sz="1351" b="1" dirty="0">
              <a:solidFill>
                <a:srgbClr val="FFFFFF"/>
              </a:solidFill>
              <a:effectLst>
                <a:outerShdw blurRad="38100" dist="38100" dir="2700000" algn="tl">
                  <a:srgbClr val="000000">
                    <a:alpha val="43137"/>
                  </a:srgbClr>
                </a:outerShdw>
              </a:effectLst>
              <a:latin typeface="微软雅黑" panose="020B0503020204020204" pitchFamily="34" charset="-122"/>
              <a:ea typeface="+mn-ea"/>
            </a:endParaRPr>
          </a:p>
        </p:txBody>
      </p:sp>
      <p:sp>
        <p:nvSpPr>
          <p:cNvPr id="6" name="Rectangle 21"/>
          <p:cNvSpPr>
            <a:spLocks noChangeArrowheads="1"/>
          </p:cNvSpPr>
          <p:nvPr/>
        </p:nvSpPr>
        <p:spPr bwMode="blackWhite">
          <a:xfrm>
            <a:off x="2" y="1095376"/>
            <a:ext cx="12700" cy="9525"/>
          </a:xfrm>
          <a:prstGeom prst="rect">
            <a:avLst/>
          </a:prstGeom>
          <a:solidFill>
            <a:srgbClr val="0000CC"/>
          </a:solidFill>
          <a:ln w="19050" algn="ctr">
            <a:noFill/>
            <a:miter lim="800000"/>
            <a:headEnd/>
            <a:tailEnd/>
          </a:ln>
          <a:effectLst/>
        </p:spPr>
        <p:txBody>
          <a:bodyPr wrap="none" lIns="0" tIns="0" rIns="0" bIns="0" anchor="ctr"/>
          <a:lstStyle/>
          <a:p>
            <a:pPr algn="ctr" defTabSz="342898" eaLnBrk="1" hangingPunct="1">
              <a:lnSpc>
                <a:spcPct val="90000"/>
              </a:lnSpc>
              <a:defRPr/>
            </a:pPr>
            <a:endParaRPr lang="en-US" sz="1351" b="1" dirty="0">
              <a:solidFill>
                <a:srgbClr val="FFFFFF"/>
              </a:solidFill>
              <a:effectLst>
                <a:outerShdw blurRad="38100" dist="38100" dir="2700000" algn="tl">
                  <a:srgbClr val="000000">
                    <a:alpha val="43137"/>
                  </a:srgbClr>
                </a:outerShdw>
              </a:effectLst>
              <a:latin typeface="微软雅黑" panose="020B0503020204020204" pitchFamily="34" charset="-122"/>
              <a:ea typeface="+mn-ea"/>
            </a:endParaRPr>
          </a:p>
        </p:txBody>
      </p:sp>
      <p:sp>
        <p:nvSpPr>
          <p:cNvPr id="2" name="Title 1"/>
          <p:cNvSpPr>
            <a:spLocks noGrp="1"/>
          </p:cNvSpPr>
          <p:nvPr>
            <p:ph type="title"/>
          </p:nvPr>
        </p:nvSpPr>
        <p:spPr>
          <a:xfrm>
            <a:off x="575735" y="587375"/>
            <a:ext cx="11616267" cy="558800"/>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593418" y="1321610"/>
            <a:ext cx="11073391" cy="514953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灯片编号占位符 6"/>
          <p:cNvSpPr>
            <a:spLocks noGrp="1"/>
          </p:cNvSpPr>
          <p:nvPr>
            <p:ph type="sldNum" sz="quarter" idx="10"/>
          </p:nvPr>
        </p:nvSpPr>
        <p:spPr>
          <a:xfrm>
            <a:off x="8610600" y="6356359"/>
            <a:ext cx="2743200" cy="365125"/>
          </a:xfrm>
          <a:prstGeom prst="rect">
            <a:avLst/>
          </a:prstGeom>
        </p:spPr>
        <p:txBody>
          <a:bodyPr/>
          <a:lstStyle>
            <a:lvl1pPr>
              <a:defRPr/>
            </a:lvl1p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302740661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7200" y="1545336"/>
            <a:ext cx="112776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2" name="Text Placeholder 11"/>
          <p:cNvSpPr>
            <a:spLocks noGrp="1"/>
          </p:cNvSpPr>
          <p:nvPr>
            <p:ph type="body" sz="quarter" idx="11" hasCustomPrompt="1"/>
          </p:nvPr>
        </p:nvSpPr>
        <p:spPr>
          <a:xfrm>
            <a:off x="324908" y="1021715"/>
            <a:ext cx="11542184" cy="349251"/>
          </a:xfrm>
        </p:spPr>
        <p:txBody>
          <a:bodyPr/>
          <a:lstStyle>
            <a:lvl1pPr marL="0" indent="0">
              <a:spcBef>
                <a:spcPts val="400"/>
              </a:spcBef>
              <a:buFontTx/>
              <a:buNone/>
              <a:defRPr sz="2000" b="1">
                <a:solidFill>
                  <a:schemeClr val="accent1"/>
                </a:solidFill>
              </a:defRPr>
            </a:lvl1pPr>
          </a:lstStyle>
          <a:p>
            <a:pPr lvl="0"/>
            <a:r>
              <a:rPr lang="en-US" dirty="0"/>
              <a:t>Click to Add Slide Subtitle</a:t>
            </a:r>
          </a:p>
        </p:txBody>
      </p:sp>
      <p:sp>
        <p:nvSpPr>
          <p:cNvPr id="14" name="Text Placeholder 13"/>
          <p:cNvSpPr>
            <a:spLocks noGrp="1"/>
          </p:cNvSpPr>
          <p:nvPr>
            <p:ph type="body" sz="quarter" idx="12" hasCustomPrompt="1"/>
          </p:nvPr>
        </p:nvSpPr>
        <p:spPr>
          <a:xfrm>
            <a:off x="2743201" y="6309362"/>
            <a:ext cx="8869680" cy="502284"/>
          </a:xfrm>
        </p:spPr>
        <p:txBody>
          <a:bodyPr anchor="b" anchorCtr="0"/>
          <a:lstStyle>
            <a:lvl1pPr marL="0" indent="0">
              <a:spcBef>
                <a:spcPts val="300"/>
              </a:spcBef>
              <a:buFontTx/>
              <a:buNone/>
              <a:defRPr sz="900" baseline="0"/>
            </a:lvl1pPr>
          </a:lstStyle>
          <a:p>
            <a:pPr lvl="0"/>
            <a:r>
              <a:rPr lang="en-US" dirty="0"/>
              <a:t>Click to add source or footnotes</a:t>
            </a:r>
          </a:p>
        </p:txBody>
      </p:sp>
      <p:sp>
        <p:nvSpPr>
          <p:cNvPr id="17" name="Title 16"/>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520570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00AD9E9E-5646-43AD-90EA-3986A9EA4E9F}"/>
              </a:ext>
            </a:extLst>
          </p:cNvPr>
          <p:cNvSpPr txBox="1">
            <a:spLocks noChangeArrowheads="1"/>
          </p:cNvSpPr>
          <p:nvPr/>
        </p:nvSpPr>
        <p:spPr bwMode="auto">
          <a:xfrm>
            <a:off x="11806769" y="6555317"/>
            <a:ext cx="370417" cy="26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45719" anchor="b"/>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fld id="{FC735446-5093-4D1D-A203-6F2F38616EF2}" type="slidenum">
              <a:rPr lang="en-US" altLang="en-US" sz="1067" smtClean="0">
                <a:solidFill>
                  <a:srgbClr val="0D0D0D"/>
                </a:solidFill>
                <a:latin typeface="微软雅黑" panose="020B0503020204020204" pitchFamily="34" charset="-122"/>
              </a:rPr>
              <a:pPr algn="ctr" eaLnBrk="1" hangingPunct="1">
                <a:defRPr/>
              </a:pPr>
              <a:t>‹#›</a:t>
            </a:fld>
            <a:endParaRPr lang="en-US" altLang="en-US" sz="1067" dirty="0">
              <a:solidFill>
                <a:srgbClr val="0D0D0D"/>
              </a:solidFill>
              <a:latin typeface="微软雅黑" panose="020B0503020204020204" pitchFamily="34" charset="-122"/>
            </a:endParaRPr>
          </a:p>
        </p:txBody>
      </p:sp>
      <p:cxnSp>
        <p:nvCxnSpPr>
          <p:cNvPr id="6" name="Straight Connector 7">
            <a:extLst>
              <a:ext uri="{FF2B5EF4-FFF2-40B4-BE49-F238E27FC236}">
                <a16:creationId xmlns:a16="http://schemas.microsoft.com/office/drawing/2014/main" id="{C5B677C9-3BE1-414B-BF61-D13F671397CE}"/>
              </a:ext>
            </a:extLst>
          </p:cNvPr>
          <p:cNvCxnSpPr/>
          <p:nvPr/>
        </p:nvCxnSpPr>
        <p:spPr>
          <a:xfrm flipV="1">
            <a:off x="376781" y="1279525"/>
            <a:ext cx="11443744" cy="0"/>
          </a:xfrm>
          <a:prstGeom prst="line">
            <a:avLst/>
          </a:prstGeom>
          <a:ln w="317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accent1">
                    <a:lumMod val="75000"/>
                  </a:schemeClr>
                </a:solidFill>
              </a:defRPr>
            </a:lvl1pPr>
          </a:lstStyle>
          <a:p>
            <a:r>
              <a:rPr lang="zh-CN" altLang="en-US"/>
              <a:t>单击此处编辑母版标题样式</a:t>
            </a:r>
            <a:endParaRPr lang="en-US" dirty="0"/>
          </a:p>
        </p:txBody>
      </p:sp>
      <p:sp>
        <p:nvSpPr>
          <p:cNvPr id="4" name="Text Placeholder 7"/>
          <p:cNvSpPr>
            <a:spLocks noGrp="1"/>
          </p:cNvSpPr>
          <p:nvPr>
            <p:ph type="body" sz="quarter" idx="14"/>
          </p:nvPr>
        </p:nvSpPr>
        <p:spPr>
          <a:xfrm>
            <a:off x="304800" y="6348188"/>
            <a:ext cx="11582400" cy="147797"/>
          </a:xfrm>
        </p:spPr>
        <p:txBody>
          <a:bodyPr tIns="0" rIns="0" bIns="0" anchor="b">
            <a:spAutoFit/>
          </a:bodyPr>
          <a:lstStyle>
            <a:lvl1pPr marL="0" indent="0" algn="r">
              <a:spcBef>
                <a:spcPts val="0"/>
              </a:spcBef>
              <a:spcAft>
                <a:spcPts val="0"/>
              </a:spcAft>
              <a:buNone/>
              <a:defRPr sz="1067" i="1" u="none"/>
            </a:lvl1pPr>
            <a:lvl2pPr marL="259960" indent="0">
              <a:buNone/>
              <a:defRPr sz="1067"/>
            </a:lvl2pPr>
            <a:lvl3pPr marL="524754" indent="0">
              <a:buNone/>
              <a:defRPr sz="1067"/>
            </a:lvl3pPr>
            <a:lvl4pPr marL="740261" indent="0">
              <a:buNone/>
              <a:defRPr sz="1067"/>
            </a:lvl4pPr>
            <a:lvl5pPr marL="959021" indent="0">
              <a:buNone/>
              <a:defRPr sz="1067"/>
            </a:lvl5pPr>
          </a:lstStyle>
          <a:p>
            <a:pPr lvl="0"/>
            <a:r>
              <a:rPr lang="zh-CN" altLang="en-US"/>
              <a:t>单击此处编辑母版文本样式</a:t>
            </a:r>
          </a:p>
        </p:txBody>
      </p:sp>
    </p:spTree>
    <p:extLst>
      <p:ext uri="{BB962C8B-B14F-4D97-AF65-F5344CB8AC3E}">
        <p14:creationId xmlns:p14="http://schemas.microsoft.com/office/powerpoint/2010/main" val="12316235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2"/>
            <a:ext cx="2743201" cy="365125"/>
          </a:xfrm>
          <a:prstGeom prst="rect">
            <a:avLst/>
          </a:prstGeom>
        </p:spPr>
        <p:txBody>
          <a:bodyPr/>
          <a:lstStyle>
            <a:lvl1pPr>
              <a:defRPr>
                <a:latin typeface="微软雅黑" panose="020B0503020204020204" pitchFamily="34" charset="-122"/>
              </a:defRPr>
            </a:lvl1pPr>
          </a:lstStyle>
          <a:p>
            <a:fld id="{02B7CE43-903A-4AF8-B028-6A49E78F4D7F}" type="datetimeFigureOut">
              <a:rPr lang="zh-CN" altLang="en-US" smtClean="0"/>
              <a:t>2023/7/7</a:t>
            </a:fld>
            <a:endParaRPr lang="zh-CN" altLang="en-US"/>
          </a:p>
        </p:txBody>
      </p:sp>
      <p:sp>
        <p:nvSpPr>
          <p:cNvPr id="4" name="Footer Placeholder 3"/>
          <p:cNvSpPr>
            <a:spLocks noGrp="1"/>
          </p:cNvSpPr>
          <p:nvPr>
            <p:ph type="ftr" sz="quarter" idx="11"/>
          </p:nvPr>
        </p:nvSpPr>
        <p:spPr>
          <a:xfrm>
            <a:off x="4038601"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1" y="6356352"/>
            <a:ext cx="2743201" cy="365125"/>
          </a:xfrm>
          <a:prstGeom prst="rect">
            <a:avLst/>
          </a:prstGeom>
        </p:spPr>
        <p:txBody>
          <a:bodyPr/>
          <a:lstStyle/>
          <a:p>
            <a:fld id="{A2E92586-80C4-45F4-8E2F-7EF040A64890}" type="slidenum">
              <a:rPr lang="zh-CN" altLang="en-US" smtClean="0"/>
              <a:t>‹#›</a:t>
            </a:fld>
            <a:endParaRPr lang="zh-CN" altLang="en-US"/>
          </a:p>
        </p:txBody>
      </p:sp>
      <p:sp>
        <p:nvSpPr>
          <p:cNvPr id="6" name="Text Placeholder 4"/>
          <p:cNvSpPr>
            <a:spLocks noGrp="1"/>
          </p:cNvSpPr>
          <p:nvPr>
            <p:ph type="body" sz="quarter" idx="13" hasCustomPrompt="1"/>
          </p:nvPr>
        </p:nvSpPr>
        <p:spPr>
          <a:xfrm>
            <a:off x="241476" y="6316304"/>
            <a:ext cx="10529891" cy="355600"/>
          </a:xfrm>
        </p:spPr>
        <p:txBody>
          <a:bodyPr anchor="b"/>
          <a:lstStyle>
            <a:lvl1pPr marL="0" indent="0">
              <a:spcBef>
                <a:spcPts val="0"/>
              </a:spcBef>
              <a:buNone/>
              <a:defRPr sz="1000"/>
            </a:lvl1pPr>
            <a:lvl2pPr marL="457198" indent="0">
              <a:buNone/>
              <a:defRPr sz="1000"/>
            </a:lvl2pPr>
            <a:lvl3pPr marL="914394" indent="0">
              <a:buNone/>
              <a:defRPr sz="1000"/>
            </a:lvl3pPr>
            <a:lvl4pPr marL="1371592" indent="0">
              <a:buNone/>
              <a:defRPr sz="1000"/>
            </a:lvl4pPr>
            <a:lvl5pPr marL="1828789" indent="0">
              <a:buNone/>
              <a:defRPr sz="1000"/>
            </a:lvl5pPr>
          </a:lstStyle>
          <a:p>
            <a:pPr lvl="0"/>
            <a:r>
              <a:rPr lang="en-GB"/>
              <a:t>Footnotes</a:t>
            </a:r>
            <a:endParaRPr lang="en-GB" dirty="0"/>
          </a:p>
        </p:txBody>
      </p:sp>
    </p:spTree>
    <p:extLst>
      <p:ext uri="{BB962C8B-B14F-4D97-AF65-F5344CB8AC3E}">
        <p14:creationId xmlns:p14="http://schemas.microsoft.com/office/powerpoint/2010/main" val="3120163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Click to Edit Master Title Style</a:t>
            </a:r>
          </a:p>
        </p:txBody>
      </p:sp>
      <p:sp>
        <p:nvSpPr>
          <p:cNvPr id="5" name="Text Placeholder 13"/>
          <p:cNvSpPr>
            <a:spLocks noGrp="1"/>
          </p:cNvSpPr>
          <p:nvPr>
            <p:ph type="body" sz="quarter" idx="12" hasCustomPrompt="1"/>
          </p:nvPr>
        </p:nvSpPr>
        <p:spPr bwMode="gray">
          <a:xfrm>
            <a:off x="507999" y="6367118"/>
            <a:ext cx="8869680" cy="219736"/>
          </a:xfrm>
          <a:prstGeom prst="rect">
            <a:avLst/>
          </a:prstGeom>
        </p:spPr>
        <p:txBody>
          <a:bodyPr anchor="b" anchorCtr="0">
            <a:spAutoFit/>
          </a:bodyPr>
          <a:lstStyle>
            <a:lvl1pPr marL="0" indent="0">
              <a:lnSpc>
                <a:spcPct val="92000"/>
              </a:lnSpc>
              <a:spcBef>
                <a:spcPts val="100"/>
              </a:spcBef>
              <a:buFontTx/>
              <a:buNone/>
              <a:defRPr sz="900" baseline="0">
                <a:solidFill>
                  <a:srgbClr val="595959"/>
                </a:solidFill>
              </a:defRPr>
            </a:lvl1pPr>
          </a:lstStyle>
          <a:p>
            <a:pPr lvl="0"/>
            <a:r>
              <a:rPr lang="en-US" dirty="0"/>
              <a:t>Click to add source or footnotes</a:t>
            </a:r>
          </a:p>
        </p:txBody>
      </p:sp>
    </p:spTree>
    <p:extLst>
      <p:ext uri="{BB962C8B-B14F-4D97-AF65-F5344CB8AC3E}">
        <p14:creationId xmlns:p14="http://schemas.microsoft.com/office/powerpoint/2010/main" val="384535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lvl1pPr>
              <a:defRPr>
                <a:latin typeface="微软雅黑" panose="020B0503020204020204" pitchFamily="34" charset="-122"/>
              </a:defRPr>
            </a:lvl1pPr>
          </a:lstStyle>
          <a:p>
            <a:fld id="{02B7CE43-903A-4AF8-B028-6A49E78F4D7F}" type="datetimeFigureOut">
              <a:rPr lang="zh-CN" altLang="en-US" smtClean="0"/>
              <a:t>2023/7/7</a:t>
            </a:fld>
            <a:endParaRPr lang="zh-CN"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A2E92586-80C4-45F4-8E2F-7EF040A64890}" type="slidenum">
              <a:rPr lang="zh-CN" altLang="en-US" smtClean="0"/>
              <a:t>‹#›</a:t>
            </a:fld>
            <a:endParaRPr lang="zh-CN" altLang="en-US"/>
          </a:p>
        </p:txBody>
      </p:sp>
      <p:sp>
        <p:nvSpPr>
          <p:cNvPr id="6" name="Text Placeholder 4"/>
          <p:cNvSpPr>
            <a:spLocks noGrp="1"/>
          </p:cNvSpPr>
          <p:nvPr>
            <p:ph type="body" sz="quarter" idx="13" hasCustomPrompt="1"/>
          </p:nvPr>
        </p:nvSpPr>
        <p:spPr>
          <a:xfrm>
            <a:off x="241475" y="6316304"/>
            <a:ext cx="10529891" cy="355600"/>
          </a:xfrm>
        </p:spPr>
        <p:txBody>
          <a:bodyPr anchor="b"/>
          <a:lstStyle>
            <a:lvl1pPr marL="0" indent="0">
              <a:spcBef>
                <a:spcPts val="0"/>
              </a:spcBef>
              <a:buNone/>
              <a:defRPr sz="10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GB"/>
              <a:t>Footnotes</a:t>
            </a:r>
            <a:endParaRPr lang="en-GB" dirty="0"/>
          </a:p>
        </p:txBody>
      </p:sp>
    </p:spTree>
    <p:extLst>
      <p:ext uri="{BB962C8B-B14F-4D97-AF65-F5344CB8AC3E}">
        <p14:creationId xmlns:p14="http://schemas.microsoft.com/office/powerpoint/2010/main" val="3428489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FA019377-0C3A-43DD-B90E-77970B13E199}"/>
              </a:ext>
            </a:extLst>
          </p:cNvPr>
          <p:cNvSpPr>
            <a:spLocks noGrp="1"/>
          </p:cNvSpPr>
          <p:nvPr>
            <p:ph type="dt" sz="half" idx="10"/>
          </p:nvPr>
        </p:nvSpPr>
        <p:spPr>
          <a:xfrm>
            <a:off x="838200" y="6356351"/>
            <a:ext cx="2743200" cy="365125"/>
          </a:xfrm>
          <a:prstGeom prst="rect">
            <a:avLst/>
          </a:prstGeom>
        </p:spPr>
        <p:txBody>
          <a:bodyPr lIns="68580" tIns="34290" rIns="68580" bIns="34290"/>
          <a:lstStyle>
            <a:lvl1pPr>
              <a:defRPr>
                <a:latin typeface="微软雅黑" panose="020B0503020204020204" pitchFamily="34" charset="-122"/>
              </a:defRPr>
            </a:lvl1pPr>
          </a:lstStyle>
          <a:p>
            <a:fld id="{02B7CE43-903A-4AF8-B028-6A49E78F4D7F}" type="datetimeFigureOut">
              <a:rPr lang="zh-CN" altLang="en-US" smtClean="0"/>
              <a:t>2023/7/7</a:t>
            </a:fld>
            <a:endParaRPr lang="zh-CN" altLang="en-US"/>
          </a:p>
        </p:txBody>
      </p:sp>
    </p:spTree>
    <p:extLst>
      <p:ext uri="{BB962C8B-B14F-4D97-AF65-F5344CB8AC3E}">
        <p14:creationId xmlns:p14="http://schemas.microsoft.com/office/powerpoint/2010/main" val="401801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5"/>
            <a:ext cx="10515600" cy="2852737"/>
          </a:xfrm>
        </p:spPr>
        <p:txBody>
          <a:bodyPr anchor="b"/>
          <a:lstStyle>
            <a:lvl1pPr>
              <a:defRPr sz="8000"/>
            </a:lvl1pPr>
          </a:lstStyle>
          <a:p>
            <a:r>
              <a:rPr lang="zh-CN" altLang="en-US"/>
              <a:t>单击此处编辑母版标题样式</a:t>
            </a:r>
          </a:p>
        </p:txBody>
      </p:sp>
      <p:sp>
        <p:nvSpPr>
          <p:cNvPr id="3" name="Text Placeholder 2"/>
          <p:cNvSpPr>
            <a:spLocks noGrp="1"/>
          </p:cNvSpPr>
          <p:nvPr>
            <p:ph type="body" idx="1"/>
          </p:nvPr>
        </p:nvSpPr>
        <p:spPr>
          <a:xfrm>
            <a:off x="831849" y="4589469"/>
            <a:ext cx="10515600" cy="1500187"/>
          </a:xfrm>
        </p:spPr>
        <p:txBody>
          <a:bodyPr/>
          <a:lstStyle>
            <a:lvl1pPr marL="0" indent="0">
              <a:buNone/>
              <a:defRPr sz="3200">
                <a:solidFill>
                  <a:schemeClr val="tx1">
                    <a:tint val="75000"/>
                  </a:schemeClr>
                </a:solidFill>
              </a:defRPr>
            </a:lvl1pPr>
            <a:lvl2pPr marL="609546" indent="0">
              <a:buNone/>
              <a:defRPr sz="2800">
                <a:solidFill>
                  <a:schemeClr val="tx1">
                    <a:tint val="75000"/>
                  </a:schemeClr>
                </a:solidFill>
              </a:defRPr>
            </a:lvl2pPr>
            <a:lvl3pPr marL="1219090" indent="0">
              <a:buNone/>
              <a:defRPr sz="2533">
                <a:solidFill>
                  <a:schemeClr val="tx1">
                    <a:tint val="75000"/>
                  </a:schemeClr>
                </a:solidFill>
              </a:defRPr>
            </a:lvl3pPr>
            <a:lvl4pPr marL="1828636" indent="0">
              <a:buNone/>
              <a:defRPr sz="2000">
                <a:solidFill>
                  <a:schemeClr val="tx1">
                    <a:tint val="75000"/>
                  </a:schemeClr>
                </a:solidFill>
              </a:defRPr>
            </a:lvl4pPr>
            <a:lvl5pPr marL="2438180" indent="0">
              <a:buNone/>
              <a:defRPr sz="2000">
                <a:solidFill>
                  <a:schemeClr val="tx1">
                    <a:tint val="75000"/>
                  </a:schemeClr>
                </a:solidFill>
              </a:defRPr>
            </a:lvl5pPr>
            <a:lvl6pPr marL="3047726" indent="0">
              <a:buNone/>
              <a:defRPr sz="2000">
                <a:solidFill>
                  <a:schemeClr val="tx1">
                    <a:tint val="75000"/>
                  </a:schemeClr>
                </a:solidFill>
              </a:defRPr>
            </a:lvl6pPr>
            <a:lvl7pPr marL="3657271" indent="0">
              <a:buNone/>
              <a:defRPr sz="2000">
                <a:solidFill>
                  <a:schemeClr val="tx1">
                    <a:tint val="75000"/>
                  </a:schemeClr>
                </a:solidFill>
              </a:defRPr>
            </a:lvl7pPr>
            <a:lvl8pPr marL="4266816" indent="0">
              <a:buNone/>
              <a:defRPr sz="2000">
                <a:solidFill>
                  <a:schemeClr val="tx1">
                    <a:tint val="75000"/>
                  </a:schemeClr>
                </a:solidFill>
              </a:defRPr>
            </a:lvl8pPr>
            <a:lvl9pPr marL="4876362" indent="0">
              <a:buNone/>
              <a:defRPr sz="2000">
                <a:solidFill>
                  <a:schemeClr val="tx1">
                    <a:tint val="75000"/>
                  </a:schemeClr>
                </a:solidFill>
              </a:defRPr>
            </a:lvl9pPr>
          </a:lstStyle>
          <a:p>
            <a:pPr lvl="0"/>
            <a:r>
              <a:rPr lang="zh-CN" altLang="en-US"/>
              <a:t>单击此处编辑母版文本样式</a:t>
            </a:r>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600096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2AABF4-BDEA-4313-AA39-894E23AC72BF}"/>
              </a:ext>
            </a:extLst>
          </p:cNvPr>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
        <p:nvSpPr>
          <p:cNvPr id="10" name="Content Placeholder 2">
            <a:extLst>
              <a:ext uri="{FF2B5EF4-FFF2-40B4-BE49-F238E27FC236}">
                <a16:creationId xmlns:a16="http://schemas.microsoft.com/office/drawing/2014/main" id="{5558CB23-5C1E-4936-A0C9-094E61859B44}"/>
              </a:ext>
            </a:extLst>
          </p:cNvPr>
          <p:cNvSpPr>
            <a:spLocks noGrp="1"/>
          </p:cNvSpPr>
          <p:nvPr>
            <p:ph sz="half" idx="1"/>
          </p:nvPr>
        </p:nvSpPr>
        <p:spPr>
          <a:xfrm>
            <a:off x="0" y="1226463"/>
            <a:ext cx="5799433" cy="430887"/>
          </a:xfrm>
          <a:solidFill>
            <a:schemeClr val="bg1">
              <a:lumMod val="95000"/>
            </a:schemeClr>
          </a:solidFill>
        </p:spPr>
        <p:txBody>
          <a:bodyPr lIns="731520" tIns="91440" rIns="182880" bIns="91440">
            <a:spAutoFit/>
          </a:bodyPr>
          <a:lstStyle>
            <a:lvl1pPr>
              <a:buClr>
                <a:srgbClr val="C30F1E"/>
              </a:buClr>
              <a:defRPr sz="1600"/>
            </a:lvl1pPr>
            <a:lvl2pPr>
              <a:buClr>
                <a:srgbClr val="C30F1E"/>
              </a:buClr>
              <a:defRPr/>
            </a:lvl2pPr>
            <a:lvl3pPr>
              <a:buClr>
                <a:srgbClr val="C30F1E"/>
              </a:buClr>
              <a:defRPr/>
            </a:lvl3pPr>
            <a:lvl4pPr>
              <a:buClr>
                <a:srgbClr val="C30F1E"/>
              </a:buClr>
              <a:defRPr/>
            </a:lvl4pPr>
            <a:lvl5pPr marL="1828800" indent="0">
              <a:buClr>
                <a:srgbClr val="C30F1E"/>
              </a:buClr>
              <a:buNone/>
              <a:defRPr/>
            </a:lvl5pPr>
          </a:lstStyle>
          <a:p>
            <a:pPr lvl="0"/>
            <a:r>
              <a:rPr lang="zh-CN" altLang="en-US"/>
              <a:t>单击此处编辑母版文本样式</a:t>
            </a:r>
          </a:p>
        </p:txBody>
      </p:sp>
      <p:sp>
        <p:nvSpPr>
          <p:cNvPr id="8" name="Rectangle 7">
            <a:extLst>
              <a:ext uri="{FF2B5EF4-FFF2-40B4-BE49-F238E27FC236}">
                <a16:creationId xmlns:a16="http://schemas.microsoft.com/office/drawing/2014/main" id="{A7933577-926D-4796-B07A-598625EB8D13}"/>
              </a:ext>
            </a:extLst>
          </p:cNvPr>
          <p:cNvSpPr/>
          <p:nvPr/>
        </p:nvSpPr>
        <p:spPr>
          <a:xfrm>
            <a:off x="-1" y="514350"/>
            <a:ext cx="95251" cy="457200"/>
          </a:xfrm>
          <a:prstGeom prst="rect">
            <a:avLst/>
          </a:prstGeom>
          <a:solidFill>
            <a:srgbClr val="C3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A6D9D1-C4A6-4B60-9E20-40B6E7419D75}"/>
              </a:ext>
            </a:extLst>
          </p:cNvPr>
          <p:cNvSpPr>
            <a:spLocks noGrp="1"/>
          </p:cNvSpPr>
          <p:nvPr>
            <p:ph type="title"/>
          </p:nvPr>
        </p:nvSpPr>
        <p:spPr>
          <a:xfrm>
            <a:off x="617833" y="527290"/>
            <a:ext cx="5189078" cy="498435"/>
          </a:xfrm>
          <a:noFill/>
        </p:spPr>
        <p:txBody>
          <a:bodyPr anchor="ctr">
            <a:normAutofit/>
          </a:bodyPr>
          <a:lstStyle>
            <a:lvl1pPr>
              <a:defRPr sz="2400">
                <a:solidFill>
                  <a:srgbClr val="C30F1E"/>
                </a:solidFill>
              </a:defRPr>
            </a:lvl1pPr>
          </a:lstStyle>
          <a:p>
            <a:r>
              <a:rPr lang="zh-CN" altLang="en-US"/>
              <a:t>单击此处编辑母版标题样式</a:t>
            </a:r>
            <a:endParaRPr lang="en-US" dirty="0"/>
          </a:p>
        </p:txBody>
      </p:sp>
    </p:spTree>
    <p:extLst>
      <p:ext uri="{BB962C8B-B14F-4D97-AF65-F5344CB8AC3E}">
        <p14:creationId xmlns:p14="http://schemas.microsoft.com/office/powerpoint/2010/main" val="3757796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Comparis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79F91A-64C8-4DC4-865E-CBD6F94B133E}"/>
              </a:ext>
            </a:extLst>
          </p:cNvPr>
          <p:cNvGraphicFramePr>
            <a:graphicFrameLocks noChangeAspect="1"/>
          </p:cNvGraphicFramePr>
          <p:nvPr>
            <p:custDataLst>
              <p:tags r:id="rId2"/>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spid="_x0000_s1027" name="think-cell Slide" r:id="rId5" imgW="470" imgH="469" progId="TCLayout.ActiveDocument.1">
                  <p:embed/>
                </p:oleObj>
              </mc:Choice>
              <mc:Fallback>
                <p:oleObj name="think-cell Slide" r:id="rId5" imgW="470" imgH="469" progId="TCLayout.ActiveDocument.1">
                  <p:embed/>
                  <p:pic>
                    <p:nvPicPr>
                      <p:cNvPr id="4" name="Object 3" hidden="1">
                        <a:extLst>
                          <a:ext uri="{FF2B5EF4-FFF2-40B4-BE49-F238E27FC236}">
                            <a16:creationId xmlns:a16="http://schemas.microsoft.com/office/drawing/2014/main" id="{BD79F91A-64C8-4DC4-865E-CBD6F94B133E}"/>
                          </a:ext>
                        </a:extLst>
                      </p:cNvPr>
                      <p:cNvPicPr/>
                      <p:nvPr/>
                    </p:nvPicPr>
                    <p:blipFill>
                      <a:blip r:embed="rId6"/>
                      <a:stretch>
                        <a:fillRect/>
                      </a:stretch>
                    </p:blipFill>
                    <p:spPr>
                      <a:xfrm>
                        <a:off x="2120"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1058AF-36A6-4691-A15F-DD4607793600}"/>
              </a:ext>
            </a:extLst>
          </p:cNvPr>
          <p:cNvSpPr/>
          <p:nvPr>
            <p:custDataLst>
              <p:tags r:id="rId3"/>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1500" b="1" i="0" baseline="0" dirty="0">
              <a:latin typeface="Calibri Light" panose="020F0302020204030204" pitchFamily="34" charset="0"/>
              <a:ea typeface="+mj-ea"/>
              <a:cs typeface="+mj-cs"/>
              <a:sym typeface="Calibri Light" panose="020F0302020204030204" pitchFamily="34" charset="0"/>
            </a:endParaRPr>
          </a:p>
        </p:txBody>
      </p:sp>
      <p:sp>
        <p:nvSpPr>
          <p:cNvPr id="9" name="Slide Number Placeholder 8">
            <a:extLst>
              <a:ext uri="{FF2B5EF4-FFF2-40B4-BE49-F238E27FC236}">
                <a16:creationId xmlns:a16="http://schemas.microsoft.com/office/drawing/2014/main" id="{686F9A99-2473-493E-AC00-199308742A1D}"/>
              </a:ext>
            </a:extLst>
          </p:cNvPr>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
        <p:nvSpPr>
          <p:cNvPr id="11" name="Title 1">
            <a:extLst>
              <a:ext uri="{FF2B5EF4-FFF2-40B4-BE49-F238E27FC236}">
                <a16:creationId xmlns:a16="http://schemas.microsoft.com/office/drawing/2014/main" id="{E335A206-78C6-43AC-830A-15B9CC0A7C82}"/>
              </a:ext>
            </a:extLst>
          </p:cNvPr>
          <p:cNvSpPr>
            <a:spLocks noGrp="1"/>
          </p:cNvSpPr>
          <p:nvPr>
            <p:ph type="title"/>
          </p:nvPr>
        </p:nvSpPr>
        <p:spPr>
          <a:xfrm>
            <a:off x="617846" y="527311"/>
            <a:ext cx="10735956" cy="498435"/>
          </a:xfrm>
          <a:noFill/>
        </p:spPr>
        <p:txBody>
          <a:bodyPr anchor="ctr">
            <a:normAutofit/>
          </a:bodyPr>
          <a:lstStyle>
            <a:lvl1pPr>
              <a:defRPr sz="1500" b="1">
                <a:solidFill>
                  <a:srgbClr val="C30F1E"/>
                </a:solidFill>
              </a:defRPr>
            </a:lvl1pPr>
          </a:lstStyle>
          <a:p>
            <a:r>
              <a:rPr lang="zh-CN" altLang="en-US"/>
              <a:t>单击此处编辑母版标题样式</a:t>
            </a:r>
            <a:endParaRPr lang="en-US" dirty="0"/>
          </a:p>
        </p:txBody>
      </p:sp>
      <p:sp>
        <p:nvSpPr>
          <p:cNvPr id="15" name="Rectangle 8">
            <a:extLst>
              <a:ext uri="{FF2B5EF4-FFF2-40B4-BE49-F238E27FC236}">
                <a16:creationId xmlns:a16="http://schemas.microsoft.com/office/drawing/2014/main" id="{5BC8400E-D5A0-4AE6-9854-0E4D5B7A779A}"/>
              </a:ext>
            </a:extLst>
          </p:cNvPr>
          <p:cNvSpPr/>
          <p:nvPr/>
        </p:nvSpPr>
        <p:spPr>
          <a:xfrm>
            <a:off x="1" y="514350"/>
            <a:ext cx="95251" cy="457200"/>
          </a:xfrm>
          <a:prstGeom prst="rect">
            <a:avLst/>
          </a:prstGeom>
          <a:solidFill>
            <a:srgbClr val="C3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89427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6350"/>
            <a:ext cx="10515600" cy="1325563"/>
          </a:xfrm>
        </p:spPr>
        <p:txBody>
          <a:bodyPr>
            <a:normAutofit/>
          </a:bodyPr>
          <a:lstStyle>
            <a:lvl1pPr algn="ctr">
              <a:defRPr sz="2800" b="1">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3614706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2AABF4-BDEA-4313-AA39-894E23AC72BF}"/>
              </a:ext>
            </a:extLst>
          </p:cNvPr>
          <p:cNvSpPr>
            <a:spLocks noGrp="1"/>
          </p:cNvSpPr>
          <p:nvPr>
            <p:ph type="sldNum" sz="quarter" idx="12"/>
          </p:nvPr>
        </p:nvSpPr>
        <p:spPr/>
        <p:txBody>
          <a:bodyPr/>
          <a:lstStyle/>
          <a:p>
            <a:fld id="{5F68880D-600E-4861-B622-442275FD0F25}" type="slidenum">
              <a:rPr lang="en-US" smtClean="0"/>
              <a:t>‹#›</a:t>
            </a:fld>
            <a:endParaRPr lang="en-US"/>
          </a:p>
        </p:txBody>
      </p:sp>
      <p:sp>
        <p:nvSpPr>
          <p:cNvPr id="7" name="Title 1">
            <a:extLst>
              <a:ext uri="{FF2B5EF4-FFF2-40B4-BE49-F238E27FC236}">
                <a16:creationId xmlns:a16="http://schemas.microsoft.com/office/drawing/2014/main" id="{7A96C2E1-D9D8-43F2-B9F4-A073D20CFFBF}"/>
              </a:ext>
            </a:extLst>
          </p:cNvPr>
          <p:cNvSpPr>
            <a:spLocks noGrp="1"/>
          </p:cNvSpPr>
          <p:nvPr>
            <p:ph type="title" hasCustomPrompt="1"/>
          </p:nvPr>
        </p:nvSpPr>
        <p:spPr>
          <a:xfrm>
            <a:off x="617832" y="527290"/>
            <a:ext cx="10950053" cy="498435"/>
          </a:xfrm>
          <a:noFill/>
        </p:spPr>
        <p:txBody>
          <a:bodyPr anchor="ctr">
            <a:noAutofit/>
          </a:bodyPr>
          <a:lstStyle>
            <a:lvl1pPr>
              <a:defRPr sz="2400">
                <a:solidFill>
                  <a:srgbClr val="C30F1E"/>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6C5C3F65-F4E3-4378-8A60-A4CEB09C9E32}"/>
              </a:ext>
            </a:extLst>
          </p:cNvPr>
          <p:cNvSpPr>
            <a:spLocks noGrp="1"/>
          </p:cNvSpPr>
          <p:nvPr>
            <p:ph sz="half" idx="13" hasCustomPrompt="1"/>
          </p:nvPr>
        </p:nvSpPr>
        <p:spPr>
          <a:xfrm>
            <a:off x="617832" y="1220217"/>
            <a:ext cx="10950054" cy="5110493"/>
          </a:xfrm>
          <a:noFill/>
        </p:spPr>
        <p:txBody>
          <a:bodyPr lIns="91440" tIns="91440" bIns="91440">
            <a:noAutofit/>
          </a:bodyPr>
          <a:lstStyle>
            <a:lvl1pPr>
              <a:buClr>
                <a:srgbClr val="C30F1E"/>
              </a:buClr>
              <a:defRPr sz="1800">
                <a:solidFill>
                  <a:schemeClr val="tx1"/>
                </a:solidFill>
              </a:defRPr>
            </a:lvl1pPr>
            <a:lvl2pPr>
              <a:buClr>
                <a:srgbClr val="C30F1E"/>
              </a:buClr>
              <a:defRPr>
                <a:solidFill>
                  <a:schemeClr val="tx1"/>
                </a:solidFill>
              </a:defRPr>
            </a:lvl2pPr>
            <a:lvl3pPr>
              <a:buClr>
                <a:srgbClr val="C30F1E"/>
              </a:buClr>
              <a:defRPr>
                <a:solidFill>
                  <a:schemeClr val="tx1"/>
                </a:solidFill>
              </a:defRPr>
            </a:lvl3pPr>
            <a:lvl4pPr>
              <a:buClr>
                <a:srgbClr val="C30F1E"/>
              </a:buClr>
              <a:defRPr>
                <a:solidFill>
                  <a:schemeClr val="tx1"/>
                </a:solidFill>
              </a:defRPr>
            </a:lvl4pPr>
            <a:lvl5pPr>
              <a:buClr>
                <a:srgbClr val="C30F1E"/>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5657D437-DA83-4206-AC9D-1D0A449D7732}"/>
              </a:ext>
            </a:extLst>
          </p:cNvPr>
          <p:cNvSpPr/>
          <p:nvPr userDrawn="1"/>
        </p:nvSpPr>
        <p:spPr>
          <a:xfrm>
            <a:off x="-1" y="514350"/>
            <a:ext cx="95251" cy="457200"/>
          </a:xfrm>
          <a:prstGeom prst="rect">
            <a:avLst/>
          </a:prstGeom>
          <a:solidFill>
            <a:srgbClr val="C3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748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86395"/>
            <a:ext cx="9144000" cy="2387600"/>
          </a:xfrm>
          <a:prstGeom prst="rect">
            <a:avLst/>
          </a:prstGeom>
        </p:spPr>
        <p:txBody>
          <a:bodyPr anchor="b"/>
          <a:lstStyle>
            <a:lvl1pPr algn="ctr">
              <a:defRPr sz="8000"/>
            </a:lvl1pPr>
          </a:lstStyle>
          <a:p>
            <a:r>
              <a:rPr lang="zh-CN" altLang="en-US"/>
              <a:t>单击此处编辑母版标题样式</a:t>
            </a:r>
          </a:p>
        </p:txBody>
      </p:sp>
      <p:sp>
        <p:nvSpPr>
          <p:cNvPr id="3" name="Subtitle 2"/>
          <p:cNvSpPr>
            <a:spLocks noGrp="1"/>
          </p:cNvSpPr>
          <p:nvPr>
            <p:ph type="subTitle" idx="1"/>
          </p:nvPr>
        </p:nvSpPr>
        <p:spPr>
          <a:xfrm>
            <a:off x="1524000" y="4052421"/>
            <a:ext cx="9144000" cy="1655763"/>
          </a:xfrm>
          <a:prstGeom prst="rect">
            <a:avLst/>
          </a:prstGeom>
        </p:spPr>
        <p:txBody>
          <a:bodyPr/>
          <a:lstStyle>
            <a:lvl1pPr marL="0" indent="0" algn="ctr">
              <a:buNone/>
              <a:defRPr sz="3200"/>
            </a:lvl1pPr>
            <a:lvl2pPr marL="609546" indent="0" algn="ctr">
              <a:buNone/>
              <a:defRPr sz="2800"/>
            </a:lvl2pPr>
            <a:lvl3pPr marL="1219090" indent="0" algn="ctr">
              <a:buNone/>
              <a:defRPr sz="2533"/>
            </a:lvl3pPr>
            <a:lvl4pPr marL="1828636" indent="0" algn="ctr">
              <a:buNone/>
              <a:defRPr sz="2000"/>
            </a:lvl4pPr>
            <a:lvl5pPr marL="2438180" indent="0" algn="ctr">
              <a:buNone/>
              <a:defRPr sz="2000"/>
            </a:lvl5pPr>
            <a:lvl6pPr marL="3047726" indent="0" algn="ctr">
              <a:buNone/>
              <a:defRPr sz="2000"/>
            </a:lvl6pPr>
            <a:lvl7pPr marL="3657271" indent="0" algn="ctr">
              <a:buNone/>
              <a:defRPr sz="2000"/>
            </a:lvl7pPr>
            <a:lvl8pPr marL="4266816" indent="0" algn="ctr">
              <a:buNone/>
              <a:defRPr sz="2000"/>
            </a:lvl8pPr>
            <a:lvl9pPr marL="4876362" indent="0" algn="ctr">
              <a:buNone/>
              <a:defRPr sz="2000"/>
            </a:lvl9pPr>
          </a:lstStyle>
          <a:p>
            <a:r>
              <a:rPr lang="zh-CN" altLang="en-US"/>
              <a:t>单击此处编辑母版副标题样式</a:t>
            </a:r>
          </a:p>
        </p:txBody>
      </p:sp>
      <p:sp>
        <p:nvSpPr>
          <p:cNvPr id="5" name="Footer Placeholder 4"/>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7" name="Title Placeholder 1"/>
          <p:cNvSpPr txBox="1">
            <a:spLocks/>
          </p:cNvSpPr>
          <p:nvPr/>
        </p:nvSpPr>
        <p:spPr>
          <a:xfrm>
            <a:off x="838200" y="23927"/>
            <a:ext cx="10515600" cy="972355"/>
          </a:xfrm>
          <a:prstGeom prst="rect">
            <a:avLst/>
          </a:prstGeom>
        </p:spPr>
        <p:txBody>
          <a:bodyPr vert="horz" lIns="121912" tIns="60957" rIns="121912" bIns="60957" rtlCol="0" anchor="ctr">
            <a:normAutofit/>
          </a:bodyPr>
          <a:lstStyle>
            <a:lvl1pPr algn="l" defTabSz="914340" rtl="0" eaLnBrk="1" latinLnBrk="0" hangingPunct="1">
              <a:lnSpc>
                <a:spcPct val="90000"/>
              </a:lnSpc>
              <a:spcBef>
                <a:spcPct val="0"/>
              </a:spcBef>
              <a:buNone/>
              <a:defRPr sz="3600" kern="1200">
                <a:solidFill>
                  <a:schemeClr val="bg1"/>
                </a:solidFill>
                <a:latin typeface="+mj-lt"/>
                <a:ea typeface="+mj-ea"/>
                <a:cs typeface="+mj-cs"/>
              </a:defRPr>
            </a:lvl1pPr>
          </a:lstStyle>
          <a:p>
            <a:r>
              <a:rPr lang="en-US" altLang="zh-CN" sz="4800" dirty="0">
                <a:solidFill>
                  <a:schemeClr val="accent1">
                    <a:lumMod val="50000"/>
                  </a:schemeClr>
                </a:solidFill>
                <a:latin typeface="微软雅黑" panose="020B0503020204020204" pitchFamily="34" charset="-122"/>
              </a:rPr>
              <a:t>Click to edit Master title style</a:t>
            </a:r>
            <a:endParaRPr lang="zh-CN" altLang="en-US" sz="4800" dirty="0">
              <a:solidFill>
                <a:schemeClr val="accent1">
                  <a:lumMod val="50000"/>
                </a:schemeClr>
              </a:solidFill>
              <a:latin typeface="微软雅黑" panose="020B0503020204020204" pitchFamily="34" charset="-122"/>
            </a:endParaRPr>
          </a:p>
        </p:txBody>
      </p:sp>
    </p:spTree>
    <p:extLst>
      <p:ext uri="{BB962C8B-B14F-4D97-AF65-F5344CB8AC3E}">
        <p14:creationId xmlns:p14="http://schemas.microsoft.com/office/powerpoint/2010/main" val="412333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83491" y="60321"/>
            <a:ext cx="10670309" cy="972355"/>
          </a:xfrm>
          <a:prstGeom prst="rect">
            <a:avLst/>
          </a:prstGeom>
        </p:spPr>
        <p:txBody>
          <a:bodyPr>
            <a:normAutofit/>
          </a:bodyPr>
          <a:lstStyle>
            <a:lvl1pPr>
              <a:defRPr sz="2800" b="1">
                <a:solidFill>
                  <a:schemeClr val="tx1"/>
                </a:solidFill>
              </a:defRPr>
            </a:lvl1pPr>
          </a:lstStyle>
          <a:p>
            <a:r>
              <a:rPr lang="zh-CN" altLang="en-US" dirty="0"/>
              <a:t>单击此处编辑母版标题样式</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Footer Placeholder 4"/>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817847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5"/>
            <a:ext cx="10515600" cy="2852737"/>
          </a:xfrm>
          <a:prstGeom prst="rect">
            <a:avLst/>
          </a:prstGeom>
        </p:spPr>
        <p:txBody>
          <a:bodyPr anchor="b"/>
          <a:lstStyle>
            <a:lvl1pPr>
              <a:defRPr sz="8000"/>
            </a:lvl1pPr>
          </a:lstStyle>
          <a:p>
            <a:r>
              <a:rPr lang="zh-CN" altLang="en-US"/>
              <a:t>单击此处编辑母版标题样式</a:t>
            </a:r>
          </a:p>
        </p:txBody>
      </p:sp>
      <p:sp>
        <p:nvSpPr>
          <p:cNvPr id="3" name="Text Placeholder 2"/>
          <p:cNvSpPr>
            <a:spLocks noGrp="1"/>
          </p:cNvSpPr>
          <p:nvPr>
            <p:ph type="body" idx="1"/>
          </p:nvPr>
        </p:nvSpPr>
        <p:spPr>
          <a:xfrm>
            <a:off x="831849" y="4589469"/>
            <a:ext cx="10515600" cy="1500187"/>
          </a:xfrm>
          <a:prstGeom prst="rect">
            <a:avLst/>
          </a:prstGeom>
        </p:spPr>
        <p:txBody>
          <a:bodyPr/>
          <a:lstStyle>
            <a:lvl1pPr marL="0" indent="0">
              <a:buNone/>
              <a:defRPr sz="3200">
                <a:solidFill>
                  <a:schemeClr val="tx1">
                    <a:tint val="75000"/>
                  </a:schemeClr>
                </a:solidFill>
              </a:defRPr>
            </a:lvl1pPr>
            <a:lvl2pPr marL="609546" indent="0">
              <a:buNone/>
              <a:defRPr sz="2800">
                <a:solidFill>
                  <a:schemeClr val="tx1">
                    <a:tint val="75000"/>
                  </a:schemeClr>
                </a:solidFill>
              </a:defRPr>
            </a:lvl2pPr>
            <a:lvl3pPr marL="1219090" indent="0">
              <a:buNone/>
              <a:defRPr sz="2533">
                <a:solidFill>
                  <a:schemeClr val="tx1">
                    <a:tint val="75000"/>
                  </a:schemeClr>
                </a:solidFill>
              </a:defRPr>
            </a:lvl3pPr>
            <a:lvl4pPr marL="1828636" indent="0">
              <a:buNone/>
              <a:defRPr sz="2000">
                <a:solidFill>
                  <a:schemeClr val="tx1">
                    <a:tint val="75000"/>
                  </a:schemeClr>
                </a:solidFill>
              </a:defRPr>
            </a:lvl4pPr>
            <a:lvl5pPr marL="2438180" indent="0">
              <a:buNone/>
              <a:defRPr sz="2000">
                <a:solidFill>
                  <a:schemeClr val="tx1">
                    <a:tint val="75000"/>
                  </a:schemeClr>
                </a:solidFill>
              </a:defRPr>
            </a:lvl5pPr>
            <a:lvl6pPr marL="3047726" indent="0">
              <a:buNone/>
              <a:defRPr sz="2000">
                <a:solidFill>
                  <a:schemeClr val="tx1">
                    <a:tint val="75000"/>
                  </a:schemeClr>
                </a:solidFill>
              </a:defRPr>
            </a:lvl6pPr>
            <a:lvl7pPr marL="3657271" indent="0">
              <a:buNone/>
              <a:defRPr sz="2000">
                <a:solidFill>
                  <a:schemeClr val="tx1">
                    <a:tint val="75000"/>
                  </a:schemeClr>
                </a:solidFill>
              </a:defRPr>
            </a:lvl7pPr>
            <a:lvl8pPr marL="4266816" indent="0">
              <a:buNone/>
              <a:defRPr sz="2000">
                <a:solidFill>
                  <a:schemeClr val="tx1">
                    <a:tint val="75000"/>
                  </a:schemeClr>
                </a:solidFill>
              </a:defRPr>
            </a:lvl8pPr>
            <a:lvl9pPr marL="4876362" indent="0">
              <a:buNone/>
              <a:defRPr sz="2000">
                <a:solidFill>
                  <a:schemeClr val="tx1">
                    <a:tint val="75000"/>
                  </a:schemeClr>
                </a:solidFill>
              </a:defRPr>
            </a:lvl9pPr>
          </a:lstStyle>
          <a:p>
            <a:pPr lvl="0"/>
            <a:r>
              <a:rPr lang="zh-CN" altLang="en-US"/>
              <a:t>单击此处编辑母版文本样式</a:t>
            </a:r>
          </a:p>
        </p:txBody>
      </p:sp>
      <p:sp>
        <p:nvSpPr>
          <p:cNvPr id="5" name="Footer Placeholder 4"/>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101272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1"/>
            <a:ext cx="10515600" cy="972355"/>
          </a:xfrm>
          <a:prstGeom prst="rect">
            <a:avLst/>
          </a:prstGeom>
        </p:spPr>
        <p:txBody>
          <a:bodyPr/>
          <a:lstStyle/>
          <a:p>
            <a:r>
              <a:rPr lang="zh-CN" altLang="en-US"/>
              <a:t>单击此处编辑母版标题样式</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Footer Placeholder 5"/>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3496983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160407"/>
            <a:ext cx="10515600" cy="849525"/>
          </a:xfrm>
          <a:prstGeom prst="rect">
            <a:avLst/>
          </a:prstGeom>
        </p:spPr>
        <p:txBody>
          <a:bodyPr/>
          <a:lstStyle/>
          <a:p>
            <a:r>
              <a:rPr lang="zh-CN" altLang="en-US"/>
              <a:t>单击此处编辑母版标题样式</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3200" b="1"/>
            </a:lvl1pPr>
            <a:lvl2pPr marL="609546" indent="0">
              <a:buNone/>
              <a:defRPr sz="2800" b="1"/>
            </a:lvl2pPr>
            <a:lvl3pPr marL="1219090" indent="0">
              <a:buNone/>
              <a:defRPr sz="2533" b="1"/>
            </a:lvl3pPr>
            <a:lvl4pPr marL="1828636" indent="0">
              <a:buNone/>
              <a:defRPr sz="2000" b="1"/>
            </a:lvl4pPr>
            <a:lvl5pPr marL="2438180" indent="0">
              <a:buNone/>
              <a:defRPr sz="2000" b="1"/>
            </a:lvl5pPr>
            <a:lvl6pPr marL="3047726" indent="0">
              <a:buNone/>
              <a:defRPr sz="2000" b="1"/>
            </a:lvl6pPr>
            <a:lvl7pPr marL="3657271" indent="0">
              <a:buNone/>
              <a:defRPr sz="2000" b="1"/>
            </a:lvl7pPr>
            <a:lvl8pPr marL="4266816" indent="0">
              <a:buNone/>
              <a:defRPr sz="2000" b="1"/>
            </a:lvl8pPr>
            <a:lvl9pPr marL="4876362" indent="0">
              <a:buNone/>
              <a:defRPr sz="2000" b="1"/>
            </a:lvl9pPr>
          </a:lstStyle>
          <a:p>
            <a:pPr lvl="0"/>
            <a:r>
              <a:rPr lang="zh-CN" altLang="en-US"/>
              <a:t>单击此处编辑母版文本样式</a:t>
            </a:r>
          </a:p>
        </p:txBody>
      </p:sp>
      <p:sp>
        <p:nvSpPr>
          <p:cNvPr id="4" name="Content Placeholder 3"/>
          <p:cNvSpPr>
            <a:spLocks noGrp="1"/>
          </p:cNvSpPr>
          <p:nvPr>
            <p:ph sz="half" idx="2"/>
          </p:nvPr>
        </p:nvSpPr>
        <p:spPr>
          <a:xfrm>
            <a:off x="839789" y="2505079"/>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Text Placeholder 4"/>
          <p:cNvSpPr>
            <a:spLocks noGrp="1"/>
          </p:cNvSpPr>
          <p:nvPr>
            <p:ph type="body" sz="quarter" idx="3"/>
          </p:nvPr>
        </p:nvSpPr>
        <p:spPr>
          <a:xfrm>
            <a:off x="6172207" y="1681163"/>
            <a:ext cx="5183188" cy="823912"/>
          </a:xfrm>
          <a:prstGeom prst="rect">
            <a:avLst/>
          </a:prstGeom>
        </p:spPr>
        <p:txBody>
          <a:bodyPr anchor="b"/>
          <a:lstStyle>
            <a:lvl1pPr marL="0" indent="0">
              <a:buNone/>
              <a:defRPr sz="3200" b="1"/>
            </a:lvl1pPr>
            <a:lvl2pPr marL="609546" indent="0">
              <a:buNone/>
              <a:defRPr sz="2800" b="1"/>
            </a:lvl2pPr>
            <a:lvl3pPr marL="1219090" indent="0">
              <a:buNone/>
              <a:defRPr sz="2533" b="1"/>
            </a:lvl3pPr>
            <a:lvl4pPr marL="1828636" indent="0">
              <a:buNone/>
              <a:defRPr sz="2000" b="1"/>
            </a:lvl4pPr>
            <a:lvl5pPr marL="2438180" indent="0">
              <a:buNone/>
              <a:defRPr sz="2000" b="1"/>
            </a:lvl5pPr>
            <a:lvl6pPr marL="3047726" indent="0">
              <a:buNone/>
              <a:defRPr sz="2000" b="1"/>
            </a:lvl6pPr>
            <a:lvl7pPr marL="3657271" indent="0">
              <a:buNone/>
              <a:defRPr sz="2000" b="1"/>
            </a:lvl7pPr>
            <a:lvl8pPr marL="4266816" indent="0">
              <a:buNone/>
              <a:defRPr sz="2000" b="1"/>
            </a:lvl8pPr>
            <a:lvl9pPr marL="4876362" indent="0">
              <a:buNone/>
              <a:defRPr sz="2000" b="1"/>
            </a:lvl9pPr>
          </a:lstStyle>
          <a:p>
            <a:pPr lvl="0"/>
            <a:r>
              <a:rPr lang="zh-CN" altLang="en-US"/>
              <a:t>单击此处编辑母版文本样式</a:t>
            </a:r>
          </a:p>
        </p:txBody>
      </p:sp>
      <p:sp>
        <p:nvSpPr>
          <p:cNvPr id="6" name="Content Placeholder 5"/>
          <p:cNvSpPr>
            <a:spLocks noGrp="1"/>
          </p:cNvSpPr>
          <p:nvPr>
            <p:ph sz="quarter" idx="4"/>
          </p:nvPr>
        </p:nvSpPr>
        <p:spPr>
          <a:xfrm>
            <a:off x="6172207" y="2505079"/>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8" name="Footer Placeholder 7"/>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582330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1"/>
            <a:ext cx="10515600" cy="972355"/>
          </a:xfrm>
          <a:prstGeom prst="rect">
            <a:avLst/>
          </a:prstGeom>
        </p:spPr>
        <p:txBody>
          <a:bodyPr/>
          <a:lstStyle/>
          <a:p>
            <a:r>
              <a:rPr lang="zh-CN" altLang="en-US"/>
              <a:t>单击此处编辑母版标题样式</a:t>
            </a:r>
          </a:p>
        </p:txBody>
      </p:sp>
      <p:sp>
        <p:nvSpPr>
          <p:cNvPr id="4" name="Footer Placeholder 3"/>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205362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4252938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47725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1756327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88704"/>
            <a:ext cx="3932237" cy="1600200"/>
          </a:xfrm>
          <a:prstGeom prst="rect">
            <a:avLst/>
          </a:prstGeom>
        </p:spPr>
        <p:txBody>
          <a:bodyPr anchor="b"/>
          <a:lstStyle>
            <a:lvl1pPr>
              <a:defRPr sz="4267"/>
            </a:lvl1pPr>
          </a:lstStyle>
          <a:p>
            <a:r>
              <a:rPr lang="zh-CN" altLang="en-US"/>
              <a:t>单击此处编辑母版标题样式</a:t>
            </a:r>
          </a:p>
        </p:txBody>
      </p:sp>
      <p:sp>
        <p:nvSpPr>
          <p:cNvPr id="3" name="Content Placeholder 2"/>
          <p:cNvSpPr>
            <a:spLocks noGrp="1"/>
          </p:cNvSpPr>
          <p:nvPr>
            <p:ph idx="1"/>
          </p:nvPr>
        </p:nvSpPr>
        <p:spPr>
          <a:xfrm>
            <a:off x="5183188" y="1274037"/>
            <a:ext cx="6172200" cy="4873625"/>
          </a:xfrm>
          <a:prstGeom prst="rect">
            <a:avLst/>
          </a:prstGeom>
        </p:spPr>
        <p:txBody>
          <a:bodyPr/>
          <a:lstStyle>
            <a:lvl1pPr>
              <a:defRPr sz="4267"/>
            </a:lvl1pPr>
            <a:lvl2pPr>
              <a:defRPr sz="3733"/>
            </a:lvl2pPr>
            <a:lvl3pPr>
              <a:defRPr sz="3200"/>
            </a:lvl3pPr>
            <a:lvl4pPr>
              <a:defRPr sz="2800"/>
            </a:lvl4pPr>
            <a:lvl5pPr>
              <a:defRPr sz="2800"/>
            </a:lvl5pPr>
            <a:lvl6pPr>
              <a:defRPr sz="2800"/>
            </a:lvl6pPr>
            <a:lvl7pPr>
              <a:defRPr sz="2800"/>
            </a:lvl7pPr>
            <a:lvl8pPr>
              <a:defRPr sz="2800"/>
            </a:lvl8pPr>
            <a:lvl9pPr>
              <a:defRPr sz="2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Text Placeholder 3"/>
          <p:cNvSpPr>
            <a:spLocks noGrp="1"/>
          </p:cNvSpPr>
          <p:nvPr>
            <p:ph type="body" sz="half" idx="2"/>
          </p:nvPr>
        </p:nvSpPr>
        <p:spPr>
          <a:xfrm>
            <a:off x="839788" y="2057403"/>
            <a:ext cx="3932237" cy="3811588"/>
          </a:xfrm>
          <a:prstGeom prst="rect">
            <a:avLst/>
          </a:prstGeom>
        </p:spPr>
        <p:txBody>
          <a:bodyPr/>
          <a:lstStyle>
            <a:lvl1pPr marL="0" indent="0">
              <a:buNone/>
              <a:defRPr sz="2000"/>
            </a:lvl1pPr>
            <a:lvl2pPr marL="609546" indent="0">
              <a:buNone/>
              <a:defRPr sz="2000"/>
            </a:lvl2pPr>
            <a:lvl3pPr marL="1219090" indent="0">
              <a:buNone/>
              <a:defRPr sz="1600"/>
            </a:lvl3pPr>
            <a:lvl4pPr marL="1828636" indent="0">
              <a:buNone/>
              <a:defRPr sz="1467"/>
            </a:lvl4pPr>
            <a:lvl5pPr marL="2438180" indent="0">
              <a:buNone/>
              <a:defRPr sz="1467"/>
            </a:lvl5pPr>
            <a:lvl6pPr marL="3047726" indent="0">
              <a:buNone/>
              <a:defRPr sz="1467"/>
            </a:lvl6pPr>
            <a:lvl7pPr marL="3657271" indent="0">
              <a:buNone/>
              <a:defRPr sz="1467"/>
            </a:lvl7pPr>
            <a:lvl8pPr marL="4266816" indent="0">
              <a:buNone/>
              <a:defRPr sz="1467"/>
            </a:lvl8pPr>
            <a:lvl9pPr marL="4876362" indent="0">
              <a:buNone/>
              <a:defRPr sz="1467"/>
            </a:lvl9pPr>
          </a:lstStyle>
          <a:p>
            <a:pPr lvl="0"/>
            <a:r>
              <a:rPr lang="zh-CN" altLang="en-US"/>
              <a:t>单击此处编辑母版文本样式</a:t>
            </a:r>
          </a:p>
        </p:txBody>
      </p:sp>
      <p:sp>
        <p:nvSpPr>
          <p:cNvPr id="6" name="Footer Placeholder 5"/>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138433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75056"/>
            <a:ext cx="3932237" cy="1600200"/>
          </a:xfrm>
          <a:prstGeom prst="rect">
            <a:avLst/>
          </a:prstGeom>
        </p:spPr>
        <p:txBody>
          <a:bodyPr anchor="b">
            <a:normAutofit/>
          </a:bodyPr>
          <a:lstStyle>
            <a:lvl1pPr>
              <a:defRPr sz="4267"/>
            </a:lvl1pPr>
          </a:lstStyle>
          <a:p>
            <a:r>
              <a:rPr lang="zh-CN" altLang="en-US"/>
              <a:t>单击此处编辑母版标题样式</a:t>
            </a:r>
          </a:p>
        </p:txBody>
      </p:sp>
      <p:sp>
        <p:nvSpPr>
          <p:cNvPr id="3" name="Picture Placeholder 2"/>
          <p:cNvSpPr>
            <a:spLocks noGrp="1"/>
          </p:cNvSpPr>
          <p:nvPr>
            <p:ph type="pic" idx="1"/>
          </p:nvPr>
        </p:nvSpPr>
        <p:spPr>
          <a:xfrm>
            <a:off x="5183188" y="987429"/>
            <a:ext cx="6172200" cy="4873625"/>
          </a:xfrm>
          <a:prstGeom prst="rect">
            <a:avLst/>
          </a:prstGeom>
        </p:spPr>
        <p:txBody>
          <a:bodyPr/>
          <a:lstStyle>
            <a:lvl1pPr marL="0" indent="0">
              <a:buNone/>
              <a:defRPr sz="4267"/>
            </a:lvl1pPr>
            <a:lvl2pPr marL="609546" indent="0">
              <a:buNone/>
              <a:defRPr sz="3733"/>
            </a:lvl2pPr>
            <a:lvl3pPr marL="1219090" indent="0">
              <a:buNone/>
              <a:defRPr sz="3200"/>
            </a:lvl3pPr>
            <a:lvl4pPr marL="1828636" indent="0">
              <a:buNone/>
              <a:defRPr sz="2800"/>
            </a:lvl4pPr>
            <a:lvl5pPr marL="2438180" indent="0">
              <a:buNone/>
              <a:defRPr sz="2800"/>
            </a:lvl5pPr>
            <a:lvl6pPr marL="3047726" indent="0">
              <a:buNone/>
              <a:defRPr sz="2800"/>
            </a:lvl6pPr>
            <a:lvl7pPr marL="3657271" indent="0">
              <a:buNone/>
              <a:defRPr sz="2800"/>
            </a:lvl7pPr>
            <a:lvl8pPr marL="4266816" indent="0">
              <a:buNone/>
              <a:defRPr sz="2800"/>
            </a:lvl8pPr>
            <a:lvl9pPr marL="4876362" indent="0">
              <a:buNone/>
              <a:defRPr sz="2800"/>
            </a:lvl9pPr>
          </a:lstStyle>
          <a:p>
            <a:r>
              <a:rPr lang="zh-CN" altLang="en-US"/>
              <a:t>单击图标添加图片</a:t>
            </a:r>
          </a:p>
        </p:txBody>
      </p:sp>
      <p:sp>
        <p:nvSpPr>
          <p:cNvPr id="4" name="Text Placeholder 3"/>
          <p:cNvSpPr>
            <a:spLocks noGrp="1"/>
          </p:cNvSpPr>
          <p:nvPr>
            <p:ph type="body" sz="half" idx="2"/>
          </p:nvPr>
        </p:nvSpPr>
        <p:spPr>
          <a:xfrm>
            <a:off x="839788" y="2057403"/>
            <a:ext cx="3932237" cy="3811588"/>
          </a:xfrm>
          <a:prstGeom prst="rect">
            <a:avLst/>
          </a:prstGeom>
        </p:spPr>
        <p:txBody>
          <a:bodyPr/>
          <a:lstStyle>
            <a:lvl1pPr marL="0" indent="0">
              <a:buNone/>
              <a:defRPr sz="2000"/>
            </a:lvl1pPr>
            <a:lvl2pPr marL="609546" indent="0">
              <a:buNone/>
              <a:defRPr sz="2000"/>
            </a:lvl2pPr>
            <a:lvl3pPr marL="1219090" indent="0">
              <a:buNone/>
              <a:defRPr sz="1600"/>
            </a:lvl3pPr>
            <a:lvl4pPr marL="1828636" indent="0">
              <a:buNone/>
              <a:defRPr sz="1467"/>
            </a:lvl4pPr>
            <a:lvl5pPr marL="2438180" indent="0">
              <a:buNone/>
              <a:defRPr sz="1467"/>
            </a:lvl5pPr>
            <a:lvl6pPr marL="3047726" indent="0">
              <a:buNone/>
              <a:defRPr sz="1467"/>
            </a:lvl6pPr>
            <a:lvl7pPr marL="3657271" indent="0">
              <a:buNone/>
              <a:defRPr sz="1467"/>
            </a:lvl7pPr>
            <a:lvl8pPr marL="4266816" indent="0">
              <a:buNone/>
              <a:defRPr sz="1467"/>
            </a:lvl8pPr>
            <a:lvl9pPr marL="4876362" indent="0">
              <a:buNone/>
              <a:defRPr sz="1467"/>
            </a:lvl9pPr>
          </a:lstStyle>
          <a:p>
            <a:pPr lvl="0"/>
            <a:r>
              <a:rPr lang="zh-CN" altLang="en-US"/>
              <a:t>单击此处编辑母版文本样式</a:t>
            </a:r>
          </a:p>
        </p:txBody>
      </p:sp>
      <p:sp>
        <p:nvSpPr>
          <p:cNvPr id="6" name="Footer Placeholder 5"/>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1928321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1"/>
            <a:ext cx="10515600" cy="972355"/>
          </a:xfrm>
          <a:prstGeom prst="rect">
            <a:avLst/>
          </a:prstGeom>
        </p:spPr>
        <p:txBody>
          <a:bodyPr/>
          <a:lstStyle/>
          <a:p>
            <a:r>
              <a:rPr lang="zh-CN" altLang="en-US"/>
              <a:t>单击此处编辑母版标题样式</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Footer Placeholder 4"/>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3685550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7200" y="1545336"/>
            <a:ext cx="11277600" cy="4572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2" name="Text Placeholder 11"/>
          <p:cNvSpPr>
            <a:spLocks noGrp="1"/>
          </p:cNvSpPr>
          <p:nvPr>
            <p:ph type="body" sz="quarter" idx="11" hasCustomPrompt="1"/>
          </p:nvPr>
        </p:nvSpPr>
        <p:spPr>
          <a:xfrm>
            <a:off x="324909" y="1021717"/>
            <a:ext cx="11542184" cy="349251"/>
          </a:xfrm>
          <a:prstGeom prst="rect">
            <a:avLst/>
          </a:prstGeom>
        </p:spPr>
        <p:txBody>
          <a:bodyPr/>
          <a:lstStyle>
            <a:lvl1pPr marL="0" indent="0">
              <a:spcBef>
                <a:spcPts val="423"/>
              </a:spcBef>
              <a:buFontTx/>
              <a:buNone/>
              <a:defRPr sz="2000" b="1">
                <a:solidFill>
                  <a:schemeClr val="accent1"/>
                </a:solidFill>
              </a:defRPr>
            </a:lvl1pPr>
          </a:lstStyle>
          <a:p>
            <a:pPr lvl="0"/>
            <a:r>
              <a:rPr lang="en-US" dirty="0"/>
              <a:t>Click to Add Slide Subtitle</a:t>
            </a:r>
          </a:p>
        </p:txBody>
      </p:sp>
      <p:sp>
        <p:nvSpPr>
          <p:cNvPr id="14" name="Text Placeholder 13"/>
          <p:cNvSpPr>
            <a:spLocks noGrp="1"/>
          </p:cNvSpPr>
          <p:nvPr>
            <p:ph type="body" sz="quarter" idx="12" hasCustomPrompt="1"/>
          </p:nvPr>
        </p:nvSpPr>
        <p:spPr>
          <a:xfrm>
            <a:off x="2743200" y="6309363"/>
            <a:ext cx="8869680" cy="502284"/>
          </a:xfrm>
          <a:prstGeom prst="rect">
            <a:avLst/>
          </a:prstGeom>
        </p:spPr>
        <p:txBody>
          <a:bodyPr anchor="b" anchorCtr="0"/>
          <a:lstStyle>
            <a:lvl1pPr marL="0" indent="0">
              <a:spcBef>
                <a:spcPts val="319"/>
              </a:spcBef>
              <a:buFontTx/>
              <a:buNone/>
              <a:defRPr sz="1067" baseline="0"/>
            </a:lvl1pPr>
          </a:lstStyle>
          <a:p>
            <a:pPr lvl="0"/>
            <a:r>
              <a:rPr lang="en-US" dirty="0"/>
              <a:t>Click to add source or footnotes</a:t>
            </a:r>
          </a:p>
        </p:txBody>
      </p:sp>
      <p:sp>
        <p:nvSpPr>
          <p:cNvPr id="17" name="Title 16"/>
          <p:cNvSpPr>
            <a:spLocks noGrp="1"/>
          </p:cNvSpPr>
          <p:nvPr>
            <p:ph type="title"/>
          </p:nvPr>
        </p:nvSpPr>
        <p:spPr>
          <a:xfrm>
            <a:off x="838200" y="60321"/>
            <a:ext cx="10515600" cy="972355"/>
          </a:xfrm>
          <a:prstGeom prst="rect">
            <a:avLst/>
          </a:prstGeom>
        </p:spPr>
        <p:txBody>
          <a:bodyPr/>
          <a:lstStyle/>
          <a:p>
            <a:r>
              <a:rPr lang="zh-CN" altLang="en-US"/>
              <a:t>单击此处编辑母版标题样式</a:t>
            </a:r>
            <a:endParaRPr lang="en-US"/>
          </a:p>
        </p:txBody>
      </p:sp>
    </p:spTree>
    <p:extLst>
      <p:ext uri="{BB962C8B-B14F-4D97-AF65-F5344CB8AC3E}">
        <p14:creationId xmlns:p14="http://schemas.microsoft.com/office/powerpoint/2010/main" val="254225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505325" y="580074"/>
            <a:ext cx="11165307" cy="605327"/>
          </a:xfrm>
          <a:prstGeom prst="rect">
            <a:avLst/>
          </a:prstGeom>
        </p:spPr>
        <p:txBody>
          <a:bodyPr anchor="ctr"/>
          <a:lstStyle/>
          <a:p>
            <a:r>
              <a:rPr lang="zh-CN" altLang="en-US"/>
              <a:t>单击此处编辑母版标题样式</a:t>
            </a:r>
            <a:endParaRPr lang="en-US" dirty="0"/>
          </a:p>
        </p:txBody>
      </p:sp>
      <p:sp>
        <p:nvSpPr>
          <p:cNvPr id="6" name="Text Placeholder 7">
            <a:extLst>
              <a:ext uri="{FF2B5EF4-FFF2-40B4-BE49-F238E27FC236}">
                <a16:creationId xmlns:a16="http://schemas.microsoft.com/office/drawing/2014/main" id="{F9138797-0592-4F73-BAC6-AAF76DD08691}"/>
              </a:ext>
            </a:extLst>
          </p:cNvPr>
          <p:cNvSpPr>
            <a:spLocks noGrp="1"/>
          </p:cNvSpPr>
          <p:nvPr>
            <p:ph type="body" sz="quarter" idx="10"/>
          </p:nvPr>
        </p:nvSpPr>
        <p:spPr>
          <a:xfrm>
            <a:off x="517359" y="6268439"/>
            <a:ext cx="8686800" cy="396819"/>
          </a:xfrm>
          <a:prstGeom prst="rect">
            <a:avLst/>
          </a:prstGeom>
        </p:spPr>
        <p:txBody>
          <a:bodyPr anchor="b">
            <a:noAutofit/>
          </a:bodyPr>
          <a:lstStyle>
            <a:lvl1pPr marL="0" indent="0">
              <a:spcBef>
                <a:spcPts val="239"/>
              </a:spcBef>
              <a:buNone/>
              <a:defRPr sz="636"/>
            </a:lvl1pPr>
            <a:lvl2pPr marL="363462" indent="0">
              <a:buNone/>
              <a:defRPr sz="795"/>
            </a:lvl2pPr>
            <a:lvl3pPr marL="726922" indent="0">
              <a:buNone/>
              <a:defRPr sz="795"/>
            </a:lvl3pPr>
            <a:lvl4pPr marL="1090383" indent="0">
              <a:buNone/>
              <a:defRPr sz="795"/>
            </a:lvl4pPr>
            <a:lvl5pPr marL="1453845" indent="0">
              <a:buNone/>
              <a:defRPr sz="795"/>
            </a:lvl5pPr>
          </a:lstStyle>
          <a:p>
            <a:pPr lvl="0"/>
            <a:r>
              <a:rPr lang="zh-CN" altLang="en-US"/>
              <a:t>单击此处编辑母版文本样式</a:t>
            </a:r>
          </a:p>
        </p:txBody>
      </p:sp>
    </p:spTree>
    <p:extLst>
      <p:ext uri="{BB962C8B-B14F-4D97-AF65-F5344CB8AC3E}">
        <p14:creationId xmlns:p14="http://schemas.microsoft.com/office/powerpoint/2010/main" val="1341661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5326" y="580074"/>
            <a:ext cx="11405865" cy="605327"/>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505326" y="1536822"/>
            <a:ext cx="11405865" cy="475506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8" name="Text Placeholder 7">
            <a:extLst>
              <a:ext uri="{FF2B5EF4-FFF2-40B4-BE49-F238E27FC236}">
                <a16:creationId xmlns:a16="http://schemas.microsoft.com/office/drawing/2014/main" id="{903E1E72-EE2A-4689-B6AC-DCA23FCF3871}"/>
              </a:ext>
            </a:extLst>
          </p:cNvPr>
          <p:cNvSpPr>
            <a:spLocks noGrp="1"/>
          </p:cNvSpPr>
          <p:nvPr>
            <p:ph type="body" sz="quarter" idx="10"/>
          </p:nvPr>
        </p:nvSpPr>
        <p:spPr>
          <a:xfrm>
            <a:off x="517357" y="6268440"/>
            <a:ext cx="8686801" cy="396819"/>
          </a:xfrm>
          <a:prstGeom prst="rect">
            <a:avLst/>
          </a:prstGeom>
        </p:spPr>
        <p:txBody>
          <a:bodyPr anchor="b">
            <a:noAutofit/>
          </a:bodyPr>
          <a:lstStyle>
            <a:lvl1pPr marL="0" indent="0">
              <a:spcBef>
                <a:spcPts val="300"/>
              </a:spcBef>
              <a:buNone/>
              <a:defRPr sz="8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zh-CN" altLang="en-US"/>
              <a:t>单击此处编辑母版文本样式</a:t>
            </a:r>
          </a:p>
        </p:txBody>
      </p:sp>
    </p:spTree>
    <p:extLst>
      <p:ext uri="{BB962C8B-B14F-4D97-AF65-F5344CB8AC3E}">
        <p14:creationId xmlns:p14="http://schemas.microsoft.com/office/powerpoint/2010/main" val="720219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1_Title Only_ no subtitle">
    <p:spTree>
      <p:nvGrpSpPr>
        <p:cNvPr id="1" name=""/>
        <p:cNvGrpSpPr/>
        <p:nvPr/>
      </p:nvGrpSpPr>
      <p:grpSpPr>
        <a:xfrm>
          <a:off x="0" y="0"/>
          <a:ext cx="0" cy="0"/>
          <a:chOff x="0" y="0"/>
          <a:chExt cx="0" cy="0"/>
        </a:xfrm>
      </p:grpSpPr>
      <p:sp>
        <p:nvSpPr>
          <p:cNvPr id="14" name="Title 13"/>
          <p:cNvSpPr>
            <a:spLocks noGrp="1"/>
          </p:cNvSpPr>
          <p:nvPr>
            <p:ph type="title"/>
          </p:nvPr>
        </p:nvSpPr>
        <p:spPr>
          <a:xfrm>
            <a:off x="309639" y="22872"/>
            <a:ext cx="11611200" cy="883919"/>
          </a:xfrm>
          <a:prstGeom prst="rect">
            <a:avLst/>
          </a:prstGeom>
        </p:spPr>
        <p:txBody>
          <a:bodyPr/>
          <a:lstStyle/>
          <a:p>
            <a:r>
              <a:rPr lang="zh-CN" altLang="en-US"/>
              <a:t>单击此处编辑母版标题样式</a:t>
            </a:r>
            <a:endParaRPr lang="en-US" dirty="0"/>
          </a:p>
        </p:txBody>
      </p:sp>
      <p:sp>
        <p:nvSpPr>
          <p:cNvPr id="4" name="Text Placeholder 13"/>
          <p:cNvSpPr>
            <a:spLocks noGrp="1"/>
          </p:cNvSpPr>
          <p:nvPr>
            <p:ph type="body" sz="quarter" idx="12" hasCustomPrompt="1"/>
          </p:nvPr>
        </p:nvSpPr>
        <p:spPr>
          <a:xfrm>
            <a:off x="309641" y="6309362"/>
            <a:ext cx="11303243" cy="502284"/>
          </a:xfrm>
          <a:prstGeom prst="rect">
            <a:avLst/>
          </a:prstGeom>
        </p:spPr>
        <p:txBody>
          <a:bodyPr anchor="b" anchorCtr="0"/>
          <a:lstStyle>
            <a:lvl1pPr marL="0" indent="0">
              <a:lnSpc>
                <a:spcPct val="100000"/>
              </a:lnSpc>
              <a:spcBef>
                <a:spcPts val="0"/>
              </a:spcBef>
              <a:buFontTx/>
              <a:buNone/>
              <a:defRPr sz="536" baseline="0"/>
            </a:lvl1pPr>
          </a:lstStyle>
          <a:p>
            <a:pPr lvl="0"/>
            <a:r>
              <a:rPr lang="en-US" dirty="0"/>
              <a:t>Click to add source or footnotes</a:t>
            </a:r>
          </a:p>
        </p:txBody>
      </p:sp>
    </p:spTree>
    <p:extLst>
      <p:ext uri="{BB962C8B-B14F-4D97-AF65-F5344CB8AC3E}">
        <p14:creationId xmlns:p14="http://schemas.microsoft.com/office/powerpoint/2010/main" val="2958757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Content, and 2 Content">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0251018" y="6491288"/>
            <a:ext cx="1940983" cy="292388"/>
          </a:xfrm>
          <a:prstGeom prst="rect">
            <a:avLst/>
          </a:prstGeom>
          <a:noFill/>
          <a:ln w="9525" algn="ctr">
            <a:noFill/>
            <a:miter lim="800000"/>
            <a:headEnd/>
            <a:tailEnd/>
          </a:ln>
          <a:effectLst/>
        </p:spPr>
        <p:txBody>
          <a:bodyPr>
            <a:spAutoFit/>
          </a:bodyPr>
          <a:lstStyle>
            <a:lvl1pPr defTabSz="342900">
              <a:defRPr>
                <a:solidFill>
                  <a:schemeClr val="tx1"/>
                </a:solidFill>
                <a:latin typeface="Calibri" pitchFamily="34" charset="0"/>
                <a:ea typeface="宋体" charset="-122"/>
              </a:defRPr>
            </a:lvl1pPr>
            <a:lvl2pPr marL="742950" indent="-285750" defTabSz="342900">
              <a:defRPr>
                <a:solidFill>
                  <a:schemeClr val="tx1"/>
                </a:solidFill>
                <a:latin typeface="Calibri" pitchFamily="34" charset="0"/>
                <a:ea typeface="宋体" charset="-122"/>
              </a:defRPr>
            </a:lvl2pPr>
            <a:lvl3pPr marL="1143000" indent="-228600" defTabSz="342900">
              <a:defRPr>
                <a:solidFill>
                  <a:schemeClr val="tx1"/>
                </a:solidFill>
                <a:latin typeface="Calibri" pitchFamily="34" charset="0"/>
                <a:ea typeface="宋体" charset="-122"/>
              </a:defRPr>
            </a:lvl3pPr>
            <a:lvl4pPr marL="1600200" indent="-228600" defTabSz="342900">
              <a:defRPr>
                <a:solidFill>
                  <a:schemeClr val="tx1"/>
                </a:solidFill>
                <a:latin typeface="Calibri" pitchFamily="34" charset="0"/>
                <a:ea typeface="宋体" charset="-122"/>
              </a:defRPr>
            </a:lvl4pPr>
            <a:lvl5pPr marL="2057400" indent="-228600" defTabSz="342900">
              <a:defRPr>
                <a:solidFill>
                  <a:schemeClr val="tx1"/>
                </a:solidFill>
                <a:latin typeface="Calibri" pitchFamily="34" charset="0"/>
                <a:ea typeface="宋体" charset="-122"/>
              </a:defRPr>
            </a:lvl5pPr>
            <a:lvl6pPr marL="2514600" indent="-228600" defTabSz="342900" eaLnBrk="0" fontAlgn="base" hangingPunct="0">
              <a:spcBef>
                <a:spcPct val="0"/>
              </a:spcBef>
              <a:spcAft>
                <a:spcPct val="0"/>
              </a:spcAft>
              <a:defRPr>
                <a:solidFill>
                  <a:schemeClr val="tx1"/>
                </a:solidFill>
                <a:latin typeface="Calibri" pitchFamily="34" charset="0"/>
                <a:ea typeface="宋体" charset="-122"/>
              </a:defRPr>
            </a:lvl6pPr>
            <a:lvl7pPr marL="2971800" indent="-228600" defTabSz="342900" eaLnBrk="0" fontAlgn="base" hangingPunct="0">
              <a:spcBef>
                <a:spcPct val="0"/>
              </a:spcBef>
              <a:spcAft>
                <a:spcPct val="0"/>
              </a:spcAft>
              <a:defRPr>
                <a:solidFill>
                  <a:schemeClr val="tx1"/>
                </a:solidFill>
                <a:latin typeface="Calibri" pitchFamily="34" charset="0"/>
                <a:ea typeface="宋体" charset="-122"/>
              </a:defRPr>
            </a:lvl7pPr>
            <a:lvl8pPr marL="3429000" indent="-228600" defTabSz="342900" eaLnBrk="0" fontAlgn="base" hangingPunct="0">
              <a:spcBef>
                <a:spcPct val="0"/>
              </a:spcBef>
              <a:spcAft>
                <a:spcPct val="0"/>
              </a:spcAft>
              <a:defRPr>
                <a:solidFill>
                  <a:schemeClr val="tx1"/>
                </a:solidFill>
                <a:latin typeface="Calibri" pitchFamily="34" charset="0"/>
                <a:ea typeface="宋体" charset="-122"/>
              </a:defRPr>
            </a:lvl8pPr>
            <a:lvl9pPr marL="3886200" indent="-228600" defTabSz="342900" eaLnBrk="0" fontAlgn="base" hangingPunct="0">
              <a:spcBef>
                <a:spcPct val="0"/>
              </a:spcBef>
              <a:spcAft>
                <a:spcPct val="0"/>
              </a:spcAft>
              <a:defRPr>
                <a:solidFill>
                  <a:schemeClr val="tx1"/>
                </a:solidFill>
                <a:latin typeface="Calibri" pitchFamily="34" charset="0"/>
                <a:ea typeface="宋体" charset="-122"/>
              </a:defRPr>
            </a:lvl9pPr>
          </a:lstStyle>
          <a:p>
            <a:pPr algn="r">
              <a:spcBef>
                <a:spcPct val="50000"/>
              </a:spcBef>
            </a:pPr>
            <a:fld id="{26AFFA67-5E05-4C3D-8E2C-3E4773BFA707}" type="slidenum">
              <a:rPr lang="en-US" altLang="zh-CN" sz="1300" b="1">
                <a:solidFill>
                  <a:srgbClr val="FFFFFF"/>
                </a:solidFill>
                <a:latin typeface="微软雅黑" panose="020B0503020204020204" pitchFamily="34" charset="-122"/>
              </a:rPr>
              <a:pPr algn="r">
                <a:spcBef>
                  <a:spcPct val="50000"/>
                </a:spcBef>
              </a:pPr>
              <a:t>‹#›</a:t>
            </a:fld>
            <a:endParaRPr lang="en-US" altLang="zh-CN" sz="1300" b="1" dirty="0">
              <a:solidFill>
                <a:srgbClr val="FFFFFF"/>
              </a:solidFill>
              <a:latin typeface="微软雅黑" panose="020B0503020204020204" pitchFamily="34" charset="-122"/>
            </a:endParaRPr>
          </a:p>
        </p:txBody>
      </p:sp>
      <p:sp>
        <p:nvSpPr>
          <p:cNvPr id="5" name="Rectangle 18"/>
          <p:cNvSpPr>
            <a:spLocks noChangeArrowheads="1"/>
          </p:cNvSpPr>
          <p:nvPr/>
        </p:nvSpPr>
        <p:spPr bwMode="gray">
          <a:xfrm>
            <a:off x="582136" y="1136651"/>
            <a:ext cx="11614003" cy="77788"/>
          </a:xfrm>
          <a:prstGeom prst="rect">
            <a:avLst/>
          </a:prstGeom>
          <a:gradFill rotWithShape="1">
            <a:gsLst>
              <a:gs pos="0">
                <a:srgbClr val="4DA6FF">
                  <a:alpha val="49001"/>
                </a:srgbClr>
              </a:gs>
              <a:gs pos="50000">
                <a:schemeClr val="accent1"/>
              </a:gs>
              <a:gs pos="100000">
                <a:srgbClr val="4DA6FF">
                  <a:alpha val="49001"/>
                </a:srgbClr>
              </a:gs>
            </a:gsLst>
            <a:lin ang="0" scaled="1"/>
          </a:gradFill>
          <a:ln w="9525" algn="ctr">
            <a:noFill/>
            <a:miter lim="800000"/>
            <a:headEnd/>
            <a:tailEnd/>
          </a:ln>
          <a:effectLst/>
        </p:spPr>
        <p:txBody>
          <a:bodyPr wrap="none" anchor="ctr"/>
          <a:lstStyle/>
          <a:p>
            <a:pPr algn="ctr" defTabSz="342898" eaLnBrk="1" hangingPunct="1">
              <a:lnSpc>
                <a:spcPct val="90000"/>
              </a:lnSpc>
              <a:defRPr/>
            </a:pPr>
            <a:endParaRPr lang="en-US" sz="1351" b="1" dirty="0">
              <a:solidFill>
                <a:srgbClr val="FFFFFF"/>
              </a:solidFill>
              <a:effectLst>
                <a:outerShdw blurRad="38100" dist="38100" dir="2700000" algn="tl">
                  <a:srgbClr val="000000">
                    <a:alpha val="43137"/>
                  </a:srgbClr>
                </a:outerShdw>
              </a:effectLst>
              <a:latin typeface="微软雅黑" panose="020B0503020204020204" pitchFamily="34" charset="-122"/>
              <a:ea typeface="+mn-ea"/>
            </a:endParaRPr>
          </a:p>
        </p:txBody>
      </p:sp>
      <p:sp>
        <p:nvSpPr>
          <p:cNvPr id="6" name="Rectangle 21"/>
          <p:cNvSpPr>
            <a:spLocks noChangeArrowheads="1"/>
          </p:cNvSpPr>
          <p:nvPr/>
        </p:nvSpPr>
        <p:spPr bwMode="blackWhite">
          <a:xfrm>
            <a:off x="2" y="1095376"/>
            <a:ext cx="12700" cy="9525"/>
          </a:xfrm>
          <a:prstGeom prst="rect">
            <a:avLst/>
          </a:prstGeom>
          <a:solidFill>
            <a:srgbClr val="0000CC"/>
          </a:solidFill>
          <a:ln w="19050" algn="ctr">
            <a:noFill/>
            <a:miter lim="800000"/>
            <a:headEnd/>
            <a:tailEnd/>
          </a:ln>
          <a:effectLst/>
        </p:spPr>
        <p:txBody>
          <a:bodyPr wrap="none" lIns="0" tIns="0" rIns="0" bIns="0" anchor="ctr"/>
          <a:lstStyle/>
          <a:p>
            <a:pPr algn="ctr" defTabSz="342898" eaLnBrk="1" hangingPunct="1">
              <a:lnSpc>
                <a:spcPct val="90000"/>
              </a:lnSpc>
              <a:defRPr/>
            </a:pPr>
            <a:endParaRPr lang="en-US" sz="1351" b="1" dirty="0">
              <a:solidFill>
                <a:srgbClr val="FFFFFF"/>
              </a:solidFill>
              <a:effectLst>
                <a:outerShdw blurRad="38100" dist="38100" dir="2700000" algn="tl">
                  <a:srgbClr val="000000">
                    <a:alpha val="43137"/>
                  </a:srgbClr>
                </a:outerShdw>
              </a:effectLst>
              <a:latin typeface="微软雅黑" panose="020B0503020204020204" pitchFamily="34" charset="-122"/>
              <a:ea typeface="+mn-ea"/>
            </a:endParaRPr>
          </a:p>
        </p:txBody>
      </p:sp>
      <p:sp>
        <p:nvSpPr>
          <p:cNvPr id="2" name="Title 1"/>
          <p:cNvSpPr>
            <a:spLocks noGrp="1"/>
          </p:cNvSpPr>
          <p:nvPr>
            <p:ph type="title"/>
          </p:nvPr>
        </p:nvSpPr>
        <p:spPr>
          <a:xfrm>
            <a:off x="575735" y="587375"/>
            <a:ext cx="11616267" cy="558800"/>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593418" y="1321610"/>
            <a:ext cx="11073391" cy="5149531"/>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灯片编号占位符 6"/>
          <p:cNvSpPr>
            <a:spLocks noGrp="1"/>
          </p:cNvSpPr>
          <p:nvPr>
            <p:ph type="sldNum" sz="quarter" idx="10"/>
          </p:nvPr>
        </p:nvSpPr>
        <p:spPr>
          <a:xfrm>
            <a:off x="8610600" y="6356359"/>
            <a:ext cx="2743200" cy="365125"/>
          </a:xfrm>
          <a:prstGeom prst="rect">
            <a:avLst/>
          </a:prstGeom>
        </p:spPr>
        <p:txBody>
          <a:bodyPr/>
          <a:lstStyle>
            <a:lvl1pPr>
              <a:defRPr/>
            </a:lvl1p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724560771"/>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7200" y="1545336"/>
            <a:ext cx="11277600" cy="4572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2" name="Text Placeholder 11"/>
          <p:cNvSpPr>
            <a:spLocks noGrp="1"/>
          </p:cNvSpPr>
          <p:nvPr>
            <p:ph type="body" sz="quarter" idx="11" hasCustomPrompt="1"/>
          </p:nvPr>
        </p:nvSpPr>
        <p:spPr>
          <a:xfrm>
            <a:off x="324908" y="1021715"/>
            <a:ext cx="11542184" cy="349251"/>
          </a:xfrm>
          <a:prstGeom prst="rect">
            <a:avLst/>
          </a:prstGeom>
        </p:spPr>
        <p:txBody>
          <a:bodyPr/>
          <a:lstStyle>
            <a:lvl1pPr marL="0" indent="0">
              <a:spcBef>
                <a:spcPts val="400"/>
              </a:spcBef>
              <a:buFontTx/>
              <a:buNone/>
              <a:defRPr sz="2000" b="1">
                <a:solidFill>
                  <a:schemeClr val="accent1"/>
                </a:solidFill>
              </a:defRPr>
            </a:lvl1pPr>
          </a:lstStyle>
          <a:p>
            <a:pPr lvl="0"/>
            <a:r>
              <a:rPr lang="en-US" dirty="0"/>
              <a:t>Click to Add Slide Subtitle</a:t>
            </a:r>
          </a:p>
        </p:txBody>
      </p:sp>
      <p:sp>
        <p:nvSpPr>
          <p:cNvPr id="14" name="Text Placeholder 13"/>
          <p:cNvSpPr>
            <a:spLocks noGrp="1"/>
          </p:cNvSpPr>
          <p:nvPr>
            <p:ph type="body" sz="quarter" idx="12" hasCustomPrompt="1"/>
          </p:nvPr>
        </p:nvSpPr>
        <p:spPr>
          <a:xfrm>
            <a:off x="2743201" y="6309362"/>
            <a:ext cx="8869680" cy="502284"/>
          </a:xfrm>
          <a:prstGeom prst="rect">
            <a:avLst/>
          </a:prstGeom>
        </p:spPr>
        <p:txBody>
          <a:bodyPr anchor="b" anchorCtr="0"/>
          <a:lstStyle>
            <a:lvl1pPr marL="0" indent="0">
              <a:spcBef>
                <a:spcPts val="300"/>
              </a:spcBef>
              <a:buFontTx/>
              <a:buNone/>
              <a:defRPr sz="900" baseline="0"/>
            </a:lvl1pPr>
          </a:lstStyle>
          <a:p>
            <a:pPr lvl="0"/>
            <a:r>
              <a:rPr lang="en-US" dirty="0"/>
              <a:t>Click to add source or footnotes</a:t>
            </a:r>
          </a:p>
        </p:txBody>
      </p:sp>
      <p:sp>
        <p:nvSpPr>
          <p:cNvPr id="17" name="Title 16"/>
          <p:cNvSpPr>
            <a:spLocks noGrp="1"/>
          </p:cNvSpPr>
          <p:nvPr>
            <p:ph type="title"/>
          </p:nvPr>
        </p:nvSpPr>
        <p:spPr>
          <a:xfrm>
            <a:off x="838200" y="60321"/>
            <a:ext cx="10515600" cy="972355"/>
          </a:xfrm>
          <a:prstGeom prst="rect">
            <a:avLst/>
          </a:prstGeom>
        </p:spPr>
        <p:txBody>
          <a:bodyPr/>
          <a:lstStyle/>
          <a:p>
            <a:r>
              <a:rPr lang="zh-CN" altLang="en-US"/>
              <a:t>单击此处编辑母版标题样式</a:t>
            </a:r>
            <a:endParaRPr lang="en-US"/>
          </a:p>
        </p:txBody>
      </p:sp>
    </p:spTree>
    <p:extLst>
      <p:ext uri="{BB962C8B-B14F-4D97-AF65-F5344CB8AC3E}">
        <p14:creationId xmlns:p14="http://schemas.microsoft.com/office/powerpoint/2010/main" val="138866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160407"/>
            <a:ext cx="10515600" cy="849525"/>
          </a:xfrm>
        </p:spPr>
        <p:txBody>
          <a:bodyPr/>
          <a:lstStyle/>
          <a:p>
            <a:r>
              <a:rPr lang="zh-CN" altLang="en-US"/>
              <a:t>单击此处编辑母版标题样式</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3200" b="1"/>
            </a:lvl1pPr>
            <a:lvl2pPr marL="609546" indent="0">
              <a:buNone/>
              <a:defRPr sz="2800" b="1"/>
            </a:lvl2pPr>
            <a:lvl3pPr marL="1219090" indent="0">
              <a:buNone/>
              <a:defRPr sz="2533" b="1"/>
            </a:lvl3pPr>
            <a:lvl4pPr marL="1828636" indent="0">
              <a:buNone/>
              <a:defRPr sz="2000" b="1"/>
            </a:lvl4pPr>
            <a:lvl5pPr marL="2438180" indent="0">
              <a:buNone/>
              <a:defRPr sz="2000" b="1"/>
            </a:lvl5pPr>
            <a:lvl6pPr marL="3047726" indent="0">
              <a:buNone/>
              <a:defRPr sz="2000" b="1"/>
            </a:lvl6pPr>
            <a:lvl7pPr marL="3657271" indent="0">
              <a:buNone/>
              <a:defRPr sz="2000" b="1"/>
            </a:lvl7pPr>
            <a:lvl8pPr marL="4266816" indent="0">
              <a:buNone/>
              <a:defRPr sz="2000" b="1"/>
            </a:lvl8pPr>
            <a:lvl9pPr marL="4876362" indent="0">
              <a:buNone/>
              <a:defRPr sz="2000" b="1"/>
            </a:lvl9pPr>
          </a:lstStyle>
          <a:p>
            <a:pPr lvl="0"/>
            <a:r>
              <a:rPr lang="zh-CN" altLang="en-US"/>
              <a:t>单击此处编辑母版文本样式</a:t>
            </a:r>
          </a:p>
        </p:txBody>
      </p:sp>
      <p:sp>
        <p:nvSpPr>
          <p:cNvPr id="4" name="Content Placeholder 3"/>
          <p:cNvSpPr>
            <a:spLocks noGrp="1"/>
          </p:cNvSpPr>
          <p:nvPr>
            <p:ph sz="half" idx="2"/>
          </p:nvPr>
        </p:nvSpPr>
        <p:spPr>
          <a:xfrm>
            <a:off x="839789" y="2505079"/>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3200" b="1"/>
            </a:lvl1pPr>
            <a:lvl2pPr marL="609546" indent="0">
              <a:buNone/>
              <a:defRPr sz="2800" b="1"/>
            </a:lvl2pPr>
            <a:lvl3pPr marL="1219090" indent="0">
              <a:buNone/>
              <a:defRPr sz="2533" b="1"/>
            </a:lvl3pPr>
            <a:lvl4pPr marL="1828636" indent="0">
              <a:buNone/>
              <a:defRPr sz="2000" b="1"/>
            </a:lvl4pPr>
            <a:lvl5pPr marL="2438180" indent="0">
              <a:buNone/>
              <a:defRPr sz="2000" b="1"/>
            </a:lvl5pPr>
            <a:lvl6pPr marL="3047726" indent="0">
              <a:buNone/>
              <a:defRPr sz="2000" b="1"/>
            </a:lvl6pPr>
            <a:lvl7pPr marL="3657271" indent="0">
              <a:buNone/>
              <a:defRPr sz="2000" b="1"/>
            </a:lvl7pPr>
            <a:lvl8pPr marL="4266816" indent="0">
              <a:buNone/>
              <a:defRPr sz="2000" b="1"/>
            </a:lvl8pPr>
            <a:lvl9pPr marL="4876362" indent="0">
              <a:buNone/>
              <a:defRPr sz="2000" b="1"/>
            </a:lvl9pPr>
          </a:lstStyle>
          <a:p>
            <a:pPr lvl="0"/>
            <a:r>
              <a:rPr lang="zh-CN" altLang="en-US"/>
              <a:t>单击此处编辑母版文本样式</a:t>
            </a:r>
          </a:p>
        </p:txBody>
      </p:sp>
      <p:sp>
        <p:nvSpPr>
          <p:cNvPr id="6" name="Content Placeholder 5"/>
          <p:cNvSpPr>
            <a:spLocks noGrp="1"/>
          </p:cNvSpPr>
          <p:nvPr>
            <p:ph sz="quarter" idx="4"/>
          </p:nvPr>
        </p:nvSpPr>
        <p:spPr>
          <a:xfrm>
            <a:off x="6172207" y="2505079"/>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3549779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00AD9E9E-5646-43AD-90EA-3986A9EA4E9F}"/>
              </a:ext>
            </a:extLst>
          </p:cNvPr>
          <p:cNvSpPr txBox="1">
            <a:spLocks noChangeArrowheads="1"/>
          </p:cNvSpPr>
          <p:nvPr/>
        </p:nvSpPr>
        <p:spPr bwMode="auto">
          <a:xfrm>
            <a:off x="11806769" y="6555317"/>
            <a:ext cx="370417" cy="26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45719" anchor="b"/>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fld id="{FC735446-5093-4D1D-A203-6F2F38616EF2}" type="slidenum">
              <a:rPr lang="en-US" altLang="en-US" sz="1067" smtClean="0">
                <a:solidFill>
                  <a:srgbClr val="0D0D0D"/>
                </a:solidFill>
                <a:latin typeface="微软雅黑" panose="020B0503020204020204" pitchFamily="34" charset="-122"/>
              </a:rPr>
              <a:pPr algn="ctr" eaLnBrk="1" hangingPunct="1">
                <a:defRPr/>
              </a:pPr>
              <a:t>‹#›</a:t>
            </a:fld>
            <a:endParaRPr lang="en-US" altLang="en-US" sz="1067" dirty="0">
              <a:solidFill>
                <a:srgbClr val="0D0D0D"/>
              </a:solidFill>
              <a:latin typeface="微软雅黑" panose="020B0503020204020204" pitchFamily="34" charset="-122"/>
            </a:endParaRPr>
          </a:p>
        </p:txBody>
      </p:sp>
      <p:cxnSp>
        <p:nvCxnSpPr>
          <p:cNvPr id="6" name="Straight Connector 7">
            <a:extLst>
              <a:ext uri="{FF2B5EF4-FFF2-40B4-BE49-F238E27FC236}">
                <a16:creationId xmlns:a16="http://schemas.microsoft.com/office/drawing/2014/main" id="{C5B677C9-3BE1-414B-BF61-D13F671397CE}"/>
              </a:ext>
            </a:extLst>
          </p:cNvPr>
          <p:cNvCxnSpPr/>
          <p:nvPr/>
        </p:nvCxnSpPr>
        <p:spPr>
          <a:xfrm flipV="1">
            <a:off x="376781" y="1279525"/>
            <a:ext cx="11443744" cy="0"/>
          </a:xfrm>
          <a:prstGeom prst="line">
            <a:avLst/>
          </a:prstGeom>
          <a:ln w="317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60321"/>
            <a:ext cx="10515600" cy="972355"/>
          </a:xfrm>
          <a:prstGeom prst="rect">
            <a:avLst/>
          </a:prstGeom>
        </p:spPr>
        <p:txBody>
          <a:bodyPr/>
          <a:lstStyle>
            <a:lvl1pPr>
              <a:defRPr>
                <a:solidFill>
                  <a:schemeClr val="accent1">
                    <a:lumMod val="75000"/>
                  </a:schemeClr>
                </a:solidFill>
              </a:defRPr>
            </a:lvl1pPr>
          </a:lstStyle>
          <a:p>
            <a:r>
              <a:rPr lang="zh-CN" altLang="en-US"/>
              <a:t>单击此处编辑母版标题样式</a:t>
            </a:r>
            <a:endParaRPr lang="en-US" dirty="0"/>
          </a:p>
        </p:txBody>
      </p:sp>
      <p:sp>
        <p:nvSpPr>
          <p:cNvPr id="4" name="Text Placeholder 7"/>
          <p:cNvSpPr>
            <a:spLocks noGrp="1"/>
          </p:cNvSpPr>
          <p:nvPr>
            <p:ph type="body" sz="quarter" idx="14"/>
          </p:nvPr>
        </p:nvSpPr>
        <p:spPr>
          <a:xfrm>
            <a:off x="304800" y="6348188"/>
            <a:ext cx="11582400" cy="147797"/>
          </a:xfrm>
          <a:prstGeom prst="rect">
            <a:avLst/>
          </a:prstGeom>
        </p:spPr>
        <p:txBody>
          <a:bodyPr tIns="0" rIns="0" bIns="0" anchor="b">
            <a:spAutoFit/>
          </a:bodyPr>
          <a:lstStyle>
            <a:lvl1pPr marL="0" indent="0" algn="r">
              <a:spcBef>
                <a:spcPts val="0"/>
              </a:spcBef>
              <a:spcAft>
                <a:spcPts val="0"/>
              </a:spcAft>
              <a:buNone/>
              <a:defRPr sz="1067" i="1" u="none"/>
            </a:lvl1pPr>
            <a:lvl2pPr marL="259960" indent="0">
              <a:buNone/>
              <a:defRPr sz="1067"/>
            </a:lvl2pPr>
            <a:lvl3pPr marL="524754" indent="0">
              <a:buNone/>
              <a:defRPr sz="1067"/>
            </a:lvl3pPr>
            <a:lvl4pPr marL="740261" indent="0">
              <a:buNone/>
              <a:defRPr sz="1067"/>
            </a:lvl4pPr>
            <a:lvl5pPr marL="959021" indent="0">
              <a:buNone/>
              <a:defRPr sz="1067"/>
            </a:lvl5pPr>
          </a:lstStyle>
          <a:p>
            <a:pPr lvl="0"/>
            <a:r>
              <a:rPr lang="zh-CN" altLang="en-US"/>
              <a:t>单击此处编辑母版文本样式</a:t>
            </a:r>
          </a:p>
        </p:txBody>
      </p:sp>
    </p:spTree>
    <p:extLst>
      <p:ext uri="{BB962C8B-B14F-4D97-AF65-F5344CB8AC3E}">
        <p14:creationId xmlns:p14="http://schemas.microsoft.com/office/powerpoint/2010/main" val="235753956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1"/>
            <a:ext cx="10515600" cy="972355"/>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2"/>
            <a:ext cx="2743201" cy="365125"/>
          </a:xfrm>
          <a:prstGeom prst="rect">
            <a:avLst/>
          </a:prstGeom>
        </p:spPr>
        <p:txBody>
          <a:bodyPr/>
          <a:lstStyle>
            <a:lvl1pPr>
              <a:defRPr>
                <a:latin typeface="微软雅黑" panose="020B0503020204020204" pitchFamily="34" charset="-122"/>
              </a:defRPr>
            </a:lvl1pPr>
          </a:lstStyle>
          <a:p>
            <a:fld id="{02B7CE43-903A-4AF8-B028-6A49E78F4D7F}" type="datetimeFigureOut">
              <a:rPr lang="zh-CN" altLang="en-US" smtClean="0"/>
              <a:t>2023/7/7</a:t>
            </a:fld>
            <a:endParaRPr lang="zh-CN" altLang="en-US"/>
          </a:p>
        </p:txBody>
      </p:sp>
      <p:sp>
        <p:nvSpPr>
          <p:cNvPr id="4" name="Footer Placeholder 3"/>
          <p:cNvSpPr>
            <a:spLocks noGrp="1"/>
          </p:cNvSpPr>
          <p:nvPr>
            <p:ph type="ftr" sz="quarter" idx="11"/>
          </p:nvPr>
        </p:nvSpPr>
        <p:spPr>
          <a:xfrm>
            <a:off x="4038601"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1" y="6356352"/>
            <a:ext cx="2743201" cy="365125"/>
          </a:xfrm>
          <a:prstGeom prst="rect">
            <a:avLst/>
          </a:prstGeom>
        </p:spPr>
        <p:txBody>
          <a:bodyPr/>
          <a:lstStyle/>
          <a:p>
            <a:fld id="{A2E92586-80C4-45F4-8E2F-7EF040A64890}" type="slidenum">
              <a:rPr lang="zh-CN" altLang="en-US" smtClean="0"/>
              <a:t>‹#›</a:t>
            </a:fld>
            <a:endParaRPr lang="zh-CN" altLang="en-US"/>
          </a:p>
        </p:txBody>
      </p:sp>
      <p:sp>
        <p:nvSpPr>
          <p:cNvPr id="6" name="Text Placeholder 4"/>
          <p:cNvSpPr>
            <a:spLocks noGrp="1"/>
          </p:cNvSpPr>
          <p:nvPr>
            <p:ph type="body" sz="quarter" idx="13" hasCustomPrompt="1"/>
          </p:nvPr>
        </p:nvSpPr>
        <p:spPr>
          <a:xfrm>
            <a:off x="241476" y="6316304"/>
            <a:ext cx="10529891" cy="355600"/>
          </a:xfrm>
          <a:prstGeom prst="rect">
            <a:avLst/>
          </a:prstGeom>
        </p:spPr>
        <p:txBody>
          <a:bodyPr anchor="b"/>
          <a:lstStyle>
            <a:lvl1pPr marL="0" indent="0">
              <a:spcBef>
                <a:spcPts val="0"/>
              </a:spcBef>
              <a:buNone/>
              <a:defRPr sz="1000"/>
            </a:lvl1pPr>
            <a:lvl2pPr marL="457198" indent="0">
              <a:buNone/>
              <a:defRPr sz="1000"/>
            </a:lvl2pPr>
            <a:lvl3pPr marL="914394" indent="0">
              <a:buNone/>
              <a:defRPr sz="1000"/>
            </a:lvl3pPr>
            <a:lvl4pPr marL="1371592" indent="0">
              <a:buNone/>
              <a:defRPr sz="1000"/>
            </a:lvl4pPr>
            <a:lvl5pPr marL="1828789" indent="0">
              <a:buNone/>
              <a:defRPr sz="1000"/>
            </a:lvl5pPr>
          </a:lstStyle>
          <a:p>
            <a:pPr lvl="0"/>
            <a:r>
              <a:rPr lang="en-GB"/>
              <a:t>Footnotes</a:t>
            </a:r>
            <a:endParaRPr lang="en-GB" dirty="0"/>
          </a:p>
        </p:txBody>
      </p:sp>
    </p:spTree>
    <p:extLst>
      <p:ext uri="{BB962C8B-B14F-4D97-AF65-F5344CB8AC3E}">
        <p14:creationId xmlns:p14="http://schemas.microsoft.com/office/powerpoint/2010/main" val="2952200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7200" y="1545336"/>
            <a:ext cx="11277600" cy="4572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2" name="Text Placeholder 11"/>
          <p:cNvSpPr>
            <a:spLocks noGrp="1"/>
          </p:cNvSpPr>
          <p:nvPr>
            <p:ph type="body" sz="quarter" idx="11" hasCustomPrompt="1"/>
          </p:nvPr>
        </p:nvSpPr>
        <p:spPr>
          <a:xfrm>
            <a:off x="324908" y="1021715"/>
            <a:ext cx="11542184" cy="349251"/>
          </a:xfrm>
          <a:prstGeom prst="rect">
            <a:avLst/>
          </a:prstGeom>
        </p:spPr>
        <p:txBody>
          <a:bodyPr/>
          <a:lstStyle>
            <a:lvl1pPr marL="0" indent="0">
              <a:spcBef>
                <a:spcPts val="400"/>
              </a:spcBef>
              <a:buFontTx/>
              <a:buNone/>
              <a:defRPr sz="2000" b="1">
                <a:solidFill>
                  <a:schemeClr val="accent1"/>
                </a:solidFill>
              </a:defRPr>
            </a:lvl1pPr>
          </a:lstStyle>
          <a:p>
            <a:pPr lvl="0"/>
            <a:r>
              <a:rPr lang="en-US" dirty="0"/>
              <a:t>Click to Add Slide Subtitle</a:t>
            </a:r>
          </a:p>
        </p:txBody>
      </p:sp>
      <p:sp>
        <p:nvSpPr>
          <p:cNvPr id="14" name="Text Placeholder 13"/>
          <p:cNvSpPr>
            <a:spLocks noGrp="1"/>
          </p:cNvSpPr>
          <p:nvPr>
            <p:ph type="body" sz="quarter" idx="12" hasCustomPrompt="1"/>
          </p:nvPr>
        </p:nvSpPr>
        <p:spPr>
          <a:xfrm>
            <a:off x="2743201" y="6309362"/>
            <a:ext cx="8869680" cy="502284"/>
          </a:xfrm>
          <a:prstGeom prst="rect">
            <a:avLst/>
          </a:prstGeom>
        </p:spPr>
        <p:txBody>
          <a:bodyPr anchor="b" anchorCtr="0"/>
          <a:lstStyle>
            <a:lvl1pPr marL="0" indent="0">
              <a:spcBef>
                <a:spcPts val="300"/>
              </a:spcBef>
              <a:buFontTx/>
              <a:buNone/>
              <a:defRPr sz="900" baseline="0"/>
            </a:lvl1pPr>
          </a:lstStyle>
          <a:p>
            <a:pPr lvl="0"/>
            <a:r>
              <a:rPr lang="en-US" dirty="0"/>
              <a:t>Click to add source or footnotes</a:t>
            </a:r>
          </a:p>
        </p:txBody>
      </p:sp>
      <p:sp>
        <p:nvSpPr>
          <p:cNvPr id="17" name="Title 16"/>
          <p:cNvSpPr>
            <a:spLocks noGrp="1"/>
          </p:cNvSpPr>
          <p:nvPr>
            <p:ph type="title"/>
          </p:nvPr>
        </p:nvSpPr>
        <p:spPr>
          <a:xfrm>
            <a:off x="838200" y="60321"/>
            <a:ext cx="10515600" cy="972355"/>
          </a:xfrm>
          <a:prstGeom prst="rect">
            <a:avLst/>
          </a:prstGeom>
        </p:spPr>
        <p:txBody>
          <a:bodyPr/>
          <a:lstStyle/>
          <a:p>
            <a:r>
              <a:rPr lang="zh-CN" altLang="en-US"/>
              <a:t>单击此处编辑母版标题样式</a:t>
            </a:r>
            <a:endParaRPr lang="en-US"/>
          </a:p>
        </p:txBody>
      </p:sp>
    </p:spTree>
    <p:extLst>
      <p:ext uri="{BB962C8B-B14F-4D97-AF65-F5344CB8AC3E}">
        <p14:creationId xmlns:p14="http://schemas.microsoft.com/office/powerpoint/2010/main" val="4110766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838200" y="60321"/>
            <a:ext cx="10515600" cy="972355"/>
          </a:xfrm>
          <a:prstGeom prst="rect">
            <a:avLst/>
          </a:prstGeom>
        </p:spPr>
        <p:txBody>
          <a:bodyPr/>
          <a:lstStyle/>
          <a:p>
            <a:r>
              <a:rPr lang="en-US" dirty="0"/>
              <a:t>Click to Edit Master Title Style</a:t>
            </a:r>
          </a:p>
        </p:txBody>
      </p:sp>
      <p:sp>
        <p:nvSpPr>
          <p:cNvPr id="5" name="Text Placeholder 13"/>
          <p:cNvSpPr>
            <a:spLocks noGrp="1"/>
          </p:cNvSpPr>
          <p:nvPr>
            <p:ph type="body" sz="quarter" idx="12" hasCustomPrompt="1"/>
          </p:nvPr>
        </p:nvSpPr>
        <p:spPr bwMode="gray">
          <a:xfrm>
            <a:off x="507999" y="6367118"/>
            <a:ext cx="8869680" cy="219736"/>
          </a:xfrm>
          <a:prstGeom prst="rect">
            <a:avLst/>
          </a:prstGeom>
        </p:spPr>
        <p:txBody>
          <a:bodyPr anchor="b" anchorCtr="0">
            <a:spAutoFit/>
          </a:bodyPr>
          <a:lstStyle>
            <a:lvl1pPr marL="0" indent="0">
              <a:lnSpc>
                <a:spcPct val="92000"/>
              </a:lnSpc>
              <a:spcBef>
                <a:spcPts val="100"/>
              </a:spcBef>
              <a:buFontTx/>
              <a:buNone/>
              <a:defRPr sz="900" baseline="0">
                <a:solidFill>
                  <a:srgbClr val="595959"/>
                </a:solidFill>
              </a:defRPr>
            </a:lvl1pPr>
          </a:lstStyle>
          <a:p>
            <a:pPr lvl="0"/>
            <a:r>
              <a:rPr lang="en-US" dirty="0"/>
              <a:t>Click to add source or footnotes</a:t>
            </a:r>
          </a:p>
        </p:txBody>
      </p:sp>
    </p:spTree>
    <p:extLst>
      <p:ext uri="{BB962C8B-B14F-4D97-AF65-F5344CB8AC3E}">
        <p14:creationId xmlns:p14="http://schemas.microsoft.com/office/powerpoint/2010/main" val="1672217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1"/>
            <a:ext cx="10515600" cy="972355"/>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lvl1pPr>
              <a:defRPr>
                <a:latin typeface="微软雅黑" panose="020B0503020204020204" pitchFamily="34" charset="-122"/>
              </a:defRPr>
            </a:lvl1pPr>
          </a:lstStyle>
          <a:p>
            <a:fld id="{02B7CE43-903A-4AF8-B028-6A49E78F4D7F}" type="datetimeFigureOut">
              <a:rPr lang="zh-CN" altLang="en-US" smtClean="0"/>
              <a:t>2023/7/7</a:t>
            </a:fld>
            <a:endParaRPr lang="zh-CN"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A2E92586-80C4-45F4-8E2F-7EF040A64890}" type="slidenum">
              <a:rPr lang="zh-CN" altLang="en-US" smtClean="0"/>
              <a:t>‹#›</a:t>
            </a:fld>
            <a:endParaRPr lang="zh-CN" altLang="en-US"/>
          </a:p>
        </p:txBody>
      </p:sp>
      <p:sp>
        <p:nvSpPr>
          <p:cNvPr id="6" name="Text Placeholder 4"/>
          <p:cNvSpPr>
            <a:spLocks noGrp="1"/>
          </p:cNvSpPr>
          <p:nvPr>
            <p:ph type="body" sz="quarter" idx="13" hasCustomPrompt="1"/>
          </p:nvPr>
        </p:nvSpPr>
        <p:spPr>
          <a:xfrm>
            <a:off x="241475" y="6316304"/>
            <a:ext cx="10529891" cy="355600"/>
          </a:xfrm>
          <a:prstGeom prst="rect">
            <a:avLst/>
          </a:prstGeom>
        </p:spPr>
        <p:txBody>
          <a:bodyPr anchor="b"/>
          <a:lstStyle>
            <a:lvl1pPr marL="0" indent="0">
              <a:spcBef>
                <a:spcPts val="0"/>
              </a:spcBef>
              <a:buNone/>
              <a:defRPr sz="10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GB"/>
              <a:t>Footnotes</a:t>
            </a:r>
            <a:endParaRPr lang="en-GB" dirty="0"/>
          </a:p>
        </p:txBody>
      </p:sp>
    </p:spTree>
    <p:extLst>
      <p:ext uri="{BB962C8B-B14F-4D97-AF65-F5344CB8AC3E}">
        <p14:creationId xmlns:p14="http://schemas.microsoft.com/office/powerpoint/2010/main" val="3083385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FA019377-0C3A-43DD-B90E-77970B13E199}"/>
              </a:ext>
            </a:extLst>
          </p:cNvPr>
          <p:cNvSpPr>
            <a:spLocks noGrp="1"/>
          </p:cNvSpPr>
          <p:nvPr>
            <p:ph type="dt" sz="half" idx="10"/>
          </p:nvPr>
        </p:nvSpPr>
        <p:spPr>
          <a:xfrm>
            <a:off x="838200" y="6356351"/>
            <a:ext cx="2743200" cy="365125"/>
          </a:xfrm>
          <a:prstGeom prst="rect">
            <a:avLst/>
          </a:prstGeom>
        </p:spPr>
        <p:txBody>
          <a:bodyPr lIns="68580" tIns="34290" rIns="68580" bIns="34290"/>
          <a:lstStyle>
            <a:lvl1pPr>
              <a:defRPr>
                <a:latin typeface="微软雅黑" panose="020B0503020204020204" pitchFamily="34" charset="-122"/>
              </a:defRPr>
            </a:lvl1pPr>
          </a:lstStyle>
          <a:p>
            <a:fld id="{02B7CE43-903A-4AF8-B028-6A49E78F4D7F}" type="datetimeFigureOut">
              <a:rPr lang="zh-CN" altLang="en-US" smtClean="0"/>
              <a:t>2023/7/7</a:t>
            </a:fld>
            <a:endParaRPr lang="zh-CN" altLang="en-US"/>
          </a:p>
        </p:txBody>
      </p:sp>
    </p:spTree>
    <p:extLst>
      <p:ext uri="{BB962C8B-B14F-4D97-AF65-F5344CB8AC3E}">
        <p14:creationId xmlns:p14="http://schemas.microsoft.com/office/powerpoint/2010/main" val="3628263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7200" y="1545336"/>
            <a:ext cx="11277600" cy="4572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2" name="Text Placeholder 11"/>
          <p:cNvSpPr>
            <a:spLocks noGrp="1"/>
          </p:cNvSpPr>
          <p:nvPr>
            <p:ph type="body" sz="quarter" idx="11" hasCustomPrompt="1"/>
          </p:nvPr>
        </p:nvSpPr>
        <p:spPr>
          <a:xfrm>
            <a:off x="324908" y="1021715"/>
            <a:ext cx="11542184" cy="349250"/>
          </a:xfrm>
          <a:prstGeom prst="rect">
            <a:avLst/>
          </a:prstGeom>
        </p:spPr>
        <p:txBody>
          <a:bodyPr/>
          <a:lstStyle>
            <a:lvl1pPr marL="0" indent="0">
              <a:spcBef>
                <a:spcPts val="400"/>
              </a:spcBef>
              <a:buFontTx/>
              <a:buNone/>
              <a:defRPr sz="2000" b="1">
                <a:solidFill>
                  <a:schemeClr val="accent1"/>
                </a:solidFill>
              </a:defRPr>
            </a:lvl1pPr>
          </a:lstStyle>
          <a:p>
            <a:pPr lvl="0"/>
            <a:r>
              <a:rPr lang="en-US" dirty="0"/>
              <a:t>Click to Add Slide Subtitle</a:t>
            </a:r>
          </a:p>
        </p:txBody>
      </p:sp>
      <p:sp>
        <p:nvSpPr>
          <p:cNvPr id="14" name="Text Placeholder 13"/>
          <p:cNvSpPr>
            <a:spLocks noGrp="1"/>
          </p:cNvSpPr>
          <p:nvPr>
            <p:ph type="body" sz="quarter" idx="12" hasCustomPrompt="1"/>
          </p:nvPr>
        </p:nvSpPr>
        <p:spPr>
          <a:xfrm>
            <a:off x="2743201" y="6309361"/>
            <a:ext cx="8869680" cy="502284"/>
          </a:xfrm>
          <a:prstGeom prst="rect">
            <a:avLst/>
          </a:prstGeom>
        </p:spPr>
        <p:txBody>
          <a:bodyPr anchor="b" anchorCtr="0"/>
          <a:lstStyle>
            <a:lvl1pPr marL="0" indent="0">
              <a:spcBef>
                <a:spcPts val="300"/>
              </a:spcBef>
              <a:buFontTx/>
              <a:buNone/>
              <a:defRPr sz="900" baseline="0"/>
            </a:lvl1pPr>
          </a:lstStyle>
          <a:p>
            <a:pPr lvl="0"/>
            <a:r>
              <a:rPr lang="en-US" dirty="0"/>
              <a:t>Click to add source or footnotes</a:t>
            </a:r>
          </a:p>
        </p:txBody>
      </p:sp>
      <p:sp>
        <p:nvSpPr>
          <p:cNvPr id="17" name="Title 16"/>
          <p:cNvSpPr>
            <a:spLocks noGrp="1"/>
          </p:cNvSpPr>
          <p:nvPr>
            <p:ph type="title"/>
          </p:nvPr>
        </p:nvSpPr>
        <p:spPr>
          <a:xfrm>
            <a:off x="838200" y="60321"/>
            <a:ext cx="10515600" cy="972355"/>
          </a:xfrm>
          <a:prstGeom prst="rect">
            <a:avLst/>
          </a:prstGeom>
        </p:spPr>
        <p:txBody>
          <a:bodyPr/>
          <a:lstStyle/>
          <a:p>
            <a:r>
              <a:rPr lang="zh-CN" altLang="en-US"/>
              <a:t>单击此处编辑母版标题样式</a:t>
            </a:r>
            <a:endParaRPr lang="en-US"/>
          </a:p>
        </p:txBody>
      </p:sp>
    </p:spTree>
    <p:extLst>
      <p:ext uri="{BB962C8B-B14F-4D97-AF65-F5344CB8AC3E}">
        <p14:creationId xmlns:p14="http://schemas.microsoft.com/office/powerpoint/2010/main" val="1120364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2AABF4-BDEA-4313-AA39-894E23AC72BF}"/>
              </a:ext>
            </a:extLst>
          </p:cNvPr>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
        <p:nvSpPr>
          <p:cNvPr id="10" name="Content Placeholder 2">
            <a:extLst>
              <a:ext uri="{FF2B5EF4-FFF2-40B4-BE49-F238E27FC236}">
                <a16:creationId xmlns:a16="http://schemas.microsoft.com/office/drawing/2014/main" id="{5558CB23-5C1E-4936-A0C9-094E61859B44}"/>
              </a:ext>
            </a:extLst>
          </p:cNvPr>
          <p:cNvSpPr>
            <a:spLocks noGrp="1"/>
          </p:cNvSpPr>
          <p:nvPr>
            <p:ph sz="half" idx="1"/>
          </p:nvPr>
        </p:nvSpPr>
        <p:spPr>
          <a:xfrm>
            <a:off x="0" y="1226463"/>
            <a:ext cx="5799433" cy="430887"/>
          </a:xfrm>
          <a:prstGeom prst="rect">
            <a:avLst/>
          </a:prstGeom>
          <a:solidFill>
            <a:schemeClr val="bg1">
              <a:lumMod val="95000"/>
            </a:schemeClr>
          </a:solidFill>
        </p:spPr>
        <p:txBody>
          <a:bodyPr lIns="731520" tIns="91440" rIns="182880" bIns="91440">
            <a:spAutoFit/>
          </a:bodyPr>
          <a:lstStyle>
            <a:lvl1pPr>
              <a:buClr>
                <a:srgbClr val="C30F1E"/>
              </a:buClr>
              <a:defRPr sz="1600"/>
            </a:lvl1pPr>
            <a:lvl2pPr>
              <a:buClr>
                <a:srgbClr val="C30F1E"/>
              </a:buClr>
              <a:defRPr/>
            </a:lvl2pPr>
            <a:lvl3pPr>
              <a:buClr>
                <a:srgbClr val="C30F1E"/>
              </a:buClr>
              <a:defRPr/>
            </a:lvl3pPr>
            <a:lvl4pPr>
              <a:buClr>
                <a:srgbClr val="C30F1E"/>
              </a:buClr>
              <a:defRPr/>
            </a:lvl4pPr>
            <a:lvl5pPr marL="1828800" indent="0">
              <a:buClr>
                <a:srgbClr val="C30F1E"/>
              </a:buClr>
              <a:buNone/>
              <a:defRPr/>
            </a:lvl5pPr>
          </a:lstStyle>
          <a:p>
            <a:pPr lvl="0"/>
            <a:r>
              <a:rPr lang="zh-CN" altLang="en-US"/>
              <a:t>单击此处编辑母版文本样式</a:t>
            </a:r>
          </a:p>
        </p:txBody>
      </p:sp>
      <p:sp>
        <p:nvSpPr>
          <p:cNvPr id="8" name="Rectangle 7">
            <a:extLst>
              <a:ext uri="{FF2B5EF4-FFF2-40B4-BE49-F238E27FC236}">
                <a16:creationId xmlns:a16="http://schemas.microsoft.com/office/drawing/2014/main" id="{A7933577-926D-4796-B07A-598625EB8D13}"/>
              </a:ext>
            </a:extLst>
          </p:cNvPr>
          <p:cNvSpPr/>
          <p:nvPr/>
        </p:nvSpPr>
        <p:spPr>
          <a:xfrm>
            <a:off x="-1" y="514350"/>
            <a:ext cx="95251" cy="457200"/>
          </a:xfrm>
          <a:prstGeom prst="rect">
            <a:avLst/>
          </a:prstGeom>
          <a:solidFill>
            <a:srgbClr val="C3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A6D9D1-C4A6-4B60-9E20-40B6E7419D75}"/>
              </a:ext>
            </a:extLst>
          </p:cNvPr>
          <p:cNvSpPr>
            <a:spLocks noGrp="1"/>
          </p:cNvSpPr>
          <p:nvPr>
            <p:ph type="title"/>
          </p:nvPr>
        </p:nvSpPr>
        <p:spPr>
          <a:xfrm>
            <a:off x="617833" y="527290"/>
            <a:ext cx="5189078" cy="498435"/>
          </a:xfrm>
          <a:prstGeom prst="rect">
            <a:avLst/>
          </a:prstGeom>
          <a:noFill/>
        </p:spPr>
        <p:txBody>
          <a:bodyPr anchor="ctr">
            <a:normAutofit/>
          </a:bodyPr>
          <a:lstStyle>
            <a:lvl1pPr>
              <a:defRPr sz="2400">
                <a:solidFill>
                  <a:srgbClr val="C30F1E"/>
                </a:solidFill>
              </a:defRPr>
            </a:lvl1pPr>
          </a:lstStyle>
          <a:p>
            <a:r>
              <a:rPr lang="zh-CN" altLang="en-US"/>
              <a:t>单击此处编辑母版标题样式</a:t>
            </a:r>
            <a:endParaRPr lang="en-US" dirty="0"/>
          </a:p>
        </p:txBody>
      </p:sp>
    </p:spTree>
    <p:extLst>
      <p:ext uri="{BB962C8B-B14F-4D97-AF65-F5344CB8AC3E}">
        <p14:creationId xmlns:p14="http://schemas.microsoft.com/office/powerpoint/2010/main" val="3165670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_Comparis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79F91A-64C8-4DC4-865E-CBD6F94B133E}"/>
              </a:ext>
            </a:extLst>
          </p:cNvPr>
          <p:cNvGraphicFramePr>
            <a:graphicFrameLocks noChangeAspect="1"/>
          </p:cNvGraphicFramePr>
          <p:nvPr>
            <p:custDataLst>
              <p:tags r:id="rId2"/>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spid="_x0000_s2051" name="think-cell Slide" r:id="rId5" imgW="470" imgH="469" progId="TCLayout.ActiveDocument.1">
                  <p:embed/>
                </p:oleObj>
              </mc:Choice>
              <mc:Fallback>
                <p:oleObj name="think-cell Slide" r:id="rId5" imgW="470" imgH="469" progId="TCLayout.ActiveDocument.1">
                  <p:embed/>
                  <p:pic>
                    <p:nvPicPr>
                      <p:cNvPr id="4" name="Object 3" hidden="1">
                        <a:extLst>
                          <a:ext uri="{FF2B5EF4-FFF2-40B4-BE49-F238E27FC236}">
                            <a16:creationId xmlns:a16="http://schemas.microsoft.com/office/drawing/2014/main" id="{BD79F91A-64C8-4DC4-865E-CBD6F94B133E}"/>
                          </a:ext>
                        </a:extLst>
                      </p:cNvPr>
                      <p:cNvPicPr/>
                      <p:nvPr/>
                    </p:nvPicPr>
                    <p:blipFill>
                      <a:blip r:embed="rId6"/>
                      <a:stretch>
                        <a:fillRect/>
                      </a:stretch>
                    </p:blipFill>
                    <p:spPr>
                      <a:xfrm>
                        <a:off x="2120"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1058AF-36A6-4691-A15F-DD4607793600}"/>
              </a:ext>
            </a:extLst>
          </p:cNvPr>
          <p:cNvSpPr/>
          <p:nvPr>
            <p:custDataLst>
              <p:tags r:id="rId3"/>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1500" b="1" i="0" baseline="0" dirty="0">
              <a:latin typeface="Calibri Light" panose="020F0302020204030204" pitchFamily="34" charset="0"/>
              <a:ea typeface="+mj-ea"/>
              <a:cs typeface="+mj-cs"/>
              <a:sym typeface="Calibri Light" panose="020F0302020204030204" pitchFamily="34" charset="0"/>
            </a:endParaRPr>
          </a:p>
        </p:txBody>
      </p:sp>
      <p:sp>
        <p:nvSpPr>
          <p:cNvPr id="9" name="Slide Number Placeholder 8">
            <a:extLst>
              <a:ext uri="{FF2B5EF4-FFF2-40B4-BE49-F238E27FC236}">
                <a16:creationId xmlns:a16="http://schemas.microsoft.com/office/drawing/2014/main" id="{686F9A99-2473-493E-AC00-199308742A1D}"/>
              </a:ext>
            </a:extLst>
          </p:cNvPr>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
        <p:nvSpPr>
          <p:cNvPr id="11" name="Title 1">
            <a:extLst>
              <a:ext uri="{FF2B5EF4-FFF2-40B4-BE49-F238E27FC236}">
                <a16:creationId xmlns:a16="http://schemas.microsoft.com/office/drawing/2014/main" id="{E335A206-78C6-43AC-830A-15B9CC0A7C82}"/>
              </a:ext>
            </a:extLst>
          </p:cNvPr>
          <p:cNvSpPr>
            <a:spLocks noGrp="1"/>
          </p:cNvSpPr>
          <p:nvPr>
            <p:ph type="title"/>
          </p:nvPr>
        </p:nvSpPr>
        <p:spPr>
          <a:xfrm>
            <a:off x="617846" y="527311"/>
            <a:ext cx="10735956" cy="498435"/>
          </a:xfrm>
          <a:prstGeom prst="rect">
            <a:avLst/>
          </a:prstGeom>
          <a:noFill/>
        </p:spPr>
        <p:txBody>
          <a:bodyPr anchor="ctr">
            <a:normAutofit/>
          </a:bodyPr>
          <a:lstStyle>
            <a:lvl1pPr>
              <a:defRPr sz="1500" b="1">
                <a:solidFill>
                  <a:srgbClr val="C30F1E"/>
                </a:solidFill>
              </a:defRPr>
            </a:lvl1pPr>
          </a:lstStyle>
          <a:p>
            <a:r>
              <a:rPr lang="zh-CN" altLang="en-US"/>
              <a:t>单击此处编辑母版标题样式</a:t>
            </a:r>
            <a:endParaRPr lang="en-US" dirty="0"/>
          </a:p>
        </p:txBody>
      </p:sp>
      <p:sp>
        <p:nvSpPr>
          <p:cNvPr id="15" name="Rectangle 8">
            <a:extLst>
              <a:ext uri="{FF2B5EF4-FFF2-40B4-BE49-F238E27FC236}">
                <a16:creationId xmlns:a16="http://schemas.microsoft.com/office/drawing/2014/main" id="{5BC8400E-D5A0-4AE6-9854-0E4D5B7A779A}"/>
              </a:ext>
            </a:extLst>
          </p:cNvPr>
          <p:cNvSpPr/>
          <p:nvPr/>
        </p:nvSpPr>
        <p:spPr>
          <a:xfrm>
            <a:off x="1" y="514350"/>
            <a:ext cx="95251" cy="457200"/>
          </a:xfrm>
          <a:prstGeom prst="rect">
            <a:avLst/>
          </a:prstGeom>
          <a:solidFill>
            <a:srgbClr val="C3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483773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6350"/>
            <a:ext cx="10515600" cy="1325563"/>
          </a:xfrm>
          <a:prstGeom prst="rect">
            <a:avLst/>
          </a:prstGeom>
        </p:spPr>
        <p:txBody>
          <a:bodyPr>
            <a:normAutofit/>
          </a:bodyPr>
          <a:lstStyle>
            <a:lvl1pPr algn="ctr">
              <a:defRPr sz="2800" b="1">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37665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247650" y="0"/>
            <a:ext cx="11944350" cy="972355"/>
          </a:xfrm>
        </p:spPr>
        <p:txBody>
          <a:bodyPr>
            <a:normAutofit/>
          </a:bodyPr>
          <a:lstStyle>
            <a:lvl1pPr>
              <a:defRPr sz="3200" b="1"/>
            </a:lvl1pPr>
          </a:lstStyle>
          <a:p>
            <a:r>
              <a:rPr lang="zh-CN" altLang="en-US" dirty="0"/>
              <a:t>单击此处编辑母版标题样式</a:t>
            </a:r>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
        <p:nvSpPr>
          <p:cNvPr id="8" name="内容占位符 7">
            <a:extLst>
              <a:ext uri="{FF2B5EF4-FFF2-40B4-BE49-F238E27FC236}">
                <a16:creationId xmlns:a16="http://schemas.microsoft.com/office/drawing/2014/main" id="{578241E6-5F4C-34AF-5789-5F54A28CFA28}"/>
              </a:ext>
            </a:extLst>
          </p:cNvPr>
          <p:cNvSpPr>
            <a:spLocks noGrp="1"/>
          </p:cNvSpPr>
          <p:nvPr>
            <p:ph sz="quarter" idx="13" hasCustomPrompt="1"/>
          </p:nvPr>
        </p:nvSpPr>
        <p:spPr>
          <a:xfrm>
            <a:off x="1200150" y="6486525"/>
            <a:ext cx="1190625" cy="234950"/>
          </a:xfrm>
        </p:spPr>
        <p:txBody>
          <a:bodyPr>
            <a:noAutofit/>
          </a:bodyPr>
          <a:lstStyle>
            <a:lvl1pPr marL="0" indent="0">
              <a:buNone/>
              <a:defRPr sz="800"/>
            </a:lvl1pPr>
            <a:lvl2pPr marL="609546" indent="0">
              <a:buNone/>
              <a:defRPr sz="800"/>
            </a:lvl2pPr>
            <a:lvl3pPr marL="1219091" indent="0">
              <a:buNone/>
              <a:defRPr sz="800"/>
            </a:lvl3pPr>
            <a:lvl4pPr marL="1828636" indent="0">
              <a:buNone/>
              <a:defRPr sz="800"/>
            </a:lvl4pPr>
            <a:lvl5pPr marL="2438182" indent="0">
              <a:buNone/>
              <a:defRPr sz="800"/>
            </a:lvl5pPr>
          </a:lstStyle>
          <a:p>
            <a:pPr lvl="0"/>
            <a:r>
              <a:rPr lang="en-US" altLang="zh-CN" dirty="0"/>
              <a:t>Ref</a:t>
            </a:r>
            <a:r>
              <a:rPr lang="zh-CN" altLang="en-US" dirty="0"/>
              <a:t>：</a:t>
            </a:r>
          </a:p>
        </p:txBody>
      </p:sp>
    </p:spTree>
    <p:extLst>
      <p:ext uri="{BB962C8B-B14F-4D97-AF65-F5344CB8AC3E}">
        <p14:creationId xmlns:p14="http://schemas.microsoft.com/office/powerpoint/2010/main" val="58324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847725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388288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88704"/>
            <a:ext cx="3932237" cy="1600200"/>
          </a:xfrm>
        </p:spPr>
        <p:txBody>
          <a:bodyPr anchor="b"/>
          <a:lstStyle>
            <a:lvl1pPr>
              <a:defRPr sz="4267"/>
            </a:lvl1pPr>
          </a:lstStyle>
          <a:p>
            <a:r>
              <a:rPr lang="zh-CN" altLang="en-US"/>
              <a:t>单击此处编辑母版标题样式</a:t>
            </a:r>
          </a:p>
        </p:txBody>
      </p:sp>
      <p:sp>
        <p:nvSpPr>
          <p:cNvPr id="3" name="Content Placeholder 2"/>
          <p:cNvSpPr>
            <a:spLocks noGrp="1"/>
          </p:cNvSpPr>
          <p:nvPr>
            <p:ph idx="1"/>
          </p:nvPr>
        </p:nvSpPr>
        <p:spPr>
          <a:xfrm>
            <a:off x="5183188" y="1274037"/>
            <a:ext cx="6172200" cy="4873625"/>
          </a:xfrm>
        </p:spPr>
        <p:txBody>
          <a:bodyPr/>
          <a:lstStyle>
            <a:lvl1pPr>
              <a:defRPr sz="4267"/>
            </a:lvl1pPr>
            <a:lvl2pPr>
              <a:defRPr sz="3733"/>
            </a:lvl2pPr>
            <a:lvl3pPr>
              <a:defRPr sz="3200"/>
            </a:lvl3pPr>
            <a:lvl4pPr>
              <a:defRPr sz="2800"/>
            </a:lvl4pPr>
            <a:lvl5pPr>
              <a:defRPr sz="2800"/>
            </a:lvl5pPr>
            <a:lvl6pPr>
              <a:defRPr sz="2800"/>
            </a:lvl6pPr>
            <a:lvl7pPr>
              <a:defRPr sz="2800"/>
            </a:lvl7pPr>
            <a:lvl8pPr>
              <a:defRPr sz="2800"/>
            </a:lvl8pPr>
            <a:lvl9pPr>
              <a:defRPr sz="2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2000"/>
            </a:lvl1pPr>
            <a:lvl2pPr marL="609546" indent="0">
              <a:buNone/>
              <a:defRPr sz="2000"/>
            </a:lvl2pPr>
            <a:lvl3pPr marL="1219090" indent="0">
              <a:buNone/>
              <a:defRPr sz="1600"/>
            </a:lvl3pPr>
            <a:lvl4pPr marL="1828636" indent="0">
              <a:buNone/>
              <a:defRPr sz="1467"/>
            </a:lvl4pPr>
            <a:lvl5pPr marL="2438180" indent="0">
              <a:buNone/>
              <a:defRPr sz="1467"/>
            </a:lvl5pPr>
            <a:lvl6pPr marL="3047726" indent="0">
              <a:buNone/>
              <a:defRPr sz="1467"/>
            </a:lvl6pPr>
            <a:lvl7pPr marL="3657271" indent="0">
              <a:buNone/>
              <a:defRPr sz="1467"/>
            </a:lvl7pPr>
            <a:lvl8pPr marL="4266816" indent="0">
              <a:buNone/>
              <a:defRPr sz="1467"/>
            </a:lvl8pPr>
            <a:lvl9pPr marL="4876362" indent="0">
              <a:buNone/>
              <a:defRPr sz="1467"/>
            </a:lvl9pPr>
          </a:lstStyle>
          <a:p>
            <a:pPr lvl="0"/>
            <a:r>
              <a:rPr lang="zh-CN" altLang="en-US"/>
              <a:t>单击此处编辑母版文本样式</a:t>
            </a:r>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33663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75056"/>
            <a:ext cx="3932237" cy="1600200"/>
          </a:xfrm>
        </p:spPr>
        <p:txBody>
          <a:bodyPr anchor="b">
            <a:normAutofit/>
          </a:bodyPr>
          <a:lstStyle>
            <a:lvl1pPr>
              <a:defRPr sz="4267"/>
            </a:lvl1pPr>
          </a:lstStyle>
          <a:p>
            <a:r>
              <a:rPr lang="zh-CN" altLang="en-US"/>
              <a:t>单击此处编辑母版标题样式</a:t>
            </a:r>
          </a:p>
        </p:txBody>
      </p:sp>
      <p:sp>
        <p:nvSpPr>
          <p:cNvPr id="3" name="Picture Placeholder 2"/>
          <p:cNvSpPr>
            <a:spLocks noGrp="1"/>
          </p:cNvSpPr>
          <p:nvPr>
            <p:ph type="pic" idx="1"/>
          </p:nvPr>
        </p:nvSpPr>
        <p:spPr>
          <a:xfrm>
            <a:off x="5183188" y="987429"/>
            <a:ext cx="6172200" cy="4873625"/>
          </a:xfrm>
        </p:spPr>
        <p:txBody>
          <a:bodyPr/>
          <a:lstStyle>
            <a:lvl1pPr marL="0" indent="0">
              <a:buNone/>
              <a:defRPr sz="4267"/>
            </a:lvl1pPr>
            <a:lvl2pPr marL="609546" indent="0">
              <a:buNone/>
              <a:defRPr sz="3733"/>
            </a:lvl2pPr>
            <a:lvl3pPr marL="1219090" indent="0">
              <a:buNone/>
              <a:defRPr sz="3200"/>
            </a:lvl3pPr>
            <a:lvl4pPr marL="1828636" indent="0">
              <a:buNone/>
              <a:defRPr sz="2800"/>
            </a:lvl4pPr>
            <a:lvl5pPr marL="2438180" indent="0">
              <a:buNone/>
              <a:defRPr sz="2800"/>
            </a:lvl5pPr>
            <a:lvl6pPr marL="3047726" indent="0">
              <a:buNone/>
              <a:defRPr sz="2800"/>
            </a:lvl6pPr>
            <a:lvl7pPr marL="3657271" indent="0">
              <a:buNone/>
              <a:defRPr sz="2800"/>
            </a:lvl7pPr>
            <a:lvl8pPr marL="4266816" indent="0">
              <a:buNone/>
              <a:defRPr sz="2800"/>
            </a:lvl8pPr>
            <a:lvl9pPr marL="4876362" indent="0">
              <a:buNone/>
              <a:defRPr sz="2800"/>
            </a:lvl9pPr>
          </a:lstStyle>
          <a:p>
            <a:r>
              <a:rPr lang="zh-CN" altLang="en-US"/>
              <a:t>单击图标添加图片</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2000"/>
            </a:lvl1pPr>
            <a:lvl2pPr marL="609546" indent="0">
              <a:buNone/>
              <a:defRPr sz="2000"/>
            </a:lvl2pPr>
            <a:lvl3pPr marL="1219090" indent="0">
              <a:buNone/>
              <a:defRPr sz="1600"/>
            </a:lvl3pPr>
            <a:lvl4pPr marL="1828636" indent="0">
              <a:buNone/>
              <a:defRPr sz="1467"/>
            </a:lvl4pPr>
            <a:lvl5pPr marL="2438180" indent="0">
              <a:buNone/>
              <a:defRPr sz="1467"/>
            </a:lvl5pPr>
            <a:lvl6pPr marL="3047726" indent="0">
              <a:buNone/>
              <a:defRPr sz="1467"/>
            </a:lvl6pPr>
            <a:lvl7pPr marL="3657271" indent="0">
              <a:buNone/>
              <a:defRPr sz="1467"/>
            </a:lvl7pPr>
            <a:lvl8pPr marL="4266816" indent="0">
              <a:buNone/>
              <a:defRPr sz="1467"/>
            </a:lvl8pPr>
            <a:lvl9pPr marL="4876362" indent="0">
              <a:buNone/>
              <a:defRPr sz="1467"/>
            </a:lvl9pPr>
          </a:lstStyle>
          <a:p>
            <a:pPr lvl="0"/>
            <a:r>
              <a:rPr lang="zh-CN" altLang="en-US"/>
              <a:t>单击此处编辑母版文本样式</a:t>
            </a:r>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303343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610600" y="6356359"/>
            <a:ext cx="2743200" cy="365125"/>
          </a:xfrm>
          <a:prstGeom prst="rect">
            <a:avLst/>
          </a:prstGeom>
        </p:spPr>
        <p:txBody>
          <a:bodyPr/>
          <a:lstStyle/>
          <a:p>
            <a:fld id="{A2E92586-80C4-45F4-8E2F-7EF040A64890}" type="slidenum">
              <a:rPr lang="zh-CN" altLang="en-US" smtClean="0"/>
              <a:t>‹#›</a:t>
            </a:fld>
            <a:endParaRPr lang="zh-CN" altLang="en-US"/>
          </a:p>
        </p:txBody>
      </p:sp>
    </p:spTree>
    <p:extLst>
      <p:ext uri="{BB962C8B-B14F-4D97-AF65-F5344CB8AC3E}">
        <p14:creationId xmlns:p14="http://schemas.microsoft.com/office/powerpoint/2010/main" val="103407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1.jp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heme" Target="../theme/theme2.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0321"/>
            <a:ext cx="10515600" cy="972355"/>
          </a:xfrm>
          <a:prstGeom prst="rect">
            <a:avLst/>
          </a:prstGeom>
        </p:spPr>
        <p:txBody>
          <a:bodyPr vert="horz" lIns="91434" tIns="45718" rIns="91434" bIns="45718" rtlCol="0" anchor="ctr">
            <a:normAutofit/>
          </a:bodyPr>
          <a:lstStyle/>
          <a:p>
            <a:r>
              <a:rPr lang="zh-CN" altLang="en-US" dirty="0"/>
              <a:t>单击此处编辑母版标题样式</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4" tIns="45718" rIns="91434" bIns="45718"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Footer Placeholder 4"/>
          <p:cNvSpPr>
            <a:spLocks noGrp="1"/>
          </p:cNvSpPr>
          <p:nvPr>
            <p:ph type="ftr" sz="quarter" idx="3"/>
          </p:nvPr>
        </p:nvSpPr>
        <p:spPr>
          <a:xfrm>
            <a:off x="4038600" y="6356359"/>
            <a:ext cx="4114800" cy="365125"/>
          </a:xfrm>
          <a:prstGeom prst="rect">
            <a:avLst/>
          </a:prstGeom>
        </p:spPr>
        <p:txBody>
          <a:bodyPr vert="horz" lIns="91434" tIns="45718" rIns="91434" bIns="45718" rtlCol="0" anchor="ctr"/>
          <a:lstStyle>
            <a:lvl1pPr algn="ctr">
              <a:defRPr sz="1600">
                <a:solidFill>
                  <a:schemeClr val="tx1">
                    <a:tint val="75000"/>
                  </a:schemeClr>
                </a:solidFill>
                <a:latin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9"/>
            <a:ext cx="2743200" cy="365125"/>
          </a:xfrm>
          <a:prstGeom prst="rect">
            <a:avLst/>
          </a:prstGeom>
        </p:spPr>
        <p:txBody>
          <a:bodyPr vert="horz" lIns="91434" tIns="45718" rIns="91434" bIns="45718" rtlCol="0" anchor="ctr"/>
          <a:lstStyle>
            <a:lvl1pPr algn="r">
              <a:defRPr sz="1600">
                <a:solidFill>
                  <a:schemeClr val="tx1">
                    <a:tint val="75000"/>
                  </a:schemeClr>
                </a:solidFill>
                <a:latin typeface="微软雅黑" panose="020B0503020204020204" pitchFamily="34" charset="-122"/>
              </a:defRPr>
            </a:lvl1pPr>
          </a:lstStyle>
          <a:p>
            <a:fld id="{A2E92586-80C4-45F4-8E2F-7EF040A64890}" type="slidenum">
              <a:rPr lang="zh-CN" altLang="en-US" smtClean="0"/>
              <a:t>‹#›</a:t>
            </a:fld>
            <a:endParaRPr lang="zh-CN" altLang="en-US"/>
          </a:p>
        </p:txBody>
      </p:sp>
      <p:sp>
        <p:nvSpPr>
          <p:cNvPr id="4" name="Rectangle: Rounded Corners 3">
            <a:extLst>
              <a:ext uri="{FF2B5EF4-FFF2-40B4-BE49-F238E27FC236}">
                <a16:creationId xmlns:a16="http://schemas.microsoft.com/office/drawing/2014/main" id="{95ED6872-AB63-B017-703A-538348079630}"/>
              </a:ext>
            </a:extLst>
          </p:cNvPr>
          <p:cNvSpPr/>
          <p:nvPr userDrawn="1"/>
        </p:nvSpPr>
        <p:spPr>
          <a:xfrm>
            <a:off x="114300" y="5553075"/>
            <a:ext cx="1676400" cy="9723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图片 8" descr="徽标, 公司名称&#10;&#10;描述已自动生成">
            <a:extLst>
              <a:ext uri="{FF2B5EF4-FFF2-40B4-BE49-F238E27FC236}">
                <a16:creationId xmlns:a16="http://schemas.microsoft.com/office/drawing/2014/main" id="{7C4ADD50-99D6-7D17-914A-60A7A70973E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9982200" y="6054454"/>
            <a:ext cx="1895475" cy="667030"/>
          </a:xfrm>
          <a:prstGeom prst="rect">
            <a:avLst/>
          </a:prstGeom>
        </p:spPr>
      </p:pic>
    </p:spTree>
    <p:extLst>
      <p:ext uri="{BB962C8B-B14F-4D97-AF65-F5344CB8AC3E}">
        <p14:creationId xmlns:p14="http://schemas.microsoft.com/office/powerpoint/2010/main" val="27195240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3" r:id="rId10"/>
    <p:sldLayoutId id="2147483674" r:id="rId11"/>
    <p:sldLayoutId id="2147483675" r:id="rId12"/>
    <p:sldLayoutId id="2147483676" r:id="rId13"/>
    <p:sldLayoutId id="2147483677" r:id="rId14"/>
    <p:sldLayoutId id="2147483678" r:id="rId15"/>
    <p:sldLayoutId id="2147483679" r:id="rId16"/>
    <p:sldLayoutId id="2147483681" r:id="rId17"/>
    <p:sldLayoutId id="2147483682" r:id="rId18"/>
    <p:sldLayoutId id="2147483683" r:id="rId19"/>
    <p:sldLayoutId id="2147483685" r:id="rId20"/>
    <p:sldLayoutId id="2147483686" r:id="rId21"/>
    <p:sldLayoutId id="2147483687" r:id="rId22"/>
    <p:sldLayoutId id="2147483704" r:id="rId23"/>
  </p:sldLayoutIdLst>
  <p:txStyles>
    <p:titleStyle>
      <a:lvl1pPr algn="l" defTabSz="1219090" rtl="0" eaLnBrk="1" latinLnBrk="0" hangingPunct="1">
        <a:lnSpc>
          <a:spcPct val="90000"/>
        </a:lnSpc>
        <a:spcBef>
          <a:spcPct val="0"/>
        </a:spcBef>
        <a:buNone/>
        <a:defRPr sz="4800" kern="1200">
          <a:solidFill>
            <a:schemeClr val="accent1">
              <a:lumMod val="50000"/>
            </a:schemeClr>
          </a:solidFill>
          <a:latin typeface="微软雅黑" panose="020B0503020204020204" pitchFamily="34" charset="-122"/>
          <a:ea typeface="+mj-ea"/>
          <a:cs typeface="+mj-cs"/>
        </a:defRPr>
      </a:lvl1pPr>
    </p:titleStyle>
    <p:bodyStyle>
      <a:lvl1pPr marL="304772" indent="-304772" algn="l" defTabSz="1219090" rtl="0" eaLnBrk="1" latinLnBrk="0" hangingPunct="1">
        <a:lnSpc>
          <a:spcPct val="90000"/>
        </a:lnSpc>
        <a:spcBef>
          <a:spcPts val="1333"/>
        </a:spcBef>
        <a:buFont typeface="Arial" panose="020B0604020202020204" pitchFamily="34" charset="0"/>
        <a:buChar char="•"/>
        <a:defRPr sz="3733" kern="1200">
          <a:solidFill>
            <a:schemeClr val="tx1"/>
          </a:solidFill>
          <a:latin typeface="微软雅黑" panose="020B0503020204020204" pitchFamily="34" charset="-122"/>
          <a:ea typeface="+mn-ea"/>
          <a:cs typeface="+mn-cs"/>
        </a:defRPr>
      </a:lvl1pPr>
      <a:lvl2pPr marL="914318" indent="-304772" algn="l" defTabSz="1219090" rtl="0" eaLnBrk="1" latinLnBrk="0" hangingPunct="1">
        <a:lnSpc>
          <a:spcPct val="90000"/>
        </a:lnSpc>
        <a:spcBef>
          <a:spcPts val="667"/>
        </a:spcBef>
        <a:buFont typeface="Arial" panose="020B0604020202020204" pitchFamily="34" charset="0"/>
        <a:buChar char="•"/>
        <a:defRPr sz="3200" kern="1200">
          <a:solidFill>
            <a:schemeClr val="tx1"/>
          </a:solidFill>
          <a:latin typeface="微软雅黑" panose="020B0503020204020204" pitchFamily="34" charset="-122"/>
          <a:ea typeface="+mn-ea"/>
          <a:cs typeface="+mn-cs"/>
        </a:defRPr>
      </a:lvl2pPr>
      <a:lvl3pPr marL="1523863" indent="-304772" algn="l" defTabSz="1219090" rtl="0" eaLnBrk="1" latinLnBrk="0" hangingPunct="1">
        <a:lnSpc>
          <a:spcPct val="90000"/>
        </a:lnSpc>
        <a:spcBef>
          <a:spcPts val="667"/>
        </a:spcBef>
        <a:buFont typeface="Arial" panose="020B0604020202020204" pitchFamily="34" charset="0"/>
        <a:buChar char="•"/>
        <a:defRPr sz="2800" kern="1200">
          <a:solidFill>
            <a:schemeClr val="tx1"/>
          </a:solidFill>
          <a:latin typeface="微软雅黑" panose="020B0503020204020204" pitchFamily="34" charset="-122"/>
          <a:ea typeface="+mn-ea"/>
          <a:cs typeface="+mn-cs"/>
        </a:defRPr>
      </a:lvl3pPr>
      <a:lvl4pPr marL="2133408"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微软雅黑" panose="020B0503020204020204" pitchFamily="34" charset="-122"/>
          <a:ea typeface="+mn-ea"/>
          <a:cs typeface="+mn-cs"/>
        </a:defRPr>
      </a:lvl4pPr>
      <a:lvl5pPr marL="2742954"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微软雅黑" panose="020B0503020204020204" pitchFamily="34" charset="-122"/>
          <a:ea typeface="+mn-ea"/>
          <a:cs typeface="+mn-cs"/>
        </a:defRPr>
      </a:lvl5pPr>
      <a:lvl6pPr marL="3352498"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6pPr>
      <a:lvl7pPr marL="3962044"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7pPr>
      <a:lvl8pPr marL="4571588"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8pPr>
      <a:lvl9pPr marL="5181134"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9pPr>
    </p:bodyStyle>
    <p:otherStyle>
      <a:defPPr>
        <a:defRPr lang="zh-CN"/>
      </a:defPPr>
      <a:lvl1pPr marL="0" algn="l" defTabSz="1219090" rtl="0" eaLnBrk="1" latinLnBrk="0" hangingPunct="1">
        <a:defRPr sz="2533" kern="1200">
          <a:solidFill>
            <a:schemeClr val="tx1"/>
          </a:solidFill>
          <a:latin typeface="+mn-lt"/>
          <a:ea typeface="+mn-ea"/>
          <a:cs typeface="+mn-cs"/>
        </a:defRPr>
      </a:lvl1pPr>
      <a:lvl2pPr marL="609546" algn="l" defTabSz="1219090" rtl="0" eaLnBrk="1" latinLnBrk="0" hangingPunct="1">
        <a:defRPr sz="2533" kern="1200">
          <a:solidFill>
            <a:schemeClr val="tx1"/>
          </a:solidFill>
          <a:latin typeface="+mn-lt"/>
          <a:ea typeface="+mn-ea"/>
          <a:cs typeface="+mn-cs"/>
        </a:defRPr>
      </a:lvl2pPr>
      <a:lvl3pPr marL="1219090" algn="l" defTabSz="1219090" rtl="0" eaLnBrk="1" latinLnBrk="0" hangingPunct="1">
        <a:defRPr sz="2533" kern="1200">
          <a:solidFill>
            <a:schemeClr val="tx1"/>
          </a:solidFill>
          <a:latin typeface="+mn-lt"/>
          <a:ea typeface="+mn-ea"/>
          <a:cs typeface="+mn-cs"/>
        </a:defRPr>
      </a:lvl3pPr>
      <a:lvl4pPr marL="1828636" algn="l" defTabSz="1219090" rtl="0" eaLnBrk="1" latinLnBrk="0" hangingPunct="1">
        <a:defRPr sz="2533" kern="1200">
          <a:solidFill>
            <a:schemeClr val="tx1"/>
          </a:solidFill>
          <a:latin typeface="+mn-lt"/>
          <a:ea typeface="+mn-ea"/>
          <a:cs typeface="+mn-cs"/>
        </a:defRPr>
      </a:lvl4pPr>
      <a:lvl5pPr marL="2438180" algn="l" defTabSz="1219090" rtl="0" eaLnBrk="1" latinLnBrk="0" hangingPunct="1">
        <a:defRPr sz="2533" kern="1200">
          <a:solidFill>
            <a:schemeClr val="tx1"/>
          </a:solidFill>
          <a:latin typeface="+mn-lt"/>
          <a:ea typeface="+mn-ea"/>
          <a:cs typeface="+mn-cs"/>
        </a:defRPr>
      </a:lvl5pPr>
      <a:lvl6pPr marL="3047726" algn="l" defTabSz="1219090" rtl="0" eaLnBrk="1" latinLnBrk="0" hangingPunct="1">
        <a:defRPr sz="2533" kern="1200">
          <a:solidFill>
            <a:schemeClr val="tx1"/>
          </a:solidFill>
          <a:latin typeface="+mn-lt"/>
          <a:ea typeface="+mn-ea"/>
          <a:cs typeface="+mn-cs"/>
        </a:defRPr>
      </a:lvl6pPr>
      <a:lvl7pPr marL="3657271" algn="l" defTabSz="1219090" rtl="0" eaLnBrk="1" latinLnBrk="0" hangingPunct="1">
        <a:defRPr sz="2533" kern="1200">
          <a:solidFill>
            <a:schemeClr val="tx1"/>
          </a:solidFill>
          <a:latin typeface="+mn-lt"/>
          <a:ea typeface="+mn-ea"/>
          <a:cs typeface="+mn-cs"/>
        </a:defRPr>
      </a:lvl7pPr>
      <a:lvl8pPr marL="4266816" algn="l" defTabSz="1219090" rtl="0" eaLnBrk="1" latinLnBrk="0" hangingPunct="1">
        <a:defRPr sz="2533" kern="1200">
          <a:solidFill>
            <a:schemeClr val="tx1"/>
          </a:solidFill>
          <a:latin typeface="+mn-lt"/>
          <a:ea typeface="+mn-ea"/>
          <a:cs typeface="+mn-cs"/>
        </a:defRPr>
      </a:lvl8pPr>
      <a:lvl9pPr marL="4876362" algn="l" defTabSz="1219090" rtl="0" eaLnBrk="1" latinLnBrk="0" hangingPunct="1">
        <a:defRPr sz="25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57175" y="6391838"/>
            <a:ext cx="849539" cy="277267"/>
          </a:xfrm>
          <a:prstGeom prst="rect">
            <a:avLst/>
          </a:prstGeom>
        </p:spPr>
      </p:pic>
      <p:pic>
        <p:nvPicPr>
          <p:cNvPr id="7" name="图片 6" descr="徽标, 公司名称&#10;&#10;描述已自动生成">
            <a:extLst>
              <a:ext uri="{FF2B5EF4-FFF2-40B4-BE49-F238E27FC236}">
                <a16:creationId xmlns:a16="http://schemas.microsoft.com/office/drawing/2014/main" id="{DA4E047B-D2E9-10A7-90AC-D78F491D99AD}"/>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0177670" y="6139051"/>
            <a:ext cx="1742026" cy="613030"/>
          </a:xfrm>
          <a:prstGeom prst="rect">
            <a:avLst/>
          </a:prstGeom>
        </p:spPr>
      </p:pic>
    </p:spTree>
    <p:extLst>
      <p:ext uri="{BB962C8B-B14F-4D97-AF65-F5344CB8AC3E}">
        <p14:creationId xmlns:p14="http://schemas.microsoft.com/office/powerpoint/2010/main" val="8716485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Lst>
  <p:txStyles>
    <p:titleStyle>
      <a:lvl1pPr algn="l" defTabSz="1219090" rtl="0" eaLnBrk="1" latinLnBrk="0" hangingPunct="1">
        <a:lnSpc>
          <a:spcPct val="90000"/>
        </a:lnSpc>
        <a:spcBef>
          <a:spcPct val="0"/>
        </a:spcBef>
        <a:buNone/>
        <a:defRPr sz="4800" kern="1200">
          <a:solidFill>
            <a:schemeClr val="accent1">
              <a:lumMod val="50000"/>
            </a:schemeClr>
          </a:solidFill>
          <a:latin typeface="微软雅黑" panose="020B0503020204020204" pitchFamily="34" charset="-122"/>
          <a:ea typeface="+mj-ea"/>
          <a:cs typeface="+mj-cs"/>
        </a:defRPr>
      </a:lvl1pPr>
    </p:titleStyle>
    <p:bodyStyle>
      <a:lvl1pPr marL="304772" indent="-304772" algn="l" defTabSz="1219090" rtl="0" eaLnBrk="1" latinLnBrk="0" hangingPunct="1">
        <a:lnSpc>
          <a:spcPct val="90000"/>
        </a:lnSpc>
        <a:spcBef>
          <a:spcPts val="1333"/>
        </a:spcBef>
        <a:buFont typeface="Arial" panose="020B0604020202020204" pitchFamily="34" charset="0"/>
        <a:buChar char="•"/>
        <a:defRPr sz="3733" kern="1200">
          <a:solidFill>
            <a:schemeClr val="tx1"/>
          </a:solidFill>
          <a:latin typeface="微软雅黑" panose="020B0503020204020204" pitchFamily="34" charset="-122"/>
          <a:ea typeface="+mn-ea"/>
          <a:cs typeface="+mn-cs"/>
        </a:defRPr>
      </a:lvl1pPr>
      <a:lvl2pPr marL="914318" indent="-304772" algn="l" defTabSz="1219090" rtl="0" eaLnBrk="1" latinLnBrk="0" hangingPunct="1">
        <a:lnSpc>
          <a:spcPct val="90000"/>
        </a:lnSpc>
        <a:spcBef>
          <a:spcPts val="667"/>
        </a:spcBef>
        <a:buFont typeface="Arial" panose="020B0604020202020204" pitchFamily="34" charset="0"/>
        <a:buChar char="•"/>
        <a:defRPr sz="3200" kern="1200">
          <a:solidFill>
            <a:schemeClr val="tx1"/>
          </a:solidFill>
          <a:latin typeface="微软雅黑" panose="020B0503020204020204" pitchFamily="34" charset="-122"/>
          <a:ea typeface="+mn-ea"/>
          <a:cs typeface="+mn-cs"/>
        </a:defRPr>
      </a:lvl2pPr>
      <a:lvl3pPr marL="1523863" indent="-304772" algn="l" defTabSz="1219090" rtl="0" eaLnBrk="1" latinLnBrk="0" hangingPunct="1">
        <a:lnSpc>
          <a:spcPct val="90000"/>
        </a:lnSpc>
        <a:spcBef>
          <a:spcPts val="667"/>
        </a:spcBef>
        <a:buFont typeface="Arial" panose="020B0604020202020204" pitchFamily="34" charset="0"/>
        <a:buChar char="•"/>
        <a:defRPr sz="2800" kern="1200">
          <a:solidFill>
            <a:schemeClr val="tx1"/>
          </a:solidFill>
          <a:latin typeface="微软雅黑" panose="020B0503020204020204" pitchFamily="34" charset="-122"/>
          <a:ea typeface="+mn-ea"/>
          <a:cs typeface="+mn-cs"/>
        </a:defRPr>
      </a:lvl3pPr>
      <a:lvl4pPr marL="2133408"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微软雅黑" panose="020B0503020204020204" pitchFamily="34" charset="-122"/>
          <a:ea typeface="+mn-ea"/>
          <a:cs typeface="+mn-cs"/>
        </a:defRPr>
      </a:lvl4pPr>
      <a:lvl5pPr marL="2742954"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微软雅黑" panose="020B0503020204020204" pitchFamily="34" charset="-122"/>
          <a:ea typeface="+mn-ea"/>
          <a:cs typeface="+mn-cs"/>
        </a:defRPr>
      </a:lvl5pPr>
      <a:lvl6pPr marL="3352498"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6pPr>
      <a:lvl7pPr marL="3962044"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7pPr>
      <a:lvl8pPr marL="4571588"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8pPr>
      <a:lvl9pPr marL="5181134" indent="-304772" algn="l" defTabSz="1219090" rtl="0" eaLnBrk="1" latinLnBrk="0" hangingPunct="1">
        <a:lnSpc>
          <a:spcPct val="90000"/>
        </a:lnSpc>
        <a:spcBef>
          <a:spcPts val="667"/>
        </a:spcBef>
        <a:buFont typeface="Arial" panose="020B0604020202020204" pitchFamily="34" charset="0"/>
        <a:buChar char="•"/>
        <a:defRPr sz="2533" kern="1200">
          <a:solidFill>
            <a:schemeClr val="tx1"/>
          </a:solidFill>
          <a:latin typeface="+mn-lt"/>
          <a:ea typeface="+mn-ea"/>
          <a:cs typeface="+mn-cs"/>
        </a:defRPr>
      </a:lvl9pPr>
    </p:bodyStyle>
    <p:otherStyle>
      <a:defPPr>
        <a:defRPr lang="zh-CN"/>
      </a:defPPr>
      <a:lvl1pPr marL="0" algn="l" defTabSz="1219090" rtl="0" eaLnBrk="1" latinLnBrk="0" hangingPunct="1">
        <a:defRPr sz="2533" kern="1200">
          <a:solidFill>
            <a:schemeClr val="tx1"/>
          </a:solidFill>
          <a:latin typeface="+mn-lt"/>
          <a:ea typeface="+mn-ea"/>
          <a:cs typeface="+mn-cs"/>
        </a:defRPr>
      </a:lvl1pPr>
      <a:lvl2pPr marL="609546" algn="l" defTabSz="1219090" rtl="0" eaLnBrk="1" latinLnBrk="0" hangingPunct="1">
        <a:defRPr sz="2533" kern="1200">
          <a:solidFill>
            <a:schemeClr val="tx1"/>
          </a:solidFill>
          <a:latin typeface="+mn-lt"/>
          <a:ea typeface="+mn-ea"/>
          <a:cs typeface="+mn-cs"/>
        </a:defRPr>
      </a:lvl2pPr>
      <a:lvl3pPr marL="1219090" algn="l" defTabSz="1219090" rtl="0" eaLnBrk="1" latinLnBrk="0" hangingPunct="1">
        <a:defRPr sz="2533" kern="1200">
          <a:solidFill>
            <a:schemeClr val="tx1"/>
          </a:solidFill>
          <a:latin typeface="+mn-lt"/>
          <a:ea typeface="+mn-ea"/>
          <a:cs typeface="+mn-cs"/>
        </a:defRPr>
      </a:lvl3pPr>
      <a:lvl4pPr marL="1828636" algn="l" defTabSz="1219090" rtl="0" eaLnBrk="1" latinLnBrk="0" hangingPunct="1">
        <a:defRPr sz="2533" kern="1200">
          <a:solidFill>
            <a:schemeClr val="tx1"/>
          </a:solidFill>
          <a:latin typeface="+mn-lt"/>
          <a:ea typeface="+mn-ea"/>
          <a:cs typeface="+mn-cs"/>
        </a:defRPr>
      </a:lvl4pPr>
      <a:lvl5pPr marL="2438180" algn="l" defTabSz="1219090" rtl="0" eaLnBrk="1" latinLnBrk="0" hangingPunct="1">
        <a:defRPr sz="2533" kern="1200">
          <a:solidFill>
            <a:schemeClr val="tx1"/>
          </a:solidFill>
          <a:latin typeface="+mn-lt"/>
          <a:ea typeface="+mn-ea"/>
          <a:cs typeface="+mn-cs"/>
        </a:defRPr>
      </a:lvl5pPr>
      <a:lvl6pPr marL="3047726" algn="l" defTabSz="1219090" rtl="0" eaLnBrk="1" latinLnBrk="0" hangingPunct="1">
        <a:defRPr sz="2533" kern="1200">
          <a:solidFill>
            <a:schemeClr val="tx1"/>
          </a:solidFill>
          <a:latin typeface="+mn-lt"/>
          <a:ea typeface="+mn-ea"/>
          <a:cs typeface="+mn-cs"/>
        </a:defRPr>
      </a:lvl6pPr>
      <a:lvl7pPr marL="3657271" algn="l" defTabSz="1219090" rtl="0" eaLnBrk="1" latinLnBrk="0" hangingPunct="1">
        <a:defRPr sz="2533" kern="1200">
          <a:solidFill>
            <a:schemeClr val="tx1"/>
          </a:solidFill>
          <a:latin typeface="+mn-lt"/>
          <a:ea typeface="+mn-ea"/>
          <a:cs typeface="+mn-cs"/>
        </a:defRPr>
      </a:lvl7pPr>
      <a:lvl8pPr marL="4266816" algn="l" defTabSz="1219090" rtl="0" eaLnBrk="1" latinLnBrk="0" hangingPunct="1">
        <a:defRPr sz="2533" kern="1200">
          <a:solidFill>
            <a:schemeClr val="tx1"/>
          </a:solidFill>
          <a:latin typeface="+mn-lt"/>
          <a:ea typeface="+mn-ea"/>
          <a:cs typeface="+mn-cs"/>
        </a:defRPr>
      </a:lvl8pPr>
      <a:lvl9pPr marL="4876362" algn="l" defTabSz="1219090" rtl="0" eaLnBrk="1" latinLnBrk="0" hangingPunct="1">
        <a:defRPr sz="25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E5681E6E-A48B-1BCE-DE5D-C3FE32DCE6ED}"/>
              </a:ext>
            </a:extLst>
          </p:cNvPr>
          <p:cNvSpPr txBox="1">
            <a:spLocks/>
          </p:cNvSpPr>
          <p:nvPr/>
        </p:nvSpPr>
        <p:spPr>
          <a:xfrm>
            <a:off x="233362" y="1486302"/>
            <a:ext cx="11725275" cy="1857375"/>
          </a:xfrm>
          <a:prstGeom prst="rect">
            <a:avLst/>
          </a:prstGeom>
        </p:spPr>
        <p:txBody>
          <a:bodyPr vert="horz" lIns="91434" tIns="45718" rIns="91434" bIns="45718" rtlCol="0" anchor="ctr">
            <a:normAutofit fontScale="85000" lnSpcReduction="10000"/>
          </a:bodyPr>
          <a:lstStyle>
            <a:lvl1pPr algn="l" defTabSz="1219090" rtl="0" eaLnBrk="1" latinLnBrk="0" hangingPunct="1">
              <a:lnSpc>
                <a:spcPct val="90000"/>
              </a:lnSpc>
              <a:spcBef>
                <a:spcPct val="0"/>
              </a:spcBef>
              <a:buNone/>
              <a:defRPr sz="3200" b="1" kern="1200">
                <a:solidFill>
                  <a:schemeClr val="accent1">
                    <a:lumMod val="50000"/>
                  </a:schemeClr>
                </a:solidFill>
                <a:latin typeface="微软雅黑" panose="020B0503020204020204" pitchFamily="34" charset="-122"/>
                <a:ea typeface="+mj-ea"/>
                <a:cs typeface="+mj-cs"/>
              </a:defRPr>
            </a:lvl1pPr>
          </a:lstStyle>
          <a:p>
            <a:pPr algn="ctr" defTabSz="914400">
              <a:lnSpc>
                <a:spcPct val="120000"/>
              </a:lnSpc>
              <a:spcBef>
                <a:spcPts val="1200"/>
              </a:spcBef>
            </a:pPr>
            <a:r>
              <a:rPr lang="zh-CN" altLang="en-US" sz="2400" dirty="0">
                <a:solidFill>
                  <a:schemeClr val="tx1"/>
                </a:solidFill>
                <a:ea typeface="微软雅黑" panose="020B0503020204020204" pitchFamily="34" charset="-122"/>
                <a:cs typeface="Arial" panose="020B0604020202020204" pitchFamily="34" charset="0"/>
              </a:rPr>
              <a:t>既往接受过伊马替尼治疗的晚期胃肠间质瘤患者的总生存期和长期安全性：</a:t>
            </a:r>
            <a:r>
              <a:rPr lang="en-US" altLang="zh-CN" sz="2400" dirty="0">
                <a:solidFill>
                  <a:schemeClr val="tx1"/>
                </a:solidFill>
                <a:ea typeface="微软雅黑" panose="020B0503020204020204" pitchFamily="34" charset="-122"/>
                <a:cs typeface="Arial" panose="020B0604020202020204" pitchFamily="34" charset="0"/>
              </a:rPr>
              <a:t>INTRIGUE</a:t>
            </a:r>
            <a:r>
              <a:rPr lang="zh-CN" altLang="en-US" sz="2400" dirty="0">
                <a:solidFill>
                  <a:schemeClr val="tx1"/>
                </a:solidFill>
                <a:ea typeface="微软雅黑" panose="020B0503020204020204" pitchFamily="34" charset="-122"/>
                <a:cs typeface="Arial" panose="020B0604020202020204" pitchFamily="34" charset="0"/>
              </a:rPr>
              <a:t>研究的最新分析</a:t>
            </a:r>
            <a:endParaRPr lang="en-US" altLang="zh-CN" sz="2400" dirty="0">
              <a:solidFill>
                <a:schemeClr val="tx1"/>
              </a:solidFill>
              <a:ea typeface="微软雅黑" panose="020B0503020204020204" pitchFamily="34" charset="-122"/>
              <a:cs typeface="Arial" panose="020B0604020202020204" pitchFamily="34" charset="0"/>
            </a:endParaRPr>
          </a:p>
          <a:p>
            <a:pPr algn="ctr" defTabSz="914400">
              <a:lnSpc>
                <a:spcPct val="120000"/>
              </a:lnSpc>
              <a:spcBef>
                <a:spcPts val="1200"/>
              </a:spcBef>
            </a:pPr>
            <a:r>
              <a:rPr lang="en-US" sz="2400" dirty="0">
                <a:solidFill>
                  <a:schemeClr val="tx1"/>
                </a:solidFill>
                <a:ea typeface="微软雅黑" panose="020B0503020204020204" pitchFamily="34" charset="-122"/>
                <a:cs typeface="Arial" panose="020B0604020202020204" pitchFamily="34" charset="0"/>
              </a:rPr>
              <a:t>Overall survival and long-term safety in patients with advanced gastrointestinal stromal</a:t>
            </a:r>
          </a:p>
          <a:p>
            <a:pPr algn="ctr" defTabSz="914400">
              <a:lnSpc>
                <a:spcPct val="120000"/>
              </a:lnSpc>
              <a:spcBef>
                <a:spcPts val="1200"/>
              </a:spcBef>
            </a:pPr>
            <a:r>
              <a:rPr lang="en-US" sz="2400" dirty="0">
                <a:solidFill>
                  <a:schemeClr val="tx1"/>
                </a:solidFill>
                <a:ea typeface="微软雅黑" panose="020B0503020204020204" pitchFamily="34" charset="-122"/>
                <a:cs typeface="Arial" panose="020B0604020202020204" pitchFamily="34" charset="0"/>
              </a:rPr>
              <a:t>tumor previously treated with imatinib: Updated analyses from INTRIGUE.</a:t>
            </a:r>
            <a:endParaRPr lang="zh-CN" altLang="en-US" sz="2400" dirty="0">
              <a:solidFill>
                <a:schemeClr val="tx1"/>
              </a:solidFill>
              <a:ea typeface="微软雅黑" panose="020B0503020204020204" pitchFamily="34" charset="-122"/>
              <a:cs typeface="Arial" panose="020B0604020202020204" pitchFamily="34" charset="0"/>
            </a:endParaRPr>
          </a:p>
        </p:txBody>
      </p:sp>
      <p:sp>
        <p:nvSpPr>
          <p:cNvPr id="7" name="TextBox 6">
            <a:extLst>
              <a:ext uri="{FF2B5EF4-FFF2-40B4-BE49-F238E27FC236}">
                <a16:creationId xmlns:a16="http://schemas.microsoft.com/office/drawing/2014/main" id="{4BB3B16B-86C8-7323-AF8F-F24A8278082D}"/>
              </a:ext>
            </a:extLst>
          </p:cNvPr>
          <p:cNvSpPr txBox="1"/>
          <p:nvPr/>
        </p:nvSpPr>
        <p:spPr>
          <a:xfrm>
            <a:off x="914400" y="3562351"/>
            <a:ext cx="9734550" cy="1477328"/>
          </a:xfrm>
          <a:prstGeom prst="rect">
            <a:avLst/>
          </a:prstGeom>
          <a:noFill/>
        </p:spPr>
        <p:txBody>
          <a:bodyPr wrap="square">
            <a:spAutoFit/>
          </a:bodyPr>
          <a:lstStyle/>
          <a:p>
            <a:pPr algn="l"/>
            <a:r>
              <a:rPr lang="en-US" altLang="zh-CN" sz="900" b="1" dirty="0">
                <a:latin typeface="微软雅黑" panose="020B0503020204020204" pitchFamily="34" charset="-122"/>
                <a:ea typeface="微软雅黑" panose="020B0503020204020204" pitchFamily="34" charset="-122"/>
              </a:rPr>
              <a:t>Authors: </a:t>
            </a:r>
            <a:r>
              <a:rPr lang="en-US" sz="900" b="0" i="0" u="none" strike="noStrike" baseline="0" dirty="0">
                <a:latin typeface="AdvOT60b39377.I"/>
              </a:rPr>
              <a:t>Robin Lewis Jones, Jean-Yves Blay, Suzanne George, Hans </a:t>
            </a:r>
            <a:r>
              <a:rPr lang="en-US" sz="900" b="0" i="0" u="none" strike="noStrike" baseline="0" dirty="0" err="1">
                <a:latin typeface="AdvOT60b39377.I"/>
              </a:rPr>
              <a:t>Gelderblom</a:t>
            </a:r>
            <a:r>
              <a:rPr lang="en-US" sz="900" b="0" i="0" u="none" strike="noStrike" baseline="0" dirty="0">
                <a:latin typeface="AdvOT60b39377.I"/>
              </a:rPr>
              <a:t>, Patrick </a:t>
            </a:r>
            <a:r>
              <a:rPr lang="en-US" sz="900" b="0" i="0" u="none" strike="noStrike" baseline="0" dirty="0" err="1">
                <a:latin typeface="AdvOT60b39377.I"/>
              </a:rPr>
              <a:t>Scho</a:t>
            </a:r>
            <a:r>
              <a:rPr lang="en-US" sz="900" b="0" i="0" u="none" strike="noStrike" baseline="0" dirty="0">
                <a:latin typeface="AdvOT60b39377.I"/>
              </a:rPr>
              <a:t>¨ </a:t>
            </a:r>
            <a:r>
              <a:rPr lang="en-US" sz="900" b="0" i="0" u="none" strike="noStrike" baseline="0" dirty="0" err="1">
                <a:latin typeface="AdvOT60b39377.I"/>
              </a:rPr>
              <a:t>ffski</a:t>
            </a:r>
            <a:r>
              <a:rPr lang="en-US" sz="900" b="0" i="0" u="none" strike="noStrike" baseline="0" dirty="0">
                <a:latin typeface="AdvOT60b39377.I"/>
              </a:rPr>
              <a:t>, Margaret von </a:t>
            </a:r>
            <a:r>
              <a:rPr lang="en-US" sz="900" b="0" i="0" u="none" strike="noStrike" baseline="0" dirty="0" err="1">
                <a:latin typeface="AdvOT60b39377.I"/>
              </a:rPr>
              <a:t>Mehren</a:t>
            </a:r>
            <a:r>
              <a:rPr lang="en-US" sz="900" b="0" i="0" u="none" strike="noStrike" baseline="0" dirty="0">
                <a:latin typeface="AdvOT60b39377.I"/>
              </a:rPr>
              <a:t>, John Raymond </a:t>
            </a:r>
            <a:r>
              <a:rPr lang="en-US" sz="900" b="0" i="0" u="none" strike="noStrike" baseline="0" dirty="0" err="1">
                <a:latin typeface="AdvOT60b39377.I"/>
              </a:rPr>
              <a:t>Zalcberg</a:t>
            </a:r>
            <a:r>
              <a:rPr lang="en-US" sz="900" b="0" i="0" u="none" strike="noStrike" baseline="0" dirty="0">
                <a:latin typeface="AdvOT60b39377.I"/>
              </a:rPr>
              <a:t>, Yoon-Koo Kang, </a:t>
            </a:r>
            <a:r>
              <a:rPr lang="en-US" sz="900" b="0" i="0" u="none" strike="noStrike" baseline="0" dirty="0" err="1">
                <a:latin typeface="AdvOT60b39377.I"/>
              </a:rPr>
              <a:t>Albiruni</a:t>
            </a:r>
            <a:r>
              <a:rPr lang="en-US" sz="900" b="0" i="0" u="none" strike="noStrike" baseline="0" dirty="0">
                <a:latin typeface="AdvOT60b39377.I"/>
              </a:rPr>
              <a:t> Ryan Abdul Razak, Jonathan C. Trent, Steven Attia, Axel Le </a:t>
            </a:r>
            <a:r>
              <a:rPr lang="en-US" sz="900" b="0" i="0" u="none" strike="noStrike" baseline="0" dirty="0" err="1">
                <a:latin typeface="AdvOT60b39377.I"/>
              </a:rPr>
              <a:t>Cesne</a:t>
            </a:r>
            <a:r>
              <a:rPr lang="en-US" sz="900" b="0" i="0" u="none" strike="noStrike" baseline="0" dirty="0">
                <a:latin typeface="AdvOT60b39377.I"/>
              </a:rPr>
              <a:t>, William Reichmann, Haroun </a:t>
            </a:r>
            <a:r>
              <a:rPr lang="en-US" sz="900" b="0" i="0" u="none" strike="noStrike" baseline="0" dirty="0" err="1">
                <a:latin typeface="AdvOT60b39377.I"/>
              </a:rPr>
              <a:t>Achour</a:t>
            </a:r>
            <a:r>
              <a:rPr lang="en-US" sz="900" b="0" i="0" u="none" strike="noStrike" baseline="0" dirty="0">
                <a:latin typeface="AdvOT60b39377.I"/>
              </a:rPr>
              <a:t>, Matthew L. Sherman, Rodrigo Ruiz-Soto, Sebastian Bauer, Michael C. Heinrich, on behalf of the INTRIGUE Investigators; </a:t>
            </a:r>
          </a:p>
          <a:p>
            <a:pPr algn="l"/>
            <a:endParaRPr lang="en-US" sz="900" b="0" i="0" u="none" strike="noStrike" baseline="0" dirty="0">
              <a:latin typeface="AdvOT60b39377.I"/>
            </a:endParaRPr>
          </a:p>
          <a:p>
            <a:pPr algn="l"/>
            <a:r>
              <a:rPr lang="en-US" altLang="zh-CN" sz="900" b="1" dirty="0">
                <a:latin typeface="微软雅黑" panose="020B0503020204020204" pitchFamily="34" charset="-122"/>
                <a:ea typeface="微软雅黑" panose="020B0503020204020204" pitchFamily="34" charset="-122"/>
              </a:rPr>
              <a:t>Organization: </a:t>
            </a:r>
            <a:r>
              <a:rPr lang="en-US" sz="900" b="0" i="0" u="none" strike="noStrike" baseline="0" dirty="0">
                <a:latin typeface="AdvOT60b39377.I"/>
              </a:rPr>
              <a:t>Sarcoma Unit, The Royal Marsden NHS Foundation Trust and Institute of Cancer Research, London, United Kingdom; Centre Le´ on Be´ </a:t>
            </a:r>
            <a:r>
              <a:rPr lang="en-US" sz="900" b="0" i="0" u="none" strike="noStrike" baseline="0" dirty="0" err="1">
                <a:latin typeface="AdvOT60b39377.I"/>
              </a:rPr>
              <a:t>rard</a:t>
            </a:r>
            <a:r>
              <a:rPr lang="en-US" sz="900" b="0" i="0" u="none" strike="noStrike" baseline="0" dirty="0">
                <a:latin typeface="AdvOT60b39377.I"/>
              </a:rPr>
              <a:t>, Lyon, France; Dana-Farber Cancer</a:t>
            </a:r>
          </a:p>
          <a:p>
            <a:pPr algn="l"/>
            <a:r>
              <a:rPr lang="en-US" sz="900" b="0" i="0" u="none" strike="noStrike" baseline="0" dirty="0">
                <a:latin typeface="AdvOT60b39377.I"/>
              </a:rPr>
              <a:t>Institute, Boston, MA; Leiden University Medical Center, Leiden, Netherlands; University </a:t>
            </a:r>
            <a:r>
              <a:rPr lang="en-US" sz="900" b="0" i="0" u="none" strike="noStrike" baseline="0" dirty="0" err="1">
                <a:latin typeface="AdvOT60b39377.I"/>
              </a:rPr>
              <a:t>HospitalsLeuven</a:t>
            </a:r>
            <a:r>
              <a:rPr lang="en-US" sz="900" b="0" i="0" u="none" strike="noStrike" baseline="0" dirty="0">
                <a:latin typeface="AdvOT60b39377.I"/>
              </a:rPr>
              <a:t>, Department of General Medical Oncology, Leuven Cancer Institute, KU Leuven, Leuven, Belgium; Fox Chase Cancer Center, Temple University Health System, Philadelphia, PA; Monash University School of Public Health and Preventive Medicine and Department of Medical Oncology, Alfred Health, Melbourne, VIC, Australia; Asan Medical Center, University of Ulsan, Seoul, Korea</a:t>
            </a:r>
            <a:r>
              <a:rPr lang="en-US" sz="900" dirty="0">
                <a:latin typeface="AdvOT60b39377.I"/>
              </a:rPr>
              <a:t> </a:t>
            </a:r>
            <a:r>
              <a:rPr lang="en-US" sz="900" b="0" i="0" u="none" strike="noStrike" baseline="0" dirty="0">
                <a:latin typeface="AdvOT60b39377.I"/>
              </a:rPr>
              <a:t>Republic of (South); Toronto Sarcoma Program, Princess Margaret Cancer Center, Toronto, </a:t>
            </a:r>
            <a:r>
              <a:rPr lang="en-US" sz="900" b="0" i="0" u="none" strike="noStrike" baseline="0" dirty="0" err="1">
                <a:latin typeface="AdvOT60b39377.I"/>
              </a:rPr>
              <a:t>ON,Canada</a:t>
            </a:r>
            <a:r>
              <a:rPr lang="en-US" sz="900" b="0" i="0" u="none" strike="noStrike" baseline="0" dirty="0">
                <a:latin typeface="AdvOT60b39377.I"/>
              </a:rPr>
              <a:t>; Sylvester Comprehensive Cancer Center, University of Miami Health System, Miami, FL; Mayo Clinic, Jacksonville, FL; Gustave </a:t>
            </a:r>
            <a:r>
              <a:rPr lang="en-US" sz="900" b="0" i="0" u="none" strike="noStrike" baseline="0" dirty="0" err="1">
                <a:latin typeface="AdvOT60b39377.I"/>
              </a:rPr>
              <a:t>Roussy</a:t>
            </a:r>
            <a:r>
              <a:rPr lang="en-US" sz="900" b="0" i="0" u="none" strike="noStrike" baseline="0" dirty="0">
                <a:latin typeface="AdvOT60b39377.I"/>
              </a:rPr>
              <a:t>, Villejuif, France; </a:t>
            </a:r>
            <a:r>
              <a:rPr lang="en-US" sz="900" b="0" i="0" u="none" strike="noStrike" baseline="0" dirty="0" err="1">
                <a:latin typeface="AdvOT60b39377.I"/>
              </a:rPr>
              <a:t>Deciphera</a:t>
            </a:r>
            <a:r>
              <a:rPr lang="en-US" sz="900" b="0" i="0" u="none" strike="noStrike" baseline="0" dirty="0">
                <a:latin typeface="AdvOT60b39377.I"/>
              </a:rPr>
              <a:t> Pharmaceuticals, </a:t>
            </a:r>
            <a:r>
              <a:rPr lang="en-US" sz="900" b="0" i="0" u="none" strike="noStrike" baseline="0" dirty="0" err="1">
                <a:latin typeface="AdvOT60b39377.I"/>
              </a:rPr>
              <a:t>LLC,Waltham</a:t>
            </a:r>
            <a:r>
              <a:rPr lang="en-US" sz="900" b="0" i="0" u="none" strike="noStrike" baseline="0" dirty="0">
                <a:latin typeface="AdvOT60b39377.I"/>
              </a:rPr>
              <a:t>, MA; Department of Medical Oncology, Sarcoma Center/West German Cancer </a:t>
            </a:r>
            <a:r>
              <a:rPr lang="en-US" sz="900" b="0" i="0" u="none" strike="noStrike" baseline="0" dirty="0" err="1">
                <a:latin typeface="AdvOT60b39377.I"/>
              </a:rPr>
              <a:t>Center,University</a:t>
            </a:r>
            <a:r>
              <a:rPr lang="en-US" sz="900" b="0" i="0" u="none" strike="noStrike" baseline="0" dirty="0">
                <a:latin typeface="AdvOT60b39377.I"/>
              </a:rPr>
              <a:t> Hospital Essen, University Duisburg-Essen and German Cancer Consortium (DKTK), </a:t>
            </a:r>
            <a:r>
              <a:rPr lang="en-US" sz="900" b="0" i="0" u="none" strike="noStrike" baseline="0" dirty="0" err="1">
                <a:latin typeface="AdvOT60b39377.I"/>
              </a:rPr>
              <a:t>PartnerSite</a:t>
            </a:r>
            <a:r>
              <a:rPr lang="en-US" sz="900" b="0" i="0" u="none" strike="noStrike" baseline="0" dirty="0">
                <a:latin typeface="AdvOT60b39377.I"/>
              </a:rPr>
              <a:t> University Hospital Essen, Essen, Germany; Portland VA Health Care System and OHSU Knight Cancer Institute, Portland, OR</a:t>
            </a:r>
            <a:endParaRPr lang="en-US" sz="900" dirty="0"/>
          </a:p>
        </p:txBody>
      </p:sp>
      <p:sp>
        <p:nvSpPr>
          <p:cNvPr id="8" name="文本框 3">
            <a:extLst>
              <a:ext uri="{FF2B5EF4-FFF2-40B4-BE49-F238E27FC236}">
                <a16:creationId xmlns:a16="http://schemas.microsoft.com/office/drawing/2014/main" id="{A8C89427-A5A9-4545-495C-FFE145AAE063}"/>
              </a:ext>
            </a:extLst>
          </p:cNvPr>
          <p:cNvSpPr txBox="1"/>
          <p:nvPr/>
        </p:nvSpPr>
        <p:spPr>
          <a:xfrm>
            <a:off x="331129" y="6516381"/>
            <a:ext cx="6349711" cy="215444"/>
          </a:xfrm>
          <a:prstGeom prst="rect">
            <a:avLst/>
          </a:prstGeom>
          <a:noFill/>
        </p:spPr>
        <p:txBody>
          <a:bodyPr wrap="square">
            <a:spAutoFit/>
          </a:bodyPr>
          <a:lstStyle/>
          <a:p>
            <a:r>
              <a:rPr lang="it-IT" altLang="zh-CN" sz="800" dirty="0">
                <a:ea typeface="微软雅黑" panose="020B0503020204020204" pitchFamily="34" charset="-122"/>
                <a:sym typeface="Arial" panose="020B0604020202020204" pitchFamily="34" charset="0"/>
              </a:rPr>
              <a:t>Robin Lewis Jones, et al. 2023 ASCO</a:t>
            </a:r>
            <a:r>
              <a:rPr lang="en-US" altLang="zh-CN" sz="800" dirty="0">
                <a:ea typeface="微软雅黑" panose="020B0503020204020204" pitchFamily="34" charset="-122"/>
                <a:sym typeface="Arial" panose="020B0604020202020204" pitchFamily="34" charset="0"/>
              </a:rPr>
              <a:t>.</a:t>
            </a:r>
            <a:r>
              <a:rPr lang="en-US" sz="800" dirty="0">
                <a:solidFill>
                  <a:schemeClr val="tx1"/>
                </a:solidFill>
                <a:ea typeface="微软雅黑" panose="020B0503020204020204" pitchFamily="34" charset="-122"/>
                <a:cs typeface="Arial" panose="020B0604020202020204" pitchFamily="34" charset="0"/>
              </a:rPr>
              <a:t>Poster Bd #458</a:t>
            </a:r>
          </a:p>
        </p:txBody>
      </p:sp>
      <p:sp>
        <p:nvSpPr>
          <p:cNvPr id="3" name="Title 1">
            <a:extLst>
              <a:ext uri="{FF2B5EF4-FFF2-40B4-BE49-F238E27FC236}">
                <a16:creationId xmlns:a16="http://schemas.microsoft.com/office/drawing/2014/main" id="{00BBCA33-58F3-1572-F647-EBF8180802CF}"/>
              </a:ext>
            </a:extLst>
          </p:cNvPr>
          <p:cNvSpPr txBox="1">
            <a:spLocks/>
          </p:cNvSpPr>
          <p:nvPr/>
        </p:nvSpPr>
        <p:spPr>
          <a:xfrm>
            <a:off x="331129" y="0"/>
            <a:ext cx="11944350" cy="972355"/>
          </a:xfrm>
          <a:prstGeom prst="rect">
            <a:avLst/>
          </a:prstGeom>
        </p:spPr>
        <p:txBody>
          <a:bodyPr vert="horz" lIns="91434" tIns="45718" rIns="91434" bIns="45718" rtlCol="0" anchor="ctr">
            <a:normAutofit/>
          </a:bodyPr>
          <a:lstStyle>
            <a:lvl1pPr algn="l" defTabSz="1219090" rtl="0" eaLnBrk="1" latinLnBrk="0" hangingPunct="1">
              <a:lnSpc>
                <a:spcPct val="90000"/>
              </a:lnSpc>
              <a:spcBef>
                <a:spcPct val="0"/>
              </a:spcBef>
              <a:buNone/>
              <a:defRPr sz="3200" b="1" kern="1200">
                <a:solidFill>
                  <a:schemeClr val="accent1">
                    <a:lumMod val="50000"/>
                  </a:schemeClr>
                </a:solidFill>
                <a:latin typeface="微软雅黑" panose="020B0503020204020204" pitchFamily="34" charset="-122"/>
                <a:ea typeface="+mj-ea"/>
                <a:cs typeface="+mj-cs"/>
              </a:defRPr>
            </a:lvl1pPr>
          </a:lstStyle>
          <a:p>
            <a:r>
              <a:rPr lang="en-US" sz="2400" dirty="0">
                <a:solidFill>
                  <a:schemeClr val="tx1"/>
                </a:solidFill>
                <a:ea typeface="微软雅黑" panose="020B0503020204020204" pitchFamily="34" charset="-122"/>
                <a:cs typeface="Arial" panose="020B0604020202020204" pitchFamily="34" charset="0"/>
              </a:rPr>
              <a:t>Poster Bd #458</a:t>
            </a:r>
          </a:p>
        </p:txBody>
      </p:sp>
    </p:spTree>
    <p:extLst>
      <p:ext uri="{BB962C8B-B14F-4D97-AF65-F5344CB8AC3E}">
        <p14:creationId xmlns:p14="http://schemas.microsoft.com/office/powerpoint/2010/main" val="136290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EECD6BA-457F-4E04-98B7-5ABC979C8803}"/>
              </a:ext>
            </a:extLst>
          </p:cNvPr>
          <p:cNvSpPr txBox="1">
            <a:spLocks/>
          </p:cNvSpPr>
          <p:nvPr/>
        </p:nvSpPr>
        <p:spPr>
          <a:xfrm>
            <a:off x="938686" y="220358"/>
            <a:ext cx="11253314" cy="923716"/>
          </a:xfrm>
          <a:prstGeom prst="rect">
            <a:avLst/>
          </a:prstGeom>
        </p:spPr>
        <p:txBody>
          <a:bodyPr vert="horz" lIns="91434" tIns="45718" rIns="91434" bIns="45718" rtlCol="0" anchor="ctr">
            <a:normAutofit/>
          </a:bodyPr>
          <a:lstStyle>
            <a:lvl1pPr algn="l" defTabSz="1219090" rtl="0" eaLnBrk="1" latinLnBrk="0" hangingPunct="1">
              <a:lnSpc>
                <a:spcPct val="90000"/>
              </a:lnSpc>
              <a:spcBef>
                <a:spcPct val="0"/>
              </a:spcBef>
              <a:buNone/>
              <a:defRPr sz="2800" b="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研究介绍</a:t>
            </a:r>
          </a:p>
        </p:txBody>
      </p:sp>
      <p:sp>
        <p:nvSpPr>
          <p:cNvPr id="10" name="矩形 9">
            <a:extLst>
              <a:ext uri="{FF2B5EF4-FFF2-40B4-BE49-F238E27FC236}">
                <a16:creationId xmlns:a16="http://schemas.microsoft.com/office/drawing/2014/main" id="{334230D1-D908-4E8B-B4AF-FC856331C854}"/>
              </a:ext>
            </a:extLst>
          </p:cNvPr>
          <p:cNvSpPr/>
          <p:nvPr/>
        </p:nvSpPr>
        <p:spPr>
          <a:xfrm>
            <a:off x="1166648" y="1644056"/>
            <a:ext cx="9858704" cy="3569888"/>
          </a:xfrm>
          <a:prstGeom prst="rect">
            <a:avLst/>
          </a:prstGeom>
        </p:spPr>
        <p:txBody>
          <a:bodyPr wrap="square">
            <a:spAutoFit/>
          </a:bodyPr>
          <a:lstStyle/>
          <a:p>
            <a:pPr marL="285750" indent="-285750">
              <a:lnSpc>
                <a:spcPct val="120000"/>
              </a:lnSpc>
              <a:spcAft>
                <a:spcPts val="600"/>
              </a:spcAft>
              <a:buFont typeface="Arial" panose="020B0604020202020204" pitchFamily="34" charset="0"/>
              <a:buChar char="•"/>
            </a:pPr>
            <a:r>
              <a:rPr lang="en-US" altLang="zh-CN" sz="1200" dirty="0">
                <a:highlight>
                  <a:srgbClr val="FEFEFE"/>
                </a:highlight>
                <a:latin typeface="微软雅黑" panose="020B0503020204020204" pitchFamily="34" charset="-122"/>
                <a:ea typeface="微软雅黑" panose="020B0503020204020204" pitchFamily="34" charset="-122"/>
              </a:rPr>
              <a:t>INTRIGUE(NCT03673501)</a:t>
            </a:r>
            <a:r>
              <a:rPr lang="zh-CN" altLang="en-US" sz="1200" dirty="0">
                <a:highlight>
                  <a:srgbClr val="FEFEFE"/>
                </a:highlight>
                <a:latin typeface="微软雅黑" panose="020B0503020204020204" pitchFamily="34" charset="-122"/>
                <a:ea typeface="微软雅黑" panose="020B0503020204020204" pitchFamily="34" charset="-122"/>
              </a:rPr>
              <a:t>是一项随机、开放标签、全球、多中心、</a:t>
            </a:r>
            <a:r>
              <a:rPr lang="en-US" altLang="zh-CN" sz="1200" dirty="0">
                <a:highlight>
                  <a:srgbClr val="FEFEFE"/>
                </a:highlight>
                <a:latin typeface="微软雅黑" panose="020B0503020204020204" pitchFamily="34" charset="-122"/>
                <a:ea typeface="微软雅黑" panose="020B0503020204020204" pitchFamily="34" charset="-122"/>
              </a:rPr>
              <a:t>III</a:t>
            </a:r>
            <a:r>
              <a:rPr lang="zh-CN" altLang="en-US" sz="1200" dirty="0">
                <a:highlight>
                  <a:srgbClr val="FEFEFE"/>
                </a:highlight>
                <a:latin typeface="微软雅黑" panose="020B0503020204020204" pitchFamily="34" charset="-122"/>
                <a:ea typeface="微软雅黑" panose="020B0503020204020204" pitchFamily="34" charset="-122"/>
              </a:rPr>
              <a:t>期研究，比较瑞派替尼 </a:t>
            </a:r>
            <a:r>
              <a:rPr lang="en-US" altLang="zh-CN" sz="1200" dirty="0">
                <a:highlight>
                  <a:srgbClr val="FEFEFE"/>
                </a:highlight>
                <a:latin typeface="微软雅黑" panose="020B0503020204020204" pitchFamily="34" charset="-122"/>
                <a:ea typeface="微软雅黑" panose="020B0503020204020204" pitchFamily="34" charset="-122"/>
              </a:rPr>
              <a:t>vs </a:t>
            </a:r>
            <a:r>
              <a:rPr lang="zh-CN" altLang="en-US" sz="1200" dirty="0">
                <a:highlight>
                  <a:srgbClr val="FEFEFE"/>
                </a:highlight>
                <a:latin typeface="微软雅黑" panose="020B0503020204020204" pitchFamily="34" charset="-122"/>
                <a:ea typeface="微软雅黑" panose="020B0503020204020204" pitchFamily="34" charset="-122"/>
              </a:rPr>
              <a:t>舒尼替尼治疗经伊马替尼一线治疗疾病进展或不耐受的晚期</a:t>
            </a:r>
            <a:r>
              <a:rPr lang="en-US" altLang="zh-CN" sz="1200" dirty="0">
                <a:highlight>
                  <a:srgbClr val="FEFEFE"/>
                </a:highlight>
                <a:latin typeface="微软雅黑" panose="020B0503020204020204" pitchFamily="34" charset="-122"/>
                <a:ea typeface="微软雅黑" panose="020B0503020204020204" pitchFamily="34" charset="-122"/>
              </a:rPr>
              <a:t>GIST</a:t>
            </a:r>
            <a:r>
              <a:rPr lang="zh-CN" altLang="en-US" sz="1200" dirty="0">
                <a:highlight>
                  <a:srgbClr val="FEFEFE"/>
                </a:highlight>
                <a:latin typeface="微软雅黑" panose="020B0503020204020204" pitchFamily="34" charset="-122"/>
                <a:ea typeface="微软雅黑" panose="020B0503020204020204" pitchFamily="34" charset="-122"/>
              </a:rPr>
              <a:t>患者</a:t>
            </a:r>
            <a:r>
              <a:rPr lang="en-US" altLang="zh-CN" sz="1200" baseline="30000" dirty="0">
                <a:highlight>
                  <a:srgbClr val="FEFEFE"/>
                </a:highlight>
                <a:latin typeface="微软雅黑" panose="020B0503020204020204" pitchFamily="34" charset="-122"/>
                <a:ea typeface="微软雅黑" panose="020B0503020204020204" pitchFamily="34" charset="-122"/>
              </a:rPr>
              <a:t>1</a:t>
            </a:r>
            <a:endParaRPr lang="en-US" altLang="zh-CN" sz="1200" dirty="0">
              <a:highlight>
                <a:srgbClr val="FEFEFE"/>
              </a:highlight>
              <a:latin typeface="微软雅黑" panose="020B0503020204020204" pitchFamily="34" charset="-122"/>
              <a:ea typeface="微软雅黑" panose="020B0503020204020204" pitchFamily="34" charset="-122"/>
            </a:endParaRPr>
          </a:p>
          <a:p>
            <a:pPr marL="285750" indent="-285750">
              <a:lnSpc>
                <a:spcPct val="120000"/>
              </a:lnSpc>
              <a:spcAft>
                <a:spcPts val="600"/>
              </a:spcAft>
              <a:buFont typeface="Arial" panose="020B0604020202020204" pitchFamily="34" charset="0"/>
              <a:buChar char="•"/>
            </a:pPr>
            <a:r>
              <a:rPr lang="zh-CN" altLang="en-US" sz="1200" dirty="0">
                <a:highlight>
                  <a:srgbClr val="FEFEFE"/>
                </a:highlight>
                <a:latin typeface="微软雅黑" panose="020B0503020204020204" pitchFamily="34" charset="-122"/>
                <a:ea typeface="微软雅黑" panose="020B0503020204020204" pitchFamily="34" charset="-122"/>
              </a:rPr>
              <a:t>瑞派替尼是一种开关控制</a:t>
            </a:r>
            <a:r>
              <a:rPr lang="en-US" altLang="zh-CN" sz="1200" dirty="0">
                <a:highlight>
                  <a:srgbClr val="FEFEFE"/>
                </a:highlight>
                <a:latin typeface="微软雅黑" panose="020B0503020204020204" pitchFamily="34" charset="-122"/>
                <a:ea typeface="微软雅黑" panose="020B0503020204020204" pitchFamily="34" charset="-122"/>
              </a:rPr>
              <a:t>KIT/PDGFRA</a:t>
            </a:r>
            <a:r>
              <a:rPr lang="zh-CN" altLang="en-US" sz="1200" dirty="0">
                <a:highlight>
                  <a:srgbClr val="FEFEFE"/>
                </a:highlight>
                <a:latin typeface="微软雅黑" panose="020B0503020204020204" pitchFamily="34" charset="-122"/>
                <a:ea typeface="微软雅黑" panose="020B0503020204020204" pitchFamily="34" charset="-122"/>
              </a:rPr>
              <a:t>酪氨酸激酶抑制剂</a:t>
            </a:r>
            <a:r>
              <a:rPr lang="en-US" altLang="zh-CN" sz="1200" dirty="0">
                <a:highlight>
                  <a:srgbClr val="FEFEFE"/>
                </a:highlight>
                <a:latin typeface="微软雅黑" panose="020B0503020204020204" pitchFamily="34" charset="-122"/>
                <a:ea typeface="微软雅黑" panose="020B0503020204020204" pitchFamily="34" charset="-122"/>
              </a:rPr>
              <a:t>(TKI)</a:t>
            </a:r>
            <a:r>
              <a:rPr lang="zh-CN" altLang="en-US" sz="1200" dirty="0">
                <a:highlight>
                  <a:srgbClr val="FEFEFE"/>
                </a:highlight>
                <a:latin typeface="微软雅黑" panose="020B0503020204020204" pitchFamily="34" charset="-122"/>
                <a:ea typeface="微软雅黑" panose="020B0503020204020204" pitchFamily="34" charset="-122"/>
              </a:rPr>
              <a:t>，被批准用于既往接受过≥</a:t>
            </a:r>
            <a:r>
              <a:rPr lang="en-US" altLang="zh-CN" sz="1200" dirty="0">
                <a:highlight>
                  <a:srgbClr val="FEFEFE"/>
                </a:highlight>
                <a:latin typeface="微软雅黑" panose="020B0503020204020204" pitchFamily="34" charset="-122"/>
                <a:ea typeface="微软雅黑" panose="020B0503020204020204" pitchFamily="34" charset="-122"/>
              </a:rPr>
              <a:t>3</a:t>
            </a:r>
            <a:r>
              <a:rPr lang="zh-CN" altLang="en-US" sz="1200" dirty="0">
                <a:highlight>
                  <a:srgbClr val="FEFEFE"/>
                </a:highlight>
                <a:latin typeface="微软雅黑" panose="020B0503020204020204" pitchFamily="34" charset="-122"/>
                <a:ea typeface="微软雅黑" panose="020B0503020204020204" pitchFamily="34" charset="-122"/>
              </a:rPr>
              <a:t>种激酶抑制剂</a:t>
            </a:r>
            <a:r>
              <a:rPr lang="en-US" altLang="zh-CN" sz="1200" dirty="0">
                <a:highlight>
                  <a:srgbClr val="FEFEFE"/>
                </a:highlight>
                <a:latin typeface="微软雅黑" panose="020B0503020204020204" pitchFamily="34" charset="-122"/>
                <a:ea typeface="微软雅黑" panose="020B0503020204020204" pitchFamily="34" charset="-122"/>
              </a:rPr>
              <a:t>(</a:t>
            </a:r>
            <a:r>
              <a:rPr lang="zh-CN" altLang="en-US" sz="1200" dirty="0">
                <a:highlight>
                  <a:srgbClr val="FEFEFE"/>
                </a:highlight>
                <a:latin typeface="微软雅黑" panose="020B0503020204020204" pitchFamily="34" charset="-122"/>
                <a:ea typeface="微软雅黑" panose="020B0503020204020204" pitchFamily="34" charset="-122"/>
              </a:rPr>
              <a:t>包括伊马替尼</a:t>
            </a:r>
            <a:r>
              <a:rPr lang="en-US" altLang="zh-CN" sz="1200" dirty="0">
                <a:highlight>
                  <a:srgbClr val="FEFEFE"/>
                </a:highlight>
                <a:latin typeface="微软雅黑" panose="020B0503020204020204" pitchFamily="34" charset="-122"/>
                <a:ea typeface="微软雅黑" panose="020B0503020204020204" pitchFamily="34" charset="-122"/>
              </a:rPr>
              <a:t>)</a:t>
            </a:r>
            <a:r>
              <a:rPr lang="zh-CN" altLang="en-US" sz="1200" dirty="0">
                <a:highlight>
                  <a:srgbClr val="FEFEFE"/>
                </a:highlight>
                <a:latin typeface="微软雅黑" panose="020B0503020204020204" pitchFamily="34" charset="-122"/>
                <a:ea typeface="微软雅黑" panose="020B0503020204020204" pitchFamily="34" charset="-122"/>
              </a:rPr>
              <a:t>治疗的胃肠间质瘤</a:t>
            </a:r>
            <a:r>
              <a:rPr lang="en-US" altLang="zh-CN" sz="1200" dirty="0">
                <a:highlight>
                  <a:srgbClr val="FEFEFE"/>
                </a:highlight>
                <a:latin typeface="微软雅黑" panose="020B0503020204020204" pitchFamily="34" charset="-122"/>
                <a:ea typeface="微软雅黑" panose="020B0503020204020204" pitchFamily="34" charset="-122"/>
              </a:rPr>
              <a:t>(GIST)</a:t>
            </a:r>
            <a:r>
              <a:rPr lang="zh-CN" altLang="en-US" sz="1200" dirty="0">
                <a:highlight>
                  <a:srgbClr val="FEFEFE"/>
                </a:highlight>
                <a:latin typeface="微软雅黑" panose="020B0503020204020204" pitchFamily="34" charset="-122"/>
                <a:ea typeface="微软雅黑" panose="020B0503020204020204" pitchFamily="34" charset="-122"/>
              </a:rPr>
              <a:t>患者</a:t>
            </a:r>
            <a:r>
              <a:rPr lang="en-US" altLang="zh-CN" sz="1200" baseline="30000" dirty="0">
                <a:highlight>
                  <a:srgbClr val="FEFEFE"/>
                </a:highlight>
                <a:latin typeface="微软雅黑" panose="020B0503020204020204" pitchFamily="34" charset="-122"/>
                <a:ea typeface="微软雅黑" panose="020B0503020204020204" pitchFamily="34" charset="-122"/>
              </a:rPr>
              <a:t>2</a:t>
            </a:r>
            <a:r>
              <a:rPr lang="zh-CN" altLang="en-US" sz="1200" baseline="30000" dirty="0">
                <a:highlight>
                  <a:srgbClr val="FEFEFE"/>
                </a:highlight>
                <a:latin typeface="微软雅黑" panose="020B0503020204020204" pitchFamily="34" charset="-122"/>
                <a:ea typeface="微软雅黑" panose="020B0503020204020204" pitchFamily="34" charset="-122"/>
              </a:rPr>
              <a:t>，</a:t>
            </a:r>
            <a:r>
              <a:rPr lang="en-US" altLang="zh-CN" sz="1200" baseline="30000" dirty="0">
                <a:highlight>
                  <a:srgbClr val="FEFEFE"/>
                </a:highlight>
                <a:latin typeface="微软雅黑" panose="020B0503020204020204" pitchFamily="34" charset="-122"/>
                <a:ea typeface="微软雅黑" panose="020B0503020204020204" pitchFamily="34" charset="-122"/>
              </a:rPr>
              <a:t>3</a:t>
            </a:r>
            <a:endParaRPr lang="en-US" altLang="zh-CN" sz="1200" dirty="0">
              <a:highlight>
                <a:srgbClr val="FEFEFE"/>
              </a:highlight>
              <a:latin typeface="微软雅黑" panose="020B0503020204020204" pitchFamily="34" charset="-122"/>
              <a:ea typeface="微软雅黑" panose="020B0503020204020204" pitchFamily="34" charset="-122"/>
            </a:endParaRPr>
          </a:p>
          <a:p>
            <a:pPr marL="285750" indent="-285750">
              <a:lnSpc>
                <a:spcPct val="120000"/>
              </a:lnSpc>
              <a:spcAft>
                <a:spcPts val="600"/>
              </a:spcAft>
              <a:buFont typeface="Arial" panose="020B0604020202020204" pitchFamily="34" charset="0"/>
              <a:buChar char="•"/>
            </a:pPr>
            <a:r>
              <a:rPr lang="zh-CN" altLang="en-US" sz="1200" dirty="0">
                <a:highlight>
                  <a:srgbClr val="FEFEFE"/>
                </a:highlight>
                <a:latin typeface="微软雅黑" panose="020B0503020204020204" pitchFamily="34" charset="-122"/>
                <a:ea typeface="微软雅黑" panose="020B0503020204020204" pitchFamily="34" charset="-122"/>
              </a:rPr>
              <a:t>舒尼替尼获批用于经伊马替尼治疗后进展或不耐受的晚期</a:t>
            </a:r>
            <a:r>
              <a:rPr lang="en-US" altLang="zh-CN" sz="1200" dirty="0">
                <a:highlight>
                  <a:srgbClr val="FEFEFE"/>
                </a:highlight>
                <a:latin typeface="微软雅黑" panose="020B0503020204020204" pitchFamily="34" charset="-122"/>
                <a:ea typeface="微软雅黑" panose="020B0503020204020204" pitchFamily="34" charset="-122"/>
              </a:rPr>
              <a:t>GIST</a:t>
            </a:r>
            <a:r>
              <a:rPr lang="zh-CN" altLang="en-US" sz="1200" dirty="0">
                <a:highlight>
                  <a:srgbClr val="FEFEFE"/>
                </a:highlight>
                <a:latin typeface="微软雅黑" panose="020B0503020204020204" pitchFamily="34" charset="-122"/>
                <a:ea typeface="微软雅黑" panose="020B0503020204020204" pitchFamily="34" charset="-122"/>
              </a:rPr>
              <a:t>患者的二线治疗</a:t>
            </a:r>
            <a:r>
              <a:rPr lang="en-US" altLang="zh-CN" sz="1200" baseline="30000" dirty="0">
                <a:highlight>
                  <a:srgbClr val="FEFEFE"/>
                </a:highlight>
                <a:latin typeface="微软雅黑" panose="020B0503020204020204" pitchFamily="34" charset="-122"/>
                <a:ea typeface="微软雅黑" panose="020B0503020204020204" pitchFamily="34" charset="-122"/>
              </a:rPr>
              <a:t>4</a:t>
            </a:r>
          </a:p>
          <a:p>
            <a:pPr marL="285750" indent="-285750">
              <a:lnSpc>
                <a:spcPct val="120000"/>
              </a:lnSpc>
              <a:spcAft>
                <a:spcPts val="600"/>
              </a:spcAft>
              <a:buFont typeface="Arial" panose="020B0604020202020204" pitchFamily="34" charset="0"/>
              <a:buChar char="•"/>
            </a:pPr>
            <a:r>
              <a:rPr lang="zh-CN" altLang="en-US" sz="1200" dirty="0">
                <a:highlight>
                  <a:srgbClr val="FEFEFE"/>
                </a:highlight>
                <a:latin typeface="微软雅黑" panose="020B0503020204020204" pitchFamily="34" charset="-122"/>
                <a:ea typeface="微软雅黑" panose="020B0503020204020204" pitchFamily="34" charset="-122"/>
              </a:rPr>
              <a:t>在</a:t>
            </a:r>
            <a:r>
              <a:rPr lang="en-US" altLang="zh-CN" sz="1200" dirty="0">
                <a:highlight>
                  <a:srgbClr val="FEFEFE"/>
                </a:highlight>
                <a:latin typeface="微软雅黑" panose="020B0503020204020204" pitchFamily="34" charset="-122"/>
                <a:ea typeface="微软雅黑" panose="020B0503020204020204" pitchFamily="34" charset="-122"/>
              </a:rPr>
              <a:t>INTRIGUE</a:t>
            </a:r>
            <a:r>
              <a:rPr lang="zh-CN" altLang="en-US" sz="1200" dirty="0">
                <a:highlight>
                  <a:srgbClr val="FEFEFE"/>
                </a:highlight>
                <a:latin typeface="微软雅黑" panose="020B0503020204020204" pitchFamily="34" charset="-122"/>
                <a:ea typeface="微软雅黑" panose="020B0503020204020204" pitchFamily="34" charset="-122"/>
              </a:rPr>
              <a:t>试验中初步分析无进展生存期</a:t>
            </a:r>
            <a:r>
              <a:rPr lang="en-US" altLang="zh-CN" sz="1200" dirty="0">
                <a:highlight>
                  <a:srgbClr val="FEFEFE"/>
                </a:highlight>
                <a:latin typeface="微软雅黑" panose="020B0503020204020204" pitchFamily="34" charset="-122"/>
                <a:ea typeface="微软雅黑" panose="020B0503020204020204" pitchFamily="34" charset="-122"/>
              </a:rPr>
              <a:t>(PFS)</a:t>
            </a:r>
            <a:r>
              <a:rPr lang="zh-CN" altLang="en-US" sz="1200" dirty="0">
                <a:highlight>
                  <a:srgbClr val="FEFEFE"/>
                </a:highlight>
                <a:latin typeface="微软雅黑" panose="020B0503020204020204" pitchFamily="34" charset="-122"/>
                <a:ea typeface="微软雅黑" panose="020B0503020204020204" pitchFamily="34" charset="-122"/>
              </a:rPr>
              <a:t>时，进行总生存期</a:t>
            </a:r>
            <a:r>
              <a:rPr lang="en-US" altLang="zh-CN" sz="1200" dirty="0">
                <a:highlight>
                  <a:srgbClr val="FEFEFE"/>
                </a:highlight>
                <a:latin typeface="微软雅黑" panose="020B0503020204020204" pitchFamily="34" charset="-122"/>
                <a:ea typeface="微软雅黑" panose="020B0503020204020204" pitchFamily="34" charset="-122"/>
              </a:rPr>
              <a:t>(OS)</a:t>
            </a:r>
            <a:r>
              <a:rPr lang="zh-CN" altLang="en-US" sz="1200" dirty="0">
                <a:highlight>
                  <a:srgbClr val="FEFEFE"/>
                </a:highlight>
                <a:latin typeface="微软雅黑" panose="020B0503020204020204" pitchFamily="34" charset="-122"/>
                <a:ea typeface="微软雅黑" panose="020B0503020204020204" pitchFamily="34" charset="-122"/>
              </a:rPr>
              <a:t>的首次中期分析</a:t>
            </a:r>
            <a:r>
              <a:rPr lang="en-US" altLang="zh-CN" sz="1200" dirty="0">
                <a:highlight>
                  <a:srgbClr val="FEFEFE"/>
                </a:highlight>
                <a:latin typeface="微软雅黑" panose="020B0503020204020204" pitchFamily="34" charset="-122"/>
                <a:ea typeface="微软雅黑" panose="020B0503020204020204" pitchFamily="34" charset="-122"/>
              </a:rPr>
              <a:t>(IA)</a:t>
            </a:r>
          </a:p>
          <a:p>
            <a:pPr marL="628650" lvl="1" indent="-171450">
              <a:lnSpc>
                <a:spcPct val="120000"/>
              </a:lnSpc>
              <a:spcAft>
                <a:spcPts val="600"/>
              </a:spcAft>
              <a:buFont typeface="Wingdings" panose="05000000000000000000" pitchFamily="2" charset="2"/>
              <a:buChar char="Ø"/>
            </a:pPr>
            <a:r>
              <a:rPr lang="en-US" altLang="zh-CN" sz="1200" dirty="0">
                <a:highlight>
                  <a:srgbClr val="FEFEFE"/>
                </a:highlight>
                <a:latin typeface="微软雅黑" panose="020B0503020204020204" pitchFamily="34" charset="-122"/>
                <a:ea typeface="微软雅黑" panose="020B0503020204020204" pitchFamily="34" charset="-122"/>
              </a:rPr>
              <a:t>OS</a:t>
            </a:r>
            <a:r>
              <a:rPr lang="zh-CN" altLang="en-US" sz="1200" dirty="0">
                <a:highlight>
                  <a:srgbClr val="FEFEFE"/>
                </a:highlight>
                <a:latin typeface="微软雅黑" panose="020B0503020204020204" pitchFamily="34" charset="-122"/>
                <a:ea typeface="微软雅黑" panose="020B0503020204020204" pitchFamily="34" charset="-122"/>
              </a:rPr>
              <a:t>数据尚不成熟，</a:t>
            </a:r>
            <a:r>
              <a:rPr lang="en-US" altLang="zh-CN" sz="1200" dirty="0">
                <a:highlight>
                  <a:srgbClr val="FEFEFE"/>
                </a:highlight>
                <a:latin typeface="微软雅黑" panose="020B0503020204020204" pitchFamily="34" charset="-122"/>
                <a:ea typeface="微软雅黑" panose="020B0503020204020204" pitchFamily="34" charset="-122"/>
              </a:rPr>
              <a:t>KIT</a:t>
            </a:r>
            <a:r>
              <a:rPr lang="zh-CN" altLang="en-US" sz="1200" dirty="0">
                <a:highlight>
                  <a:srgbClr val="FEFEFE"/>
                </a:highlight>
                <a:latin typeface="微软雅黑" panose="020B0503020204020204" pitchFamily="34" charset="-122"/>
                <a:ea typeface="微软雅黑" panose="020B0503020204020204" pitchFamily="34" charset="-122"/>
              </a:rPr>
              <a:t>外显子</a:t>
            </a:r>
            <a:r>
              <a:rPr lang="en-US" altLang="zh-CN" sz="1200" dirty="0">
                <a:highlight>
                  <a:srgbClr val="FEFEFE"/>
                </a:highlight>
                <a:latin typeface="微软雅黑" panose="020B0503020204020204" pitchFamily="34" charset="-122"/>
                <a:ea typeface="微软雅黑" panose="020B0503020204020204" pitchFamily="34" charset="-122"/>
              </a:rPr>
              <a:t>11</a:t>
            </a:r>
            <a:r>
              <a:rPr lang="zh-CN" altLang="en-US" sz="1200" dirty="0">
                <a:highlight>
                  <a:srgbClr val="FEFEFE"/>
                </a:highlight>
                <a:latin typeface="微软雅黑" panose="020B0503020204020204" pitchFamily="34" charset="-122"/>
                <a:ea typeface="微软雅黑" panose="020B0503020204020204" pitchFamily="34" charset="-122"/>
              </a:rPr>
              <a:t>意向性治疗</a:t>
            </a:r>
            <a:r>
              <a:rPr lang="en-US" altLang="zh-CN" sz="1200" dirty="0">
                <a:highlight>
                  <a:srgbClr val="FEFEFE"/>
                </a:highlight>
                <a:latin typeface="微软雅黑" panose="020B0503020204020204" pitchFamily="34" charset="-122"/>
                <a:ea typeface="微软雅黑" panose="020B0503020204020204" pitchFamily="34" charset="-122"/>
              </a:rPr>
              <a:t>(ITT)</a:t>
            </a:r>
            <a:r>
              <a:rPr lang="zh-CN" altLang="en-US" sz="1200" dirty="0">
                <a:highlight>
                  <a:srgbClr val="FEFEFE"/>
                </a:highlight>
                <a:latin typeface="微软雅黑" panose="020B0503020204020204" pitchFamily="34" charset="-122"/>
                <a:ea typeface="微软雅黑" panose="020B0503020204020204" pitchFamily="34" charset="-122"/>
              </a:rPr>
              <a:t>和所有患者</a:t>
            </a:r>
            <a:r>
              <a:rPr lang="en-US" altLang="zh-CN" sz="1200" dirty="0">
                <a:highlight>
                  <a:srgbClr val="FEFEFE"/>
                </a:highlight>
                <a:latin typeface="微软雅黑" panose="020B0503020204020204" pitchFamily="34" charset="-122"/>
                <a:ea typeface="微软雅黑" panose="020B0503020204020204" pitchFamily="34" charset="-122"/>
              </a:rPr>
              <a:t>(AP)ITT</a:t>
            </a:r>
            <a:r>
              <a:rPr lang="zh-CN" altLang="en-US" sz="1200" dirty="0">
                <a:highlight>
                  <a:srgbClr val="FEFEFE"/>
                </a:highlight>
                <a:latin typeface="微软雅黑" panose="020B0503020204020204" pitchFamily="34" charset="-122"/>
                <a:ea typeface="微软雅黑" panose="020B0503020204020204" pitchFamily="34" charset="-122"/>
              </a:rPr>
              <a:t>人群的总</a:t>
            </a:r>
            <a:r>
              <a:rPr lang="en-US" altLang="zh-CN" sz="1200" dirty="0">
                <a:highlight>
                  <a:srgbClr val="FEFEFE"/>
                </a:highlight>
                <a:latin typeface="微软雅黑" panose="020B0503020204020204" pitchFamily="34" charset="-122"/>
                <a:ea typeface="微软雅黑" panose="020B0503020204020204" pitchFamily="34" charset="-122"/>
              </a:rPr>
              <a:t>OS</a:t>
            </a:r>
            <a:r>
              <a:rPr lang="zh-CN" altLang="en-US" sz="1200" dirty="0">
                <a:latin typeface="微软雅黑" panose="020B0503020204020204" pitchFamily="34" charset="-122"/>
                <a:ea typeface="微软雅黑" panose="020B0503020204020204" pitchFamily="34" charset="-122"/>
              </a:rPr>
              <a:t>事件发生率分别</a:t>
            </a:r>
            <a:r>
              <a:rPr lang="zh-CN" altLang="en-US" sz="1200" dirty="0">
                <a:highlight>
                  <a:srgbClr val="FEFEFE"/>
                </a:highlight>
                <a:latin typeface="微软雅黑" panose="020B0503020204020204" pitchFamily="34" charset="-122"/>
                <a:ea typeface="微软雅黑" panose="020B0503020204020204" pitchFamily="34" charset="-122"/>
              </a:rPr>
              <a:t>为</a:t>
            </a:r>
            <a:r>
              <a:rPr lang="en-US" altLang="zh-CN" sz="1200" dirty="0">
                <a:highlight>
                  <a:srgbClr val="FEFEFE"/>
                </a:highlight>
                <a:latin typeface="微软雅黑" panose="020B0503020204020204" pitchFamily="34" charset="-122"/>
                <a:ea typeface="微软雅黑" panose="020B0503020204020204" pitchFamily="34" charset="-122"/>
              </a:rPr>
              <a:t>21.1%</a:t>
            </a:r>
            <a:r>
              <a:rPr lang="zh-CN" altLang="en-US" sz="1200" dirty="0">
                <a:highlight>
                  <a:srgbClr val="FEFEFE"/>
                </a:highlight>
                <a:latin typeface="微软雅黑" panose="020B0503020204020204" pitchFamily="34" charset="-122"/>
                <a:ea typeface="微软雅黑" panose="020B0503020204020204" pitchFamily="34" charset="-122"/>
              </a:rPr>
              <a:t>和</a:t>
            </a:r>
            <a:r>
              <a:rPr lang="en-US" altLang="zh-CN" sz="1200" dirty="0">
                <a:highlight>
                  <a:srgbClr val="FEFEFE"/>
                </a:highlight>
                <a:latin typeface="微软雅黑" panose="020B0503020204020204" pitchFamily="34" charset="-122"/>
                <a:ea typeface="微软雅黑" panose="020B0503020204020204" pitchFamily="34" charset="-122"/>
              </a:rPr>
              <a:t>22.3%</a:t>
            </a:r>
            <a:r>
              <a:rPr lang="zh-CN" altLang="en-US" sz="1200" dirty="0">
                <a:highlight>
                  <a:srgbClr val="FEFEFE"/>
                </a:highlight>
                <a:latin typeface="微软雅黑" panose="020B0503020204020204" pitchFamily="34" charset="-122"/>
                <a:ea typeface="微软雅黑" panose="020B0503020204020204" pitchFamily="34" charset="-122"/>
              </a:rPr>
              <a:t>；两种人群的任一组均未达到中位</a:t>
            </a:r>
            <a:r>
              <a:rPr lang="en-US" altLang="zh-CN" sz="1200" dirty="0">
                <a:highlight>
                  <a:srgbClr val="FEFEFE"/>
                </a:highlight>
                <a:latin typeface="微软雅黑" panose="020B0503020204020204" pitchFamily="34" charset="-122"/>
                <a:ea typeface="微软雅黑" panose="020B0503020204020204" pitchFamily="34" charset="-122"/>
              </a:rPr>
              <a:t>OS</a:t>
            </a:r>
            <a:r>
              <a:rPr lang="en-US" altLang="zh-CN" sz="1200" baseline="30000" dirty="0">
                <a:highlight>
                  <a:srgbClr val="FEFEFE"/>
                </a:highlight>
                <a:latin typeface="微软雅黑" panose="020B0503020204020204" pitchFamily="34" charset="-122"/>
                <a:ea typeface="微软雅黑" panose="020B0503020204020204" pitchFamily="34" charset="-122"/>
              </a:rPr>
              <a:t>1</a:t>
            </a:r>
            <a:endParaRPr lang="en-US" altLang="zh-CN" sz="1200" dirty="0">
              <a:highlight>
                <a:srgbClr val="FEFEFE"/>
              </a:highlight>
              <a:latin typeface="微软雅黑" panose="020B0503020204020204" pitchFamily="34" charset="-122"/>
              <a:ea typeface="微软雅黑" panose="020B0503020204020204" pitchFamily="34" charset="-122"/>
            </a:endParaRPr>
          </a:p>
          <a:p>
            <a:pPr marL="628650" lvl="1" indent="-171450">
              <a:lnSpc>
                <a:spcPct val="120000"/>
              </a:lnSpc>
              <a:spcAft>
                <a:spcPts val="600"/>
              </a:spcAft>
              <a:buFont typeface="Wingdings" panose="05000000000000000000" pitchFamily="2" charset="2"/>
              <a:buChar char="Ø"/>
            </a:pPr>
            <a:r>
              <a:rPr lang="zh-CN" altLang="en-US" sz="1200" dirty="0">
                <a:highlight>
                  <a:srgbClr val="FEFEFE"/>
                </a:highlight>
                <a:latin typeface="微软雅黑" panose="020B0503020204020204" pitchFamily="34" charset="-122"/>
                <a:ea typeface="微软雅黑" panose="020B0503020204020204" pitchFamily="34" charset="-122"/>
              </a:rPr>
              <a:t>在</a:t>
            </a:r>
            <a:r>
              <a:rPr lang="en-US" altLang="zh-CN" sz="1200" dirty="0">
                <a:highlight>
                  <a:srgbClr val="FEFEFE"/>
                </a:highlight>
                <a:latin typeface="微软雅黑" panose="020B0503020204020204" pitchFamily="34" charset="-122"/>
                <a:ea typeface="微软雅黑" panose="020B0503020204020204" pitchFamily="34" charset="-122"/>
              </a:rPr>
              <a:t>KIT</a:t>
            </a:r>
            <a:r>
              <a:rPr lang="zh-CN" altLang="en-US" sz="1200" dirty="0">
                <a:highlight>
                  <a:srgbClr val="FEFEFE"/>
                </a:highlight>
                <a:latin typeface="微软雅黑" panose="020B0503020204020204" pitchFamily="34" charset="-122"/>
                <a:ea typeface="微软雅黑" panose="020B0503020204020204" pitchFamily="34" charset="-122"/>
              </a:rPr>
              <a:t>外显子</a:t>
            </a:r>
            <a:r>
              <a:rPr lang="en-US" altLang="zh-CN" sz="1200" dirty="0">
                <a:highlight>
                  <a:srgbClr val="FEFEFE"/>
                </a:highlight>
                <a:latin typeface="微软雅黑" panose="020B0503020204020204" pitchFamily="34" charset="-122"/>
                <a:ea typeface="微软雅黑" panose="020B0503020204020204" pitchFamily="34" charset="-122"/>
              </a:rPr>
              <a:t>11 ITT(</a:t>
            </a:r>
            <a:r>
              <a:rPr lang="zh-CN" altLang="en-US" sz="1200" dirty="0">
                <a:highlight>
                  <a:srgbClr val="FEFEFE"/>
                </a:highlight>
                <a:latin typeface="微软雅黑" panose="020B0503020204020204" pitchFamily="34" charset="-122"/>
                <a:ea typeface="微软雅黑" panose="020B0503020204020204" pitchFamily="34" charset="-122"/>
              </a:rPr>
              <a:t>中位</a:t>
            </a:r>
            <a:r>
              <a:rPr lang="en-US" altLang="zh-CN" sz="1200" dirty="0">
                <a:highlight>
                  <a:srgbClr val="FEFEFE"/>
                </a:highlight>
                <a:latin typeface="微软雅黑" panose="020B0503020204020204" pitchFamily="34" charset="-122"/>
                <a:ea typeface="微软雅黑" panose="020B0503020204020204" pitchFamily="34" charset="-122"/>
              </a:rPr>
              <a:t>PFS</a:t>
            </a:r>
            <a:r>
              <a:rPr lang="zh-CN" altLang="en-US" sz="1200" dirty="0">
                <a:highlight>
                  <a:srgbClr val="FEFEFE"/>
                </a:highlight>
                <a:latin typeface="微软雅黑" panose="020B0503020204020204" pitchFamily="34" charset="-122"/>
                <a:ea typeface="微软雅黑" panose="020B0503020204020204" pitchFamily="34" charset="-122"/>
              </a:rPr>
              <a:t>，</a:t>
            </a:r>
            <a:r>
              <a:rPr lang="en-US" altLang="zh-CN" sz="1200" dirty="0">
                <a:highlight>
                  <a:srgbClr val="FEFEFE"/>
                </a:highlight>
                <a:latin typeface="微软雅黑" panose="020B0503020204020204" pitchFamily="34" charset="-122"/>
                <a:ea typeface="微软雅黑" panose="020B0503020204020204" pitchFamily="34" charset="-122"/>
              </a:rPr>
              <a:t>8.3 vs 7.0</a:t>
            </a:r>
            <a:r>
              <a:rPr lang="zh-CN" altLang="en-US" sz="1200" dirty="0">
                <a:highlight>
                  <a:srgbClr val="FEFEFE"/>
                </a:highlight>
                <a:latin typeface="微软雅黑" panose="020B0503020204020204" pitchFamily="34" charset="-122"/>
                <a:ea typeface="微软雅黑" panose="020B0503020204020204" pitchFamily="34" charset="-122"/>
              </a:rPr>
              <a:t>个月；</a:t>
            </a:r>
            <a:r>
              <a:rPr lang="en-US" altLang="zh-CN" sz="1200" dirty="0">
                <a:highlight>
                  <a:srgbClr val="FEFEFE"/>
                </a:highlight>
                <a:latin typeface="微软雅黑" panose="020B0503020204020204" pitchFamily="34" charset="-122"/>
                <a:ea typeface="微软雅黑" panose="020B0503020204020204" pitchFamily="34" charset="-122"/>
              </a:rPr>
              <a:t>HR</a:t>
            </a:r>
            <a:r>
              <a:rPr lang="zh-CN" altLang="en-US" sz="1200" dirty="0">
                <a:highlight>
                  <a:srgbClr val="FEFEFE"/>
                </a:highlight>
                <a:latin typeface="微软雅黑" panose="020B0503020204020204" pitchFamily="34" charset="-122"/>
                <a:ea typeface="微软雅黑" panose="020B0503020204020204" pitchFamily="34" charset="-122"/>
              </a:rPr>
              <a:t>，</a:t>
            </a:r>
            <a:r>
              <a:rPr lang="en-US" altLang="zh-CN" sz="1200" dirty="0">
                <a:highlight>
                  <a:srgbClr val="FEFEFE"/>
                </a:highlight>
                <a:latin typeface="微软雅黑" panose="020B0503020204020204" pitchFamily="34" charset="-122"/>
                <a:ea typeface="微软雅黑" panose="020B0503020204020204" pitchFamily="34" charset="-122"/>
              </a:rPr>
              <a:t>0.88</a:t>
            </a:r>
            <a:r>
              <a:rPr lang="zh-CN" altLang="en-US" sz="1200" dirty="0">
                <a:highlight>
                  <a:srgbClr val="FEFEFE"/>
                </a:highlight>
                <a:latin typeface="微软雅黑" panose="020B0503020204020204" pitchFamily="34" charset="-122"/>
                <a:ea typeface="微软雅黑" panose="020B0503020204020204" pitchFamily="34" charset="-122"/>
              </a:rPr>
              <a:t>；</a:t>
            </a:r>
            <a:r>
              <a:rPr lang="en-US" altLang="zh-CN" sz="1200" dirty="0">
                <a:highlight>
                  <a:srgbClr val="FEFEFE"/>
                </a:highlight>
                <a:latin typeface="微软雅黑" panose="020B0503020204020204" pitchFamily="34" charset="-122"/>
                <a:ea typeface="微软雅黑" panose="020B0503020204020204" pitchFamily="34" charset="-122"/>
              </a:rPr>
              <a:t>95%CI</a:t>
            </a:r>
            <a:r>
              <a:rPr lang="zh-CN" altLang="en-US" sz="1200" dirty="0">
                <a:highlight>
                  <a:srgbClr val="FEFEFE"/>
                </a:highlight>
                <a:latin typeface="微软雅黑" panose="020B0503020204020204" pitchFamily="34" charset="-122"/>
                <a:ea typeface="微软雅黑" panose="020B0503020204020204" pitchFamily="34" charset="-122"/>
              </a:rPr>
              <a:t>，</a:t>
            </a:r>
            <a:r>
              <a:rPr lang="en-US" altLang="zh-CN" sz="1200" dirty="0">
                <a:highlight>
                  <a:srgbClr val="FEFEFE"/>
                </a:highlight>
                <a:latin typeface="微软雅黑" panose="020B0503020204020204" pitchFamily="34" charset="-122"/>
                <a:ea typeface="微软雅黑" panose="020B0503020204020204" pitchFamily="34" charset="-122"/>
              </a:rPr>
              <a:t>0.66-1.16</a:t>
            </a:r>
            <a:r>
              <a:rPr lang="zh-CN" altLang="en-US" sz="1200" dirty="0">
                <a:highlight>
                  <a:srgbClr val="FEFEFE"/>
                </a:highlight>
                <a:latin typeface="微软雅黑" panose="020B0503020204020204" pitchFamily="34" charset="-122"/>
                <a:ea typeface="微软雅黑" panose="020B0503020204020204" pitchFamily="34" charset="-122"/>
              </a:rPr>
              <a:t>；</a:t>
            </a:r>
            <a:r>
              <a:rPr lang="en-US" altLang="zh-CN" sz="1200" dirty="0">
                <a:highlight>
                  <a:srgbClr val="FEFEFE"/>
                </a:highlight>
                <a:latin typeface="微软雅黑" panose="020B0503020204020204" pitchFamily="34" charset="-122"/>
                <a:ea typeface="微软雅黑" panose="020B0503020204020204" pitchFamily="34" charset="-122"/>
              </a:rPr>
              <a:t>P=0.36)</a:t>
            </a:r>
            <a:r>
              <a:rPr lang="zh-CN" altLang="en-US" sz="1200" dirty="0">
                <a:highlight>
                  <a:srgbClr val="FEFEFE"/>
                </a:highlight>
                <a:latin typeface="微软雅黑" panose="020B0503020204020204" pitchFamily="34" charset="-122"/>
                <a:ea typeface="微软雅黑" panose="020B0503020204020204" pitchFamily="34" charset="-122"/>
              </a:rPr>
              <a:t>和总体 </a:t>
            </a:r>
            <a:r>
              <a:rPr lang="en-US" altLang="zh-CN" sz="1200" dirty="0">
                <a:highlight>
                  <a:srgbClr val="FEFEFE"/>
                </a:highlight>
                <a:latin typeface="微软雅黑" panose="020B0503020204020204" pitchFamily="34" charset="-122"/>
                <a:ea typeface="微软雅黑" panose="020B0503020204020204" pitchFamily="34" charset="-122"/>
              </a:rPr>
              <a:t>ITT</a:t>
            </a:r>
            <a:r>
              <a:rPr lang="zh-CN" altLang="en-US" sz="1200" dirty="0">
                <a:highlight>
                  <a:srgbClr val="FEFEFE"/>
                </a:highlight>
                <a:latin typeface="微软雅黑" panose="020B0503020204020204" pitchFamily="34" charset="-122"/>
                <a:ea typeface="微软雅黑" panose="020B0503020204020204" pitchFamily="34" charset="-122"/>
              </a:rPr>
              <a:t>人群</a:t>
            </a:r>
            <a:r>
              <a:rPr lang="en-US" altLang="zh-CN" sz="1200" dirty="0">
                <a:highlight>
                  <a:srgbClr val="FEFEFE"/>
                </a:highlight>
                <a:latin typeface="微软雅黑" panose="020B0503020204020204" pitchFamily="34" charset="-122"/>
                <a:ea typeface="微软雅黑" panose="020B0503020204020204" pitchFamily="34" charset="-122"/>
              </a:rPr>
              <a:t>(</a:t>
            </a:r>
            <a:r>
              <a:rPr lang="zh-CN" altLang="en-US" sz="1200" dirty="0">
                <a:highlight>
                  <a:srgbClr val="FEFEFE"/>
                </a:highlight>
                <a:latin typeface="微软雅黑" panose="020B0503020204020204" pitchFamily="34" charset="-122"/>
                <a:ea typeface="微软雅黑" panose="020B0503020204020204" pitchFamily="34" charset="-122"/>
              </a:rPr>
              <a:t>中位</a:t>
            </a:r>
            <a:r>
              <a:rPr lang="en-US" altLang="zh-CN" sz="1200" dirty="0">
                <a:highlight>
                  <a:srgbClr val="FEFEFE"/>
                </a:highlight>
                <a:latin typeface="微软雅黑" panose="020B0503020204020204" pitchFamily="34" charset="-122"/>
                <a:ea typeface="微软雅黑" panose="020B0503020204020204" pitchFamily="34" charset="-122"/>
              </a:rPr>
              <a:t>PFS</a:t>
            </a:r>
            <a:r>
              <a:rPr lang="zh-CN" altLang="en-US" sz="1200" dirty="0">
                <a:highlight>
                  <a:srgbClr val="FEFEFE"/>
                </a:highlight>
                <a:latin typeface="微软雅黑" panose="020B0503020204020204" pitchFamily="34" charset="-122"/>
                <a:ea typeface="微软雅黑" panose="020B0503020204020204" pitchFamily="34" charset="-122"/>
              </a:rPr>
              <a:t>，</a:t>
            </a:r>
            <a:r>
              <a:rPr lang="en-US" altLang="zh-CN" sz="1200" dirty="0">
                <a:highlight>
                  <a:srgbClr val="FEFEFE"/>
                </a:highlight>
                <a:latin typeface="微软雅黑" panose="020B0503020204020204" pitchFamily="34" charset="-122"/>
                <a:ea typeface="微软雅黑" panose="020B0503020204020204" pitchFamily="34" charset="-122"/>
              </a:rPr>
              <a:t>8.0 vs 8.3</a:t>
            </a:r>
            <a:r>
              <a:rPr lang="zh-CN" altLang="en-US" sz="1200" dirty="0">
                <a:highlight>
                  <a:srgbClr val="FEFEFE"/>
                </a:highlight>
                <a:latin typeface="微软雅黑" panose="020B0503020204020204" pitchFamily="34" charset="-122"/>
                <a:ea typeface="微软雅黑" panose="020B0503020204020204" pitchFamily="34" charset="-122"/>
              </a:rPr>
              <a:t>个月；</a:t>
            </a:r>
            <a:r>
              <a:rPr lang="en-US" altLang="zh-CN" sz="1200" dirty="0">
                <a:highlight>
                  <a:srgbClr val="FEFEFE"/>
                </a:highlight>
                <a:latin typeface="微软雅黑" panose="020B0503020204020204" pitchFamily="34" charset="-122"/>
                <a:ea typeface="微软雅黑" panose="020B0503020204020204" pitchFamily="34" charset="-122"/>
              </a:rPr>
              <a:t>HR</a:t>
            </a:r>
            <a:r>
              <a:rPr lang="zh-CN" altLang="en-US" sz="1200" dirty="0">
                <a:highlight>
                  <a:srgbClr val="FEFEFE"/>
                </a:highlight>
                <a:latin typeface="微软雅黑" panose="020B0503020204020204" pitchFamily="34" charset="-122"/>
                <a:ea typeface="微软雅黑" panose="020B0503020204020204" pitchFamily="34" charset="-122"/>
              </a:rPr>
              <a:t>，</a:t>
            </a:r>
            <a:r>
              <a:rPr lang="en-US" altLang="zh-CN" sz="1200" dirty="0">
                <a:highlight>
                  <a:srgbClr val="FEFEFE"/>
                </a:highlight>
                <a:latin typeface="微软雅黑" panose="020B0503020204020204" pitchFamily="34" charset="-122"/>
                <a:ea typeface="微软雅黑" panose="020B0503020204020204" pitchFamily="34" charset="-122"/>
              </a:rPr>
              <a:t>1.05</a:t>
            </a:r>
            <a:r>
              <a:rPr lang="zh-CN" altLang="en-US" sz="1200" dirty="0">
                <a:highlight>
                  <a:srgbClr val="FEFEFE"/>
                </a:highlight>
                <a:latin typeface="微软雅黑" panose="020B0503020204020204" pitchFamily="34" charset="-122"/>
                <a:ea typeface="微软雅黑" panose="020B0503020204020204" pitchFamily="34" charset="-122"/>
              </a:rPr>
              <a:t>；</a:t>
            </a:r>
            <a:r>
              <a:rPr lang="en-US" altLang="zh-CN" sz="1200" dirty="0">
                <a:highlight>
                  <a:srgbClr val="FEFEFE"/>
                </a:highlight>
                <a:latin typeface="微软雅黑" panose="020B0503020204020204" pitchFamily="34" charset="-122"/>
                <a:ea typeface="微软雅黑" panose="020B0503020204020204" pitchFamily="34" charset="-122"/>
              </a:rPr>
              <a:t>95%CI</a:t>
            </a:r>
            <a:r>
              <a:rPr lang="zh-CN" altLang="en-US" sz="1200" dirty="0">
                <a:highlight>
                  <a:srgbClr val="FEFEFE"/>
                </a:highlight>
                <a:latin typeface="微软雅黑" panose="020B0503020204020204" pitchFamily="34" charset="-122"/>
                <a:ea typeface="微软雅黑" panose="020B0503020204020204" pitchFamily="34" charset="-122"/>
              </a:rPr>
              <a:t>，</a:t>
            </a:r>
            <a:r>
              <a:rPr lang="en-US" altLang="zh-CN" sz="1200" dirty="0">
                <a:highlight>
                  <a:srgbClr val="FEFEFE"/>
                </a:highlight>
                <a:latin typeface="微软雅黑" panose="020B0503020204020204" pitchFamily="34" charset="-122"/>
                <a:ea typeface="微软雅黑" panose="020B0503020204020204" pitchFamily="34" charset="-122"/>
              </a:rPr>
              <a:t>0.82-1.33</a:t>
            </a:r>
            <a:r>
              <a:rPr lang="zh-CN" altLang="en-US" sz="1200" dirty="0">
                <a:highlight>
                  <a:srgbClr val="FEFEFE"/>
                </a:highlight>
                <a:latin typeface="微软雅黑" panose="020B0503020204020204" pitchFamily="34" charset="-122"/>
                <a:ea typeface="微软雅黑" panose="020B0503020204020204" pitchFamily="34" charset="-122"/>
              </a:rPr>
              <a:t>；名义</a:t>
            </a:r>
            <a:r>
              <a:rPr lang="en-US" altLang="zh-CN" sz="1200" i="1" dirty="0">
                <a:highlight>
                  <a:srgbClr val="FEFEFE"/>
                </a:highlight>
                <a:latin typeface="微软雅黑" panose="020B0503020204020204" pitchFamily="34" charset="-122"/>
                <a:ea typeface="微软雅黑" panose="020B0503020204020204" pitchFamily="34" charset="-122"/>
              </a:rPr>
              <a:t>p</a:t>
            </a:r>
            <a:r>
              <a:rPr lang="en-US" altLang="zh-CN" sz="1200" dirty="0">
                <a:highlight>
                  <a:srgbClr val="FEFEFE"/>
                </a:highlight>
                <a:latin typeface="微软雅黑" panose="020B0503020204020204" pitchFamily="34" charset="-122"/>
                <a:ea typeface="微软雅黑" panose="020B0503020204020204" pitchFamily="34" charset="-122"/>
              </a:rPr>
              <a:t>=0.72)</a:t>
            </a:r>
            <a:r>
              <a:rPr lang="zh-CN" altLang="en-US" sz="1200" dirty="0">
                <a:highlight>
                  <a:srgbClr val="FEFEFE"/>
                </a:highlight>
                <a:latin typeface="微软雅黑" panose="020B0503020204020204" pitchFamily="34" charset="-122"/>
                <a:ea typeface="微软雅黑" panose="020B0503020204020204" pitchFamily="34" charset="-122"/>
              </a:rPr>
              <a:t>中，瑞派替尼与舒尼替尼</a:t>
            </a:r>
            <a:r>
              <a:rPr lang="en-US" altLang="zh-CN" sz="1200" dirty="0">
                <a:highlight>
                  <a:srgbClr val="FEFEFE"/>
                </a:highlight>
                <a:latin typeface="微软雅黑" panose="020B0503020204020204" pitchFamily="34" charset="-122"/>
                <a:ea typeface="微软雅黑" panose="020B0503020204020204" pitchFamily="34" charset="-122"/>
              </a:rPr>
              <a:t>PFS</a:t>
            </a:r>
            <a:r>
              <a:rPr lang="zh-CN" altLang="en-US" sz="1200" dirty="0">
                <a:highlight>
                  <a:srgbClr val="FEFEFE"/>
                </a:highlight>
                <a:latin typeface="微软雅黑" panose="020B0503020204020204" pitchFamily="34" charset="-122"/>
                <a:ea typeface="微软雅黑" panose="020B0503020204020204" pitchFamily="34" charset="-122"/>
              </a:rPr>
              <a:t>相似</a:t>
            </a:r>
            <a:r>
              <a:rPr lang="en-US" altLang="zh-CN" sz="1200" baseline="30000" dirty="0">
                <a:highlight>
                  <a:srgbClr val="FEFEFE"/>
                </a:highlight>
                <a:latin typeface="微软雅黑" panose="020B0503020204020204" pitchFamily="34" charset="-122"/>
                <a:ea typeface="微软雅黑" panose="020B0503020204020204" pitchFamily="34" charset="-122"/>
              </a:rPr>
              <a:t>1</a:t>
            </a:r>
            <a:r>
              <a:rPr lang="zh-CN" altLang="en-US" sz="1200" dirty="0">
                <a:highlight>
                  <a:srgbClr val="FEFEFE"/>
                </a:highlight>
                <a:latin typeface="微软雅黑" panose="020B0503020204020204" pitchFamily="34" charset="-122"/>
                <a:ea typeface="微软雅黑" panose="020B0503020204020204" pitchFamily="34" charset="-122"/>
              </a:rPr>
              <a:t>；由于未观察到变化，因此未报告</a:t>
            </a:r>
            <a:r>
              <a:rPr lang="en-US" altLang="zh-CN" sz="1200" dirty="0">
                <a:highlight>
                  <a:srgbClr val="FEFEFE"/>
                </a:highlight>
                <a:latin typeface="微软雅黑" panose="020B0503020204020204" pitchFamily="34" charset="-122"/>
                <a:ea typeface="微软雅黑" panose="020B0503020204020204" pitchFamily="34" charset="-122"/>
              </a:rPr>
              <a:t>PFS</a:t>
            </a:r>
            <a:r>
              <a:rPr lang="zh-CN" altLang="en-US" sz="1200" dirty="0">
                <a:highlight>
                  <a:srgbClr val="FEFEFE"/>
                </a:highlight>
                <a:latin typeface="微软雅黑" panose="020B0503020204020204" pitchFamily="34" charset="-122"/>
                <a:ea typeface="微软雅黑" panose="020B0503020204020204" pitchFamily="34" charset="-122"/>
              </a:rPr>
              <a:t>更新分析</a:t>
            </a:r>
          </a:p>
          <a:p>
            <a:pPr marL="285750" indent="-285750">
              <a:lnSpc>
                <a:spcPct val="120000"/>
              </a:lnSpc>
              <a:spcAft>
                <a:spcPts val="600"/>
              </a:spcAft>
              <a:buFont typeface="Arial" panose="020B0604020202020204" pitchFamily="34" charset="0"/>
              <a:buChar char="•"/>
            </a:pPr>
            <a:r>
              <a:rPr lang="zh-CN" altLang="en-US" sz="1200" dirty="0">
                <a:highlight>
                  <a:srgbClr val="FEFEFE"/>
                </a:highlight>
                <a:latin typeface="微软雅黑" panose="020B0503020204020204" pitchFamily="34" charset="-122"/>
                <a:ea typeface="微软雅黑" panose="020B0503020204020204" pitchFamily="34" charset="-122"/>
              </a:rPr>
              <a:t>与舒尼替尼相比，瑞派替尼安全性更佳，</a:t>
            </a:r>
            <a:r>
              <a:rPr lang="en-US" altLang="zh-CN" sz="1200" dirty="0">
                <a:highlight>
                  <a:srgbClr val="FEFEFE"/>
                </a:highlight>
                <a:latin typeface="微软雅黑" panose="020B0503020204020204" pitchFamily="34" charset="-122"/>
                <a:ea typeface="微软雅黑" panose="020B0503020204020204" pitchFamily="34" charset="-122"/>
              </a:rPr>
              <a:t>3/4</a:t>
            </a:r>
            <a:r>
              <a:rPr lang="zh-CN" altLang="en-US" sz="1200" dirty="0">
                <a:highlight>
                  <a:srgbClr val="FEFEFE"/>
                </a:highlight>
                <a:latin typeface="微软雅黑" panose="020B0503020204020204" pitchFamily="34" charset="-122"/>
                <a:ea typeface="微软雅黑" panose="020B0503020204020204" pitchFamily="34" charset="-122"/>
              </a:rPr>
              <a:t>级治疗期间发生的不良事件</a:t>
            </a:r>
            <a:r>
              <a:rPr lang="en-US" altLang="zh-CN" sz="1200" dirty="0">
                <a:highlight>
                  <a:srgbClr val="FEFEFE"/>
                </a:highlight>
                <a:latin typeface="微软雅黑" panose="020B0503020204020204" pitchFamily="34" charset="-122"/>
                <a:ea typeface="微软雅黑" panose="020B0503020204020204" pitchFamily="34" charset="-122"/>
              </a:rPr>
              <a:t>(TEAEs)</a:t>
            </a:r>
            <a:r>
              <a:rPr lang="zh-CN" altLang="en-US" sz="1200" dirty="0">
                <a:highlight>
                  <a:srgbClr val="FEFEFE"/>
                </a:highlight>
                <a:latin typeface="微软雅黑" panose="020B0503020204020204" pitchFamily="34" charset="-122"/>
                <a:ea typeface="微软雅黑" panose="020B0503020204020204" pitchFamily="34" charset="-122"/>
              </a:rPr>
              <a:t>更少</a:t>
            </a:r>
            <a:r>
              <a:rPr lang="en-US" altLang="zh-CN" sz="1200" baseline="30000" dirty="0">
                <a:highlight>
                  <a:srgbClr val="FEFEFE"/>
                </a:highlight>
                <a:latin typeface="微软雅黑" panose="020B0503020204020204" pitchFamily="34" charset="-122"/>
                <a:ea typeface="微软雅黑" panose="020B0503020204020204" pitchFamily="34" charset="-122"/>
              </a:rPr>
              <a:t>1</a:t>
            </a:r>
            <a:endParaRPr lang="en-US" altLang="zh-CN" sz="1200" dirty="0">
              <a:highlight>
                <a:srgbClr val="FEFEFE"/>
              </a:highlight>
              <a:latin typeface="微软雅黑" panose="020B0503020204020204" pitchFamily="34" charset="-122"/>
              <a:ea typeface="微软雅黑" panose="020B0503020204020204" pitchFamily="34" charset="-122"/>
            </a:endParaRPr>
          </a:p>
          <a:p>
            <a:pPr marL="628650" lvl="1" indent="-171450">
              <a:lnSpc>
                <a:spcPct val="120000"/>
              </a:lnSpc>
              <a:spcAft>
                <a:spcPts val="600"/>
              </a:spcAft>
              <a:buFont typeface="Wingdings" panose="05000000000000000000" pitchFamily="2" charset="2"/>
              <a:buChar char="Ø"/>
            </a:pPr>
            <a:r>
              <a:rPr lang="zh-CN" altLang="en-US" sz="1200" dirty="0">
                <a:highlight>
                  <a:srgbClr val="FEFEFE"/>
                </a:highlight>
                <a:latin typeface="微软雅黑" panose="020B0503020204020204" pitchFamily="34" charset="-122"/>
                <a:ea typeface="微软雅黑" panose="020B0503020204020204" pitchFamily="34" charset="-122"/>
              </a:rPr>
              <a:t>美国国家综合癌症网络</a:t>
            </a:r>
            <a:r>
              <a:rPr lang="en-US" altLang="zh-CN" sz="1200" dirty="0">
                <a:highlight>
                  <a:srgbClr val="FEFEFE"/>
                </a:highlight>
                <a:latin typeface="微软雅黑" panose="020B0503020204020204" pitchFamily="34" charset="-122"/>
                <a:ea typeface="微软雅黑" panose="020B0503020204020204" pitchFamily="34" charset="-122"/>
              </a:rPr>
              <a:t>(NCCN)GIST</a:t>
            </a:r>
            <a:r>
              <a:rPr lang="zh-CN" altLang="en-US" sz="1200" dirty="0">
                <a:highlight>
                  <a:srgbClr val="FEFEFE"/>
                </a:highlight>
                <a:latin typeface="微软雅黑" panose="020B0503020204020204" pitchFamily="34" charset="-122"/>
                <a:ea typeface="微软雅黑" panose="020B0503020204020204" pitchFamily="34" charset="-122"/>
              </a:rPr>
              <a:t>肿瘤临床实践指南</a:t>
            </a:r>
            <a:r>
              <a:rPr lang="en-US" altLang="zh-CN" sz="1200" dirty="0">
                <a:highlight>
                  <a:srgbClr val="FEFEFE"/>
                </a:highlight>
                <a:latin typeface="微软雅黑" panose="020B0503020204020204" pitchFamily="34" charset="-122"/>
                <a:ea typeface="微软雅黑" panose="020B0503020204020204" pitchFamily="34" charset="-122"/>
              </a:rPr>
              <a:t>(2023 v1</a:t>
            </a:r>
            <a:r>
              <a:rPr lang="zh-CN" altLang="en-US" sz="1200" dirty="0">
                <a:highlight>
                  <a:srgbClr val="FEFEFE"/>
                </a:highlight>
                <a:latin typeface="微软雅黑" panose="020B0503020204020204" pitchFamily="34" charset="-122"/>
                <a:ea typeface="微软雅黑" panose="020B0503020204020204" pitchFamily="34" charset="-122"/>
              </a:rPr>
              <a:t>版</a:t>
            </a:r>
            <a:r>
              <a:rPr lang="en-US" altLang="zh-CN" sz="1200" dirty="0">
                <a:highlight>
                  <a:srgbClr val="FEFEFE"/>
                </a:highlight>
                <a:latin typeface="微软雅黑" panose="020B0503020204020204" pitchFamily="34" charset="-122"/>
                <a:ea typeface="微软雅黑" panose="020B0503020204020204" pitchFamily="34" charset="-122"/>
              </a:rPr>
              <a:t>)</a:t>
            </a:r>
            <a:r>
              <a:rPr lang="zh-CN" altLang="en-US" sz="1200" dirty="0">
                <a:highlight>
                  <a:srgbClr val="FEFEFE"/>
                </a:highlight>
                <a:latin typeface="微软雅黑" panose="020B0503020204020204" pitchFamily="34" charset="-122"/>
                <a:ea typeface="微软雅黑" panose="020B0503020204020204" pitchFamily="34" charset="-122"/>
              </a:rPr>
              <a:t>将瑞派替尼作为不耐受舒尼替尼患者的首选二线治疗方案</a:t>
            </a:r>
            <a:r>
              <a:rPr lang="en-US" altLang="zh-CN" sz="1200" baseline="30000" dirty="0">
                <a:highlight>
                  <a:srgbClr val="FEFEFE"/>
                </a:highlight>
                <a:latin typeface="微软雅黑" panose="020B0503020204020204" pitchFamily="34" charset="-122"/>
                <a:ea typeface="微软雅黑" panose="020B0503020204020204" pitchFamily="34" charset="-122"/>
              </a:rPr>
              <a:t>5</a:t>
            </a:r>
          </a:p>
          <a:p>
            <a:pPr marL="285750" indent="-285750">
              <a:lnSpc>
                <a:spcPct val="120000"/>
              </a:lnSpc>
              <a:spcAft>
                <a:spcPts val="600"/>
              </a:spcAft>
              <a:buFont typeface="Arial" panose="020B0604020202020204" pitchFamily="34" charset="0"/>
              <a:buChar char="•"/>
            </a:pPr>
            <a:r>
              <a:rPr lang="zh-CN" altLang="en-US" sz="1200" dirty="0">
                <a:highlight>
                  <a:srgbClr val="FEFEFE"/>
                </a:highlight>
                <a:latin typeface="微软雅黑" panose="020B0503020204020204" pitchFamily="34" charset="-122"/>
                <a:ea typeface="微软雅黑" panose="020B0503020204020204" pitchFamily="34" charset="-122"/>
              </a:rPr>
              <a:t>本次报道了</a:t>
            </a:r>
            <a:r>
              <a:rPr lang="en-US" altLang="zh-CN" sz="1200" dirty="0">
                <a:highlight>
                  <a:srgbClr val="FEFEFE"/>
                </a:highlight>
                <a:latin typeface="微软雅黑" panose="020B0503020204020204" pitchFamily="34" charset="-122"/>
                <a:ea typeface="微软雅黑" panose="020B0503020204020204" pitchFamily="34" charset="-122"/>
              </a:rPr>
              <a:t>INTRIGUE</a:t>
            </a:r>
            <a:r>
              <a:rPr lang="zh-CN" altLang="en-US" sz="1200" dirty="0">
                <a:highlight>
                  <a:srgbClr val="FEFEFE"/>
                </a:highlight>
                <a:latin typeface="微软雅黑" panose="020B0503020204020204" pitchFamily="34" charset="-122"/>
                <a:ea typeface="微软雅黑" panose="020B0503020204020204" pitchFamily="34" charset="-122"/>
              </a:rPr>
              <a:t>研究更新的</a:t>
            </a:r>
            <a:r>
              <a:rPr lang="en-US" altLang="zh-CN" sz="1200" dirty="0">
                <a:highlight>
                  <a:srgbClr val="FEFEFE"/>
                </a:highlight>
                <a:latin typeface="微软雅黑" panose="020B0503020204020204" pitchFamily="34" charset="-122"/>
                <a:ea typeface="微软雅黑" panose="020B0503020204020204" pitchFamily="34" charset="-122"/>
              </a:rPr>
              <a:t>OS</a:t>
            </a:r>
            <a:r>
              <a:rPr lang="zh-CN" altLang="en-US" sz="1200" dirty="0">
                <a:highlight>
                  <a:srgbClr val="FEFEFE"/>
                </a:highlight>
                <a:latin typeface="微软雅黑" panose="020B0503020204020204" pitchFamily="34" charset="-122"/>
                <a:ea typeface="微软雅黑" panose="020B0503020204020204" pitchFamily="34" charset="-122"/>
              </a:rPr>
              <a:t>、下一治疗线的</a:t>
            </a:r>
            <a:r>
              <a:rPr lang="en-US" altLang="zh-CN" sz="1200" dirty="0">
                <a:highlight>
                  <a:srgbClr val="FEFEFE"/>
                </a:highlight>
                <a:latin typeface="微软雅黑" panose="020B0503020204020204" pitchFamily="34" charset="-122"/>
                <a:ea typeface="微软雅黑" panose="020B0503020204020204" pitchFamily="34" charset="-122"/>
              </a:rPr>
              <a:t>PFS</a:t>
            </a:r>
            <a:r>
              <a:rPr lang="zh-CN" altLang="en-US" sz="1200" dirty="0">
                <a:highlight>
                  <a:srgbClr val="FEFEFE"/>
                </a:highlight>
                <a:latin typeface="微软雅黑" panose="020B0503020204020204" pitchFamily="34" charset="-122"/>
                <a:ea typeface="微软雅黑" panose="020B0503020204020204" pitchFamily="34" charset="-122"/>
              </a:rPr>
              <a:t>和基于第二次</a:t>
            </a:r>
            <a:r>
              <a:rPr lang="en-US" altLang="zh-CN" sz="1200" dirty="0">
                <a:highlight>
                  <a:srgbClr val="FEFEFE"/>
                </a:highlight>
                <a:latin typeface="微软雅黑" panose="020B0503020204020204" pitchFamily="34" charset="-122"/>
                <a:ea typeface="微软雅黑" panose="020B0503020204020204" pitchFamily="34" charset="-122"/>
              </a:rPr>
              <a:t>OS</a:t>
            </a:r>
            <a:r>
              <a:rPr lang="zh-CN" altLang="en-US" sz="1200" dirty="0">
                <a:highlight>
                  <a:srgbClr val="FEFEFE"/>
                </a:highlight>
                <a:latin typeface="微软雅黑" panose="020B0503020204020204" pitchFamily="34" charset="-122"/>
                <a:ea typeface="微软雅黑" panose="020B0503020204020204" pitchFamily="34" charset="-122"/>
              </a:rPr>
              <a:t>中期分析的安全性</a:t>
            </a:r>
            <a:r>
              <a:rPr lang="zh-CN" altLang="en-US" sz="1200" dirty="0">
                <a:latin typeface="微软雅黑" panose="020B0503020204020204" pitchFamily="34" charset="-122"/>
                <a:ea typeface="微软雅黑" panose="020B0503020204020204" pitchFamily="34" charset="-122"/>
              </a:rPr>
              <a:t>，数据截止日期为</a:t>
            </a:r>
            <a:r>
              <a:rPr lang="en-US" altLang="zh-CN" sz="1200" dirty="0">
                <a:latin typeface="微软雅黑" panose="020B0503020204020204" pitchFamily="34" charset="-122"/>
                <a:ea typeface="微软雅黑" panose="020B0503020204020204" pitchFamily="34" charset="-122"/>
              </a:rPr>
              <a:t>2022</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09</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01</a:t>
            </a:r>
            <a:r>
              <a:rPr lang="zh-CN" altLang="en-US" sz="1200" dirty="0">
                <a:latin typeface="微软雅黑" panose="020B0503020204020204" pitchFamily="34" charset="-122"/>
                <a:ea typeface="微软雅黑" panose="020B0503020204020204" pitchFamily="34" charset="-122"/>
              </a:rPr>
              <a:t>日。</a:t>
            </a:r>
          </a:p>
        </p:txBody>
      </p:sp>
      <p:grpSp>
        <p:nvGrpSpPr>
          <p:cNvPr id="20" name="组合 19">
            <a:extLst>
              <a:ext uri="{FF2B5EF4-FFF2-40B4-BE49-F238E27FC236}">
                <a16:creationId xmlns:a16="http://schemas.microsoft.com/office/drawing/2014/main" id="{43570C20-3C0E-2A0A-03EA-4FB7C987A2C2}"/>
              </a:ext>
            </a:extLst>
          </p:cNvPr>
          <p:cNvGrpSpPr/>
          <p:nvPr/>
        </p:nvGrpSpPr>
        <p:grpSpPr>
          <a:xfrm>
            <a:off x="905522" y="1211793"/>
            <a:ext cx="10380955" cy="4434412"/>
            <a:chOff x="601879" y="1252637"/>
            <a:chExt cx="5638341" cy="3229883"/>
          </a:xfrm>
        </p:grpSpPr>
        <p:sp>
          <p:nvSpPr>
            <p:cNvPr id="21" name="圆角矩形 7">
              <a:extLst>
                <a:ext uri="{FF2B5EF4-FFF2-40B4-BE49-F238E27FC236}">
                  <a16:creationId xmlns:a16="http://schemas.microsoft.com/office/drawing/2014/main" id="{58CCC1C7-5CA2-B1A2-665E-9B8F5CDF80D4}"/>
                </a:ext>
              </a:extLst>
            </p:cNvPr>
            <p:cNvSpPr/>
            <p:nvPr/>
          </p:nvSpPr>
          <p:spPr>
            <a:xfrm>
              <a:off x="684860" y="1301508"/>
              <a:ext cx="5555360" cy="3101217"/>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spcBef>
                  <a:spcPts val="1200"/>
                </a:spcBef>
              </a:pPr>
              <a:endParaRPr lang="zh-CN" altLang="en-US" sz="2000" b="1" dirty="0">
                <a:solidFill>
                  <a:srgbClr val="ED7D25"/>
                </a:solidFill>
                <a:cs typeface="+mn-ea"/>
                <a:sym typeface="+mn-lt"/>
              </a:endParaRPr>
            </a:p>
          </p:txBody>
        </p:sp>
        <p:sp>
          <p:nvSpPr>
            <p:cNvPr id="22" name="椭圆 21">
              <a:extLst>
                <a:ext uri="{FF2B5EF4-FFF2-40B4-BE49-F238E27FC236}">
                  <a16:creationId xmlns:a16="http://schemas.microsoft.com/office/drawing/2014/main" id="{79C153A1-3991-B839-7A94-EFD7800E3C9B}"/>
                </a:ext>
              </a:extLst>
            </p:cNvPr>
            <p:cNvSpPr/>
            <p:nvPr/>
          </p:nvSpPr>
          <p:spPr>
            <a:xfrm>
              <a:off x="998950" y="1381550"/>
              <a:ext cx="125261" cy="14162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sp>
          <p:nvSpPr>
            <p:cNvPr id="26" name="弧形 25">
              <a:extLst>
                <a:ext uri="{FF2B5EF4-FFF2-40B4-BE49-F238E27FC236}">
                  <a16:creationId xmlns:a16="http://schemas.microsoft.com/office/drawing/2014/main" id="{1A9A4129-CEC9-0ED5-944C-6B983F217400}"/>
                </a:ext>
              </a:extLst>
            </p:cNvPr>
            <p:cNvSpPr/>
            <p:nvPr/>
          </p:nvSpPr>
          <p:spPr>
            <a:xfrm rot="13426356">
              <a:off x="946063" y="1252637"/>
              <a:ext cx="383876" cy="241129"/>
            </a:xfrm>
            <a:prstGeom prst="arc">
              <a:avLst>
                <a:gd name="adj1" fmla="val 16200000"/>
                <a:gd name="adj2" fmla="val 3535669"/>
              </a:avLst>
            </a:prstGeom>
            <a:ln w="57150">
              <a:solidFill>
                <a:schemeClr val="accent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a:cs typeface="+mn-ea"/>
                <a:sym typeface="+mn-lt"/>
              </a:endParaRPr>
            </a:p>
          </p:txBody>
        </p:sp>
        <p:sp>
          <p:nvSpPr>
            <p:cNvPr id="27" name="椭圆 26">
              <a:extLst>
                <a:ext uri="{FF2B5EF4-FFF2-40B4-BE49-F238E27FC236}">
                  <a16:creationId xmlns:a16="http://schemas.microsoft.com/office/drawing/2014/main" id="{7575D9FD-D78A-97C6-5E39-0B92CC8FFE29}"/>
                </a:ext>
              </a:extLst>
            </p:cNvPr>
            <p:cNvSpPr/>
            <p:nvPr/>
          </p:nvSpPr>
          <p:spPr>
            <a:xfrm>
              <a:off x="5704646" y="1381550"/>
              <a:ext cx="125261" cy="14162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sp>
          <p:nvSpPr>
            <p:cNvPr id="28" name="弧形 27">
              <a:extLst>
                <a:ext uri="{FF2B5EF4-FFF2-40B4-BE49-F238E27FC236}">
                  <a16:creationId xmlns:a16="http://schemas.microsoft.com/office/drawing/2014/main" id="{C5C4B0B9-E580-3AA0-67C7-98565D41E397}"/>
                </a:ext>
              </a:extLst>
            </p:cNvPr>
            <p:cNvSpPr/>
            <p:nvPr/>
          </p:nvSpPr>
          <p:spPr>
            <a:xfrm rot="13426356">
              <a:off x="5651761" y="1252637"/>
              <a:ext cx="383876" cy="241129"/>
            </a:xfrm>
            <a:prstGeom prst="arc">
              <a:avLst>
                <a:gd name="adj1" fmla="val 16200000"/>
                <a:gd name="adj2" fmla="val 3535669"/>
              </a:avLst>
            </a:prstGeom>
            <a:ln w="57150">
              <a:solidFill>
                <a:schemeClr val="accent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a:cs typeface="+mn-ea"/>
                <a:sym typeface="+mn-lt"/>
              </a:endParaRPr>
            </a:p>
          </p:txBody>
        </p:sp>
        <p:sp>
          <p:nvSpPr>
            <p:cNvPr id="29" name="MH_Other_1">
              <a:extLst>
                <a:ext uri="{FF2B5EF4-FFF2-40B4-BE49-F238E27FC236}">
                  <a16:creationId xmlns:a16="http://schemas.microsoft.com/office/drawing/2014/main" id="{83C2900A-B8ED-8811-3C9B-F0260FC59CFF}"/>
                </a:ext>
              </a:extLst>
            </p:cNvPr>
            <p:cNvSpPr/>
            <p:nvPr/>
          </p:nvSpPr>
          <p:spPr>
            <a:xfrm>
              <a:off x="601879" y="2080467"/>
              <a:ext cx="3944136" cy="2402053"/>
            </a:xfrm>
            <a:custGeom>
              <a:avLst/>
              <a:gdLst>
                <a:gd name="connsiteX0" fmla="*/ 0 w 3718560"/>
                <a:gd name="connsiteY0" fmla="*/ 0 h 3518262"/>
                <a:gd name="connsiteX1" fmla="*/ 0 w 3718560"/>
                <a:gd name="connsiteY1" fmla="*/ 3509554 h 3518262"/>
                <a:gd name="connsiteX2" fmla="*/ 3718560 w 3718560"/>
                <a:gd name="connsiteY2" fmla="*/ 3518262 h 3518262"/>
                <a:gd name="connsiteX3" fmla="*/ 3718560 w 3718560"/>
                <a:gd name="connsiteY3" fmla="*/ 3518262 h 3518262"/>
              </a:gdLst>
              <a:ahLst/>
              <a:cxnLst>
                <a:cxn ang="0">
                  <a:pos x="connsiteX0" y="connsiteY0"/>
                </a:cxn>
                <a:cxn ang="0">
                  <a:pos x="connsiteX1" y="connsiteY1"/>
                </a:cxn>
                <a:cxn ang="0">
                  <a:pos x="connsiteX2" y="connsiteY2"/>
                </a:cxn>
                <a:cxn ang="0">
                  <a:pos x="connsiteX3" y="connsiteY3"/>
                </a:cxn>
              </a:cxnLst>
              <a:rect l="l" t="t" r="r" b="b"/>
              <a:pathLst>
                <a:path w="3718560" h="3518262">
                  <a:moveTo>
                    <a:pt x="0" y="0"/>
                  </a:moveTo>
                  <a:lnTo>
                    <a:pt x="0" y="3509554"/>
                  </a:lnTo>
                  <a:lnTo>
                    <a:pt x="3718560" y="3518262"/>
                  </a:lnTo>
                  <a:lnTo>
                    <a:pt x="3718560" y="3518262"/>
                  </a:lnTo>
                </a:path>
              </a:pathLst>
            </a:custGeom>
            <a:noFill/>
            <a:ln w="76200" cap="flat" cmpd="sng" algn="ctr">
              <a:solidFill>
                <a:schemeClr val="accent1"/>
              </a:solid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endParaRPr lang="zh-CN" altLang="en-US" kern="0" dirty="0">
                <a:solidFill>
                  <a:srgbClr val="FFFFFF"/>
                </a:solidFill>
                <a:cs typeface="+mn-ea"/>
                <a:sym typeface="+mn-lt"/>
              </a:endParaRPr>
            </a:p>
          </p:txBody>
        </p:sp>
      </p:grpSp>
      <p:sp>
        <p:nvSpPr>
          <p:cNvPr id="4" name="矩形 3">
            <a:extLst>
              <a:ext uri="{FF2B5EF4-FFF2-40B4-BE49-F238E27FC236}">
                <a16:creationId xmlns:a16="http://schemas.microsoft.com/office/drawing/2014/main" id="{DA95704F-C20D-4DC9-8A16-60F1AA14F042}"/>
              </a:ext>
            </a:extLst>
          </p:cNvPr>
          <p:cNvSpPr/>
          <p:nvPr/>
        </p:nvSpPr>
        <p:spPr>
          <a:xfrm>
            <a:off x="1701094" y="5710104"/>
            <a:ext cx="10008305" cy="338554"/>
          </a:xfrm>
          <a:prstGeom prst="rect">
            <a:avLst/>
          </a:prstGeom>
          <a:noFill/>
        </p:spPr>
        <p:txBody>
          <a:bodyPr wrap="square">
            <a:spAutoFit/>
          </a:bodyPr>
          <a:lstStyle/>
          <a:p>
            <a:r>
              <a:rPr lang="en-US" altLang="zh-CN" sz="800" dirty="0"/>
              <a:t>1.Bauer S, et al. J Clin Oncol. 2022;40:3918-28.2.Blay JY, et al. Lancet Oncol. 2020;21:923-34.3.Deciphera Pharmaceuticals, LLC. QINLOCK prescribing information. (Last revised 12/2022).4.Pfizer Laboratories. SUTENT prescribing information. (Last revised 8/2021).5.National Comprehensive Cancer Network. NCCN guidelines gastrointestinal stromal tumors (GISTs) version 1.2023. (2023).</a:t>
            </a:r>
            <a:endParaRPr lang="zh-CN" altLang="en-US" sz="800" dirty="0"/>
          </a:p>
        </p:txBody>
      </p:sp>
      <p:sp>
        <p:nvSpPr>
          <p:cNvPr id="3" name="文本框 3">
            <a:extLst>
              <a:ext uri="{FF2B5EF4-FFF2-40B4-BE49-F238E27FC236}">
                <a16:creationId xmlns:a16="http://schemas.microsoft.com/office/drawing/2014/main" id="{8EAAD552-BF9B-FF26-E6EB-3966C9FB72BD}"/>
              </a:ext>
            </a:extLst>
          </p:cNvPr>
          <p:cNvSpPr txBox="1"/>
          <p:nvPr/>
        </p:nvSpPr>
        <p:spPr>
          <a:xfrm>
            <a:off x="331129" y="6516381"/>
            <a:ext cx="6349711" cy="215444"/>
          </a:xfrm>
          <a:prstGeom prst="rect">
            <a:avLst/>
          </a:prstGeom>
          <a:noFill/>
        </p:spPr>
        <p:txBody>
          <a:bodyPr wrap="square">
            <a:spAutoFit/>
          </a:bodyPr>
          <a:lstStyle/>
          <a:p>
            <a:r>
              <a:rPr lang="it-IT" altLang="zh-CN" sz="800" dirty="0">
                <a:ea typeface="微软雅黑" panose="020B0503020204020204" pitchFamily="34" charset="-122"/>
                <a:sym typeface="Arial" panose="020B0604020202020204" pitchFamily="34" charset="0"/>
              </a:rPr>
              <a:t>Robin Lewis Jones, et al. 2023 ASCO</a:t>
            </a:r>
            <a:r>
              <a:rPr lang="en-US" altLang="zh-CN" sz="800" dirty="0">
                <a:ea typeface="微软雅黑" panose="020B0503020204020204" pitchFamily="34" charset="-122"/>
                <a:sym typeface="Arial" panose="020B0604020202020204" pitchFamily="34" charset="0"/>
              </a:rPr>
              <a:t>.</a:t>
            </a:r>
            <a:r>
              <a:rPr lang="en-US" sz="800" dirty="0">
                <a:solidFill>
                  <a:schemeClr val="tx1"/>
                </a:solidFill>
                <a:ea typeface="微软雅黑" panose="020B0503020204020204" pitchFamily="34" charset="-122"/>
                <a:cs typeface="Arial" panose="020B0604020202020204" pitchFamily="34" charset="0"/>
              </a:rPr>
              <a:t>Poster Bd #458</a:t>
            </a:r>
          </a:p>
        </p:txBody>
      </p:sp>
    </p:spTree>
    <p:extLst>
      <p:ext uri="{BB962C8B-B14F-4D97-AF65-F5344CB8AC3E}">
        <p14:creationId xmlns:p14="http://schemas.microsoft.com/office/powerpoint/2010/main" val="322437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EECD6BA-457F-4E04-98B7-5ABC979C8803}"/>
              </a:ext>
            </a:extLst>
          </p:cNvPr>
          <p:cNvSpPr txBox="1">
            <a:spLocks/>
          </p:cNvSpPr>
          <p:nvPr/>
        </p:nvSpPr>
        <p:spPr>
          <a:xfrm>
            <a:off x="481486" y="106058"/>
            <a:ext cx="11253314" cy="923716"/>
          </a:xfrm>
          <a:prstGeom prst="rect">
            <a:avLst/>
          </a:prstGeom>
        </p:spPr>
        <p:txBody>
          <a:bodyPr vert="horz" lIns="91434" tIns="45718" rIns="91434" bIns="45718" rtlCol="0" anchor="ctr">
            <a:normAutofit/>
          </a:bodyPr>
          <a:lstStyle>
            <a:lvl1pPr algn="l" defTabSz="1219090" rtl="0" eaLnBrk="1" latinLnBrk="0" hangingPunct="1">
              <a:lnSpc>
                <a:spcPct val="90000"/>
              </a:lnSpc>
              <a:spcBef>
                <a:spcPct val="0"/>
              </a:spcBef>
              <a:buNone/>
              <a:defRPr sz="2800" b="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研究方法</a:t>
            </a:r>
          </a:p>
        </p:txBody>
      </p:sp>
      <p:sp>
        <p:nvSpPr>
          <p:cNvPr id="10" name="矩形 9">
            <a:extLst>
              <a:ext uri="{FF2B5EF4-FFF2-40B4-BE49-F238E27FC236}">
                <a16:creationId xmlns:a16="http://schemas.microsoft.com/office/drawing/2014/main" id="{334230D1-D908-4E8B-B4AF-FC856331C854}"/>
              </a:ext>
            </a:extLst>
          </p:cNvPr>
          <p:cNvSpPr/>
          <p:nvPr/>
        </p:nvSpPr>
        <p:spPr>
          <a:xfrm>
            <a:off x="481486" y="968024"/>
            <a:ext cx="11442700" cy="1710918"/>
          </a:xfrm>
          <a:prstGeom prst="rect">
            <a:avLst/>
          </a:prstGeom>
        </p:spPr>
        <p:txBody>
          <a:bodyPr wrap="square">
            <a:spAutoFit/>
          </a:bodyPr>
          <a:lstStyle/>
          <a:p>
            <a:pPr marL="285750" indent="-285750">
              <a:lnSpc>
                <a:spcPct val="120000"/>
              </a:lnSpc>
              <a:spcAft>
                <a:spcPts val="600"/>
              </a:spcAft>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在</a:t>
            </a:r>
            <a:r>
              <a:rPr lang="en-US" altLang="zh-CN" sz="1200" dirty="0">
                <a:latin typeface="微软雅黑" panose="020B0503020204020204" pitchFamily="34" charset="-122"/>
                <a:ea typeface="微软雅黑" panose="020B0503020204020204" pitchFamily="34" charset="-122"/>
              </a:rPr>
              <a:t>INTRIGUE</a:t>
            </a:r>
            <a:r>
              <a:rPr lang="zh-CN" altLang="en-US" sz="1200" dirty="0">
                <a:latin typeface="微软雅黑" panose="020B0503020204020204" pitchFamily="34" charset="-122"/>
                <a:ea typeface="微软雅黑" panose="020B0503020204020204" pitchFamily="34" charset="-122"/>
              </a:rPr>
              <a:t>中，伊马替尼治疗期间疾病进展或不耐受的成人晚期</a:t>
            </a:r>
            <a:r>
              <a:rPr lang="en-US" altLang="zh-CN" sz="1200" dirty="0">
                <a:latin typeface="微软雅黑" panose="020B0503020204020204" pitchFamily="34" charset="-122"/>
                <a:ea typeface="微软雅黑" panose="020B0503020204020204" pitchFamily="34" charset="-122"/>
              </a:rPr>
              <a:t>GIST</a:t>
            </a:r>
            <a:r>
              <a:rPr lang="zh-CN" altLang="en-US" sz="1200" dirty="0">
                <a:latin typeface="微软雅黑" panose="020B0503020204020204" pitchFamily="34" charset="-122"/>
                <a:ea typeface="微软雅黑" panose="020B0503020204020204" pitchFamily="34" charset="-122"/>
              </a:rPr>
              <a:t>患者按</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随机分组，分别接受瑞派替尼</a:t>
            </a:r>
            <a:r>
              <a:rPr lang="en-US" altLang="zh-CN" sz="1200" dirty="0">
                <a:latin typeface="微软雅黑" panose="020B0503020204020204" pitchFamily="34" charset="-122"/>
                <a:ea typeface="微软雅黑" panose="020B0503020204020204" pitchFamily="34" charset="-122"/>
              </a:rPr>
              <a:t>150mg</a:t>
            </a:r>
            <a:r>
              <a:rPr lang="zh-CN" altLang="en-US" sz="1200" dirty="0">
                <a:latin typeface="微软雅黑" panose="020B0503020204020204" pitchFamily="34" charset="-122"/>
                <a:ea typeface="微软雅黑" panose="020B0503020204020204" pitchFamily="34" charset="-122"/>
              </a:rPr>
              <a:t>每日</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次</a:t>
            </a:r>
            <a:r>
              <a:rPr lang="en-US" altLang="zh-CN" sz="1200" dirty="0">
                <a:latin typeface="微软雅黑" panose="020B0503020204020204" pitchFamily="34" charset="-122"/>
                <a:ea typeface="微软雅黑" panose="020B0503020204020204" pitchFamily="34" charset="-122"/>
              </a:rPr>
              <a:t>(QD)</a:t>
            </a:r>
            <a:r>
              <a:rPr lang="zh-CN" altLang="en-US" sz="1200" dirty="0">
                <a:latin typeface="微软雅黑" panose="020B0503020204020204" pitchFamily="34" charset="-122"/>
                <a:ea typeface="微软雅黑" panose="020B0503020204020204" pitchFamily="34" charset="-122"/>
              </a:rPr>
              <a:t>或舒尼替尼</a:t>
            </a:r>
            <a:r>
              <a:rPr lang="en-US" altLang="zh-CN" sz="1200" dirty="0">
                <a:latin typeface="微软雅黑" panose="020B0503020204020204" pitchFamily="34" charset="-122"/>
                <a:ea typeface="微软雅黑" panose="020B0503020204020204" pitchFamily="34" charset="-122"/>
              </a:rPr>
              <a:t>50mg QD(</a:t>
            </a:r>
            <a:r>
              <a:rPr lang="zh-CN" altLang="en-US" sz="1200" dirty="0">
                <a:latin typeface="微软雅黑" panose="020B0503020204020204" pitchFamily="34" charset="-122"/>
                <a:ea typeface="微软雅黑" panose="020B0503020204020204" pitchFamily="34" charset="-122"/>
              </a:rPr>
              <a:t>用药</a:t>
            </a: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停药</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治疗</a:t>
            </a:r>
            <a:r>
              <a:rPr lang="zh-CN" altLang="en-US" sz="1200" dirty="0">
                <a:highlight>
                  <a:srgbClr val="FEFEFE"/>
                </a:highlight>
                <a:latin typeface="微软雅黑" panose="020B0503020204020204" pitchFamily="34" charset="-122"/>
                <a:ea typeface="微软雅黑" panose="020B0503020204020204" pitchFamily="34" charset="-122"/>
              </a:rPr>
              <a:t>，按照</a:t>
            </a:r>
            <a:r>
              <a:rPr lang="en-US" altLang="zh-CN" sz="1200" dirty="0">
                <a:highlight>
                  <a:srgbClr val="FEFEFE"/>
                </a:highlight>
                <a:latin typeface="微软雅黑" panose="020B0503020204020204" pitchFamily="34" charset="-122"/>
                <a:ea typeface="微软雅黑" panose="020B0503020204020204" pitchFamily="34" charset="-122"/>
              </a:rPr>
              <a:t>KIT</a:t>
            </a:r>
            <a:r>
              <a:rPr lang="zh-CN" altLang="en-US" sz="1200" dirty="0">
                <a:highlight>
                  <a:srgbClr val="FEFEFE"/>
                </a:highlight>
                <a:latin typeface="微软雅黑" panose="020B0503020204020204" pitchFamily="34" charset="-122"/>
                <a:ea typeface="微软雅黑" panose="020B0503020204020204" pitchFamily="34" charset="-122"/>
              </a:rPr>
              <a:t>基因突变状态和伊马替尼耐受性进行分组（图</a:t>
            </a:r>
            <a:r>
              <a:rPr lang="en-US" altLang="zh-CN" sz="1200" dirty="0">
                <a:highlight>
                  <a:srgbClr val="FEFEFE"/>
                </a:highlight>
                <a:latin typeface="微软雅黑" panose="020B0503020204020204" pitchFamily="34" charset="-122"/>
                <a:ea typeface="微软雅黑" panose="020B0503020204020204" pitchFamily="34" charset="-122"/>
              </a:rPr>
              <a:t>1 </a:t>
            </a:r>
            <a:r>
              <a:rPr lang="zh-CN" altLang="en-US" sz="1200" dirty="0">
                <a:highlight>
                  <a:srgbClr val="FEFEFE"/>
                </a:highlight>
                <a:latin typeface="微软雅黑" panose="020B0503020204020204" pitchFamily="34" charset="-122"/>
                <a:ea typeface="微软雅黑" panose="020B0503020204020204" pitchFamily="34" charset="-122"/>
              </a:rPr>
              <a:t>）</a:t>
            </a:r>
            <a:r>
              <a:rPr lang="en-US" altLang="zh-CN" sz="1200" baseline="30000" dirty="0">
                <a:highlight>
                  <a:srgbClr val="FEFEFE"/>
                </a:highlight>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285750" indent="-285750">
              <a:lnSpc>
                <a:spcPct val="120000"/>
              </a:lnSpc>
              <a:spcAft>
                <a:spcPts val="600"/>
              </a:spcAft>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OS</a:t>
            </a:r>
            <a:r>
              <a:rPr lang="zh-CN" altLang="en-US" sz="1200" dirty="0">
                <a:latin typeface="微软雅黑" panose="020B0503020204020204" pitchFamily="34" charset="-122"/>
                <a:ea typeface="微软雅黑" panose="020B0503020204020204" pitchFamily="34" charset="-122"/>
              </a:rPr>
              <a:t>是</a:t>
            </a:r>
            <a:r>
              <a:rPr lang="en-US" altLang="zh-CN" sz="1200" dirty="0">
                <a:latin typeface="微软雅黑" panose="020B0503020204020204" pitchFamily="34" charset="-122"/>
                <a:ea typeface="微软雅黑" panose="020B0503020204020204" pitchFamily="34" charset="-122"/>
              </a:rPr>
              <a:t>INTRIGUE</a:t>
            </a:r>
            <a:r>
              <a:rPr lang="zh-CN" altLang="en-US" sz="1200" dirty="0">
                <a:latin typeface="微软雅黑" panose="020B0503020204020204" pitchFamily="34" charset="-122"/>
                <a:ea typeface="微软雅黑" panose="020B0503020204020204" pitchFamily="34" charset="-122"/>
              </a:rPr>
              <a:t>的关键次要终点</a:t>
            </a:r>
            <a:r>
              <a:rPr lang="en-US" altLang="zh-CN" sz="1200" baseline="300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，有</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次预先设定的</a:t>
            </a:r>
            <a:r>
              <a:rPr lang="en-US" altLang="zh-CN" sz="1200" dirty="0">
                <a:latin typeface="微软雅黑" panose="020B0503020204020204" pitchFamily="34" charset="-122"/>
                <a:ea typeface="微软雅黑" panose="020B0503020204020204" pitchFamily="34" charset="-122"/>
              </a:rPr>
              <a:t>OS</a:t>
            </a:r>
            <a:r>
              <a:rPr lang="zh-CN" altLang="en-US" sz="1200" dirty="0">
                <a:latin typeface="微软雅黑" panose="020B0503020204020204" pitchFamily="34" charset="-122"/>
                <a:ea typeface="微软雅黑" panose="020B0503020204020204" pitchFamily="34" charset="-122"/>
              </a:rPr>
              <a:t>分析计划</a:t>
            </a:r>
            <a:endParaRPr lang="en-US" altLang="zh-CN" sz="1200" dirty="0">
              <a:latin typeface="微软雅黑" panose="020B0503020204020204" pitchFamily="34" charset="-122"/>
              <a:ea typeface="微软雅黑" panose="020B0503020204020204" pitchFamily="34" charset="-122"/>
            </a:endParaRPr>
          </a:p>
          <a:p>
            <a:pPr marL="742950" lvl="1" indent="-285750">
              <a:lnSpc>
                <a:spcPct val="120000"/>
              </a:lnSpc>
              <a:spcAft>
                <a:spcPts val="600"/>
              </a:spcAft>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在</a:t>
            </a:r>
            <a:r>
              <a:rPr lang="en-US" altLang="zh-CN" sz="1200" dirty="0">
                <a:latin typeface="微软雅黑" panose="020B0503020204020204" pitchFamily="34" charset="-122"/>
                <a:ea typeface="微软雅黑" panose="020B0503020204020204" pitchFamily="34" charset="-122"/>
              </a:rPr>
              <a:t>PFS</a:t>
            </a:r>
            <a:r>
              <a:rPr lang="zh-CN" altLang="en-US" sz="1200" dirty="0">
                <a:latin typeface="微软雅黑" panose="020B0503020204020204" pitchFamily="34" charset="-122"/>
                <a:ea typeface="微软雅黑" panose="020B0503020204020204" pitchFamily="34" charset="-122"/>
              </a:rPr>
              <a:t>初始分析时进行首次</a:t>
            </a:r>
            <a:r>
              <a:rPr lang="en-US" altLang="zh-CN" sz="1200" dirty="0">
                <a:latin typeface="微软雅黑" panose="020B0503020204020204" pitchFamily="34" charset="-122"/>
                <a:ea typeface="微软雅黑" panose="020B0503020204020204" pitchFamily="34" charset="-122"/>
              </a:rPr>
              <a:t>OS IA(</a:t>
            </a:r>
            <a:r>
              <a:rPr lang="zh-CN" altLang="en-US" sz="1200" dirty="0">
                <a:latin typeface="微软雅黑" panose="020B0503020204020204" pitchFamily="34" charset="-122"/>
                <a:ea typeface="微软雅黑" panose="020B0503020204020204" pitchFamily="34" charset="-122"/>
              </a:rPr>
              <a:t>数据截止日期：</a:t>
            </a:r>
            <a:r>
              <a:rPr lang="en-US" altLang="zh-CN" sz="1200" dirty="0">
                <a:latin typeface="微软雅黑" panose="020B0503020204020204" pitchFamily="34" charset="-122"/>
                <a:ea typeface="微软雅黑" panose="020B0503020204020204" pitchFamily="34" charset="-122"/>
              </a:rPr>
              <a:t>2021</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09</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01</a:t>
            </a:r>
            <a:r>
              <a:rPr lang="zh-CN" altLang="en-US" sz="1200" dirty="0">
                <a:latin typeface="微软雅黑" panose="020B0503020204020204" pitchFamily="34" charset="-122"/>
                <a:ea typeface="微软雅黑" panose="020B0503020204020204" pitchFamily="34" charset="-122"/>
              </a:rPr>
              <a:t>日</a:t>
            </a:r>
            <a:r>
              <a:rPr lang="en-US" altLang="zh-CN" sz="1200" dirty="0">
                <a:latin typeface="微软雅黑" panose="020B0503020204020204" pitchFamily="34" charset="-122"/>
                <a:ea typeface="微软雅黑" panose="020B0503020204020204" pitchFamily="34" charset="-122"/>
              </a:rPr>
              <a:t>)</a:t>
            </a:r>
            <a:r>
              <a:rPr lang="en-US" altLang="zh-CN" sz="1200" baseline="30000" dirty="0">
                <a:latin typeface="微软雅黑" panose="020B0503020204020204" pitchFamily="34" charset="-122"/>
                <a:ea typeface="微软雅黑" panose="020B0503020204020204" pitchFamily="34" charset="-122"/>
              </a:rPr>
              <a:t>1</a:t>
            </a:r>
          </a:p>
          <a:p>
            <a:pPr marL="742950" lvl="1" indent="-285750">
              <a:lnSpc>
                <a:spcPct val="120000"/>
              </a:lnSpc>
              <a:spcAft>
                <a:spcPts val="600"/>
              </a:spcAft>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第二次</a:t>
            </a:r>
            <a:r>
              <a:rPr lang="en-US" altLang="zh-CN" sz="1200" dirty="0">
                <a:latin typeface="微软雅黑" panose="020B0503020204020204" pitchFamily="34" charset="-122"/>
                <a:ea typeface="微软雅黑" panose="020B0503020204020204" pitchFamily="34" charset="-122"/>
              </a:rPr>
              <a:t>OS</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IA </a:t>
            </a:r>
            <a:r>
              <a:rPr lang="zh-CN" altLang="en-US" sz="1200" dirty="0">
                <a:latin typeface="微软雅黑" panose="020B0503020204020204" pitchFamily="34" charset="-122"/>
                <a:ea typeface="微软雅黑" panose="020B0503020204020204" pitchFamily="34" charset="-122"/>
              </a:rPr>
              <a:t>计划于首次</a:t>
            </a:r>
            <a:r>
              <a:rPr lang="en-US" altLang="zh-CN" sz="1200" dirty="0">
                <a:latin typeface="微软雅黑" panose="020B0503020204020204" pitchFamily="34" charset="-122"/>
                <a:ea typeface="微软雅黑" panose="020B0503020204020204" pitchFamily="34" charset="-122"/>
              </a:rPr>
              <a:t>IA</a:t>
            </a:r>
            <a:r>
              <a:rPr lang="zh-CN" altLang="en-US" sz="1200" dirty="0">
                <a:latin typeface="微软雅黑" panose="020B0503020204020204" pitchFamily="34" charset="-122"/>
                <a:ea typeface="微软雅黑" panose="020B0503020204020204" pitchFamily="34" charset="-122"/>
              </a:rPr>
              <a:t>后</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年进行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数据截止日期：</a:t>
            </a:r>
            <a:r>
              <a:rPr lang="en-US" altLang="zh-CN" sz="1200" dirty="0">
                <a:latin typeface="微软雅黑" panose="020B0503020204020204" pitchFamily="34" charset="-122"/>
                <a:ea typeface="微软雅黑" panose="020B0503020204020204" pitchFamily="34" charset="-122"/>
              </a:rPr>
              <a:t>2022</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09</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01</a:t>
            </a:r>
            <a:r>
              <a:rPr lang="zh-CN" altLang="en-US" sz="1200" dirty="0">
                <a:latin typeface="微软雅黑" panose="020B0503020204020204" pitchFamily="34" charset="-122"/>
                <a:ea typeface="微软雅黑" panose="020B0503020204020204" pitchFamily="34" charset="-122"/>
              </a:rPr>
              <a:t>日</a:t>
            </a:r>
            <a:r>
              <a:rPr lang="en-US" altLang="zh-CN" sz="1200" dirty="0">
                <a:latin typeface="微软雅黑" panose="020B0503020204020204" pitchFamily="34" charset="-122"/>
                <a:ea typeface="微软雅黑" panose="020B0503020204020204" pitchFamily="34" charset="-122"/>
              </a:rPr>
              <a:t>)</a:t>
            </a:r>
          </a:p>
          <a:p>
            <a:pPr marL="742950" lvl="1" indent="-285750">
              <a:lnSpc>
                <a:spcPct val="120000"/>
              </a:lnSpc>
              <a:spcAft>
                <a:spcPts val="600"/>
              </a:spcAft>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计划在观察到≥</a:t>
            </a:r>
            <a:r>
              <a:rPr lang="en-US" altLang="zh-CN" sz="1200" dirty="0">
                <a:latin typeface="微软雅黑" panose="020B0503020204020204" pitchFamily="34" charset="-122"/>
                <a:ea typeface="微软雅黑" panose="020B0503020204020204" pitchFamily="34" charset="-122"/>
              </a:rPr>
              <a:t>200</a:t>
            </a:r>
            <a:r>
              <a:rPr lang="zh-CN" altLang="en-US" sz="1200" dirty="0">
                <a:latin typeface="微软雅黑" panose="020B0503020204020204" pitchFamily="34" charset="-122"/>
                <a:ea typeface="微软雅黑" panose="020B0503020204020204" pitchFamily="34" charset="-122"/>
              </a:rPr>
              <a:t>例</a:t>
            </a:r>
            <a:r>
              <a:rPr lang="en-US" altLang="zh-CN" sz="1200" dirty="0">
                <a:latin typeface="微软雅黑" panose="020B0503020204020204" pitchFamily="34" charset="-122"/>
                <a:ea typeface="微软雅黑" panose="020B0503020204020204" pitchFamily="34" charset="-122"/>
              </a:rPr>
              <a:t>OS</a:t>
            </a:r>
            <a:r>
              <a:rPr lang="zh-CN" altLang="en-US" sz="1200" dirty="0">
                <a:latin typeface="微软雅黑" panose="020B0503020204020204" pitchFamily="34" charset="-122"/>
                <a:ea typeface="微软雅黑" panose="020B0503020204020204" pitchFamily="34" charset="-122"/>
              </a:rPr>
              <a:t>事件且其中≥</a:t>
            </a:r>
            <a:r>
              <a:rPr lang="en-US" altLang="zh-CN" sz="1200" dirty="0">
                <a:latin typeface="微软雅黑" panose="020B0503020204020204" pitchFamily="34" charset="-122"/>
                <a:ea typeface="微软雅黑" panose="020B0503020204020204" pitchFamily="34" charset="-122"/>
              </a:rPr>
              <a:t>145</a:t>
            </a:r>
            <a:r>
              <a:rPr lang="zh-CN" altLang="en-US" sz="1200" dirty="0">
                <a:latin typeface="微软雅黑" panose="020B0503020204020204" pitchFamily="34" charset="-122"/>
                <a:ea typeface="微软雅黑" panose="020B0503020204020204" pitchFamily="34" charset="-122"/>
              </a:rPr>
              <a:t>例事件来自</a:t>
            </a:r>
            <a:r>
              <a:rPr lang="en-US" altLang="zh-CN" sz="1200" dirty="0">
                <a:latin typeface="微软雅黑" panose="020B0503020204020204" pitchFamily="34" charset="-122"/>
                <a:ea typeface="微软雅黑" panose="020B0503020204020204" pitchFamily="34" charset="-122"/>
              </a:rPr>
              <a:t>KIT</a:t>
            </a:r>
            <a:r>
              <a:rPr lang="zh-CN" altLang="en-US" sz="1200" dirty="0">
                <a:latin typeface="微软雅黑" panose="020B0503020204020204" pitchFamily="34" charset="-122"/>
                <a:ea typeface="微软雅黑" panose="020B0503020204020204" pitchFamily="34" charset="-122"/>
              </a:rPr>
              <a:t>外显子</a:t>
            </a:r>
            <a:r>
              <a:rPr lang="en-US" altLang="zh-CN" sz="1200" dirty="0">
                <a:latin typeface="微软雅黑" panose="020B0503020204020204" pitchFamily="34" charset="-122"/>
                <a:ea typeface="微软雅黑" panose="020B0503020204020204" pitchFamily="34" charset="-122"/>
              </a:rPr>
              <a:t>11</a:t>
            </a:r>
            <a:r>
              <a:rPr lang="zh-CN" altLang="en-US" sz="1200" dirty="0">
                <a:latin typeface="微软雅黑" panose="020B0503020204020204" pitchFamily="34" charset="-122"/>
                <a:ea typeface="微软雅黑" panose="020B0503020204020204" pitchFamily="34" charset="-122"/>
              </a:rPr>
              <a:t>人群时进行</a:t>
            </a:r>
            <a:r>
              <a:rPr lang="en-US" altLang="zh-CN" sz="1200" dirty="0">
                <a:latin typeface="微软雅黑" panose="020B0503020204020204" pitchFamily="34" charset="-122"/>
                <a:ea typeface="微软雅黑" panose="020B0503020204020204" pitchFamily="34" charset="-122"/>
              </a:rPr>
              <a:t>OS</a:t>
            </a:r>
            <a:r>
              <a:rPr lang="zh-CN" altLang="en-US" sz="1200" dirty="0">
                <a:latin typeface="微软雅黑" panose="020B0503020204020204" pitchFamily="34" charset="-122"/>
                <a:ea typeface="微软雅黑" panose="020B0503020204020204" pitchFamily="34" charset="-122"/>
              </a:rPr>
              <a:t>最终分析。</a:t>
            </a:r>
          </a:p>
        </p:txBody>
      </p:sp>
      <p:grpSp>
        <p:nvGrpSpPr>
          <p:cNvPr id="6" name="组合 5">
            <a:extLst>
              <a:ext uri="{FF2B5EF4-FFF2-40B4-BE49-F238E27FC236}">
                <a16:creationId xmlns:a16="http://schemas.microsoft.com/office/drawing/2014/main" id="{0C835779-0131-47AF-89D7-B35C5E793666}"/>
              </a:ext>
            </a:extLst>
          </p:cNvPr>
          <p:cNvGrpSpPr/>
          <p:nvPr/>
        </p:nvGrpSpPr>
        <p:grpSpPr>
          <a:xfrm>
            <a:off x="2077301" y="2643694"/>
            <a:ext cx="7935798" cy="3213313"/>
            <a:chOff x="2450948" y="2737801"/>
            <a:chExt cx="7935798" cy="3213313"/>
          </a:xfrm>
        </p:grpSpPr>
        <p:pic>
          <p:nvPicPr>
            <p:cNvPr id="38" name="图片 37">
              <a:extLst>
                <a:ext uri="{FF2B5EF4-FFF2-40B4-BE49-F238E27FC236}">
                  <a16:creationId xmlns:a16="http://schemas.microsoft.com/office/drawing/2014/main" id="{1C57DFEA-E935-4DEB-AFBA-E7FB0190899C}"/>
                </a:ext>
              </a:extLst>
            </p:cNvPr>
            <p:cNvPicPr>
              <a:picLocks noChangeAspect="1"/>
            </p:cNvPicPr>
            <p:nvPr/>
          </p:nvPicPr>
          <p:blipFill>
            <a:blip r:embed="rId3"/>
            <a:stretch>
              <a:fillRect/>
            </a:stretch>
          </p:blipFill>
          <p:spPr>
            <a:xfrm>
              <a:off x="2450948" y="3006124"/>
              <a:ext cx="7935798" cy="2944990"/>
            </a:xfrm>
            <a:prstGeom prst="rect">
              <a:avLst/>
            </a:prstGeom>
          </p:spPr>
        </p:pic>
        <p:grpSp>
          <p:nvGrpSpPr>
            <p:cNvPr id="13" name="组合 12">
              <a:extLst>
                <a:ext uri="{FF2B5EF4-FFF2-40B4-BE49-F238E27FC236}">
                  <a16:creationId xmlns:a16="http://schemas.microsoft.com/office/drawing/2014/main" id="{A7AEAAC9-023C-4F3B-B87D-EF22B7CEEE67}"/>
                </a:ext>
              </a:extLst>
            </p:cNvPr>
            <p:cNvGrpSpPr/>
            <p:nvPr/>
          </p:nvGrpSpPr>
          <p:grpSpPr>
            <a:xfrm>
              <a:off x="2807969" y="2737801"/>
              <a:ext cx="7215946" cy="2978498"/>
              <a:chOff x="2807969" y="2377665"/>
              <a:chExt cx="7215946" cy="2978498"/>
            </a:xfrm>
          </p:grpSpPr>
          <p:sp>
            <p:nvSpPr>
              <p:cNvPr id="35" name="文本框 34">
                <a:extLst>
                  <a:ext uri="{FF2B5EF4-FFF2-40B4-BE49-F238E27FC236}">
                    <a16:creationId xmlns:a16="http://schemas.microsoft.com/office/drawing/2014/main" id="{9F84FCB7-EFFF-4C2E-91D3-F28FD54D5012}"/>
                  </a:ext>
                </a:extLst>
              </p:cNvPr>
              <p:cNvSpPr txBox="1"/>
              <p:nvPr/>
            </p:nvSpPr>
            <p:spPr>
              <a:xfrm>
                <a:off x="5552460" y="2377665"/>
                <a:ext cx="1899879" cy="276999"/>
              </a:xfrm>
              <a:prstGeom prst="rect">
                <a:avLst/>
              </a:prstGeom>
              <a:noFill/>
            </p:spPr>
            <p:txBody>
              <a:bodyPr wrap="none" rtlCol="0">
                <a:spAutoFit/>
              </a:bodyPr>
              <a:lstStyle/>
              <a:p>
                <a:pPr algn="ctr"/>
                <a:r>
                  <a:rPr lang="zh-CN" altLang="en-US" sz="1200" b="1" dirty="0"/>
                  <a:t>图</a:t>
                </a:r>
                <a:r>
                  <a:rPr lang="en-US" altLang="zh-CN" sz="1200" b="1" dirty="0"/>
                  <a:t>1. INTRIGUE</a:t>
                </a:r>
                <a:r>
                  <a:rPr lang="zh-CN" altLang="en-US" sz="1200" b="1" dirty="0"/>
                  <a:t>研究设计</a:t>
                </a:r>
              </a:p>
            </p:txBody>
          </p:sp>
          <p:sp>
            <p:nvSpPr>
              <p:cNvPr id="17" name="矩形 16">
                <a:extLst>
                  <a:ext uri="{FF2B5EF4-FFF2-40B4-BE49-F238E27FC236}">
                    <a16:creationId xmlns:a16="http://schemas.microsoft.com/office/drawing/2014/main" id="{D18B472D-65E1-46E7-8A6E-1C71DC4F066F}"/>
                  </a:ext>
                </a:extLst>
              </p:cNvPr>
              <p:cNvSpPr/>
              <p:nvPr/>
            </p:nvSpPr>
            <p:spPr>
              <a:xfrm>
                <a:off x="2973070" y="2754785"/>
                <a:ext cx="1433830" cy="286685"/>
              </a:xfrm>
              <a:prstGeom prst="rect">
                <a:avLst/>
              </a:prstGeom>
              <a:solidFill>
                <a:srgbClr val="174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纳入标准</a:t>
                </a:r>
              </a:p>
            </p:txBody>
          </p:sp>
          <p:sp>
            <p:nvSpPr>
              <p:cNvPr id="18" name="矩形 17">
                <a:extLst>
                  <a:ext uri="{FF2B5EF4-FFF2-40B4-BE49-F238E27FC236}">
                    <a16:creationId xmlns:a16="http://schemas.microsoft.com/office/drawing/2014/main" id="{51E7712C-1A8D-4A40-9D39-268E535699A6}"/>
                  </a:ext>
                </a:extLst>
              </p:cNvPr>
              <p:cNvSpPr/>
              <p:nvPr/>
            </p:nvSpPr>
            <p:spPr>
              <a:xfrm>
                <a:off x="6148684" y="2732843"/>
                <a:ext cx="2678430" cy="286685"/>
              </a:xfrm>
              <a:prstGeom prst="rect">
                <a:avLst/>
              </a:prstGeom>
              <a:solidFill>
                <a:srgbClr val="F3B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INTRIGUE 3</a:t>
                </a:r>
                <a:r>
                  <a:rPr lang="zh-CN" altLang="en-US" sz="1200" b="1" dirty="0"/>
                  <a:t>期临床研究</a:t>
                </a:r>
              </a:p>
            </p:txBody>
          </p:sp>
          <p:sp>
            <p:nvSpPr>
              <p:cNvPr id="19" name="矩形 18">
                <a:extLst>
                  <a:ext uri="{FF2B5EF4-FFF2-40B4-BE49-F238E27FC236}">
                    <a16:creationId xmlns:a16="http://schemas.microsoft.com/office/drawing/2014/main" id="{9A862E94-0E45-43F2-9D8F-BE87783283A0}"/>
                  </a:ext>
                </a:extLst>
              </p:cNvPr>
              <p:cNvSpPr/>
              <p:nvPr/>
            </p:nvSpPr>
            <p:spPr>
              <a:xfrm>
                <a:off x="2807969" y="3211161"/>
                <a:ext cx="1927659" cy="2141570"/>
              </a:xfrm>
              <a:prstGeom prst="rect">
                <a:avLst/>
              </a:prstGeom>
              <a:solidFill>
                <a:srgbClr val="174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800" dirty="0"/>
                  <a:t>≥</a:t>
                </a:r>
                <a:r>
                  <a:rPr lang="en-US" altLang="zh-CN" sz="800" dirty="0"/>
                  <a:t>18</a:t>
                </a:r>
                <a:r>
                  <a:rPr lang="zh-CN" altLang="en-US" sz="800" dirty="0"/>
                  <a:t>岁，伊马替尼治疗期间疾病进展或不耐受的</a:t>
                </a:r>
                <a:r>
                  <a:rPr lang="en-US" altLang="zh-CN" sz="800" dirty="0"/>
                  <a:t>GIST</a:t>
                </a:r>
                <a:r>
                  <a:rPr lang="zh-CN" altLang="en-US" sz="800" dirty="0"/>
                  <a:t>患者</a:t>
                </a:r>
                <a:endParaRPr lang="en-US" altLang="zh-CN" sz="800" dirty="0"/>
              </a:p>
              <a:p>
                <a:endParaRPr lang="en-US" altLang="zh-CN" sz="800" dirty="0"/>
              </a:p>
              <a:p>
                <a:r>
                  <a:rPr lang="zh-CN" altLang="en-US" sz="800" dirty="0"/>
                  <a:t>纳入来自北美、南美、欧洲、澳大利亚和亚洲的</a:t>
                </a:r>
                <a:r>
                  <a:rPr lang="en-US" altLang="zh-CN" sz="800" dirty="0"/>
                  <a:t>122</a:t>
                </a:r>
                <a:r>
                  <a:rPr lang="zh-CN" altLang="en-US" sz="800" dirty="0"/>
                  <a:t>家研究中心的患者</a:t>
                </a:r>
                <a:endParaRPr lang="en-US" altLang="zh-CN" sz="800" dirty="0"/>
              </a:p>
              <a:p>
                <a:endParaRPr lang="zh-CN" altLang="en-US" sz="800" dirty="0"/>
              </a:p>
              <a:p>
                <a:r>
                  <a:rPr lang="zh-CN" altLang="en-US" sz="800" dirty="0"/>
                  <a:t>按以下因素分层：</a:t>
                </a:r>
                <a:endParaRPr lang="en-US" altLang="zh-CN" sz="800" dirty="0"/>
              </a:p>
              <a:p>
                <a:pPr marL="171450" indent="-171450">
                  <a:buFont typeface="Arial" panose="020B0604020202020204" pitchFamily="34" charset="0"/>
                  <a:buChar char="•"/>
                </a:pPr>
                <a:r>
                  <a:rPr lang="zh-CN" altLang="en-US" sz="800" dirty="0"/>
                  <a:t>突变状态：</a:t>
                </a:r>
              </a:p>
              <a:p>
                <a:pPr marL="628650" lvl="1" indent="-171450">
                  <a:buFont typeface="Wingdings" panose="05000000000000000000" pitchFamily="2" charset="2"/>
                  <a:buChar char="Ø"/>
                </a:pPr>
                <a:r>
                  <a:rPr lang="en-US" altLang="zh-CN" sz="800" dirty="0"/>
                  <a:t>KIT </a:t>
                </a:r>
                <a:r>
                  <a:rPr lang="zh-CN" altLang="en-US" sz="800" dirty="0"/>
                  <a:t>外显子</a:t>
                </a:r>
                <a:r>
                  <a:rPr lang="en-US" altLang="zh-CN" sz="800" dirty="0"/>
                  <a:t>11</a:t>
                </a:r>
              </a:p>
              <a:p>
                <a:pPr marL="628650" lvl="1" indent="-171450">
                  <a:buFont typeface="Wingdings" panose="05000000000000000000" pitchFamily="2" charset="2"/>
                  <a:buChar char="Ø"/>
                </a:pPr>
                <a:r>
                  <a:rPr lang="en-US" altLang="zh-CN" sz="800" dirty="0"/>
                  <a:t>KIT </a:t>
                </a:r>
                <a:r>
                  <a:rPr lang="zh-CN" altLang="en-US" sz="800" dirty="0"/>
                  <a:t>外显子</a:t>
                </a:r>
                <a:r>
                  <a:rPr lang="en-US" altLang="zh-CN" sz="800" dirty="0"/>
                  <a:t>9</a:t>
                </a:r>
              </a:p>
              <a:p>
                <a:pPr marL="628650" lvl="1" indent="-171450">
                  <a:buFont typeface="Wingdings" panose="05000000000000000000" pitchFamily="2" charset="2"/>
                  <a:buChar char="Ø"/>
                </a:pPr>
                <a:r>
                  <a:rPr lang="en-US" altLang="zh-CN" sz="800" dirty="0"/>
                  <a:t>KIT/PDGFRA</a:t>
                </a:r>
                <a:r>
                  <a:rPr lang="zh-CN" altLang="en-US" sz="800" dirty="0"/>
                  <a:t>野生型</a:t>
                </a:r>
              </a:p>
              <a:p>
                <a:pPr marL="628650" lvl="1" indent="-171450">
                  <a:buFont typeface="Wingdings" panose="05000000000000000000" pitchFamily="2" charset="2"/>
                  <a:buChar char="Ø"/>
                </a:pPr>
                <a:r>
                  <a:rPr lang="zh-CN" altLang="en-US" sz="800" dirty="0"/>
                  <a:t>其他</a:t>
                </a:r>
                <a:r>
                  <a:rPr lang="en-US" altLang="zh-CN" sz="800" dirty="0"/>
                  <a:t>KIT/PDGFRA</a:t>
                </a:r>
              </a:p>
              <a:p>
                <a:pPr marL="171450" indent="-171450">
                  <a:buFont typeface="Arial" panose="020B0604020202020204" pitchFamily="34" charset="0"/>
                  <a:buChar char="•"/>
                </a:pPr>
                <a:r>
                  <a:rPr lang="zh-CN" altLang="en-US" sz="800" dirty="0"/>
                  <a:t>伊马替尼不耐受</a:t>
                </a:r>
              </a:p>
            </p:txBody>
          </p:sp>
          <p:sp>
            <p:nvSpPr>
              <p:cNvPr id="23" name="矩形 22">
                <a:extLst>
                  <a:ext uri="{FF2B5EF4-FFF2-40B4-BE49-F238E27FC236}">
                    <a16:creationId xmlns:a16="http://schemas.microsoft.com/office/drawing/2014/main" id="{813C7324-4FEA-4FA1-B946-7B1E11C9FCCA}"/>
                  </a:ext>
                </a:extLst>
              </p:cNvPr>
              <p:cNvSpPr/>
              <p:nvPr/>
            </p:nvSpPr>
            <p:spPr>
              <a:xfrm>
                <a:off x="5105727" y="3923936"/>
                <a:ext cx="820094" cy="579120"/>
              </a:xfrm>
              <a:prstGeom prst="rect">
                <a:avLst/>
              </a:prstGeom>
              <a:solidFill>
                <a:srgbClr val="F3B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t>1:1</a:t>
                </a:r>
              </a:p>
              <a:p>
                <a:pPr algn="ctr"/>
                <a:r>
                  <a:rPr lang="zh-CN" altLang="en-US" sz="800" b="1" dirty="0"/>
                  <a:t>随机化</a:t>
                </a:r>
                <a:endParaRPr lang="en-US" altLang="zh-CN" sz="800" b="1" dirty="0"/>
              </a:p>
              <a:p>
                <a:pPr algn="ctr"/>
                <a:r>
                  <a:rPr lang="zh-CN" altLang="en-US" sz="800" b="1" dirty="0"/>
                  <a:t>开放标签研究</a:t>
                </a:r>
              </a:p>
            </p:txBody>
          </p:sp>
          <p:sp>
            <p:nvSpPr>
              <p:cNvPr id="25" name="矩形 24">
                <a:extLst>
                  <a:ext uri="{FF2B5EF4-FFF2-40B4-BE49-F238E27FC236}">
                    <a16:creationId xmlns:a16="http://schemas.microsoft.com/office/drawing/2014/main" id="{19B04E77-281A-4F50-BEB7-74A5B2346223}"/>
                  </a:ext>
                </a:extLst>
              </p:cNvPr>
              <p:cNvSpPr/>
              <p:nvPr/>
            </p:nvSpPr>
            <p:spPr>
              <a:xfrm>
                <a:off x="6438097" y="3211161"/>
                <a:ext cx="1221719" cy="286685"/>
              </a:xfrm>
              <a:prstGeom prst="rect">
                <a:avLst/>
              </a:prstGeom>
              <a:solidFill>
                <a:srgbClr val="2A2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a:t>瑞派替尼 </a:t>
                </a:r>
                <a:r>
                  <a:rPr lang="en-US" altLang="zh-CN" sz="800" b="1" dirty="0"/>
                  <a:t>150mg QD</a:t>
                </a:r>
              </a:p>
              <a:p>
                <a:pPr algn="ctr"/>
                <a:r>
                  <a:rPr lang="en-US" altLang="zh-CN" sz="800" b="1" dirty="0"/>
                  <a:t>(</a:t>
                </a:r>
                <a:r>
                  <a:rPr lang="zh-CN" altLang="en-US" sz="800" b="1" dirty="0"/>
                  <a:t>持续</a:t>
                </a:r>
                <a:r>
                  <a:rPr lang="en-US" altLang="zh-CN" sz="800" b="1" dirty="0"/>
                  <a:t>)</a:t>
                </a:r>
                <a:endParaRPr lang="zh-CN" altLang="en-US" sz="800" b="1" dirty="0"/>
              </a:p>
            </p:txBody>
          </p:sp>
          <p:sp>
            <p:nvSpPr>
              <p:cNvPr id="30" name="矩形 29">
                <a:extLst>
                  <a:ext uri="{FF2B5EF4-FFF2-40B4-BE49-F238E27FC236}">
                    <a16:creationId xmlns:a16="http://schemas.microsoft.com/office/drawing/2014/main" id="{D4D12C53-2508-4354-AAEC-0E8A6A792413}"/>
                  </a:ext>
                </a:extLst>
              </p:cNvPr>
              <p:cNvSpPr/>
              <p:nvPr/>
            </p:nvSpPr>
            <p:spPr>
              <a:xfrm>
                <a:off x="6351129" y="4988449"/>
                <a:ext cx="1408870" cy="286685"/>
              </a:xfrm>
              <a:prstGeom prst="rect">
                <a:avLst/>
              </a:prstGeom>
              <a:solidFill>
                <a:srgbClr val="A00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a:t>舒尼替尼 </a:t>
                </a:r>
                <a:r>
                  <a:rPr lang="en-US" altLang="zh-CN" sz="800" b="1" dirty="0"/>
                  <a:t>50mg QD</a:t>
                </a:r>
              </a:p>
              <a:p>
                <a:pPr algn="ctr"/>
                <a:r>
                  <a:rPr lang="en-US" altLang="zh-CN" sz="800" b="1" dirty="0"/>
                  <a:t>(4</a:t>
                </a:r>
                <a:r>
                  <a:rPr lang="zh-CN" altLang="en-US" sz="800" b="1" dirty="0"/>
                  <a:t>周给药</a:t>
                </a:r>
                <a:r>
                  <a:rPr lang="en-US" altLang="zh-CN" sz="800" b="1" dirty="0"/>
                  <a:t>/2</a:t>
                </a:r>
                <a:r>
                  <a:rPr lang="zh-CN" altLang="en-US" sz="800" b="1" dirty="0"/>
                  <a:t>周停药</a:t>
                </a:r>
                <a:r>
                  <a:rPr lang="en-US" altLang="zh-CN" sz="800" b="1" dirty="0"/>
                  <a:t>)</a:t>
                </a:r>
                <a:endParaRPr lang="zh-CN" altLang="en-US" sz="800" b="1" dirty="0"/>
              </a:p>
            </p:txBody>
          </p:sp>
          <p:sp>
            <p:nvSpPr>
              <p:cNvPr id="31" name="矩形 30">
                <a:extLst>
                  <a:ext uri="{FF2B5EF4-FFF2-40B4-BE49-F238E27FC236}">
                    <a16:creationId xmlns:a16="http://schemas.microsoft.com/office/drawing/2014/main" id="{286C5D7A-A23C-47AB-A386-EF149A6EB062}"/>
                  </a:ext>
                </a:extLst>
              </p:cNvPr>
              <p:cNvSpPr/>
              <p:nvPr/>
            </p:nvSpPr>
            <p:spPr>
              <a:xfrm>
                <a:off x="6266180" y="3999176"/>
                <a:ext cx="1393636" cy="39381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无交叉选择</a:t>
                </a:r>
              </a:p>
            </p:txBody>
          </p:sp>
          <p:sp>
            <p:nvSpPr>
              <p:cNvPr id="33" name="矩形 32">
                <a:extLst>
                  <a:ext uri="{FF2B5EF4-FFF2-40B4-BE49-F238E27FC236}">
                    <a16:creationId xmlns:a16="http://schemas.microsoft.com/office/drawing/2014/main" id="{3FB5884B-B66C-41DD-A449-E6322701DF23}"/>
                  </a:ext>
                </a:extLst>
              </p:cNvPr>
              <p:cNvSpPr/>
              <p:nvPr/>
            </p:nvSpPr>
            <p:spPr>
              <a:xfrm>
                <a:off x="8096256" y="3658407"/>
                <a:ext cx="1927659" cy="1034720"/>
              </a:xfrm>
              <a:prstGeom prst="rect">
                <a:avLst/>
              </a:prstGeom>
              <a:solidFill>
                <a:srgbClr val="174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800" b="1" dirty="0"/>
                  <a:t>主要终点：</a:t>
                </a:r>
                <a:endParaRPr lang="en-US" altLang="zh-CN" sz="800" b="1" dirty="0"/>
              </a:p>
              <a:p>
                <a:pPr marL="171450" indent="-171450">
                  <a:buFont typeface="Arial" panose="020B0604020202020204" pitchFamily="34" charset="0"/>
                  <a:buChar char="•"/>
                </a:pPr>
                <a:r>
                  <a:rPr lang="en-US" altLang="zh-CN" sz="800" dirty="0"/>
                  <a:t>IRR</a:t>
                </a:r>
                <a:r>
                  <a:rPr lang="zh-CN" altLang="en-US" sz="800" dirty="0"/>
                  <a:t>的</a:t>
                </a:r>
                <a:r>
                  <a:rPr lang="en-US" altLang="zh-CN" sz="800" dirty="0"/>
                  <a:t>PFS(</a:t>
                </a:r>
                <a:r>
                  <a:rPr lang="zh-CN" altLang="en-US" sz="800" dirty="0"/>
                  <a:t>根据</a:t>
                </a:r>
                <a:r>
                  <a:rPr lang="en-US" altLang="zh-CN" sz="800" dirty="0"/>
                  <a:t>mRECIST v1.1)</a:t>
                </a:r>
              </a:p>
              <a:p>
                <a:r>
                  <a:rPr lang="zh-CN" altLang="en-US" sz="800" b="1" dirty="0"/>
                  <a:t>关键次要终点：</a:t>
                </a:r>
                <a:endParaRPr lang="en-US" altLang="zh-CN" sz="800" b="1" dirty="0"/>
              </a:p>
              <a:p>
                <a:pPr marL="171450" indent="-171450">
                  <a:buFont typeface="Arial" panose="020B0604020202020204" pitchFamily="34" charset="0"/>
                  <a:buChar char="•"/>
                </a:pPr>
                <a:r>
                  <a:rPr lang="en-US" altLang="zh-CN" sz="800" dirty="0"/>
                  <a:t>IRR</a:t>
                </a:r>
                <a:r>
                  <a:rPr lang="zh-CN" altLang="en-US" sz="800" dirty="0"/>
                  <a:t>的</a:t>
                </a:r>
                <a:r>
                  <a:rPr lang="en-US" altLang="zh-CN" sz="800" dirty="0"/>
                  <a:t>ORR(</a:t>
                </a:r>
                <a:r>
                  <a:rPr lang="zh-CN" altLang="en-US" sz="800" dirty="0"/>
                  <a:t>根据</a:t>
                </a:r>
                <a:r>
                  <a:rPr lang="en-US" altLang="zh-CN" sz="800" dirty="0"/>
                  <a:t>mRECIST v1.1)</a:t>
                </a:r>
              </a:p>
              <a:p>
                <a:pPr marL="171450" indent="-171450">
                  <a:buFont typeface="Arial" panose="020B0604020202020204" pitchFamily="34" charset="0"/>
                  <a:buChar char="•"/>
                </a:pPr>
                <a:r>
                  <a:rPr lang="en-US" altLang="zh-CN" sz="800" dirty="0"/>
                  <a:t>OS</a:t>
                </a:r>
                <a:endParaRPr lang="zh-CN" altLang="en-US" sz="800" dirty="0"/>
              </a:p>
            </p:txBody>
          </p:sp>
          <p:sp>
            <p:nvSpPr>
              <p:cNvPr id="39" name="矩形 38">
                <a:extLst>
                  <a:ext uri="{FF2B5EF4-FFF2-40B4-BE49-F238E27FC236}">
                    <a16:creationId xmlns:a16="http://schemas.microsoft.com/office/drawing/2014/main" id="{886811FB-5410-4575-A622-93CF65E5A27F}"/>
                  </a:ext>
                </a:extLst>
              </p:cNvPr>
              <p:cNvSpPr/>
              <p:nvPr/>
            </p:nvSpPr>
            <p:spPr>
              <a:xfrm>
                <a:off x="8387155" y="4932652"/>
                <a:ext cx="1261719" cy="423511"/>
              </a:xfrm>
              <a:prstGeom prst="rect">
                <a:avLst/>
              </a:prstGeom>
              <a:solidFill>
                <a:srgbClr val="F3B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a:t>当前分析的</a:t>
                </a:r>
                <a:endParaRPr lang="en-US" altLang="zh-CN" sz="800" b="1" dirty="0"/>
              </a:p>
              <a:p>
                <a:pPr algn="ctr"/>
                <a:r>
                  <a:rPr lang="zh-CN" altLang="en-US" sz="800" b="1" dirty="0"/>
                  <a:t>数据截止日期：</a:t>
                </a:r>
                <a:endParaRPr lang="en-US" altLang="zh-CN" sz="800" b="1" dirty="0"/>
              </a:p>
              <a:p>
                <a:pPr algn="ctr"/>
                <a:r>
                  <a:rPr lang="en-US" altLang="zh-CN" sz="800" b="1" dirty="0"/>
                  <a:t>2022</a:t>
                </a:r>
                <a:r>
                  <a:rPr lang="zh-CN" altLang="en-US" sz="800" b="1" dirty="0"/>
                  <a:t>年</a:t>
                </a:r>
                <a:r>
                  <a:rPr lang="en-US" altLang="zh-CN" sz="800" b="1" dirty="0"/>
                  <a:t>09</a:t>
                </a:r>
                <a:r>
                  <a:rPr lang="zh-CN" altLang="en-US" sz="800" b="1" dirty="0"/>
                  <a:t>月</a:t>
                </a:r>
                <a:r>
                  <a:rPr lang="en-US" altLang="zh-CN" sz="800" b="1" dirty="0"/>
                  <a:t>01</a:t>
                </a:r>
                <a:r>
                  <a:rPr lang="zh-CN" altLang="en-US" sz="800" b="1" dirty="0"/>
                  <a:t>日</a:t>
                </a:r>
              </a:p>
            </p:txBody>
          </p:sp>
        </p:grpSp>
      </p:grpSp>
      <p:sp>
        <p:nvSpPr>
          <p:cNvPr id="8" name="矩形 7">
            <a:extLst>
              <a:ext uri="{FF2B5EF4-FFF2-40B4-BE49-F238E27FC236}">
                <a16:creationId xmlns:a16="http://schemas.microsoft.com/office/drawing/2014/main" id="{BBAD0E0C-5A63-4A80-9030-7DDD50229C60}"/>
              </a:ext>
            </a:extLst>
          </p:cNvPr>
          <p:cNvSpPr/>
          <p:nvPr/>
        </p:nvSpPr>
        <p:spPr>
          <a:xfrm>
            <a:off x="1981201" y="5827850"/>
            <a:ext cx="8064499" cy="407849"/>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随机化时突变状态由随机分组时的当地病理报告确定。</a:t>
            </a:r>
            <a:r>
              <a:rPr lang="en-US" altLang="zh-CN" sz="1000" dirty="0">
                <a:latin typeface="微软雅黑" panose="020B0503020204020204" pitchFamily="34" charset="-122"/>
                <a:ea typeface="微软雅黑" panose="020B0503020204020204" pitchFamily="34" charset="-122"/>
              </a:rPr>
              <a:t>GIST</a:t>
            </a:r>
            <a:r>
              <a:rPr lang="zh-CN" altLang="en-US" sz="1000" dirty="0">
                <a:latin typeface="微软雅黑" panose="020B0503020204020204" pitchFamily="34" charset="-122"/>
                <a:ea typeface="微软雅黑" panose="020B0503020204020204" pitchFamily="34" charset="-122"/>
              </a:rPr>
              <a:t>，胃肠间质瘤；</a:t>
            </a:r>
            <a:r>
              <a:rPr lang="en-US" altLang="zh-CN" sz="1000" dirty="0">
                <a:latin typeface="微软雅黑" panose="020B0503020204020204" pitchFamily="34" charset="-122"/>
                <a:ea typeface="微软雅黑" panose="020B0503020204020204" pitchFamily="34" charset="-122"/>
              </a:rPr>
              <a:t>IRR</a:t>
            </a:r>
            <a:r>
              <a:rPr lang="zh-CN" altLang="en-US" sz="1000" dirty="0">
                <a:latin typeface="微软雅黑" panose="020B0503020204020204" pitchFamily="34" charset="-122"/>
                <a:ea typeface="微软雅黑" panose="020B0503020204020204" pitchFamily="34" charset="-122"/>
              </a:rPr>
              <a:t>，独立放射学审查；</a:t>
            </a:r>
            <a:r>
              <a:rPr lang="en-US" altLang="zh-CN" sz="1000" dirty="0">
                <a:latin typeface="微软雅黑" panose="020B0503020204020204" pitchFamily="34" charset="-122"/>
                <a:ea typeface="微软雅黑" panose="020B0503020204020204" pitchFamily="34" charset="-122"/>
              </a:rPr>
              <a:t>mRECIST v1.1</a:t>
            </a:r>
            <a:r>
              <a:rPr lang="zh-CN" altLang="en-US" sz="1000" dirty="0">
                <a:latin typeface="微软雅黑" panose="020B0503020204020204" pitchFamily="34" charset="-122"/>
                <a:ea typeface="微软雅黑" panose="020B0503020204020204" pitchFamily="34" charset="-122"/>
              </a:rPr>
              <a:t>，改良实体瘤疗效评价标准第</a:t>
            </a:r>
            <a:r>
              <a:rPr lang="en-US" altLang="zh-CN" sz="1000" dirty="0">
                <a:latin typeface="微软雅黑" panose="020B0503020204020204" pitchFamily="34" charset="-122"/>
                <a:ea typeface="微软雅黑" panose="020B0503020204020204" pitchFamily="34" charset="-122"/>
              </a:rPr>
              <a:t>1.1</a:t>
            </a:r>
            <a:r>
              <a:rPr lang="zh-CN" altLang="en-US" sz="1000" dirty="0">
                <a:latin typeface="微软雅黑" panose="020B0503020204020204" pitchFamily="34" charset="-122"/>
                <a:ea typeface="微软雅黑" panose="020B0503020204020204" pitchFamily="34" charset="-122"/>
              </a:rPr>
              <a:t>版；</a:t>
            </a:r>
            <a:r>
              <a:rPr lang="en-US" altLang="zh-CN" sz="1000" dirty="0">
                <a:latin typeface="微软雅黑" panose="020B0503020204020204" pitchFamily="34" charset="-122"/>
                <a:ea typeface="微软雅黑" panose="020B0503020204020204" pitchFamily="34" charset="-122"/>
              </a:rPr>
              <a:t>ORR</a:t>
            </a:r>
            <a:r>
              <a:rPr lang="zh-CN" altLang="en-US" sz="1000" dirty="0">
                <a:latin typeface="微软雅黑" panose="020B0503020204020204" pitchFamily="34" charset="-122"/>
                <a:ea typeface="微软雅黑" panose="020B0503020204020204" pitchFamily="34" charset="-122"/>
              </a:rPr>
              <a:t>，客观缓解率；</a:t>
            </a:r>
            <a:r>
              <a:rPr lang="en-US" altLang="zh-CN" sz="1000" dirty="0">
                <a:latin typeface="微软雅黑" panose="020B0503020204020204" pitchFamily="34" charset="-122"/>
                <a:ea typeface="微软雅黑" panose="020B0503020204020204" pitchFamily="34" charset="-122"/>
              </a:rPr>
              <a:t>OS</a:t>
            </a:r>
            <a:r>
              <a:rPr lang="zh-CN" altLang="en-US" sz="1000" dirty="0">
                <a:latin typeface="微软雅黑" panose="020B0503020204020204" pitchFamily="34" charset="-122"/>
                <a:ea typeface="微软雅黑" panose="020B0503020204020204" pitchFamily="34" charset="-122"/>
              </a:rPr>
              <a:t>，总生存期；</a:t>
            </a:r>
            <a:r>
              <a:rPr lang="en-US" altLang="zh-CN" sz="1000" dirty="0">
                <a:latin typeface="微软雅黑" panose="020B0503020204020204" pitchFamily="34" charset="-122"/>
                <a:ea typeface="微软雅黑" panose="020B0503020204020204" pitchFamily="34" charset="-122"/>
              </a:rPr>
              <a:t>PDGFRA</a:t>
            </a:r>
            <a:r>
              <a:rPr lang="zh-CN" altLang="en-US" sz="1000" dirty="0">
                <a:latin typeface="微软雅黑" panose="020B0503020204020204" pitchFamily="34" charset="-122"/>
                <a:ea typeface="微软雅黑" panose="020B0503020204020204" pitchFamily="34" charset="-122"/>
              </a:rPr>
              <a:t>，血小板衍生生长因子受体</a:t>
            </a:r>
            <a:r>
              <a:rPr lang="en-US" altLang="zh-CN" sz="1000" dirty="0">
                <a:latin typeface="微软雅黑" panose="020B0503020204020204" pitchFamily="34" charset="-122"/>
                <a:ea typeface="微软雅黑" panose="020B0503020204020204" pitchFamily="34" charset="-122"/>
              </a:rPr>
              <a:t>α</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PFS</a:t>
            </a:r>
            <a:r>
              <a:rPr lang="zh-CN" altLang="en-US" sz="1000" dirty="0">
                <a:latin typeface="微软雅黑" panose="020B0503020204020204" pitchFamily="34" charset="-122"/>
                <a:ea typeface="微软雅黑" panose="020B0503020204020204" pitchFamily="34" charset="-122"/>
              </a:rPr>
              <a:t>，无进展生存期；</a:t>
            </a:r>
            <a:r>
              <a:rPr lang="en-US" altLang="zh-CN" sz="1000" dirty="0">
                <a:latin typeface="微软雅黑" panose="020B0503020204020204" pitchFamily="34" charset="-122"/>
                <a:ea typeface="微软雅黑" panose="020B0503020204020204" pitchFamily="34" charset="-122"/>
              </a:rPr>
              <a:t>QD</a:t>
            </a:r>
            <a:r>
              <a:rPr lang="zh-CN" altLang="en-US" sz="1000" dirty="0">
                <a:latin typeface="微软雅黑" panose="020B0503020204020204" pitchFamily="34" charset="-122"/>
                <a:ea typeface="微软雅黑" panose="020B0503020204020204" pitchFamily="34" charset="-122"/>
              </a:rPr>
              <a:t>，每日一次</a:t>
            </a:r>
          </a:p>
        </p:txBody>
      </p:sp>
      <p:sp>
        <p:nvSpPr>
          <p:cNvPr id="3" name="矩形 2">
            <a:extLst>
              <a:ext uri="{FF2B5EF4-FFF2-40B4-BE49-F238E27FC236}">
                <a16:creationId xmlns:a16="http://schemas.microsoft.com/office/drawing/2014/main" id="{C9DF9F17-853F-478D-B453-FED402063215}"/>
              </a:ext>
            </a:extLst>
          </p:cNvPr>
          <p:cNvSpPr/>
          <p:nvPr/>
        </p:nvSpPr>
        <p:spPr>
          <a:xfrm>
            <a:off x="1975729" y="6205546"/>
            <a:ext cx="2436886" cy="215444"/>
          </a:xfrm>
          <a:prstGeom prst="rect">
            <a:avLst/>
          </a:prstGeom>
        </p:spPr>
        <p:txBody>
          <a:bodyPr wrap="none">
            <a:spAutoFit/>
          </a:bodyPr>
          <a:lstStyle/>
          <a:p>
            <a:r>
              <a:rPr lang="en-US" altLang="zh-CN" sz="800" dirty="0"/>
              <a:t>1.Bauer S, et al. J Clin Oncol. 2022;40:3918-28.</a:t>
            </a:r>
            <a:endParaRPr lang="zh-CN" altLang="en-US" sz="800" dirty="0"/>
          </a:p>
        </p:txBody>
      </p:sp>
      <p:sp>
        <p:nvSpPr>
          <p:cNvPr id="4" name="文本框 3">
            <a:extLst>
              <a:ext uri="{FF2B5EF4-FFF2-40B4-BE49-F238E27FC236}">
                <a16:creationId xmlns:a16="http://schemas.microsoft.com/office/drawing/2014/main" id="{7EA029DF-F80B-7B49-BFB3-226C4FA0BFE0}"/>
              </a:ext>
            </a:extLst>
          </p:cNvPr>
          <p:cNvSpPr txBox="1"/>
          <p:nvPr/>
        </p:nvSpPr>
        <p:spPr>
          <a:xfrm>
            <a:off x="331129" y="6516381"/>
            <a:ext cx="6349711" cy="215444"/>
          </a:xfrm>
          <a:prstGeom prst="rect">
            <a:avLst/>
          </a:prstGeom>
          <a:noFill/>
        </p:spPr>
        <p:txBody>
          <a:bodyPr wrap="square">
            <a:spAutoFit/>
          </a:bodyPr>
          <a:lstStyle/>
          <a:p>
            <a:r>
              <a:rPr lang="it-IT" altLang="zh-CN" sz="800" dirty="0">
                <a:ea typeface="微软雅黑" panose="020B0503020204020204" pitchFamily="34" charset="-122"/>
                <a:sym typeface="Arial" panose="020B0604020202020204" pitchFamily="34" charset="0"/>
              </a:rPr>
              <a:t>Robin Lewis Jones, et al. 2023 ASCO</a:t>
            </a:r>
            <a:r>
              <a:rPr lang="en-US" altLang="zh-CN" sz="800" dirty="0">
                <a:ea typeface="微软雅黑" panose="020B0503020204020204" pitchFamily="34" charset="-122"/>
                <a:sym typeface="Arial" panose="020B0604020202020204" pitchFamily="34" charset="0"/>
              </a:rPr>
              <a:t>.</a:t>
            </a:r>
            <a:r>
              <a:rPr lang="en-US" sz="800" dirty="0">
                <a:solidFill>
                  <a:schemeClr val="tx1"/>
                </a:solidFill>
                <a:ea typeface="微软雅黑" panose="020B0503020204020204" pitchFamily="34" charset="-122"/>
                <a:cs typeface="Arial" panose="020B0604020202020204" pitchFamily="34" charset="0"/>
              </a:rPr>
              <a:t>Poster Bd #458</a:t>
            </a:r>
          </a:p>
        </p:txBody>
      </p:sp>
    </p:spTree>
    <p:extLst>
      <p:ext uri="{BB962C8B-B14F-4D97-AF65-F5344CB8AC3E}">
        <p14:creationId xmlns:p14="http://schemas.microsoft.com/office/powerpoint/2010/main" val="210185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EECD6BA-457F-4E04-98B7-5ABC979C8803}"/>
              </a:ext>
            </a:extLst>
          </p:cNvPr>
          <p:cNvSpPr txBox="1">
            <a:spLocks/>
          </p:cNvSpPr>
          <p:nvPr/>
        </p:nvSpPr>
        <p:spPr>
          <a:xfrm>
            <a:off x="824386" y="-38212"/>
            <a:ext cx="1975964" cy="923716"/>
          </a:xfrm>
          <a:prstGeom prst="rect">
            <a:avLst/>
          </a:prstGeom>
        </p:spPr>
        <p:txBody>
          <a:bodyPr vert="horz" lIns="91434" tIns="45718" rIns="91434" bIns="45718" rtlCol="0" anchor="ctr">
            <a:normAutofit/>
          </a:bodyPr>
          <a:lstStyle>
            <a:lvl1pPr algn="l" defTabSz="1219090" rtl="0" eaLnBrk="1" latinLnBrk="0" hangingPunct="1">
              <a:lnSpc>
                <a:spcPct val="90000"/>
              </a:lnSpc>
              <a:spcBef>
                <a:spcPct val="0"/>
              </a:spcBef>
              <a:buNone/>
              <a:defRPr sz="2800" b="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患者分布</a:t>
            </a:r>
          </a:p>
        </p:txBody>
      </p:sp>
      <p:sp>
        <p:nvSpPr>
          <p:cNvPr id="40" name="矩形 39">
            <a:extLst>
              <a:ext uri="{FF2B5EF4-FFF2-40B4-BE49-F238E27FC236}">
                <a16:creationId xmlns:a16="http://schemas.microsoft.com/office/drawing/2014/main" id="{D3F7AA22-DF6A-4E04-A8BB-5677F21CCF45}"/>
              </a:ext>
            </a:extLst>
          </p:cNvPr>
          <p:cNvSpPr/>
          <p:nvPr/>
        </p:nvSpPr>
        <p:spPr>
          <a:xfrm>
            <a:off x="824385" y="991316"/>
            <a:ext cx="10314628" cy="1932517"/>
          </a:xfrm>
          <a:prstGeom prst="rect">
            <a:avLst/>
          </a:prstGeom>
        </p:spPr>
        <p:txBody>
          <a:bodyPr wrap="square">
            <a:spAutoFit/>
          </a:bodyPr>
          <a:lstStyle/>
          <a:p>
            <a:pPr marL="285750" indent="-285750">
              <a:lnSpc>
                <a:spcPct val="120000"/>
              </a:lnSpc>
              <a:spcAft>
                <a:spcPts val="600"/>
              </a:spcAft>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共</a:t>
            </a:r>
            <a:r>
              <a:rPr lang="en-US" altLang="zh-CN" sz="1200" dirty="0">
                <a:latin typeface="微软雅黑" panose="020B0503020204020204" pitchFamily="34" charset="-122"/>
                <a:ea typeface="微软雅黑" panose="020B0503020204020204" pitchFamily="34" charset="-122"/>
              </a:rPr>
              <a:t>453</a:t>
            </a:r>
            <a:r>
              <a:rPr lang="zh-CN" altLang="en-US" sz="1200" dirty="0">
                <a:latin typeface="微软雅黑" panose="020B0503020204020204" pitchFamily="34" charset="-122"/>
                <a:ea typeface="微软雅黑" panose="020B0503020204020204" pitchFamily="34" charset="-122"/>
              </a:rPr>
              <a:t>例患者接受随机分组，</a:t>
            </a:r>
            <a:r>
              <a:rPr lang="en-US" altLang="zh-CN" sz="1200" dirty="0">
                <a:latin typeface="微软雅黑" panose="020B0503020204020204" pitchFamily="34" charset="-122"/>
                <a:ea typeface="微软雅黑" panose="020B0503020204020204" pitchFamily="34" charset="-122"/>
              </a:rPr>
              <a:t>444</a:t>
            </a:r>
            <a:r>
              <a:rPr lang="zh-CN" altLang="en-US" sz="1200" dirty="0">
                <a:latin typeface="微软雅黑" panose="020B0503020204020204" pitchFamily="34" charset="-122"/>
                <a:ea typeface="微软雅黑" panose="020B0503020204020204" pitchFamily="34" charset="-122"/>
              </a:rPr>
              <a:t>例接受治疗</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表</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285750" indent="-285750">
              <a:lnSpc>
                <a:spcPct val="120000"/>
              </a:lnSpc>
              <a:spcAft>
                <a:spcPts val="600"/>
              </a:spcAft>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总体而言，</a:t>
            </a:r>
            <a:r>
              <a:rPr lang="en-US" altLang="zh-CN" sz="1200" dirty="0">
                <a:latin typeface="微软雅黑" panose="020B0503020204020204" pitchFamily="34" charset="-122"/>
                <a:ea typeface="微软雅黑" panose="020B0503020204020204" pitchFamily="34" charset="-122"/>
              </a:rPr>
              <a:t>51/444</a:t>
            </a:r>
            <a:r>
              <a:rPr lang="zh-CN" altLang="en-US" sz="1200" dirty="0">
                <a:latin typeface="微软雅黑" panose="020B0503020204020204" pitchFamily="34" charset="-122"/>
                <a:ea typeface="微软雅黑" panose="020B0503020204020204" pitchFamily="34" charset="-122"/>
              </a:rPr>
              <a:t>例</a:t>
            </a:r>
            <a:r>
              <a:rPr lang="en-US" altLang="zh-CN" sz="1200" dirty="0">
                <a:latin typeface="微软雅黑" panose="020B0503020204020204" pitchFamily="34" charset="-122"/>
                <a:ea typeface="微软雅黑" panose="020B0503020204020204" pitchFamily="34" charset="-122"/>
              </a:rPr>
              <a:t>(11.5%</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AP ITT</a:t>
            </a:r>
            <a:r>
              <a:rPr lang="zh-CN" altLang="en-US" sz="1200" dirty="0">
                <a:latin typeface="微软雅黑" panose="020B0503020204020204" pitchFamily="34" charset="-122"/>
                <a:ea typeface="微软雅黑" panose="020B0503020204020204" pitchFamily="34" charset="-122"/>
              </a:rPr>
              <a:t>人群</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接受治疗的患者仍在治疗；其中</a:t>
            </a:r>
            <a:r>
              <a:rPr lang="en-US" altLang="zh-CN" sz="1200" dirty="0">
                <a:latin typeface="微软雅黑" panose="020B0503020204020204" pitchFamily="34" charset="-122"/>
                <a:ea typeface="微软雅黑" panose="020B0503020204020204" pitchFamily="34" charset="-122"/>
              </a:rPr>
              <a:t>33/223</a:t>
            </a:r>
            <a:r>
              <a:rPr lang="zh-CN" altLang="en-US" sz="1200" dirty="0">
                <a:latin typeface="微软雅黑" panose="020B0503020204020204" pitchFamily="34" charset="-122"/>
                <a:ea typeface="微软雅黑" panose="020B0503020204020204" pitchFamily="34" charset="-122"/>
              </a:rPr>
              <a:t>例</a:t>
            </a:r>
            <a:r>
              <a:rPr lang="en-US" altLang="zh-CN" sz="1200" dirty="0">
                <a:latin typeface="微软雅黑" panose="020B0503020204020204" pitchFamily="34" charset="-122"/>
                <a:ea typeface="微软雅黑" panose="020B0503020204020204" pitchFamily="34" charset="-122"/>
              </a:rPr>
              <a:t>(14.8%)</a:t>
            </a:r>
            <a:r>
              <a:rPr lang="zh-CN" altLang="en-US" sz="1200" dirty="0">
                <a:latin typeface="微软雅黑" panose="020B0503020204020204" pitchFamily="34" charset="-122"/>
                <a:ea typeface="微软雅黑" panose="020B0503020204020204" pitchFamily="34" charset="-122"/>
              </a:rPr>
              <a:t>患者接受瑞派替尼治疗，</a:t>
            </a:r>
            <a:r>
              <a:rPr lang="en-US" altLang="zh-CN" sz="1200" dirty="0">
                <a:latin typeface="微软雅黑" panose="020B0503020204020204" pitchFamily="34" charset="-122"/>
                <a:ea typeface="微软雅黑" panose="020B0503020204020204" pitchFamily="34" charset="-122"/>
              </a:rPr>
              <a:t>18/221</a:t>
            </a:r>
            <a:r>
              <a:rPr lang="zh-CN" altLang="en-US" sz="1200" dirty="0">
                <a:latin typeface="微软雅黑" panose="020B0503020204020204" pitchFamily="34" charset="-122"/>
                <a:ea typeface="微软雅黑" panose="020B0503020204020204" pitchFamily="34" charset="-122"/>
              </a:rPr>
              <a:t>例</a:t>
            </a:r>
            <a:r>
              <a:rPr lang="en-US" altLang="zh-CN" sz="1200" dirty="0">
                <a:latin typeface="微软雅黑" panose="020B0503020204020204" pitchFamily="34" charset="-122"/>
                <a:ea typeface="微软雅黑" panose="020B0503020204020204" pitchFamily="34" charset="-122"/>
              </a:rPr>
              <a:t>(8.1%)</a:t>
            </a:r>
            <a:r>
              <a:rPr lang="zh-CN" altLang="en-US" sz="1200" dirty="0">
                <a:latin typeface="微软雅黑" panose="020B0503020204020204" pitchFamily="34" charset="-122"/>
                <a:ea typeface="微软雅黑" panose="020B0503020204020204" pitchFamily="34" charset="-122"/>
              </a:rPr>
              <a:t>接受舒尼替尼治疗</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表</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285750" indent="-285750">
              <a:lnSpc>
                <a:spcPct val="120000"/>
              </a:lnSpc>
              <a:spcAft>
                <a:spcPts val="600"/>
              </a:spcAft>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AP ITT</a:t>
            </a:r>
            <a:r>
              <a:rPr lang="zh-CN" altLang="en-US" sz="1200" dirty="0">
                <a:latin typeface="微软雅黑" panose="020B0503020204020204" pitchFamily="34" charset="-122"/>
                <a:ea typeface="微软雅黑" panose="020B0503020204020204" pitchFamily="34" charset="-122"/>
              </a:rPr>
              <a:t>人群中最常见的停止治疗原因为</a:t>
            </a:r>
            <a:r>
              <a:rPr lang="en-US" altLang="zh-CN" sz="1200" dirty="0">
                <a:latin typeface="微软雅黑" panose="020B0503020204020204" pitchFamily="34" charset="-122"/>
                <a:ea typeface="微软雅黑" panose="020B0503020204020204" pitchFamily="34" charset="-122"/>
              </a:rPr>
              <a:t>IRR</a:t>
            </a:r>
            <a:r>
              <a:rPr lang="zh-CN" altLang="en-US" sz="1200" dirty="0">
                <a:latin typeface="微软雅黑" panose="020B0503020204020204" pitchFamily="34" charset="-122"/>
                <a:ea typeface="微软雅黑" panose="020B0503020204020204" pitchFamily="34" charset="-122"/>
              </a:rPr>
              <a:t>评估的疾病进展</a:t>
            </a:r>
            <a:r>
              <a:rPr lang="en-US" altLang="zh-CN" sz="1200" dirty="0">
                <a:latin typeface="微软雅黑" panose="020B0503020204020204" pitchFamily="34" charset="-122"/>
                <a:ea typeface="微软雅黑" panose="020B0503020204020204" pitchFamily="34" charset="-122"/>
              </a:rPr>
              <a:t>(PD)(55.4%)</a:t>
            </a:r>
            <a:r>
              <a:rPr lang="zh-CN" altLang="en-US" sz="1200" dirty="0">
                <a:latin typeface="微软雅黑" panose="020B0503020204020204" pitchFamily="34" charset="-122"/>
                <a:ea typeface="微软雅黑" panose="020B0503020204020204" pitchFamily="34" charset="-122"/>
              </a:rPr>
              <a:t>、由研究者评估的</a:t>
            </a:r>
            <a:r>
              <a:rPr lang="en-US" altLang="zh-CN" sz="1200" dirty="0">
                <a:latin typeface="微软雅黑" panose="020B0503020204020204" pitchFamily="34" charset="-122"/>
                <a:ea typeface="微软雅黑" panose="020B0503020204020204" pitchFamily="34" charset="-122"/>
              </a:rPr>
              <a:t>PD(10.6%)</a:t>
            </a:r>
            <a:r>
              <a:rPr lang="zh-CN" altLang="en-US" sz="1200" dirty="0">
                <a:latin typeface="微软雅黑" panose="020B0503020204020204" pitchFamily="34" charset="-122"/>
                <a:ea typeface="微软雅黑" panose="020B0503020204020204" pitchFamily="34" charset="-122"/>
              </a:rPr>
              <a:t>、临床</a:t>
            </a:r>
            <a:r>
              <a:rPr lang="en-US" altLang="zh-CN" sz="1200" dirty="0">
                <a:latin typeface="微软雅黑" panose="020B0503020204020204" pitchFamily="34" charset="-122"/>
                <a:ea typeface="微软雅黑" panose="020B0503020204020204" pitchFamily="34" charset="-122"/>
              </a:rPr>
              <a:t>PD(5.9%)</a:t>
            </a:r>
            <a:r>
              <a:rPr lang="zh-CN" altLang="en-US" sz="1200" dirty="0">
                <a:latin typeface="微软雅黑" panose="020B0503020204020204" pitchFamily="34" charset="-122"/>
                <a:ea typeface="微软雅黑" panose="020B0503020204020204" pitchFamily="34" charset="-122"/>
              </a:rPr>
              <a:t>、撤回知情同意书</a:t>
            </a:r>
            <a:r>
              <a:rPr lang="en-US" altLang="zh-CN" sz="1200" dirty="0">
                <a:latin typeface="微软雅黑" panose="020B0503020204020204" pitchFamily="34" charset="-122"/>
                <a:ea typeface="微软雅黑" panose="020B0503020204020204" pitchFamily="34" charset="-122"/>
              </a:rPr>
              <a:t>(5.4%)</a:t>
            </a:r>
            <a:r>
              <a:rPr lang="zh-CN" altLang="en-US" sz="1200" dirty="0">
                <a:latin typeface="微软雅黑" panose="020B0503020204020204" pitchFamily="34" charset="-122"/>
                <a:ea typeface="微软雅黑" panose="020B0503020204020204" pitchFamily="34" charset="-122"/>
              </a:rPr>
              <a:t>和不良事件</a:t>
            </a:r>
            <a:r>
              <a:rPr lang="en-US" altLang="zh-CN" sz="1200" dirty="0">
                <a:latin typeface="微软雅黑" panose="020B0503020204020204" pitchFamily="34" charset="-122"/>
                <a:ea typeface="微软雅黑" panose="020B0503020204020204" pitchFamily="34" charset="-122"/>
              </a:rPr>
              <a:t>(AEs</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4.5%</a:t>
            </a:r>
            <a:r>
              <a:rPr lang="zh-CN" altLang="en-US" sz="1200" dirty="0">
                <a:latin typeface="微软雅黑" panose="020B0503020204020204" pitchFamily="34" charset="-122"/>
                <a:ea typeface="微软雅黑" panose="020B0503020204020204" pitchFamily="34" charset="-122"/>
              </a:rPr>
              <a:t>；表</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742950" lvl="1" indent="-285750">
              <a:lnSpc>
                <a:spcPct val="120000"/>
              </a:lnSpc>
              <a:spcAft>
                <a:spcPts val="600"/>
              </a:spcAft>
              <a:buFont typeface="微软雅黑" panose="020B0503020204020204" pitchFamily="34" charset="-122"/>
              <a:buChar char="―"/>
            </a:pPr>
            <a:r>
              <a:rPr lang="zh-CN" altLang="en-US" sz="1200" dirty="0">
                <a:latin typeface="微软雅黑" panose="020B0503020204020204" pitchFamily="34" charset="-122"/>
                <a:ea typeface="微软雅黑" panose="020B0503020204020204" pitchFamily="34" charset="-122"/>
              </a:rPr>
              <a:t>瑞派替尼组因</a:t>
            </a:r>
            <a:r>
              <a:rPr lang="en-US" altLang="zh-CN" sz="1200" dirty="0">
                <a:latin typeface="微软雅黑" panose="020B0503020204020204" pitchFamily="34" charset="-122"/>
                <a:ea typeface="微软雅黑" panose="020B0503020204020204" pitchFamily="34" charset="-122"/>
              </a:rPr>
              <a:t>AE</a:t>
            </a:r>
            <a:r>
              <a:rPr lang="zh-CN" altLang="en-US" sz="1200" dirty="0">
                <a:latin typeface="微软雅黑" panose="020B0503020204020204" pitchFamily="34" charset="-122"/>
                <a:ea typeface="微软雅黑" panose="020B0503020204020204" pitchFamily="34" charset="-122"/>
              </a:rPr>
              <a:t>而停止治疗的患者少于舒尼替尼组</a:t>
            </a:r>
            <a:r>
              <a:rPr lang="en-US" altLang="zh-CN" sz="1200" dirty="0">
                <a:latin typeface="微软雅黑" panose="020B0503020204020204" pitchFamily="34" charset="-122"/>
                <a:ea typeface="微软雅黑" panose="020B0503020204020204" pitchFamily="34" charset="-122"/>
              </a:rPr>
              <a:t>(2.7% vs 6.3%)</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742950" lvl="1" indent="-285750">
              <a:lnSpc>
                <a:spcPct val="120000"/>
              </a:lnSpc>
              <a:spcAft>
                <a:spcPts val="600"/>
              </a:spcAft>
              <a:buFont typeface="微软雅黑" panose="020B0503020204020204" pitchFamily="34" charset="-122"/>
              <a:buChar char="―"/>
            </a:pPr>
            <a:r>
              <a:rPr lang="zh-CN" altLang="en-US" sz="1200" dirty="0">
                <a:latin typeface="微软雅黑" panose="020B0503020204020204" pitchFamily="34" charset="-122"/>
                <a:ea typeface="微软雅黑" panose="020B0503020204020204" pitchFamily="34" charset="-122"/>
              </a:rPr>
              <a:t>在</a:t>
            </a:r>
            <a:r>
              <a:rPr lang="en-US" altLang="zh-CN" sz="1200" dirty="0">
                <a:latin typeface="微软雅黑" panose="020B0503020204020204" pitchFamily="34" charset="-122"/>
                <a:ea typeface="微软雅黑" panose="020B0503020204020204" pitchFamily="34" charset="-122"/>
              </a:rPr>
              <a:t>KIT</a:t>
            </a:r>
            <a:r>
              <a:rPr lang="zh-CN" altLang="en-US" sz="1200" dirty="0">
                <a:latin typeface="微软雅黑" panose="020B0503020204020204" pitchFamily="34" charset="-122"/>
                <a:ea typeface="微软雅黑" panose="020B0503020204020204" pitchFamily="34" charset="-122"/>
              </a:rPr>
              <a:t>外显子</a:t>
            </a:r>
            <a:r>
              <a:rPr lang="en-US" altLang="zh-CN" sz="1200" dirty="0">
                <a:latin typeface="微软雅黑" panose="020B0503020204020204" pitchFamily="34" charset="-122"/>
                <a:ea typeface="微软雅黑" panose="020B0503020204020204" pitchFamily="34" charset="-122"/>
              </a:rPr>
              <a:t>11 ITT</a:t>
            </a:r>
            <a:r>
              <a:rPr lang="zh-CN" altLang="en-US" sz="1200" dirty="0">
                <a:latin typeface="微软雅黑" panose="020B0503020204020204" pitchFamily="34" charset="-122"/>
                <a:ea typeface="微软雅黑" panose="020B0503020204020204" pitchFamily="34" charset="-122"/>
              </a:rPr>
              <a:t>人群中观察到相似的结果</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表</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p>
        </p:txBody>
      </p:sp>
      <p:graphicFrame>
        <p:nvGraphicFramePr>
          <p:cNvPr id="41" name="object 64">
            <a:extLst>
              <a:ext uri="{FF2B5EF4-FFF2-40B4-BE49-F238E27FC236}">
                <a16:creationId xmlns:a16="http://schemas.microsoft.com/office/drawing/2014/main" id="{DA986A0F-7290-4819-8530-EF1B74D759AD}"/>
              </a:ext>
            </a:extLst>
          </p:cNvPr>
          <p:cNvGraphicFramePr>
            <a:graphicFrameLocks noGrp="1"/>
          </p:cNvGraphicFramePr>
          <p:nvPr>
            <p:extLst>
              <p:ext uri="{D42A27DB-BD31-4B8C-83A1-F6EECF244321}">
                <p14:modId xmlns:p14="http://schemas.microsoft.com/office/powerpoint/2010/main" val="1436898900"/>
              </p:ext>
            </p:extLst>
          </p:nvPr>
        </p:nvGraphicFramePr>
        <p:xfrm>
          <a:off x="2575838" y="3029645"/>
          <a:ext cx="6811722" cy="3275808"/>
        </p:xfrm>
        <a:graphic>
          <a:graphicData uri="http://schemas.openxmlformats.org/drawingml/2006/table">
            <a:tbl>
              <a:tblPr firstRow="1" bandRow="1">
                <a:tableStyleId>{2D5ABB26-0587-4C30-8999-92F81FD0307C}</a:tableStyleId>
              </a:tblPr>
              <a:tblGrid>
                <a:gridCol w="1711263">
                  <a:extLst>
                    <a:ext uri="{9D8B030D-6E8A-4147-A177-3AD203B41FA5}">
                      <a16:colId xmlns:a16="http://schemas.microsoft.com/office/drawing/2014/main" val="20000"/>
                    </a:ext>
                  </a:extLst>
                </a:gridCol>
                <a:gridCol w="871657">
                  <a:extLst>
                    <a:ext uri="{9D8B030D-6E8A-4147-A177-3AD203B41FA5}">
                      <a16:colId xmlns:a16="http://schemas.microsoft.com/office/drawing/2014/main" val="20001"/>
                    </a:ext>
                  </a:extLst>
                </a:gridCol>
                <a:gridCol w="831916">
                  <a:extLst>
                    <a:ext uri="{9D8B030D-6E8A-4147-A177-3AD203B41FA5}">
                      <a16:colId xmlns:a16="http://schemas.microsoft.com/office/drawing/2014/main" val="20002"/>
                    </a:ext>
                  </a:extLst>
                </a:gridCol>
                <a:gridCol w="848580">
                  <a:extLst>
                    <a:ext uri="{9D8B030D-6E8A-4147-A177-3AD203B41FA5}">
                      <a16:colId xmlns:a16="http://schemas.microsoft.com/office/drawing/2014/main" val="20003"/>
                    </a:ext>
                  </a:extLst>
                </a:gridCol>
                <a:gridCol w="867808">
                  <a:extLst>
                    <a:ext uri="{9D8B030D-6E8A-4147-A177-3AD203B41FA5}">
                      <a16:colId xmlns:a16="http://schemas.microsoft.com/office/drawing/2014/main" val="20004"/>
                    </a:ext>
                  </a:extLst>
                </a:gridCol>
                <a:gridCol w="831916">
                  <a:extLst>
                    <a:ext uri="{9D8B030D-6E8A-4147-A177-3AD203B41FA5}">
                      <a16:colId xmlns:a16="http://schemas.microsoft.com/office/drawing/2014/main" val="20005"/>
                    </a:ext>
                  </a:extLst>
                </a:gridCol>
                <a:gridCol w="848582">
                  <a:extLst>
                    <a:ext uri="{9D8B030D-6E8A-4147-A177-3AD203B41FA5}">
                      <a16:colId xmlns:a16="http://schemas.microsoft.com/office/drawing/2014/main" val="20006"/>
                    </a:ext>
                  </a:extLst>
                </a:gridCol>
              </a:tblGrid>
              <a:tr h="198977">
                <a:tc>
                  <a:txBody>
                    <a:bodyPr/>
                    <a:lstStyle/>
                    <a:p>
                      <a:pPr marL="0" marR="13335" algn="ctr" defTabSz="1219090" rtl="0" eaLnBrk="1" latinLnBrk="0" hangingPunct="1">
                        <a:lnSpc>
                          <a:spcPct val="100000"/>
                        </a:lnSpc>
                        <a:spcBef>
                          <a:spcPts val="0"/>
                        </a:spcBef>
                        <a:defRPr sz="600" b="1">
                          <a:latin typeface="Arial"/>
                          <a:cs typeface="Arial"/>
                        </a:defRPr>
                      </a:pPr>
                      <a:endParaRPr sz="1000" b="1" kern="1200" dirty="0">
                        <a:solidFill>
                          <a:schemeClr val="bg1"/>
                        </a:solidFill>
                        <a:latin typeface="+mn-ea"/>
                        <a:ea typeface="+mn-ea"/>
                        <a:cs typeface="Arial"/>
                      </a:endParaRPr>
                    </a:p>
                  </a:txBody>
                  <a:tcPr marL="0" marR="0" marT="3873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gridSpan="3">
                  <a:txBody>
                    <a:bodyPr/>
                    <a:lstStyle/>
                    <a:p>
                      <a:pPr algn="ctr"/>
                      <a:r>
                        <a:rPr lang="en-US" sz="1000" b="1" dirty="0">
                          <a:solidFill>
                            <a:schemeClr val="bg1"/>
                          </a:solidFill>
                        </a:rPr>
                        <a:t>AP ITT</a:t>
                      </a:r>
                      <a:r>
                        <a:rPr lang="zh-CN" altLang="en-US" sz="1000" b="1" dirty="0">
                          <a:solidFill>
                            <a:schemeClr val="bg1"/>
                          </a:solidFill>
                        </a:rPr>
                        <a:t>人群</a:t>
                      </a:r>
                    </a:p>
                  </a:txBody>
                  <a:tcPr marL="0" marR="0" marT="3873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hMerge="1">
                  <a:txBody>
                    <a:bodyPr/>
                    <a:lstStyle/>
                    <a:p>
                      <a:endParaRPr/>
                    </a:p>
                  </a:txBody>
                  <a:tcPr marL="0" marR="0" marT="0" marB="0">
                    <a:lnL w="12700" cap="flat" cmpd="sng" algn="ctr">
                      <a:solidFill>
                        <a:schemeClr val="tx1"/>
                      </a:solidFill>
                      <a:prstDash val="solid"/>
                      <a:round/>
                      <a:headEnd type="none" w="med" len="med"/>
                      <a:tailEnd type="none" w="med" len="med"/>
                    </a:lnL>
                  </a:tcPr>
                </a:tc>
                <a:tc hMerge="1">
                  <a:txBody>
                    <a:bodyPr/>
                    <a:lstStyle/>
                    <a:p>
                      <a:endParaRPr/>
                    </a:p>
                  </a:txBody>
                  <a:tcPr marL="0" marR="0" marT="0" marB="0"/>
                </a:tc>
                <a:tc gridSpan="3">
                  <a:txBody>
                    <a:bodyPr/>
                    <a:lstStyle/>
                    <a:p>
                      <a:pPr marL="0" marR="13335"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KIT外显子11 </a:t>
                      </a:r>
                      <a:r>
                        <a:rPr sz="1000" b="1" kern="1200" dirty="0" err="1">
                          <a:solidFill>
                            <a:schemeClr val="bg1"/>
                          </a:solidFill>
                          <a:latin typeface="+mn-ea"/>
                          <a:ea typeface="+mn-ea"/>
                          <a:cs typeface="Arial"/>
                        </a:rPr>
                        <a:t>ITT人群</a:t>
                      </a:r>
                      <a:endParaRPr sz="1000" b="1" kern="1200" dirty="0">
                        <a:solidFill>
                          <a:schemeClr val="bg1"/>
                        </a:solidFill>
                        <a:latin typeface="+mn-ea"/>
                        <a:ea typeface="+mn-ea"/>
                        <a:cs typeface="Arial"/>
                      </a:endParaRPr>
                    </a:p>
                  </a:txBody>
                  <a:tcPr marL="0" marR="0" marT="3873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1129">
                <a:tc rowSpan="2">
                  <a:txBody>
                    <a:bodyPr/>
                    <a:lstStyle/>
                    <a:p>
                      <a:pPr marL="0" marR="13335" algn="l" defTabSz="1219090" rtl="0" eaLnBrk="1" latinLnBrk="0" hangingPunct="1">
                        <a:lnSpc>
                          <a:spcPct val="100000"/>
                        </a:lnSpc>
                        <a:spcBef>
                          <a:spcPts val="0"/>
                        </a:spcBef>
                        <a:defRPr sz="600" b="1">
                          <a:latin typeface="Arial"/>
                          <a:cs typeface="Arial"/>
                        </a:defRPr>
                      </a:pPr>
                      <a:r>
                        <a:rPr sz="1000" b="1" kern="1200" dirty="0" err="1">
                          <a:solidFill>
                            <a:schemeClr val="tx1"/>
                          </a:solidFill>
                          <a:latin typeface="+mn-ea"/>
                          <a:ea typeface="+mn-ea"/>
                          <a:cs typeface="Arial"/>
                        </a:rPr>
                        <a:t>患者</a:t>
                      </a:r>
                      <a:r>
                        <a:rPr lang="zh-CN" altLang="en-US" sz="1000" b="1" kern="1200" dirty="0">
                          <a:solidFill>
                            <a:schemeClr val="tx1"/>
                          </a:solidFill>
                          <a:latin typeface="+mn-ea"/>
                          <a:ea typeface="+mn-ea"/>
                          <a:cs typeface="Arial"/>
                        </a:rPr>
                        <a:t>例数</a:t>
                      </a:r>
                      <a:r>
                        <a:rPr sz="1000" b="1" kern="1200" dirty="0">
                          <a:solidFill>
                            <a:schemeClr val="tx1"/>
                          </a:solidFill>
                          <a:latin typeface="+mn-ea"/>
                          <a:ea typeface="+mn-ea"/>
                          <a:cs typeface="Arial"/>
                        </a:rPr>
                        <a:t>，n(%)</a:t>
                      </a:r>
                    </a:p>
                  </a:txBody>
                  <a:tcPr marL="0" marR="0" marT="203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lang="zh-CN" altLang="en-US" sz="1000" b="1" kern="1200" dirty="0">
                          <a:solidFill>
                            <a:schemeClr val="bg1"/>
                          </a:solidFill>
                          <a:latin typeface="+mn-ea"/>
                          <a:ea typeface="+mn-ea"/>
                          <a:cs typeface="Arial"/>
                        </a:rPr>
                        <a:t>瑞派替尼</a:t>
                      </a:r>
                      <a:endParaRPr sz="1000" b="1" kern="1200" dirty="0">
                        <a:solidFill>
                          <a:schemeClr val="bg1"/>
                        </a:solidFill>
                        <a:latin typeface="+mn-ea"/>
                        <a:ea typeface="+mn-ea"/>
                        <a:cs typeface="Arial"/>
                      </a:endParaRPr>
                    </a:p>
                  </a:txBody>
                  <a:tcPr marL="0" marR="0" marT="2159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000" b="1" kern="1200" dirty="0" err="1">
                          <a:solidFill>
                            <a:schemeClr val="bg1"/>
                          </a:solidFill>
                          <a:latin typeface="+mn-ea"/>
                          <a:ea typeface="+mn-ea"/>
                          <a:cs typeface="Arial"/>
                        </a:rPr>
                        <a:t>舒尼替尼</a:t>
                      </a:r>
                      <a:endParaRPr sz="1000" b="1" kern="1200" dirty="0">
                        <a:solidFill>
                          <a:schemeClr val="bg1"/>
                        </a:solidFill>
                        <a:latin typeface="+mn-ea"/>
                        <a:ea typeface="+mn-ea"/>
                        <a:cs typeface="Arial"/>
                      </a:endParaRPr>
                    </a:p>
                  </a:txBody>
                  <a:tcPr marL="0" marR="0" marT="2159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000" b="1" kern="1200" dirty="0" err="1">
                          <a:solidFill>
                            <a:schemeClr val="bg1"/>
                          </a:solidFill>
                          <a:latin typeface="+mn-ea"/>
                          <a:ea typeface="+mn-ea"/>
                          <a:cs typeface="Arial"/>
                        </a:rPr>
                        <a:t>总计</a:t>
                      </a:r>
                      <a:endParaRPr sz="1000" b="1" kern="1200" dirty="0">
                        <a:solidFill>
                          <a:schemeClr val="bg1"/>
                        </a:solidFill>
                        <a:latin typeface="+mn-ea"/>
                        <a:ea typeface="+mn-ea"/>
                        <a:cs typeface="Arial"/>
                      </a:endParaRPr>
                    </a:p>
                  </a:txBody>
                  <a:tcPr marL="0" marR="0" marT="2159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lang="zh-CN" altLang="en-US" sz="1000" b="1" kern="1200" dirty="0">
                          <a:solidFill>
                            <a:schemeClr val="bg1"/>
                          </a:solidFill>
                          <a:latin typeface="+mn-ea"/>
                          <a:ea typeface="+mn-ea"/>
                          <a:cs typeface="Arial"/>
                        </a:rPr>
                        <a:t>瑞派替尼</a:t>
                      </a:r>
                      <a:endParaRPr sz="1000" b="1" kern="1200" dirty="0">
                        <a:solidFill>
                          <a:schemeClr val="bg1"/>
                        </a:solidFill>
                        <a:latin typeface="+mn-ea"/>
                        <a:ea typeface="+mn-ea"/>
                        <a:cs typeface="Arial"/>
                      </a:endParaRPr>
                    </a:p>
                  </a:txBody>
                  <a:tcPr marL="0" marR="0" marT="2159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000" b="1" kern="1200" dirty="0" err="1">
                          <a:solidFill>
                            <a:schemeClr val="bg1"/>
                          </a:solidFill>
                          <a:latin typeface="+mn-ea"/>
                          <a:ea typeface="+mn-ea"/>
                          <a:cs typeface="Arial"/>
                        </a:rPr>
                        <a:t>舒尼替尼</a:t>
                      </a:r>
                      <a:endParaRPr sz="1000" b="1" kern="1200" dirty="0">
                        <a:solidFill>
                          <a:schemeClr val="bg1"/>
                        </a:solidFill>
                        <a:latin typeface="+mn-ea"/>
                        <a:ea typeface="+mn-ea"/>
                        <a:cs typeface="Arial"/>
                      </a:endParaRPr>
                    </a:p>
                  </a:txBody>
                  <a:tcPr marL="0" marR="0" marT="2159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000" b="1" kern="1200" dirty="0" err="1">
                          <a:solidFill>
                            <a:schemeClr val="bg1"/>
                          </a:solidFill>
                          <a:latin typeface="+mn-ea"/>
                          <a:ea typeface="+mn-ea"/>
                          <a:cs typeface="Arial"/>
                        </a:rPr>
                        <a:t>总计</a:t>
                      </a:r>
                      <a:endParaRPr sz="1000" b="1" kern="1200" dirty="0">
                        <a:solidFill>
                          <a:schemeClr val="bg1"/>
                        </a:solidFill>
                        <a:latin typeface="+mn-ea"/>
                        <a:ea typeface="+mn-ea"/>
                        <a:cs typeface="Arial"/>
                      </a:endParaRPr>
                    </a:p>
                  </a:txBody>
                  <a:tcPr marL="0" marR="0" marT="2159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58653">
                <a:tc vMerge="1">
                  <a:txBody>
                    <a:bodyPr/>
                    <a:lstStyle/>
                    <a:p>
                      <a:endParaRPr/>
                    </a:p>
                  </a:txBody>
                  <a:tcPr marL="0" marR="0" marT="20320" marB="0">
                    <a:solidFill>
                      <a:srgbClr val="F3B745"/>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(n=226)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(n=227)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a:t>
                      </a:r>
                      <a:r>
                        <a:rPr lang="en-US" sz="1000" b="1" kern="1200" dirty="0">
                          <a:solidFill>
                            <a:schemeClr val="bg1"/>
                          </a:solidFill>
                          <a:latin typeface="+mn-ea"/>
                          <a:ea typeface="+mn-ea"/>
                          <a:cs typeface="Arial"/>
                        </a:rPr>
                        <a:t>N</a:t>
                      </a:r>
                      <a:r>
                        <a:rPr sz="1000" b="1" kern="1200" dirty="0">
                          <a:solidFill>
                            <a:schemeClr val="bg1"/>
                          </a:solidFill>
                          <a:latin typeface="+mn-ea"/>
                          <a:ea typeface="+mn-ea"/>
                          <a:cs typeface="Arial"/>
                        </a:rPr>
                        <a:t>=453)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(n=163)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(n=164)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a:t>
                      </a:r>
                      <a:r>
                        <a:rPr lang="en-US" sz="1000" b="1" kern="1200" dirty="0">
                          <a:solidFill>
                            <a:schemeClr val="bg1"/>
                          </a:solidFill>
                          <a:latin typeface="+mn-ea"/>
                          <a:ea typeface="+mn-ea"/>
                          <a:cs typeface="Arial"/>
                        </a:rPr>
                        <a:t>N</a:t>
                      </a:r>
                      <a:r>
                        <a:rPr sz="1000" b="1" kern="1200" dirty="0">
                          <a:solidFill>
                            <a:schemeClr val="bg1"/>
                          </a:solidFill>
                          <a:latin typeface="+mn-ea"/>
                          <a:ea typeface="+mn-ea"/>
                          <a:cs typeface="Arial"/>
                        </a:rPr>
                        <a:t>=327)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58653">
                <a:tc>
                  <a:txBody>
                    <a:bodyPr/>
                    <a:lstStyle/>
                    <a:p>
                      <a:pPr marL="0" marR="13335" algn="l" defTabSz="1219090" rtl="0" eaLnBrk="1" latinLnBrk="0" hangingPunct="1">
                        <a:lnSpc>
                          <a:spcPct val="100000"/>
                        </a:lnSpc>
                        <a:spcBef>
                          <a:spcPts val="0"/>
                        </a:spcBef>
                        <a:defRPr sz="600" b="1">
                          <a:latin typeface="Arial"/>
                          <a:cs typeface="Arial"/>
                        </a:defRPr>
                      </a:pPr>
                      <a:r>
                        <a:rPr sz="1000" b="1" kern="1200" dirty="0" err="1">
                          <a:solidFill>
                            <a:schemeClr val="tx1"/>
                          </a:solidFill>
                          <a:latin typeface="+mn-ea"/>
                          <a:ea typeface="+mn-ea"/>
                          <a:cs typeface="Arial"/>
                        </a:rPr>
                        <a:t>未治</a:t>
                      </a:r>
                      <a:r>
                        <a:rPr lang="zh-CN" altLang="en-US" sz="1000" b="1" kern="1200" dirty="0">
                          <a:solidFill>
                            <a:schemeClr val="tx1"/>
                          </a:solidFill>
                          <a:latin typeface="+mn-ea"/>
                          <a:ea typeface="+mn-ea"/>
                          <a:cs typeface="Arial"/>
                        </a:rPr>
                        <a:t>疗</a:t>
                      </a:r>
                      <a:r>
                        <a:rPr sz="1000" b="1" kern="1200" baseline="30000" dirty="0">
                          <a:solidFill>
                            <a:schemeClr val="tx1"/>
                          </a:solidFill>
                          <a:latin typeface="+mn-ea"/>
                          <a:ea typeface="+mn-ea"/>
                          <a:cs typeface="Arial"/>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3 (1.3)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6 (2.6)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9 (2.0)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 (0.6)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5 (3.0)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6 (1.8)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158653">
                <a:tc>
                  <a:txBody>
                    <a:bodyPr/>
                    <a:lstStyle/>
                    <a:p>
                      <a:pPr marL="0" marR="13335" algn="l" defTabSz="1219090" rtl="0" eaLnBrk="1" latinLnBrk="0" hangingPunct="1">
                        <a:lnSpc>
                          <a:spcPct val="100000"/>
                        </a:lnSpc>
                        <a:spcBef>
                          <a:spcPts val="0"/>
                        </a:spcBef>
                        <a:defRPr sz="600" b="1">
                          <a:latin typeface="Arial"/>
                          <a:cs typeface="Arial"/>
                        </a:defRPr>
                      </a:pPr>
                      <a:r>
                        <a:rPr sz="1000" b="1" kern="1200" dirty="0" err="1">
                          <a:solidFill>
                            <a:schemeClr val="tx1"/>
                          </a:solidFill>
                          <a:latin typeface="+mn-ea"/>
                          <a:ea typeface="+mn-ea"/>
                          <a:cs typeface="Arial"/>
                        </a:rPr>
                        <a:t>接受治疗</a:t>
                      </a:r>
                      <a:r>
                        <a:rPr sz="1000" b="1" kern="1200" baseline="30000" dirty="0" err="1">
                          <a:solidFill>
                            <a:schemeClr val="tx1"/>
                          </a:solidFill>
                          <a:latin typeface="+mn-ea"/>
                          <a:ea typeface="+mn-ea"/>
                          <a:cs typeface="Arial"/>
                        </a:rPr>
                        <a:t>a</a:t>
                      </a:r>
                      <a:endParaRPr sz="1000" b="1" kern="1200" baseline="300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223 (98.7)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221 (97.4)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444 (98.0)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162 (99.4)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159 (97.0)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321 (98.2)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158653">
                <a:tc>
                  <a:txBody>
                    <a:bodyPr/>
                    <a:lstStyle/>
                    <a:p>
                      <a:pPr marL="609546" marR="13335" lvl="1" algn="l" defTabSz="1219090" rtl="0" eaLnBrk="1" latinLnBrk="0" hangingPunct="1">
                        <a:lnSpc>
                          <a:spcPct val="100000"/>
                        </a:lnSpc>
                        <a:spcBef>
                          <a:spcPts val="0"/>
                        </a:spcBef>
                        <a:defRPr sz="600" b="1">
                          <a:latin typeface="Arial"/>
                          <a:cs typeface="Arial"/>
                        </a:defRPr>
                      </a:pPr>
                      <a:r>
                        <a:rPr lang="zh-CN" altLang="en-US" sz="1000" b="0" kern="1200" dirty="0">
                          <a:solidFill>
                            <a:schemeClr val="tx1"/>
                          </a:solidFill>
                          <a:latin typeface="+mn-ea"/>
                          <a:ea typeface="+mn-ea"/>
                          <a:cs typeface="Arial"/>
                        </a:rPr>
                        <a:t>正在进行</a:t>
                      </a:r>
                      <a:r>
                        <a:rPr sz="1000" b="0" kern="1200" dirty="0" err="1">
                          <a:solidFill>
                            <a:schemeClr val="tx1"/>
                          </a:solidFill>
                          <a:latin typeface="+mn-ea"/>
                          <a:ea typeface="+mn-ea"/>
                          <a:cs typeface="Arial"/>
                        </a:rPr>
                        <a:t>治疗</a:t>
                      </a:r>
                      <a:r>
                        <a:rPr sz="1000" b="0" kern="1200" baseline="30000" dirty="0" err="1">
                          <a:solidFill>
                            <a:schemeClr val="tx1"/>
                          </a:solidFill>
                          <a:latin typeface="+mn-ea"/>
                          <a:ea typeface="+mn-ea"/>
                          <a:cs typeface="Arial"/>
                        </a:rPr>
                        <a:t>b</a:t>
                      </a:r>
                      <a:endParaRPr sz="1000" b="0" kern="1200" baseline="300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33 (14.8)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18 (8.1)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51 (11.5)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28 (17.3)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14 (8.8)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42 (13.1)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94500">
                <a:tc>
                  <a:txBody>
                    <a:bodyPr/>
                    <a:lstStyle/>
                    <a:p>
                      <a:pPr marL="609546" marR="13335" lvl="1" algn="l" defTabSz="1219090" rtl="0" eaLnBrk="1" latinLnBrk="0" hangingPunct="1">
                        <a:lnSpc>
                          <a:spcPct val="100000"/>
                        </a:lnSpc>
                        <a:spcBef>
                          <a:spcPts val="0"/>
                        </a:spcBef>
                        <a:defRPr sz="600" b="1">
                          <a:latin typeface="Arial"/>
                          <a:cs typeface="Arial"/>
                        </a:defRPr>
                      </a:pPr>
                      <a:r>
                        <a:rPr lang="zh-CN" altLang="en-US" sz="1000" b="0" kern="1200" dirty="0">
                          <a:solidFill>
                            <a:schemeClr val="tx1"/>
                          </a:solidFill>
                          <a:latin typeface="+mn-ea"/>
                          <a:ea typeface="+mn-ea"/>
                          <a:cs typeface="Arial"/>
                        </a:rPr>
                        <a:t>停止</a:t>
                      </a:r>
                      <a:r>
                        <a:rPr sz="1000" b="0" kern="1200" dirty="0" err="1">
                          <a:solidFill>
                            <a:schemeClr val="tx1"/>
                          </a:solidFill>
                          <a:latin typeface="+mn-ea"/>
                          <a:ea typeface="+mn-ea"/>
                          <a:cs typeface="Arial"/>
                        </a:rPr>
                        <a:t>治疗</a:t>
                      </a:r>
                      <a:r>
                        <a:rPr sz="1000" b="0" kern="1200" baseline="30000" dirty="0" err="1">
                          <a:solidFill>
                            <a:schemeClr val="tx1"/>
                          </a:solidFill>
                          <a:latin typeface="+mn-ea"/>
                          <a:ea typeface="+mn-ea"/>
                          <a:cs typeface="Arial"/>
                        </a:rPr>
                        <a:t>b</a:t>
                      </a:r>
                      <a:endParaRPr sz="1000" b="0" kern="1200" baseline="300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190 (85.2)</a:t>
                      </a:r>
                    </a:p>
                  </a:txBody>
                  <a:tcPr marL="0" marR="0" marT="425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203 (91.9)</a:t>
                      </a:r>
                    </a:p>
                  </a:txBody>
                  <a:tcPr marL="0" marR="0" marT="425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393 (88.5)</a:t>
                      </a:r>
                    </a:p>
                  </a:txBody>
                  <a:tcPr marL="0" marR="0" marT="425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134 (82.7)</a:t>
                      </a:r>
                    </a:p>
                  </a:txBody>
                  <a:tcPr marL="0" marR="0" marT="425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145 (91.2)</a:t>
                      </a:r>
                    </a:p>
                  </a:txBody>
                  <a:tcPr marL="0" marR="0" marT="425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279 (86.9)</a:t>
                      </a:r>
                    </a:p>
                  </a:txBody>
                  <a:tcPr marL="0" marR="0" marT="425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65878">
                <a:tc gridSpan="4">
                  <a:txBody>
                    <a:bodyPr/>
                    <a:lstStyle/>
                    <a:p>
                      <a:pPr marL="0" marR="13335" algn="l" defTabSz="1219090" rtl="0" eaLnBrk="1" latinLnBrk="0" hangingPunct="1">
                        <a:lnSpc>
                          <a:spcPct val="100000"/>
                        </a:lnSpc>
                        <a:spcBef>
                          <a:spcPts val="0"/>
                        </a:spcBef>
                        <a:defRPr sz="600" b="1">
                          <a:latin typeface="Arial"/>
                          <a:cs typeface="Arial"/>
                        </a:defRPr>
                      </a:pPr>
                      <a:r>
                        <a:rPr lang="zh-CN" altLang="en-US" sz="1000" b="1" kern="1200" dirty="0">
                          <a:solidFill>
                            <a:schemeClr val="tx1"/>
                          </a:solidFill>
                          <a:latin typeface="+mn-ea"/>
                          <a:ea typeface="+mn-ea"/>
                          <a:cs typeface="Arial"/>
                        </a:rPr>
                        <a:t>停止</a:t>
                      </a:r>
                      <a:r>
                        <a:rPr sz="1000" b="1" kern="1200" dirty="0" err="1">
                          <a:solidFill>
                            <a:schemeClr val="tx1"/>
                          </a:solidFill>
                          <a:latin typeface="+mn-ea"/>
                          <a:ea typeface="+mn-ea"/>
                          <a:cs typeface="Arial"/>
                        </a:rPr>
                        <a:t>治疗的主要原因</a:t>
                      </a:r>
                      <a:endParaRPr sz="1000" b="1" kern="1200" dirty="0">
                        <a:solidFill>
                          <a:schemeClr val="tx1"/>
                        </a:solidFill>
                        <a:latin typeface="+mn-ea"/>
                        <a:ea typeface="+mn-ea"/>
                        <a:cs typeface="Arial"/>
                      </a:endParaRP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a:p>
                  </a:txBody>
                  <a:tcPr marL="0" marR="0" marT="0" marB="0"/>
                </a:tc>
                <a:tc hMerge="1">
                  <a:txBody>
                    <a:bodyPr/>
                    <a:lstStyle/>
                    <a:p>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a:p>
                  </a:txBody>
                  <a:tcPr marL="0" marR="0" marT="0" marB="0"/>
                </a:tc>
                <a:tc>
                  <a:txBody>
                    <a:bodyPr/>
                    <a:lstStyle/>
                    <a:p>
                      <a:pPr marL="0" marR="13335" algn="ctr" defTabSz="1219090" rtl="0" eaLnBrk="1" latinLnBrk="0" hangingPunct="1">
                        <a:lnSpc>
                          <a:spcPct val="100000"/>
                        </a:lnSpc>
                        <a:spcBef>
                          <a:spcPts val="0"/>
                        </a:spcBef>
                        <a:defRPr sz="600" b="1">
                          <a:latin typeface="Arial"/>
                          <a:cs typeface="Arial"/>
                        </a:defRPr>
                      </a:pPr>
                      <a:endParaRPr sz="1000" b="0" kern="120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endParaRPr sz="1000" b="0" kern="120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endParaRPr sz="1000" b="0" kern="120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180467">
                <a:tc>
                  <a:txBody>
                    <a:bodyPr/>
                    <a:lstStyle/>
                    <a:p>
                      <a:pPr marL="609546" marR="13335" lvl="1"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IRR评估的PD</a:t>
                      </a:r>
                      <a:endParaRPr sz="1000" b="0" kern="1200" dirty="0">
                        <a:solidFill>
                          <a:schemeClr val="tx1"/>
                        </a:solidFill>
                        <a:latin typeface="+mn-ea"/>
                        <a:ea typeface="+mn-ea"/>
                        <a:cs typeface="Arial"/>
                      </a:endParaRPr>
                    </a:p>
                  </a:txBody>
                  <a:tcPr marL="0" marR="0" marT="209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134 (60.1)</a:t>
                      </a:r>
                    </a:p>
                  </a:txBody>
                  <a:tcPr marL="0" marR="0" marT="209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112 (50.7)</a:t>
                      </a:r>
                    </a:p>
                  </a:txBody>
                  <a:tcPr marL="0" marR="0" marT="209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246 (55.4)</a:t>
                      </a:r>
                    </a:p>
                  </a:txBody>
                  <a:tcPr marL="0" marR="0" marT="209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92 (56.8)</a:t>
                      </a:r>
                    </a:p>
                  </a:txBody>
                  <a:tcPr marL="0" marR="0" marT="209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87 (54.7)</a:t>
                      </a:r>
                    </a:p>
                  </a:txBody>
                  <a:tcPr marL="0" marR="0" marT="209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179 (55.8)</a:t>
                      </a:r>
                    </a:p>
                  </a:txBody>
                  <a:tcPr marL="0" marR="0" marT="209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198316">
                <a:tc>
                  <a:txBody>
                    <a:bodyPr/>
                    <a:lstStyle/>
                    <a:p>
                      <a:pPr marL="609546" marR="13335" lvl="1"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研究者评估的PD</a:t>
                      </a:r>
                      <a:endParaRPr sz="10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18 (8.1)</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29 (13.1)</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47 (10.6)</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14 (8.6)</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19 (11.9)</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33 (10.3)</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9"/>
                  </a:ext>
                </a:extLst>
              </a:tr>
              <a:tr h="165263">
                <a:tc>
                  <a:txBody>
                    <a:bodyPr/>
                    <a:lstStyle/>
                    <a:p>
                      <a:pPr marL="609546" marR="13335" lvl="1"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临床</a:t>
                      </a:r>
                      <a:r>
                        <a:rPr lang="en-US" altLang="zh-CN" sz="1000" b="0" kern="1200" dirty="0" err="1">
                          <a:solidFill>
                            <a:schemeClr val="tx1"/>
                          </a:solidFill>
                          <a:latin typeface="+mn-ea"/>
                          <a:ea typeface="+mn-ea"/>
                          <a:cs typeface="Arial"/>
                        </a:rPr>
                        <a:t>PD</a:t>
                      </a:r>
                      <a:endParaRPr sz="1000" b="0" kern="1200" dirty="0">
                        <a:solidFill>
                          <a:schemeClr val="tx1"/>
                        </a:solidFill>
                        <a:latin typeface="+mn-ea"/>
                        <a:ea typeface="+mn-ea"/>
                        <a:cs typeface="Arial"/>
                      </a:endParaRP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11 (4.9)</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15 (6.8)</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26 (5.9)</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10 (6.2)</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5 (3.1)</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15 (4.7)</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198316">
                <a:tc>
                  <a:txBody>
                    <a:bodyPr/>
                    <a:lstStyle/>
                    <a:p>
                      <a:pPr marL="609546" marR="13335" lvl="1"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撤回知情同意</a:t>
                      </a:r>
                      <a:r>
                        <a:rPr lang="zh-CN" altLang="en-US" sz="1000" b="0" kern="1200" dirty="0">
                          <a:solidFill>
                            <a:schemeClr val="tx1"/>
                          </a:solidFill>
                          <a:latin typeface="+mn-ea"/>
                          <a:ea typeface="+mn-ea"/>
                          <a:cs typeface="Arial"/>
                        </a:rPr>
                        <a:t>书</a:t>
                      </a:r>
                      <a:endParaRPr sz="10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11 (4.9)</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13 (5.9)</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24 (5.4)</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7 (4.3)</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10 (6.3)</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17 (5.3)</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1"/>
                  </a:ext>
                </a:extLst>
              </a:tr>
              <a:tr h="165263">
                <a:tc>
                  <a:txBody>
                    <a:bodyPr/>
                    <a:lstStyle/>
                    <a:p>
                      <a:pPr marL="609546" marR="13335" lvl="1" algn="l"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AE</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6 (2.7)</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14 (6.3)</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20 (4.5)</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5 (3.1)</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9 (5.7)</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14 (4.4)</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2"/>
                  </a:ext>
                </a:extLst>
              </a:tr>
              <a:tr h="158653">
                <a:tc>
                  <a:txBody>
                    <a:bodyPr/>
                    <a:lstStyle/>
                    <a:p>
                      <a:pPr marL="609546" marR="13335" lvl="1"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死亡</a:t>
                      </a:r>
                      <a:endParaRPr sz="10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4 (1.8)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5 (2.3)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9 (2.0)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3 (1.9)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4 (2.5)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7 (2.2)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3"/>
                  </a:ext>
                </a:extLst>
              </a:tr>
              <a:tr h="158653">
                <a:tc>
                  <a:txBody>
                    <a:bodyPr/>
                    <a:lstStyle/>
                    <a:p>
                      <a:pPr marL="609546" marR="13335" lvl="1"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医生决定</a:t>
                      </a:r>
                      <a:endParaRPr sz="10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3 (1.3)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6 (2.7)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9 (2.0)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 (1.2)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6 (3.8)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8 (2.5)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4"/>
                  </a:ext>
                </a:extLst>
              </a:tr>
              <a:tr h="198316">
                <a:tc>
                  <a:txBody>
                    <a:bodyPr/>
                    <a:lstStyle/>
                    <a:p>
                      <a:pPr marL="609546" marR="13335" lvl="1" algn="l" defTabSz="1219090" rtl="0" eaLnBrk="1" latinLnBrk="0" hangingPunct="1">
                        <a:lnSpc>
                          <a:spcPct val="100000"/>
                        </a:lnSpc>
                        <a:spcBef>
                          <a:spcPts val="0"/>
                        </a:spcBef>
                        <a:defRPr sz="600" b="1">
                          <a:latin typeface="Arial"/>
                          <a:cs typeface="Arial"/>
                        </a:defRPr>
                      </a:pPr>
                      <a:r>
                        <a:rPr lang="zh-CN" altLang="en-US" sz="1000" b="0" kern="1200" dirty="0">
                          <a:solidFill>
                            <a:schemeClr val="tx1"/>
                          </a:solidFill>
                          <a:latin typeface="+mn-ea"/>
                          <a:ea typeface="+mn-ea"/>
                          <a:cs typeface="Arial"/>
                        </a:rPr>
                        <a:t>未</a:t>
                      </a:r>
                      <a:r>
                        <a:rPr sz="1000" b="0" kern="1200" dirty="0" err="1">
                          <a:solidFill>
                            <a:schemeClr val="tx1"/>
                          </a:solidFill>
                          <a:latin typeface="+mn-ea"/>
                          <a:ea typeface="+mn-ea"/>
                          <a:cs typeface="Arial"/>
                        </a:rPr>
                        <a:t>依从研究药物</a:t>
                      </a:r>
                      <a:endParaRPr sz="10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 (0.4)</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0</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 (0.2)</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 (0.6)</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0</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 (0.3)</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5"/>
                  </a:ext>
                </a:extLst>
              </a:tr>
              <a:tr h="293745">
                <a:tc>
                  <a:txBody>
                    <a:bodyPr/>
                    <a:lstStyle/>
                    <a:p>
                      <a:pPr marL="609546" marR="13335" lvl="1"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其他</a:t>
                      </a:r>
                      <a:endParaRPr sz="1000" b="0" kern="1200" dirty="0">
                        <a:solidFill>
                          <a:schemeClr val="tx1"/>
                        </a:solidFill>
                        <a:latin typeface="+mn-ea"/>
                        <a:ea typeface="+mn-ea"/>
                        <a:cs typeface="Arial"/>
                      </a:endParaRP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2 (0.9)</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9 (4.1)</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11 (2.5)</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0</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5 (3.1)</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5 (1.6)</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6"/>
                  </a:ext>
                </a:extLst>
              </a:tr>
              <a:tr h="158653">
                <a:tc>
                  <a:txBody>
                    <a:bodyPr/>
                    <a:lstStyle/>
                    <a:p>
                      <a:pPr marL="0" marR="13335" algn="l" defTabSz="1219090" rtl="0" eaLnBrk="1" latinLnBrk="0" hangingPunct="1">
                        <a:lnSpc>
                          <a:spcPct val="100000"/>
                        </a:lnSpc>
                        <a:spcBef>
                          <a:spcPts val="0"/>
                        </a:spcBef>
                        <a:defRPr sz="600" b="1">
                          <a:latin typeface="Arial"/>
                          <a:cs typeface="Arial"/>
                        </a:defRPr>
                      </a:pPr>
                      <a:r>
                        <a:rPr lang="zh-CN" altLang="en-US" sz="1000" b="1" kern="1200" dirty="0">
                          <a:solidFill>
                            <a:schemeClr val="tx1"/>
                          </a:solidFill>
                          <a:latin typeface="+mn-ea"/>
                          <a:ea typeface="+mn-ea"/>
                          <a:cs typeface="Arial"/>
                        </a:rPr>
                        <a:t>仍在</a:t>
                      </a:r>
                      <a:r>
                        <a:rPr sz="1000" b="1" kern="1200" dirty="0" err="1">
                          <a:solidFill>
                            <a:schemeClr val="tx1"/>
                          </a:solidFill>
                          <a:latin typeface="+mn-ea"/>
                          <a:ea typeface="+mn-ea"/>
                          <a:cs typeface="Arial"/>
                        </a:rPr>
                        <a:t>研究</a:t>
                      </a:r>
                      <a:r>
                        <a:rPr lang="zh-CN" altLang="en-US" sz="1000" b="1" kern="1200" dirty="0">
                          <a:solidFill>
                            <a:schemeClr val="tx1"/>
                          </a:solidFill>
                          <a:latin typeface="+mn-ea"/>
                          <a:ea typeface="+mn-ea"/>
                          <a:cs typeface="Arial"/>
                        </a:rPr>
                        <a:t>中的患者</a:t>
                      </a:r>
                      <a:r>
                        <a:rPr lang="en-US" altLang="zh-CN" sz="1000" b="1" kern="1200" baseline="30000" dirty="0">
                          <a:solidFill>
                            <a:schemeClr val="tx1"/>
                          </a:solidFill>
                          <a:latin typeface="+mn-ea"/>
                          <a:ea typeface="+mn-ea"/>
                          <a:cs typeface="Arial"/>
                        </a:rPr>
                        <a:t>a</a:t>
                      </a:r>
                      <a:endParaRPr sz="1000" b="1"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116 (51.3)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106 (46.7)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222 (49.0)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81 (49.7)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80 (48.8)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3335"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161 (49.2)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2" name="文本框 41">
            <a:extLst>
              <a:ext uri="{FF2B5EF4-FFF2-40B4-BE49-F238E27FC236}">
                <a16:creationId xmlns:a16="http://schemas.microsoft.com/office/drawing/2014/main" id="{C9FCD028-D108-4BF5-83A0-7013D557B2FE}"/>
              </a:ext>
            </a:extLst>
          </p:cNvPr>
          <p:cNvSpPr txBox="1"/>
          <p:nvPr/>
        </p:nvSpPr>
        <p:spPr>
          <a:xfrm>
            <a:off x="4974052" y="2752646"/>
            <a:ext cx="2015295" cy="276999"/>
          </a:xfrm>
          <a:prstGeom prst="rect">
            <a:avLst/>
          </a:prstGeom>
          <a:noFill/>
        </p:spPr>
        <p:txBody>
          <a:bodyPr wrap="none" rtlCol="0">
            <a:spAutoFit/>
          </a:bodyPr>
          <a:lstStyle/>
          <a:p>
            <a:pPr algn="ctr"/>
            <a:r>
              <a:rPr lang="zh-CN" altLang="en-US" sz="1200" b="1" dirty="0"/>
              <a:t>表</a:t>
            </a:r>
            <a:r>
              <a:rPr lang="en-US" altLang="zh-CN" sz="1200" b="1" dirty="0"/>
              <a:t>1.</a:t>
            </a:r>
            <a:r>
              <a:rPr lang="zh-CN" altLang="en-US" sz="1200" b="1" dirty="0"/>
              <a:t>截止日期时的患者治疗</a:t>
            </a:r>
          </a:p>
        </p:txBody>
      </p:sp>
      <p:sp>
        <p:nvSpPr>
          <p:cNvPr id="44" name="矩形 43">
            <a:extLst>
              <a:ext uri="{FF2B5EF4-FFF2-40B4-BE49-F238E27FC236}">
                <a16:creationId xmlns:a16="http://schemas.microsoft.com/office/drawing/2014/main" id="{76F684FD-8D52-4F17-BA1E-572AFDFC0D77}"/>
              </a:ext>
            </a:extLst>
          </p:cNvPr>
          <p:cNvSpPr/>
          <p:nvPr/>
        </p:nvSpPr>
        <p:spPr>
          <a:xfrm>
            <a:off x="9489002" y="5046691"/>
            <a:ext cx="2398198" cy="1015663"/>
          </a:xfrm>
          <a:prstGeom prst="rect">
            <a:avLst/>
          </a:prstGeom>
        </p:spPr>
        <p:txBody>
          <a:bodyPr wrap="square">
            <a:spAutoFit/>
          </a:bodyPr>
          <a:lstStyle/>
          <a:p>
            <a:r>
              <a:rPr lang="zh-CN" altLang="en-US" sz="1000" dirty="0"/>
              <a:t>数据截止日期：</a:t>
            </a:r>
            <a:r>
              <a:rPr lang="en-US" altLang="zh-CN" sz="1000" dirty="0"/>
              <a:t>2022</a:t>
            </a:r>
            <a:r>
              <a:rPr lang="zh-CN" altLang="en-US" sz="1000" dirty="0"/>
              <a:t>年</a:t>
            </a:r>
            <a:r>
              <a:rPr lang="en-US" altLang="zh-CN" sz="1000" dirty="0"/>
              <a:t>09</a:t>
            </a:r>
            <a:r>
              <a:rPr lang="zh-CN" altLang="en-US" sz="1000" dirty="0"/>
              <a:t>月</a:t>
            </a:r>
            <a:r>
              <a:rPr lang="en-US" altLang="zh-CN" sz="1000" dirty="0"/>
              <a:t>01</a:t>
            </a:r>
            <a:r>
              <a:rPr lang="zh-CN" altLang="en-US" sz="1000" dirty="0"/>
              <a:t>日。</a:t>
            </a:r>
          </a:p>
          <a:p>
            <a:r>
              <a:rPr lang="en-US" altLang="zh-CN" sz="1000" baseline="30000" dirty="0"/>
              <a:t>a</a:t>
            </a:r>
            <a:r>
              <a:rPr lang="zh-CN" altLang="en-US" sz="1000" dirty="0"/>
              <a:t>基于</a:t>
            </a:r>
            <a:r>
              <a:rPr lang="en-US" altLang="zh-CN" sz="1000" dirty="0"/>
              <a:t>ITT</a:t>
            </a:r>
            <a:r>
              <a:rPr lang="zh-CN" altLang="en-US" sz="1000" dirty="0"/>
              <a:t>人群中患者人数的比例；</a:t>
            </a:r>
            <a:endParaRPr lang="en-US" altLang="zh-CN" sz="1000" dirty="0"/>
          </a:p>
          <a:p>
            <a:r>
              <a:rPr lang="en-US" altLang="zh-CN" sz="1000" baseline="30000" dirty="0"/>
              <a:t>b</a:t>
            </a:r>
            <a:r>
              <a:rPr lang="zh-CN" altLang="en-US" sz="1000" dirty="0"/>
              <a:t>基于接受治疗的患者人数比例</a:t>
            </a:r>
            <a:r>
              <a:rPr lang="en-US" altLang="zh-CN" sz="1000" dirty="0"/>
              <a:t>;</a:t>
            </a:r>
            <a:endParaRPr lang="zh-CN" altLang="en-US" sz="1000" dirty="0"/>
          </a:p>
          <a:p>
            <a:r>
              <a:rPr lang="en-US" altLang="zh-CN" sz="1000" dirty="0"/>
              <a:t>AE</a:t>
            </a:r>
            <a:r>
              <a:rPr lang="zh-CN" altLang="en-US" sz="1000" dirty="0"/>
              <a:t>，不良事件；</a:t>
            </a:r>
            <a:r>
              <a:rPr lang="en-US" altLang="zh-CN" sz="1000" dirty="0"/>
              <a:t>AP</a:t>
            </a:r>
            <a:r>
              <a:rPr lang="zh-CN" altLang="en-US" sz="1000" dirty="0"/>
              <a:t>，所有患者；</a:t>
            </a:r>
            <a:r>
              <a:rPr lang="en-US" altLang="zh-CN" sz="1000" dirty="0"/>
              <a:t>IRR</a:t>
            </a:r>
            <a:r>
              <a:rPr lang="zh-CN" altLang="en-US" sz="1000" dirty="0"/>
              <a:t>，独立放射学审查；</a:t>
            </a:r>
            <a:r>
              <a:rPr lang="en-US" altLang="zh-CN" sz="1000" dirty="0"/>
              <a:t>ITT</a:t>
            </a:r>
            <a:r>
              <a:rPr lang="zh-CN" altLang="en-US" sz="1000" dirty="0"/>
              <a:t>，意向性治疗；</a:t>
            </a:r>
            <a:r>
              <a:rPr lang="en-US" altLang="zh-CN" sz="1000" dirty="0"/>
              <a:t>PD</a:t>
            </a:r>
            <a:r>
              <a:rPr lang="zh-CN" altLang="en-US" sz="1000" dirty="0"/>
              <a:t>，疾病进展</a:t>
            </a:r>
          </a:p>
        </p:txBody>
      </p:sp>
      <p:sp>
        <p:nvSpPr>
          <p:cNvPr id="3" name="文本框 3">
            <a:extLst>
              <a:ext uri="{FF2B5EF4-FFF2-40B4-BE49-F238E27FC236}">
                <a16:creationId xmlns:a16="http://schemas.microsoft.com/office/drawing/2014/main" id="{455B0796-D770-2E00-CDA8-A328E8B76D56}"/>
              </a:ext>
            </a:extLst>
          </p:cNvPr>
          <p:cNvSpPr txBox="1"/>
          <p:nvPr/>
        </p:nvSpPr>
        <p:spPr>
          <a:xfrm>
            <a:off x="331129" y="6516381"/>
            <a:ext cx="6349711" cy="215444"/>
          </a:xfrm>
          <a:prstGeom prst="rect">
            <a:avLst/>
          </a:prstGeom>
          <a:noFill/>
        </p:spPr>
        <p:txBody>
          <a:bodyPr wrap="square">
            <a:spAutoFit/>
          </a:bodyPr>
          <a:lstStyle/>
          <a:p>
            <a:r>
              <a:rPr lang="it-IT" altLang="zh-CN" sz="800" dirty="0">
                <a:ea typeface="微软雅黑" panose="020B0503020204020204" pitchFamily="34" charset="-122"/>
                <a:sym typeface="Arial" panose="020B0604020202020204" pitchFamily="34" charset="0"/>
              </a:rPr>
              <a:t>Robin Lewis Jones, et al. 2023 ASCO</a:t>
            </a:r>
            <a:r>
              <a:rPr lang="en-US" altLang="zh-CN" sz="800" dirty="0">
                <a:ea typeface="微软雅黑" panose="020B0503020204020204" pitchFamily="34" charset="-122"/>
                <a:sym typeface="Arial" panose="020B0604020202020204" pitchFamily="34" charset="0"/>
              </a:rPr>
              <a:t>.</a:t>
            </a:r>
            <a:r>
              <a:rPr lang="en-US" sz="800" dirty="0">
                <a:solidFill>
                  <a:schemeClr val="tx1"/>
                </a:solidFill>
                <a:ea typeface="微软雅黑" panose="020B0503020204020204" pitchFamily="34" charset="-122"/>
                <a:cs typeface="Arial" panose="020B0604020202020204" pitchFamily="34" charset="0"/>
              </a:rPr>
              <a:t>Poster Bd #458</a:t>
            </a:r>
          </a:p>
        </p:txBody>
      </p:sp>
    </p:spTree>
    <p:extLst>
      <p:ext uri="{BB962C8B-B14F-4D97-AF65-F5344CB8AC3E}">
        <p14:creationId xmlns:p14="http://schemas.microsoft.com/office/powerpoint/2010/main" val="58379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EECD6BA-457F-4E04-98B7-5ABC979C8803}"/>
              </a:ext>
            </a:extLst>
          </p:cNvPr>
          <p:cNvSpPr txBox="1">
            <a:spLocks/>
          </p:cNvSpPr>
          <p:nvPr/>
        </p:nvSpPr>
        <p:spPr>
          <a:xfrm>
            <a:off x="824386" y="23882"/>
            <a:ext cx="11253314" cy="923716"/>
          </a:xfrm>
          <a:prstGeom prst="rect">
            <a:avLst/>
          </a:prstGeom>
        </p:spPr>
        <p:txBody>
          <a:bodyPr vert="horz" lIns="91434" tIns="45718" rIns="91434" bIns="45718" rtlCol="0" anchor="ctr">
            <a:normAutofit/>
          </a:bodyPr>
          <a:lstStyle>
            <a:lvl1pPr algn="l" defTabSz="1219090" rtl="0" eaLnBrk="1" latinLnBrk="0" hangingPunct="1">
              <a:lnSpc>
                <a:spcPct val="90000"/>
              </a:lnSpc>
              <a:spcBef>
                <a:spcPct val="0"/>
              </a:spcBef>
              <a:buNone/>
              <a:defRPr sz="2800" b="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随访阶段患者的治疗</a:t>
            </a:r>
          </a:p>
        </p:txBody>
      </p:sp>
      <p:sp>
        <p:nvSpPr>
          <p:cNvPr id="8" name="矩形 7">
            <a:extLst>
              <a:ext uri="{FF2B5EF4-FFF2-40B4-BE49-F238E27FC236}">
                <a16:creationId xmlns:a16="http://schemas.microsoft.com/office/drawing/2014/main" id="{4DFD04F4-C59F-406E-8323-7CE461F8738D}"/>
              </a:ext>
            </a:extLst>
          </p:cNvPr>
          <p:cNvSpPr/>
          <p:nvPr/>
        </p:nvSpPr>
        <p:spPr>
          <a:xfrm>
            <a:off x="824386" y="943493"/>
            <a:ext cx="10314628" cy="328936"/>
          </a:xfrm>
          <a:prstGeom prst="rect">
            <a:avLst/>
          </a:prstGeom>
        </p:spPr>
        <p:txBody>
          <a:bodyPr wrap="square">
            <a:spAutoFit/>
          </a:bodyPr>
          <a:lstStyle/>
          <a:p>
            <a:pPr marL="285750" indent="-285750">
              <a:lnSpc>
                <a:spcPct val="120000"/>
              </a:lnSpc>
              <a:spcAft>
                <a:spcPts val="600"/>
              </a:spcAft>
              <a:buFont typeface="Arial" panose="020B0604020202020204" pitchFamily="34" charset="0"/>
              <a:buChar char="•"/>
            </a:pPr>
            <a:r>
              <a:rPr lang="zh-CN" altLang="en-US" sz="1400" dirty="0"/>
              <a:t>停用研究治疗后，舒尼替尼组</a:t>
            </a:r>
            <a:r>
              <a:rPr lang="en-US" altLang="zh-CN" sz="1400" dirty="0"/>
              <a:t>58</a:t>
            </a:r>
            <a:r>
              <a:rPr lang="zh-CN" altLang="en-US" sz="1400" dirty="0"/>
              <a:t>例患者</a:t>
            </a:r>
            <a:r>
              <a:rPr lang="en-US" altLang="zh-CN" sz="1400" dirty="0"/>
              <a:t>(25.6%)</a:t>
            </a:r>
            <a:r>
              <a:rPr lang="zh-CN" altLang="en-US" sz="1400" dirty="0"/>
              <a:t>接受瑞派替尼治疗，瑞派替尼组</a:t>
            </a:r>
            <a:r>
              <a:rPr lang="en-US" altLang="zh-CN" sz="1400" dirty="0"/>
              <a:t>139</a:t>
            </a:r>
            <a:r>
              <a:rPr lang="zh-CN" altLang="en-US" sz="1400" dirty="0"/>
              <a:t>例患者</a:t>
            </a:r>
            <a:r>
              <a:rPr lang="en-US" altLang="zh-CN" sz="1400" dirty="0"/>
              <a:t>(61.5%)</a:t>
            </a:r>
            <a:r>
              <a:rPr lang="zh-CN" altLang="en-US" sz="1400" dirty="0"/>
              <a:t>接受舒尼替尼治疗</a:t>
            </a:r>
            <a:r>
              <a:rPr lang="en-US" altLang="zh-CN" sz="1400" dirty="0"/>
              <a:t>(</a:t>
            </a:r>
            <a:r>
              <a:rPr lang="zh-CN" altLang="en-US" sz="1400" dirty="0"/>
              <a:t>表</a:t>
            </a:r>
            <a:r>
              <a:rPr lang="en-US" altLang="zh-CN" sz="1400" dirty="0"/>
              <a:t>2)</a:t>
            </a:r>
          </a:p>
        </p:txBody>
      </p:sp>
      <p:graphicFrame>
        <p:nvGraphicFramePr>
          <p:cNvPr id="9" name="object 68">
            <a:extLst>
              <a:ext uri="{FF2B5EF4-FFF2-40B4-BE49-F238E27FC236}">
                <a16:creationId xmlns:a16="http://schemas.microsoft.com/office/drawing/2014/main" id="{B34148BA-0562-48E9-9A5E-4C4FCE823BF3}"/>
              </a:ext>
            </a:extLst>
          </p:cNvPr>
          <p:cNvGraphicFramePr>
            <a:graphicFrameLocks noGrp="1"/>
          </p:cNvGraphicFramePr>
          <p:nvPr>
            <p:extLst>
              <p:ext uri="{D42A27DB-BD31-4B8C-83A1-F6EECF244321}">
                <p14:modId xmlns:p14="http://schemas.microsoft.com/office/powerpoint/2010/main" val="2861363029"/>
              </p:ext>
            </p:extLst>
          </p:nvPr>
        </p:nvGraphicFramePr>
        <p:xfrm>
          <a:off x="2014764" y="1447196"/>
          <a:ext cx="8634548" cy="4514214"/>
        </p:xfrm>
        <a:graphic>
          <a:graphicData uri="http://schemas.openxmlformats.org/drawingml/2006/table">
            <a:tbl>
              <a:tblPr firstRow="1" bandRow="1">
                <a:tableStyleId>{2D5ABB26-0587-4C30-8999-92F81FD0307C}</a:tableStyleId>
              </a:tblPr>
              <a:tblGrid>
                <a:gridCol w="2343942">
                  <a:extLst>
                    <a:ext uri="{9D8B030D-6E8A-4147-A177-3AD203B41FA5}">
                      <a16:colId xmlns:a16="http://schemas.microsoft.com/office/drawing/2014/main" val="20000"/>
                    </a:ext>
                  </a:extLst>
                </a:gridCol>
                <a:gridCol w="1168720">
                  <a:extLst>
                    <a:ext uri="{9D8B030D-6E8A-4147-A177-3AD203B41FA5}">
                      <a16:colId xmlns:a16="http://schemas.microsoft.com/office/drawing/2014/main" val="20001"/>
                    </a:ext>
                  </a:extLst>
                </a:gridCol>
                <a:gridCol w="1007800">
                  <a:extLst>
                    <a:ext uri="{9D8B030D-6E8A-4147-A177-3AD203B41FA5}">
                      <a16:colId xmlns:a16="http://schemas.microsoft.com/office/drawing/2014/main" val="20002"/>
                    </a:ext>
                  </a:extLst>
                </a:gridCol>
                <a:gridCol w="1028931">
                  <a:extLst>
                    <a:ext uri="{9D8B030D-6E8A-4147-A177-3AD203B41FA5}">
                      <a16:colId xmlns:a16="http://schemas.microsoft.com/office/drawing/2014/main" val="20003"/>
                    </a:ext>
                  </a:extLst>
                </a:gridCol>
                <a:gridCol w="1051682">
                  <a:extLst>
                    <a:ext uri="{9D8B030D-6E8A-4147-A177-3AD203B41FA5}">
                      <a16:colId xmlns:a16="http://schemas.microsoft.com/office/drawing/2014/main" val="20004"/>
                    </a:ext>
                  </a:extLst>
                </a:gridCol>
                <a:gridCol w="1006169">
                  <a:extLst>
                    <a:ext uri="{9D8B030D-6E8A-4147-A177-3AD203B41FA5}">
                      <a16:colId xmlns:a16="http://schemas.microsoft.com/office/drawing/2014/main" val="20005"/>
                    </a:ext>
                  </a:extLst>
                </a:gridCol>
                <a:gridCol w="1027304">
                  <a:extLst>
                    <a:ext uri="{9D8B030D-6E8A-4147-A177-3AD203B41FA5}">
                      <a16:colId xmlns:a16="http://schemas.microsoft.com/office/drawing/2014/main" val="20006"/>
                    </a:ext>
                  </a:extLst>
                </a:gridCol>
              </a:tblGrid>
              <a:tr h="180210">
                <a:tc>
                  <a:txBody>
                    <a:bodyPr/>
                    <a:lstStyle/>
                    <a:p>
                      <a:pPr marL="0" marR="13335" algn="ctr" defTabSz="1219090" rtl="0" eaLnBrk="1" latinLnBrk="0" hangingPunct="1">
                        <a:lnSpc>
                          <a:spcPct val="100000"/>
                        </a:lnSpc>
                        <a:spcBef>
                          <a:spcPts val="0"/>
                        </a:spcBef>
                        <a:defRPr sz="600" b="1">
                          <a:latin typeface="Arial"/>
                          <a:cs typeface="Arial"/>
                        </a:defRPr>
                      </a:pPr>
                      <a:endParaRPr sz="1200" b="1" kern="1200" dirty="0">
                        <a:solidFill>
                          <a:schemeClr val="bg1"/>
                        </a:solidFill>
                        <a:latin typeface="+mn-ea"/>
                        <a:ea typeface="+mn-ea"/>
                        <a:cs typeface="Arial"/>
                      </a:endParaRPr>
                    </a:p>
                  </a:txBody>
                  <a:tcPr marL="0" marR="0" marT="3873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gridSpan="3">
                  <a:txBody>
                    <a:bodyPr/>
                    <a:lstStyle/>
                    <a:p>
                      <a:pPr algn="ctr"/>
                      <a:r>
                        <a:rPr lang="en-US" sz="1200" b="1" dirty="0">
                          <a:solidFill>
                            <a:schemeClr val="bg1"/>
                          </a:solidFill>
                        </a:rPr>
                        <a:t>AP ITT</a:t>
                      </a:r>
                      <a:r>
                        <a:rPr lang="zh-CN" altLang="en-US" sz="1200" b="1" dirty="0">
                          <a:solidFill>
                            <a:schemeClr val="bg1"/>
                          </a:solidFill>
                        </a:rPr>
                        <a:t>人群</a:t>
                      </a:r>
                    </a:p>
                  </a:txBody>
                  <a:tcPr marL="0" marR="0" marT="3873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hMerge="1">
                  <a:txBody>
                    <a:bodyPr/>
                    <a:lstStyle/>
                    <a:p>
                      <a:endParaRPr/>
                    </a:p>
                  </a:txBody>
                  <a:tcPr marL="0" marR="0" marT="0" marB="0"/>
                </a:tc>
                <a:tc hMerge="1">
                  <a:txBody>
                    <a:bodyPr/>
                    <a:lstStyle/>
                    <a:p>
                      <a:endParaRPr/>
                    </a:p>
                  </a:txBody>
                  <a:tcPr marL="0" marR="0" marT="0" marB="0"/>
                </a:tc>
                <a:tc gridSpan="3">
                  <a:txBody>
                    <a:bodyPr/>
                    <a:lstStyle/>
                    <a:p>
                      <a:pPr marL="0" marR="13335" algn="ctr" defTabSz="1219090" rtl="0" eaLnBrk="1" latinLnBrk="0" hangingPunct="1">
                        <a:lnSpc>
                          <a:spcPct val="100000"/>
                        </a:lnSpc>
                        <a:spcBef>
                          <a:spcPts val="0"/>
                        </a:spcBef>
                        <a:defRPr sz="600" b="1">
                          <a:latin typeface="Arial"/>
                          <a:cs typeface="Arial"/>
                        </a:defRPr>
                      </a:pPr>
                      <a:r>
                        <a:rPr sz="1200" b="1" kern="1200" dirty="0">
                          <a:solidFill>
                            <a:schemeClr val="bg1"/>
                          </a:solidFill>
                          <a:latin typeface="+mn-ea"/>
                          <a:ea typeface="+mn-ea"/>
                          <a:cs typeface="Arial"/>
                        </a:rPr>
                        <a:t>KIT外显子11 </a:t>
                      </a:r>
                      <a:r>
                        <a:rPr sz="1200" b="1" kern="1200" dirty="0" err="1">
                          <a:solidFill>
                            <a:schemeClr val="bg1"/>
                          </a:solidFill>
                          <a:latin typeface="+mn-ea"/>
                          <a:ea typeface="+mn-ea"/>
                          <a:cs typeface="Arial"/>
                        </a:rPr>
                        <a:t>ITT人群</a:t>
                      </a:r>
                      <a:endParaRPr sz="1200" b="1" kern="1200" dirty="0">
                        <a:solidFill>
                          <a:schemeClr val="bg1"/>
                        </a:solidFill>
                        <a:latin typeface="+mn-ea"/>
                        <a:ea typeface="+mn-ea"/>
                        <a:cs typeface="Arial"/>
                      </a:endParaRPr>
                    </a:p>
                  </a:txBody>
                  <a:tcPr marL="0" marR="0" marT="3873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1228">
                <a:tc rowSpan="2">
                  <a:txBody>
                    <a:bodyPr/>
                    <a:lstStyle/>
                    <a:p>
                      <a:pPr marL="0" algn="l" defTabSz="1219090" rtl="0" eaLnBrk="1" latinLnBrk="0" hangingPunct="1">
                        <a:lnSpc>
                          <a:spcPct val="100000"/>
                        </a:lnSpc>
                        <a:spcBef>
                          <a:spcPts val="0"/>
                        </a:spcBef>
                        <a:defRPr sz="600" b="1">
                          <a:latin typeface="Arial"/>
                          <a:cs typeface="Arial"/>
                        </a:defRPr>
                      </a:pPr>
                      <a:r>
                        <a:rPr sz="1200" b="1" kern="1200" dirty="0" err="1">
                          <a:solidFill>
                            <a:schemeClr val="bg1"/>
                          </a:solidFill>
                          <a:latin typeface="+mn-ea"/>
                          <a:ea typeface="+mn-ea"/>
                          <a:cs typeface="Arial"/>
                        </a:rPr>
                        <a:t>患者数，n</a:t>
                      </a:r>
                      <a:r>
                        <a:rPr sz="1200" b="1" kern="1200" dirty="0">
                          <a:solidFill>
                            <a:schemeClr val="bg1"/>
                          </a:solidFill>
                          <a:latin typeface="+mn-ea"/>
                          <a:ea typeface="+mn-ea"/>
                          <a:cs typeface="Arial"/>
                        </a:rPr>
                        <a:t>(%)</a:t>
                      </a:r>
                    </a:p>
                  </a:txBody>
                  <a:tcPr marL="0" marR="0" marT="33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algn="ctr" defTabSz="1219090" rtl="0" eaLnBrk="1" latinLnBrk="0" hangingPunct="1">
                        <a:lnSpc>
                          <a:spcPct val="100000"/>
                        </a:lnSpc>
                        <a:spcBef>
                          <a:spcPts val="0"/>
                        </a:spcBef>
                        <a:defRPr sz="600" b="1">
                          <a:latin typeface="Arial"/>
                          <a:cs typeface="Arial"/>
                        </a:defRPr>
                      </a:pPr>
                      <a:r>
                        <a:rPr lang="zh-CN" altLang="en-US" sz="1200" b="1" kern="1200" dirty="0">
                          <a:solidFill>
                            <a:schemeClr val="bg1"/>
                          </a:solidFill>
                          <a:latin typeface="+mn-ea"/>
                          <a:ea typeface="+mn-ea"/>
                          <a:cs typeface="Arial"/>
                        </a:rPr>
                        <a:t>瑞派替尼</a:t>
                      </a:r>
                      <a:endParaRPr sz="1200" b="1" kern="1200" dirty="0">
                        <a:solidFill>
                          <a:schemeClr val="bg1"/>
                        </a:solidFill>
                        <a:latin typeface="+mn-ea"/>
                        <a:ea typeface="+mn-ea"/>
                        <a:cs typeface="Arial"/>
                      </a:endParaRPr>
                    </a:p>
                  </a:txBody>
                  <a:tcPr marL="0" marR="0" marT="292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970" algn="ctr" defTabSz="1219090" rtl="0" eaLnBrk="1" latinLnBrk="0" hangingPunct="1">
                        <a:lnSpc>
                          <a:spcPct val="100000"/>
                        </a:lnSpc>
                        <a:spcBef>
                          <a:spcPts val="0"/>
                        </a:spcBef>
                        <a:defRPr sz="600" b="1">
                          <a:latin typeface="Arial"/>
                          <a:cs typeface="Arial"/>
                        </a:defRPr>
                      </a:pPr>
                      <a:r>
                        <a:rPr sz="1200" b="1" kern="1200" dirty="0" err="1">
                          <a:solidFill>
                            <a:schemeClr val="bg1"/>
                          </a:solidFill>
                          <a:latin typeface="+mn-ea"/>
                          <a:ea typeface="+mn-ea"/>
                          <a:cs typeface="Arial"/>
                        </a:rPr>
                        <a:t>舒尼替尼</a:t>
                      </a:r>
                      <a:endParaRPr sz="1200" b="1" kern="1200" dirty="0">
                        <a:solidFill>
                          <a:schemeClr val="bg1"/>
                        </a:solidFill>
                        <a:latin typeface="+mn-ea"/>
                        <a:ea typeface="+mn-ea"/>
                        <a:cs typeface="Arial"/>
                      </a:endParaRPr>
                    </a:p>
                  </a:txBody>
                  <a:tcPr marL="0" marR="0" marT="292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algn="ctr" defTabSz="1219090" rtl="0" eaLnBrk="1" latinLnBrk="0" hangingPunct="1">
                        <a:lnSpc>
                          <a:spcPct val="100000"/>
                        </a:lnSpc>
                        <a:spcBef>
                          <a:spcPts val="0"/>
                        </a:spcBef>
                        <a:defRPr sz="600" b="1">
                          <a:latin typeface="Arial"/>
                          <a:cs typeface="Arial"/>
                        </a:defRPr>
                      </a:pPr>
                      <a:r>
                        <a:rPr sz="1200" b="1" kern="1200">
                          <a:solidFill>
                            <a:schemeClr val="bg1"/>
                          </a:solidFill>
                          <a:latin typeface="+mn-ea"/>
                          <a:ea typeface="+mn-ea"/>
                          <a:cs typeface="Arial"/>
                        </a:rPr>
                        <a:t>总计</a:t>
                      </a:r>
                    </a:p>
                  </a:txBody>
                  <a:tcPr marL="0" marR="0" marT="292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algn="ctr" defTabSz="1219090" rtl="0" eaLnBrk="1" latinLnBrk="0" hangingPunct="1">
                        <a:lnSpc>
                          <a:spcPct val="100000"/>
                        </a:lnSpc>
                        <a:spcBef>
                          <a:spcPts val="0"/>
                        </a:spcBef>
                        <a:defRPr sz="600" b="1">
                          <a:latin typeface="Arial"/>
                          <a:cs typeface="Arial"/>
                        </a:defRPr>
                      </a:pPr>
                      <a:r>
                        <a:rPr lang="zh-CN" altLang="en-US" sz="1200" b="1" kern="1200" dirty="0">
                          <a:solidFill>
                            <a:schemeClr val="bg1"/>
                          </a:solidFill>
                          <a:latin typeface="+mn-ea"/>
                          <a:ea typeface="+mn-ea"/>
                          <a:cs typeface="Arial"/>
                        </a:rPr>
                        <a:t>瑞派替尼</a:t>
                      </a:r>
                      <a:endParaRPr sz="1200" b="1" kern="1200" dirty="0">
                        <a:solidFill>
                          <a:schemeClr val="bg1"/>
                        </a:solidFill>
                        <a:latin typeface="+mn-ea"/>
                        <a:ea typeface="+mn-ea"/>
                        <a:cs typeface="Arial"/>
                      </a:endParaRPr>
                    </a:p>
                  </a:txBody>
                  <a:tcPr marL="0" marR="0" marT="292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970" algn="ctr" defTabSz="1219090" rtl="0" eaLnBrk="1" latinLnBrk="0" hangingPunct="1">
                        <a:lnSpc>
                          <a:spcPct val="100000"/>
                        </a:lnSpc>
                        <a:spcBef>
                          <a:spcPts val="0"/>
                        </a:spcBef>
                        <a:defRPr sz="600" b="1">
                          <a:latin typeface="Arial"/>
                          <a:cs typeface="Arial"/>
                        </a:defRPr>
                      </a:pPr>
                      <a:r>
                        <a:rPr sz="1200" b="1" kern="1200" dirty="0" err="1">
                          <a:solidFill>
                            <a:schemeClr val="bg1"/>
                          </a:solidFill>
                          <a:latin typeface="+mn-ea"/>
                          <a:ea typeface="+mn-ea"/>
                          <a:cs typeface="Arial"/>
                        </a:rPr>
                        <a:t>舒尼替尼</a:t>
                      </a:r>
                      <a:endParaRPr sz="1200" b="1" kern="1200" dirty="0">
                        <a:solidFill>
                          <a:schemeClr val="bg1"/>
                        </a:solidFill>
                        <a:latin typeface="+mn-ea"/>
                        <a:ea typeface="+mn-ea"/>
                        <a:cs typeface="Arial"/>
                      </a:endParaRPr>
                    </a:p>
                  </a:txBody>
                  <a:tcPr marL="0" marR="0" marT="292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algn="ctr" defTabSz="1219090" rtl="0" eaLnBrk="1" latinLnBrk="0" hangingPunct="1">
                        <a:lnSpc>
                          <a:spcPct val="100000"/>
                        </a:lnSpc>
                        <a:spcBef>
                          <a:spcPts val="0"/>
                        </a:spcBef>
                        <a:defRPr sz="600" b="1">
                          <a:latin typeface="Arial"/>
                          <a:cs typeface="Arial"/>
                        </a:defRPr>
                      </a:pPr>
                      <a:r>
                        <a:rPr sz="1200" b="1" kern="1200">
                          <a:solidFill>
                            <a:schemeClr val="bg1"/>
                          </a:solidFill>
                          <a:latin typeface="+mn-ea"/>
                          <a:ea typeface="+mn-ea"/>
                          <a:cs typeface="Arial"/>
                        </a:rPr>
                        <a:t>总计</a:t>
                      </a:r>
                    </a:p>
                  </a:txBody>
                  <a:tcPr marL="0" marR="0" marT="292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69266">
                <a:tc vMerge="1">
                  <a:txBody>
                    <a:bodyPr/>
                    <a:lstStyle/>
                    <a:p>
                      <a:endParaRPr/>
                    </a:p>
                  </a:txBody>
                  <a:tcPr marL="0" marR="0" marT="33655" marB="0">
                    <a:solidFill>
                      <a:srgbClr val="F3B745"/>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200" b="1" kern="1200" dirty="0">
                          <a:solidFill>
                            <a:schemeClr val="bg1"/>
                          </a:solidFill>
                          <a:latin typeface="+mn-ea"/>
                          <a:ea typeface="+mn-ea"/>
                          <a:cs typeface="Arial"/>
                        </a:rPr>
                        <a:t>(n=226)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200" b="1" kern="1200" dirty="0">
                          <a:solidFill>
                            <a:schemeClr val="bg1"/>
                          </a:solidFill>
                          <a:latin typeface="+mn-ea"/>
                          <a:ea typeface="+mn-ea"/>
                          <a:cs typeface="Arial"/>
                        </a:rPr>
                        <a:t>(n=227)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200" b="1" kern="1200" dirty="0">
                          <a:solidFill>
                            <a:schemeClr val="bg1"/>
                          </a:solidFill>
                          <a:latin typeface="+mn-ea"/>
                          <a:ea typeface="+mn-ea"/>
                          <a:cs typeface="Arial"/>
                        </a:rPr>
                        <a:t>(</a:t>
                      </a:r>
                      <a:r>
                        <a:rPr lang="en-US" altLang="zh-CN" sz="1200" b="1" kern="1200" dirty="0">
                          <a:solidFill>
                            <a:schemeClr val="bg1"/>
                          </a:solidFill>
                          <a:latin typeface="+mn-ea"/>
                          <a:ea typeface="+mn-ea"/>
                          <a:cs typeface="Arial"/>
                        </a:rPr>
                        <a:t>n</a:t>
                      </a:r>
                      <a:r>
                        <a:rPr sz="1200" b="1" kern="1200" dirty="0">
                          <a:solidFill>
                            <a:schemeClr val="bg1"/>
                          </a:solidFill>
                          <a:latin typeface="+mn-ea"/>
                          <a:ea typeface="+mn-ea"/>
                          <a:cs typeface="Arial"/>
                        </a:rPr>
                        <a:t>=453)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200" b="1" kern="1200" dirty="0">
                          <a:solidFill>
                            <a:schemeClr val="bg1"/>
                          </a:solidFill>
                          <a:latin typeface="+mn-ea"/>
                          <a:ea typeface="+mn-ea"/>
                          <a:cs typeface="Arial"/>
                        </a:rPr>
                        <a:t>(n=163)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200" b="1" kern="1200" dirty="0">
                          <a:solidFill>
                            <a:schemeClr val="bg1"/>
                          </a:solidFill>
                          <a:latin typeface="+mn-ea"/>
                          <a:ea typeface="+mn-ea"/>
                          <a:cs typeface="Arial"/>
                        </a:rPr>
                        <a:t>(n=164)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13335" algn="ctr" defTabSz="1219090" rtl="0" eaLnBrk="1" latinLnBrk="0" hangingPunct="1">
                        <a:lnSpc>
                          <a:spcPct val="100000"/>
                        </a:lnSpc>
                        <a:spcBef>
                          <a:spcPts val="0"/>
                        </a:spcBef>
                        <a:defRPr sz="600" b="1">
                          <a:latin typeface="Arial"/>
                          <a:cs typeface="Arial"/>
                        </a:defRPr>
                      </a:pPr>
                      <a:r>
                        <a:rPr sz="1200" b="1" kern="1200" dirty="0">
                          <a:solidFill>
                            <a:schemeClr val="bg1"/>
                          </a:solidFill>
                          <a:latin typeface="+mn-ea"/>
                          <a:ea typeface="+mn-ea"/>
                          <a:cs typeface="Arial"/>
                        </a:rPr>
                        <a:t>(</a:t>
                      </a:r>
                      <a:r>
                        <a:rPr lang="en-US" altLang="zh-CN" sz="1200" b="1" kern="1200" dirty="0">
                          <a:solidFill>
                            <a:schemeClr val="bg1"/>
                          </a:solidFill>
                          <a:latin typeface="+mn-ea"/>
                          <a:ea typeface="+mn-ea"/>
                          <a:cs typeface="Arial"/>
                        </a:rPr>
                        <a:t>n</a:t>
                      </a:r>
                      <a:r>
                        <a:rPr sz="1200" b="1" kern="1200" dirty="0">
                          <a:solidFill>
                            <a:schemeClr val="bg1"/>
                          </a:solidFill>
                          <a:latin typeface="+mn-ea"/>
                          <a:ea typeface="+mn-ea"/>
                          <a:cs typeface="Arial"/>
                        </a:rPr>
                        <a:t>=327)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79611">
                <a:tc>
                  <a:txBody>
                    <a:bodyPr/>
                    <a:lstStyle/>
                    <a:p>
                      <a:pPr marL="0" marR="40005" algn="l" defTabSz="1219090" rtl="0" eaLnBrk="1" latinLnBrk="0" hangingPunct="1">
                        <a:lnSpc>
                          <a:spcPct val="100000"/>
                        </a:lnSpc>
                        <a:spcBef>
                          <a:spcPts val="0"/>
                        </a:spcBef>
                        <a:defRPr sz="600" b="1">
                          <a:latin typeface="Arial"/>
                          <a:cs typeface="Arial"/>
                        </a:defRPr>
                      </a:pPr>
                      <a:r>
                        <a:rPr lang="zh-CN" altLang="en-US" sz="1200" b="1" kern="1200" dirty="0">
                          <a:solidFill>
                            <a:schemeClr val="tx1"/>
                          </a:solidFill>
                          <a:latin typeface="+mn-ea"/>
                          <a:ea typeface="+mn-ea"/>
                          <a:cs typeface="Arial"/>
                        </a:rPr>
                        <a:t>随访阶段的</a:t>
                      </a:r>
                      <a:r>
                        <a:rPr sz="1200" b="1" kern="1200" dirty="0" err="1">
                          <a:solidFill>
                            <a:schemeClr val="tx1"/>
                          </a:solidFill>
                          <a:latin typeface="+mn-ea"/>
                          <a:ea typeface="+mn-ea"/>
                          <a:cs typeface="Arial"/>
                        </a:rPr>
                        <a:t>抗癌治疗</a:t>
                      </a:r>
                      <a:r>
                        <a:rPr sz="1200" b="1" kern="1200" baseline="30000" dirty="0" err="1">
                          <a:solidFill>
                            <a:schemeClr val="tx1"/>
                          </a:solidFill>
                          <a:latin typeface="+mn-ea"/>
                          <a:ea typeface="+mn-ea"/>
                          <a:cs typeface="Arial"/>
                        </a:rPr>
                        <a:t>a</a:t>
                      </a:r>
                      <a:endParaRPr sz="1200" b="1" kern="1200" baseline="300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156 (69.0)</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139 (61.2)</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295 (65.1)</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159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111 (68.1)</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102 (62.2)</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213 (65.1)</a:t>
                      </a:r>
                    </a:p>
                  </a:txBody>
                  <a:tcPr marL="0" marR="0" marT="3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舒尼替尼</a:t>
                      </a:r>
                      <a:endParaRPr sz="1200" b="0" kern="1200" dirty="0">
                        <a:solidFill>
                          <a:schemeClr val="tx1"/>
                        </a:solidFill>
                        <a:latin typeface="+mn-ea"/>
                        <a:ea typeface="+mn-ea"/>
                        <a:cs typeface="Arial"/>
                      </a:endParaRP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139 (61.5)</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6032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 (1.8)</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143 (31.6)</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159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101 (62.0)</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3 (1.8)</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104 (31.8)</a:t>
                      </a: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瑞戈非尼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54 (23.9)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106 (46.7)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160 (35.3)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286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38 (23.3)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78 (47.6)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116 (35.5)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lang="zh-CN" altLang="en-US" sz="1200" b="0" kern="1200" dirty="0">
                          <a:solidFill>
                            <a:schemeClr val="tx1"/>
                          </a:solidFill>
                          <a:latin typeface="+mn-ea"/>
                          <a:ea typeface="+mn-ea"/>
                          <a:cs typeface="Arial"/>
                        </a:rPr>
                        <a:t>瑞派替尼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2 (0.9)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dirty="0">
                          <a:solidFill>
                            <a:srgbClr val="FF0000"/>
                          </a:solidFill>
                          <a:latin typeface="+mn-ea"/>
                          <a:ea typeface="+mn-ea"/>
                          <a:cs typeface="Arial"/>
                        </a:rPr>
                        <a:t>58 (25.6)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60 (13.2)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 (0.6)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45 (27.4)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46 (14.1)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伊马替尼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23 (10.2)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26 (11.5)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49 (10.8)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14 (8.6)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22 (13.4)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36 (11.0)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lang="zh-CN" altLang="en-US" sz="1200" b="0" kern="1200" dirty="0">
                          <a:solidFill>
                            <a:schemeClr val="tx1"/>
                          </a:solidFill>
                          <a:latin typeface="+mn-ea"/>
                          <a:ea typeface="+mn-ea"/>
                          <a:cs typeface="Arial"/>
                        </a:rPr>
                        <a:t>阿伐替尼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7 (3.1)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5 (2.2)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905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12 (2.6)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3 (1.8)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 (1.2)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5 (1.5)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169266">
                <a:tc gridSpan="2">
                  <a:txBody>
                    <a:bodyPr/>
                    <a:lstStyle/>
                    <a:p>
                      <a:pPr marL="0" algn="l" defTabSz="1219090" rtl="0" eaLnBrk="1" latinLnBrk="0" hangingPunct="1">
                        <a:lnSpc>
                          <a:spcPct val="100000"/>
                        </a:lnSpc>
                        <a:spcBef>
                          <a:spcPts val="0"/>
                        </a:spcBef>
                        <a:defRPr sz="600" b="1">
                          <a:latin typeface="Arial"/>
                          <a:cs typeface="Arial"/>
                        </a:defRPr>
                      </a:pPr>
                      <a:r>
                        <a:rPr lang="zh-CN" altLang="en-US" sz="1200" b="1" kern="1200" dirty="0">
                          <a:solidFill>
                            <a:schemeClr val="tx1"/>
                          </a:solidFill>
                          <a:latin typeface="+mn-ea"/>
                          <a:ea typeface="+mn-ea"/>
                          <a:cs typeface="Arial"/>
                        </a:rPr>
                        <a:t>基于治疗线的随访</a:t>
                      </a:r>
                      <a:endParaRPr sz="1200" b="1"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a:p>
                  </a:txBody>
                  <a:tcPr marL="0" marR="0" marT="0" marB="0"/>
                </a:tc>
                <a:tc>
                  <a:txBody>
                    <a:bodyPr/>
                    <a:lstStyle/>
                    <a:p>
                      <a:pPr marL="0" algn="ctr" defTabSz="1219090" rtl="0" eaLnBrk="1" latinLnBrk="0" hangingPunct="1">
                        <a:lnSpc>
                          <a:spcPct val="100000"/>
                        </a:lnSpc>
                        <a:spcBef>
                          <a:spcPts val="0"/>
                        </a:spcBef>
                        <a:defRPr sz="600" b="1">
                          <a:latin typeface="Arial"/>
                          <a:cs typeface="Arial"/>
                        </a:defRPr>
                      </a:pPr>
                      <a:endParaRPr sz="1200" b="0" kern="120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endParaRPr sz="1200" b="0" kern="120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endParaRPr sz="1200" b="0" kern="120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endParaRPr sz="1200" b="0" kern="120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endParaRPr sz="1200" b="0" kern="120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9"/>
                  </a:ext>
                </a:extLst>
              </a:tr>
              <a:tr h="169266">
                <a:tc>
                  <a:txBody>
                    <a:bodyPr/>
                    <a:lstStyle/>
                    <a:p>
                      <a:pPr marL="0"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三线治疗</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rgbClr val="FF0000"/>
                          </a:solidFill>
                          <a:latin typeface="+mn-ea"/>
                          <a:ea typeface="+mn-ea"/>
                          <a:cs typeface="Arial"/>
                        </a:rPr>
                        <a:t>156 (69.0</a:t>
                      </a:r>
                      <a:r>
                        <a:rPr sz="1200" b="0" kern="1200" dirty="0">
                          <a:solidFill>
                            <a:schemeClr val="tx1"/>
                          </a:solidFill>
                          <a:latin typeface="+mn-ea"/>
                          <a:ea typeface="+mn-ea"/>
                          <a:cs typeface="Aria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dirty="0">
                          <a:solidFill>
                            <a:srgbClr val="FF0000"/>
                          </a:solidFill>
                          <a:latin typeface="+mn-ea"/>
                          <a:ea typeface="+mn-ea"/>
                          <a:cs typeface="Arial"/>
                        </a:rPr>
                        <a:t>139 (61.2)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295 (65.1)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159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111 (68.1)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102 (62.2)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213 (65.1)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舒尼替尼</a:t>
                      </a:r>
                      <a:endParaRPr sz="1200" b="0" kern="1200" dirty="0">
                        <a:solidFill>
                          <a:schemeClr val="tx1"/>
                        </a:solidFill>
                        <a:latin typeface="+mn-ea"/>
                        <a:ea typeface="+mn-ea"/>
                        <a:cs typeface="Arial"/>
                      </a:endParaRP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rgbClr val="FF0000"/>
                          </a:solidFill>
                          <a:latin typeface="+mn-ea"/>
                          <a:ea typeface="+mn-ea"/>
                          <a:cs typeface="Arial"/>
                        </a:rPr>
                        <a:t>133 (58.8)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63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133 (29.4)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286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97 (59.5)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63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97 (29.7)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1"/>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瑞戈非尼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7 (3.1)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dirty="0">
                          <a:solidFill>
                            <a:srgbClr val="FF0000"/>
                          </a:solidFill>
                          <a:latin typeface="+mn-ea"/>
                          <a:ea typeface="+mn-ea"/>
                          <a:cs typeface="Arial"/>
                        </a:rPr>
                        <a:t>96 (42.3)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103 (22.7)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6 (3.7)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476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70 (42.7)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397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76 (23.2)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2"/>
                  </a:ext>
                </a:extLst>
              </a:tr>
              <a:tr h="71032">
                <a:tc>
                  <a:txBody>
                    <a:bodyPr/>
                    <a:lstStyle/>
                    <a:p>
                      <a:pPr marL="609546" lvl="1" algn="l" defTabSz="1219090" rtl="0" eaLnBrk="1" latinLnBrk="0" hangingPunct="1">
                        <a:lnSpc>
                          <a:spcPct val="100000"/>
                        </a:lnSpc>
                        <a:spcBef>
                          <a:spcPts val="0"/>
                        </a:spcBef>
                        <a:defRPr sz="600" b="1">
                          <a:latin typeface="Arial"/>
                          <a:cs typeface="Arial"/>
                        </a:defRPr>
                      </a:pPr>
                      <a:r>
                        <a:rPr lang="zh-CN" altLang="en-US" sz="1200" b="0" kern="1200" dirty="0">
                          <a:solidFill>
                            <a:schemeClr val="tx1"/>
                          </a:solidFill>
                          <a:latin typeface="+mn-ea"/>
                          <a:ea typeface="+mn-ea"/>
                          <a:cs typeface="Arial"/>
                        </a:rPr>
                        <a:t>瑞派替尼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8419" algn="ctr" defTabSz="1219090" rtl="0" eaLnBrk="1" latinLnBrk="0" hangingPunct="1">
                        <a:lnSpc>
                          <a:spcPct val="100000"/>
                        </a:lnSpc>
                        <a:spcBef>
                          <a:spcPts val="0"/>
                        </a:spcBef>
                        <a:defRPr sz="600" b="1">
                          <a:latin typeface="Arial"/>
                          <a:cs typeface="Arial"/>
                        </a:defRPr>
                      </a:pPr>
                      <a:r>
                        <a:rPr sz="1200" b="0" kern="1200" dirty="0">
                          <a:solidFill>
                            <a:srgbClr val="FF0000"/>
                          </a:solidFill>
                          <a:latin typeface="+mn-ea"/>
                          <a:ea typeface="+mn-ea"/>
                          <a:cs typeface="Arial"/>
                        </a:rPr>
                        <a:t>20 (8.8)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905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20 (4.4)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63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4191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16(9.8)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16 (4.9)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3"/>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伊马替尼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10 (4.4)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8419"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10 (4.4)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905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20 (4.4)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6 (3.7)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8 (4.9)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14 (4.3)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4"/>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lang="zh-CN" altLang="en-US" sz="1200" b="0" kern="1200" dirty="0">
                          <a:solidFill>
                            <a:schemeClr val="tx1"/>
                          </a:solidFill>
                          <a:latin typeface="+mn-ea"/>
                          <a:ea typeface="+mn-ea"/>
                          <a:cs typeface="Arial"/>
                        </a:rPr>
                        <a:t>阿伐替尼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 (1.8)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6032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3 (1.3)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969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7 (1.5)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 (0.6)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 (1.2)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3 (0.9)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5"/>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其他</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 (0.9)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8419"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10 (4.4)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905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12 (2.6)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 (0.6)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6 (3.7)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7 (2.1)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6"/>
                  </a:ext>
                </a:extLst>
              </a:tr>
              <a:tr h="169266">
                <a:tc>
                  <a:txBody>
                    <a:bodyPr/>
                    <a:lstStyle/>
                    <a:p>
                      <a:pPr marL="0"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四线治疗</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60 (26.5)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63 (27.8)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270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123 (27.2)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286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43 (26.4)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3556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48 (29.3)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91 (27.8)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7"/>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舒尼替尼</a:t>
                      </a:r>
                      <a:endParaRPr sz="1200" b="0" kern="1200" dirty="0">
                        <a:solidFill>
                          <a:schemeClr val="tx1"/>
                        </a:solidFill>
                        <a:latin typeface="+mn-ea"/>
                        <a:ea typeface="+mn-ea"/>
                        <a:cs typeface="Arial"/>
                      </a:endParaRPr>
                    </a:p>
                  </a:txBody>
                  <a:tcPr marL="0" marR="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6 (2.7)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60325"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 (0.4)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969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7 (1.5)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 (2.5)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 (0.6)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5 (1.5)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8"/>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瑞戈非尼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43 (19.0)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60325"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9 (4.0)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52 (11.5)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286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31 (19.0)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8 (4.9)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39 (11.9)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9"/>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lang="zh-CN" altLang="en-US" sz="1200" b="0" kern="1200" dirty="0">
                          <a:solidFill>
                            <a:schemeClr val="tx1"/>
                          </a:solidFill>
                          <a:latin typeface="+mn-ea"/>
                          <a:ea typeface="+mn-ea"/>
                          <a:cs typeface="Arial"/>
                        </a:rPr>
                        <a:t>瑞派替尼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 (0.9)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14604"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32 (14.1)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905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34 (7.5)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 (0.6)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3556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24 (14.6)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25 (7.6)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20"/>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伊马替尼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 (1.8)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6032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6 (2.6)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905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10 (2.2)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 (1.2)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5 (3.0)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7 (2.1)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21"/>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lang="zh-CN" altLang="en-US" sz="1200" b="0" kern="1200" dirty="0">
                          <a:solidFill>
                            <a:schemeClr val="tx1"/>
                          </a:solidFill>
                          <a:latin typeface="+mn-ea"/>
                          <a:ea typeface="+mn-ea"/>
                          <a:cs typeface="Arial"/>
                        </a:rPr>
                        <a:t>阿伐替尼</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 (0.4)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6032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 (0.4)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5969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2 (0.4)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 (0.6)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63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 (0.3)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22"/>
                  </a:ext>
                </a:extLst>
              </a:tr>
              <a:tr h="169266">
                <a:tc>
                  <a:txBody>
                    <a:bodyPr/>
                    <a:lstStyle/>
                    <a:p>
                      <a:pPr marL="609546" lvl="1" algn="l" defTabSz="1219090" rtl="0" eaLnBrk="1" latinLnBrk="0" hangingPunct="1">
                        <a:lnSpc>
                          <a:spcPct val="100000"/>
                        </a:lnSpc>
                        <a:spcBef>
                          <a:spcPts val="0"/>
                        </a:spcBef>
                        <a:defRPr sz="600" b="1">
                          <a:latin typeface="Arial"/>
                          <a:cs typeface="Arial"/>
                        </a:defRPr>
                      </a:pPr>
                      <a:r>
                        <a:rPr sz="1200" b="0" kern="1200" dirty="0" err="1">
                          <a:solidFill>
                            <a:schemeClr val="tx1"/>
                          </a:solidFill>
                          <a:latin typeface="+mn-ea"/>
                          <a:ea typeface="+mn-ea"/>
                          <a:cs typeface="Arial"/>
                        </a:rPr>
                        <a:t>其他</a:t>
                      </a:r>
                      <a:endParaRPr sz="1200" b="0" kern="1200" dirty="0">
                        <a:solidFill>
                          <a:schemeClr val="tx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 (1.8)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8419"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14 (6.2)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9055"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18 (4.0)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4 (2.5)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a:solidFill>
                            <a:schemeClr val="tx1"/>
                          </a:solidFill>
                          <a:latin typeface="+mn-ea"/>
                          <a:ea typeface="+mn-ea"/>
                          <a:cs typeface="Arial"/>
                        </a:rPr>
                        <a:t>10 (6.1)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090" rtl="0" eaLnBrk="1" latinLnBrk="0" hangingPunct="1">
                        <a:lnSpc>
                          <a:spcPct val="100000"/>
                        </a:lnSpc>
                        <a:spcBef>
                          <a:spcPts val="0"/>
                        </a:spcBef>
                        <a:defRPr sz="600" b="1">
                          <a:latin typeface="Arial"/>
                          <a:cs typeface="Arial"/>
                        </a:defRPr>
                      </a:pPr>
                      <a:r>
                        <a:rPr sz="1200" b="0" kern="1200" dirty="0">
                          <a:solidFill>
                            <a:schemeClr val="tx1"/>
                          </a:solidFill>
                          <a:latin typeface="+mn-ea"/>
                          <a:ea typeface="+mn-ea"/>
                          <a:cs typeface="Arial"/>
                        </a:rPr>
                        <a:t>14 (4.3)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3"/>
                  </a:ext>
                </a:extLst>
              </a:tr>
            </a:tbl>
          </a:graphicData>
        </a:graphic>
      </p:graphicFrame>
      <p:sp>
        <p:nvSpPr>
          <p:cNvPr id="11" name="文本框 10">
            <a:extLst>
              <a:ext uri="{FF2B5EF4-FFF2-40B4-BE49-F238E27FC236}">
                <a16:creationId xmlns:a16="http://schemas.microsoft.com/office/drawing/2014/main" id="{FBF4B98B-5E39-46B4-BCB2-8CC13CA59208}"/>
              </a:ext>
            </a:extLst>
          </p:cNvPr>
          <p:cNvSpPr txBox="1"/>
          <p:nvPr/>
        </p:nvSpPr>
        <p:spPr>
          <a:xfrm>
            <a:off x="5113522" y="1162536"/>
            <a:ext cx="2141933" cy="307777"/>
          </a:xfrm>
          <a:prstGeom prst="rect">
            <a:avLst/>
          </a:prstGeom>
          <a:noFill/>
        </p:spPr>
        <p:txBody>
          <a:bodyPr wrap="none" rtlCol="0">
            <a:spAutoFit/>
          </a:bodyPr>
          <a:lstStyle/>
          <a:p>
            <a:pPr algn="ctr"/>
            <a:r>
              <a:rPr lang="zh-CN" altLang="en-US" sz="1400" b="1" dirty="0"/>
              <a:t>表</a:t>
            </a:r>
            <a:r>
              <a:rPr lang="en-US" altLang="zh-CN" sz="1400" b="1" dirty="0"/>
              <a:t>2.</a:t>
            </a:r>
            <a:r>
              <a:rPr lang="zh-CN" altLang="en-US" sz="1400" b="1" dirty="0"/>
              <a:t>随访阶段的抗癌治疗</a:t>
            </a:r>
          </a:p>
        </p:txBody>
      </p:sp>
      <p:sp>
        <p:nvSpPr>
          <p:cNvPr id="12" name="矩形 11">
            <a:extLst>
              <a:ext uri="{FF2B5EF4-FFF2-40B4-BE49-F238E27FC236}">
                <a16:creationId xmlns:a16="http://schemas.microsoft.com/office/drawing/2014/main" id="{F2548720-8E74-4E39-90DC-209C336AA2C2}"/>
              </a:ext>
            </a:extLst>
          </p:cNvPr>
          <p:cNvSpPr/>
          <p:nvPr/>
        </p:nvSpPr>
        <p:spPr>
          <a:xfrm>
            <a:off x="1943415" y="6007121"/>
            <a:ext cx="8634548" cy="400110"/>
          </a:xfrm>
          <a:prstGeom prst="rect">
            <a:avLst/>
          </a:prstGeom>
        </p:spPr>
        <p:txBody>
          <a:bodyPr wrap="square">
            <a:spAutoFit/>
          </a:bodyPr>
          <a:lstStyle/>
          <a:p>
            <a:r>
              <a:rPr lang="en-US" altLang="zh-CN" sz="1000" baseline="30000" dirty="0"/>
              <a:t>a</a:t>
            </a:r>
            <a:r>
              <a:rPr lang="zh-CN" altLang="en-US" sz="1000" dirty="0"/>
              <a:t>随访阶段，患者可接受多线抗癌治疗。</a:t>
            </a:r>
            <a:r>
              <a:rPr lang="en-US" altLang="zh-CN" sz="1000" dirty="0"/>
              <a:t>&gt;4</a:t>
            </a:r>
            <a:r>
              <a:rPr lang="zh-CN" altLang="en-US" sz="1000" dirty="0"/>
              <a:t>线治疗</a:t>
            </a:r>
            <a:r>
              <a:rPr lang="en-US" altLang="zh-CN" sz="1000" dirty="0"/>
              <a:t>(AP ITT</a:t>
            </a:r>
            <a:r>
              <a:rPr lang="zh-CN" altLang="en-US" sz="1000" dirty="0"/>
              <a:t>人群：</a:t>
            </a:r>
            <a:r>
              <a:rPr lang="en-US" altLang="zh-CN" sz="1000" dirty="0"/>
              <a:t>5</a:t>
            </a:r>
            <a:r>
              <a:rPr lang="zh-CN" altLang="en-US" sz="1000" dirty="0"/>
              <a:t>线，</a:t>
            </a:r>
            <a:r>
              <a:rPr lang="en-US" altLang="zh-CN" sz="1000" dirty="0"/>
              <a:t>n=49</a:t>
            </a:r>
            <a:r>
              <a:rPr lang="zh-CN" altLang="en-US" sz="1000" dirty="0"/>
              <a:t>；</a:t>
            </a:r>
            <a:r>
              <a:rPr lang="en-US" altLang="zh-CN" sz="1000" dirty="0"/>
              <a:t>6</a:t>
            </a:r>
            <a:r>
              <a:rPr lang="zh-CN" altLang="en-US" sz="1000" dirty="0"/>
              <a:t>线，</a:t>
            </a:r>
            <a:r>
              <a:rPr lang="en-US" altLang="zh-CN" sz="1000" dirty="0"/>
              <a:t>n=18</a:t>
            </a:r>
            <a:r>
              <a:rPr lang="zh-CN" altLang="en-US" sz="1000" dirty="0"/>
              <a:t>；</a:t>
            </a:r>
            <a:r>
              <a:rPr lang="en-US" altLang="zh-CN" sz="1000" dirty="0"/>
              <a:t>7</a:t>
            </a:r>
            <a:r>
              <a:rPr lang="zh-CN" altLang="en-US" sz="1000" dirty="0"/>
              <a:t>线，</a:t>
            </a:r>
            <a:r>
              <a:rPr lang="en-US" altLang="zh-CN" sz="1000" dirty="0"/>
              <a:t>n=4</a:t>
            </a:r>
            <a:r>
              <a:rPr lang="zh-CN" altLang="en-US" sz="1000" dirty="0"/>
              <a:t>；</a:t>
            </a:r>
            <a:r>
              <a:rPr lang="en-US" altLang="zh-CN" sz="1000" dirty="0"/>
              <a:t>KIT</a:t>
            </a:r>
            <a:r>
              <a:rPr lang="zh-CN" altLang="en-US" sz="1000" dirty="0"/>
              <a:t>外显子</a:t>
            </a:r>
            <a:r>
              <a:rPr lang="en-US" altLang="zh-CN" sz="1000" dirty="0"/>
              <a:t>11 ITT</a:t>
            </a:r>
            <a:r>
              <a:rPr lang="zh-CN" altLang="en-US" sz="1000" dirty="0"/>
              <a:t>人群：</a:t>
            </a:r>
            <a:r>
              <a:rPr lang="en-US" altLang="zh-CN" sz="1000" dirty="0"/>
              <a:t>5</a:t>
            </a:r>
            <a:r>
              <a:rPr lang="zh-CN" altLang="en-US" sz="1000" dirty="0"/>
              <a:t>线，</a:t>
            </a:r>
            <a:r>
              <a:rPr lang="en-US" altLang="zh-CN" sz="1000" dirty="0"/>
              <a:t>n=33</a:t>
            </a:r>
            <a:r>
              <a:rPr lang="zh-CN" altLang="en-US" sz="1000" dirty="0"/>
              <a:t>；</a:t>
            </a:r>
            <a:r>
              <a:rPr lang="en-US" altLang="zh-CN" sz="1000" dirty="0"/>
              <a:t>6</a:t>
            </a:r>
            <a:r>
              <a:rPr lang="zh-CN" altLang="en-US" sz="1000" dirty="0"/>
              <a:t>线，</a:t>
            </a:r>
            <a:r>
              <a:rPr lang="en-US" altLang="zh-CN" sz="1000" dirty="0"/>
              <a:t>n=8</a:t>
            </a:r>
            <a:r>
              <a:rPr lang="zh-CN" altLang="en-US" sz="1000" dirty="0"/>
              <a:t>；</a:t>
            </a:r>
            <a:r>
              <a:rPr lang="en-US" altLang="zh-CN" sz="1000" dirty="0"/>
              <a:t>7</a:t>
            </a:r>
            <a:r>
              <a:rPr lang="zh-CN" altLang="en-US" sz="1000" dirty="0"/>
              <a:t>线，</a:t>
            </a:r>
            <a:r>
              <a:rPr lang="en-US" altLang="zh-CN" sz="1000" dirty="0"/>
              <a:t>n=2)</a:t>
            </a:r>
            <a:r>
              <a:rPr lang="zh-CN" altLang="en-US" sz="1000" dirty="0"/>
              <a:t>。</a:t>
            </a:r>
            <a:r>
              <a:rPr lang="en-US" altLang="zh-CN" sz="1000" dirty="0"/>
              <a:t>AP</a:t>
            </a:r>
            <a:r>
              <a:rPr lang="zh-CN" altLang="en-US" sz="1000" dirty="0"/>
              <a:t>，所有患者；</a:t>
            </a:r>
            <a:r>
              <a:rPr lang="en-US" altLang="zh-CN" sz="1000" dirty="0"/>
              <a:t>ITT</a:t>
            </a:r>
            <a:r>
              <a:rPr lang="zh-CN" altLang="en-US" sz="1000" dirty="0"/>
              <a:t>，意向性治疗。</a:t>
            </a:r>
          </a:p>
        </p:txBody>
      </p:sp>
      <p:sp>
        <p:nvSpPr>
          <p:cNvPr id="2" name="文本框 3">
            <a:extLst>
              <a:ext uri="{FF2B5EF4-FFF2-40B4-BE49-F238E27FC236}">
                <a16:creationId xmlns:a16="http://schemas.microsoft.com/office/drawing/2014/main" id="{55FE0C40-8BAC-5AA9-A1B7-CB4A4F8A622E}"/>
              </a:ext>
            </a:extLst>
          </p:cNvPr>
          <p:cNvSpPr txBox="1"/>
          <p:nvPr/>
        </p:nvSpPr>
        <p:spPr>
          <a:xfrm>
            <a:off x="331129" y="6516381"/>
            <a:ext cx="6349711" cy="215444"/>
          </a:xfrm>
          <a:prstGeom prst="rect">
            <a:avLst/>
          </a:prstGeom>
          <a:noFill/>
        </p:spPr>
        <p:txBody>
          <a:bodyPr wrap="square">
            <a:spAutoFit/>
          </a:bodyPr>
          <a:lstStyle/>
          <a:p>
            <a:r>
              <a:rPr lang="it-IT" altLang="zh-CN" sz="800" dirty="0">
                <a:ea typeface="微软雅黑" panose="020B0503020204020204" pitchFamily="34" charset="-122"/>
                <a:sym typeface="Arial" panose="020B0604020202020204" pitchFamily="34" charset="0"/>
              </a:rPr>
              <a:t>Robin Lewis Jones, et al. 2023 ASCO</a:t>
            </a:r>
            <a:r>
              <a:rPr lang="en-US" altLang="zh-CN" sz="800" dirty="0">
                <a:ea typeface="微软雅黑" panose="020B0503020204020204" pitchFamily="34" charset="-122"/>
                <a:sym typeface="Arial" panose="020B0604020202020204" pitchFamily="34" charset="0"/>
              </a:rPr>
              <a:t>.</a:t>
            </a:r>
            <a:r>
              <a:rPr lang="en-US" sz="800" dirty="0">
                <a:solidFill>
                  <a:schemeClr val="tx1"/>
                </a:solidFill>
                <a:ea typeface="微软雅黑" panose="020B0503020204020204" pitchFamily="34" charset="-122"/>
                <a:cs typeface="Arial" panose="020B0604020202020204" pitchFamily="34" charset="0"/>
              </a:rPr>
              <a:t>Poster Bd #458</a:t>
            </a:r>
          </a:p>
        </p:txBody>
      </p:sp>
    </p:spTree>
    <p:extLst>
      <p:ext uri="{BB962C8B-B14F-4D97-AF65-F5344CB8AC3E}">
        <p14:creationId xmlns:p14="http://schemas.microsoft.com/office/powerpoint/2010/main" val="333313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EECD6BA-457F-4E04-98B7-5ABC979C8803}"/>
              </a:ext>
            </a:extLst>
          </p:cNvPr>
          <p:cNvSpPr txBox="1">
            <a:spLocks/>
          </p:cNvSpPr>
          <p:nvPr/>
        </p:nvSpPr>
        <p:spPr>
          <a:xfrm>
            <a:off x="938686" y="220358"/>
            <a:ext cx="11253314" cy="923716"/>
          </a:xfrm>
          <a:prstGeom prst="rect">
            <a:avLst/>
          </a:prstGeom>
        </p:spPr>
        <p:txBody>
          <a:bodyPr vert="horz" lIns="91434" tIns="45718" rIns="91434" bIns="45718" rtlCol="0" anchor="ctr">
            <a:normAutofit/>
          </a:bodyPr>
          <a:lstStyle>
            <a:lvl1pPr algn="l" defTabSz="1219090" rtl="0" eaLnBrk="1" latinLnBrk="0" hangingPunct="1">
              <a:lnSpc>
                <a:spcPct val="90000"/>
              </a:lnSpc>
              <a:spcBef>
                <a:spcPct val="0"/>
              </a:spcBef>
              <a:buNone/>
              <a:defRPr sz="2800" b="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研究结果：</a:t>
            </a:r>
            <a:r>
              <a:rPr lang="en-US" altLang="zh-CN"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OS</a:t>
            </a:r>
            <a:endPar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a:extLst>
              <a:ext uri="{FF2B5EF4-FFF2-40B4-BE49-F238E27FC236}">
                <a16:creationId xmlns:a16="http://schemas.microsoft.com/office/drawing/2014/main" id="{4DFD04F4-C59F-406E-8323-7CE461F8738D}"/>
              </a:ext>
            </a:extLst>
          </p:cNvPr>
          <p:cNvSpPr/>
          <p:nvPr/>
        </p:nvSpPr>
        <p:spPr>
          <a:xfrm>
            <a:off x="938686" y="1057396"/>
            <a:ext cx="10627672" cy="1258421"/>
          </a:xfrm>
          <a:prstGeom prst="rect">
            <a:avLst/>
          </a:prstGeom>
        </p:spPr>
        <p:txBody>
          <a:bodyPr wrap="square">
            <a:spAutoFit/>
          </a:bodyPr>
          <a:lstStyle/>
          <a:p>
            <a:pPr marL="285750" indent="-285750" algn="just">
              <a:lnSpc>
                <a:spcPct val="120000"/>
              </a:lnSpc>
              <a:spcAft>
                <a:spcPts val="600"/>
              </a:spcAft>
              <a:buFont typeface="Arial" panose="020B0604020202020204" pitchFamily="34" charset="0"/>
              <a:buChar char="•"/>
            </a:pPr>
            <a:r>
              <a:rPr lang="zh-CN" altLang="en-US" sz="1400" dirty="0"/>
              <a:t>进一步随访后</a:t>
            </a:r>
            <a:r>
              <a:rPr lang="en-US" altLang="zh-CN" sz="1400" dirty="0"/>
              <a:t>OS</a:t>
            </a:r>
            <a:r>
              <a:rPr lang="zh-CN" altLang="en-US" sz="1400" dirty="0"/>
              <a:t>更成熟</a:t>
            </a:r>
            <a:r>
              <a:rPr lang="en-US" altLang="zh-CN" sz="1400" dirty="0"/>
              <a:t>(</a:t>
            </a:r>
            <a:r>
              <a:rPr lang="zh-CN" altLang="en-US" sz="1400" dirty="0"/>
              <a:t>图</a:t>
            </a:r>
            <a:r>
              <a:rPr lang="en-US" altLang="zh-CN" sz="1400" dirty="0"/>
              <a:t>2)</a:t>
            </a:r>
          </a:p>
          <a:p>
            <a:pPr marL="742950" lvl="1" indent="-285750" algn="just">
              <a:lnSpc>
                <a:spcPct val="120000"/>
              </a:lnSpc>
              <a:spcAft>
                <a:spcPts val="600"/>
              </a:spcAft>
              <a:buFont typeface="微软雅黑" panose="020B0503020204020204" pitchFamily="34" charset="-122"/>
              <a:buChar char="―"/>
            </a:pPr>
            <a:r>
              <a:rPr lang="en-US" altLang="zh-CN" sz="1400" dirty="0"/>
              <a:t>AP ITT</a:t>
            </a:r>
            <a:r>
              <a:rPr lang="zh-CN" altLang="en-US" sz="1400" dirty="0"/>
              <a:t>人群中共发生</a:t>
            </a:r>
            <a:r>
              <a:rPr lang="en-US" altLang="zh-CN" sz="1400" dirty="0"/>
              <a:t>185</a:t>
            </a:r>
            <a:r>
              <a:rPr lang="zh-CN" altLang="en-US" sz="1400" dirty="0"/>
              <a:t>例</a:t>
            </a:r>
            <a:r>
              <a:rPr lang="en-US" altLang="zh-CN" sz="1400" dirty="0"/>
              <a:t>OS</a:t>
            </a:r>
            <a:r>
              <a:rPr lang="zh-CN" altLang="en-US" sz="1400" dirty="0"/>
              <a:t>事件</a:t>
            </a:r>
            <a:r>
              <a:rPr lang="en-US" altLang="zh-CN" sz="1400" dirty="0"/>
              <a:t>(40.8%)</a:t>
            </a:r>
            <a:r>
              <a:rPr lang="zh-CN" altLang="en-US" sz="1400" dirty="0"/>
              <a:t>；瑞派替尼和舒尼替尼组的中位随访时间分别为</a:t>
            </a:r>
            <a:r>
              <a:rPr lang="en-US" altLang="zh-CN" sz="1400" dirty="0"/>
              <a:t>28.7</a:t>
            </a:r>
            <a:r>
              <a:rPr lang="zh-CN" altLang="en-US" sz="1400" dirty="0"/>
              <a:t>个月和</a:t>
            </a:r>
            <a:r>
              <a:rPr lang="en-US" altLang="zh-CN" sz="1400" dirty="0"/>
              <a:t>28.5</a:t>
            </a:r>
            <a:r>
              <a:rPr lang="zh-CN" altLang="en-US" sz="1400" dirty="0"/>
              <a:t>个月。</a:t>
            </a:r>
          </a:p>
          <a:p>
            <a:pPr marL="285750" indent="-285750" algn="just">
              <a:lnSpc>
                <a:spcPct val="120000"/>
              </a:lnSpc>
              <a:spcAft>
                <a:spcPts val="600"/>
              </a:spcAft>
              <a:buFont typeface="Arial" panose="020B0604020202020204" pitchFamily="34" charset="0"/>
              <a:buChar char="•"/>
            </a:pPr>
            <a:r>
              <a:rPr lang="zh-CN" altLang="en-US" sz="1400" dirty="0"/>
              <a:t>瑞派替尼与舒尼替尼的</a:t>
            </a:r>
            <a:r>
              <a:rPr lang="en-US" altLang="zh-CN" sz="1400" dirty="0"/>
              <a:t>OS</a:t>
            </a:r>
            <a:r>
              <a:rPr lang="zh-CN" altLang="en-US" sz="1400" dirty="0"/>
              <a:t>相似，在</a:t>
            </a:r>
            <a:r>
              <a:rPr lang="en-US" altLang="zh-CN" sz="1400" dirty="0"/>
              <a:t>AP ITT</a:t>
            </a:r>
            <a:r>
              <a:rPr lang="zh-CN" altLang="en-US" sz="1400" dirty="0"/>
              <a:t>人群中：中位</a:t>
            </a:r>
            <a:r>
              <a:rPr lang="en-US" altLang="zh-CN" sz="1400" dirty="0"/>
              <a:t>OS</a:t>
            </a:r>
            <a:r>
              <a:rPr lang="zh-CN" altLang="en-US" sz="1400" dirty="0"/>
              <a:t>，</a:t>
            </a:r>
            <a:r>
              <a:rPr lang="en-US" altLang="zh-CN" sz="1400" dirty="0"/>
              <a:t>35.5 vs 30.9</a:t>
            </a:r>
            <a:r>
              <a:rPr lang="zh-CN" altLang="en-US" sz="1400" dirty="0"/>
              <a:t>个月；风险比</a:t>
            </a:r>
            <a:r>
              <a:rPr lang="en-US" altLang="zh-CN" sz="1400" dirty="0"/>
              <a:t>[HR]0.88</a:t>
            </a:r>
            <a:r>
              <a:rPr lang="zh-CN" altLang="en-US" sz="1400" dirty="0"/>
              <a:t>；</a:t>
            </a:r>
            <a:r>
              <a:rPr lang="en-US" altLang="zh-CN" sz="1400" dirty="0"/>
              <a:t>95%</a:t>
            </a:r>
            <a:r>
              <a:rPr lang="zh-CN" altLang="en-US" sz="1400" dirty="0"/>
              <a:t>置信区间</a:t>
            </a:r>
            <a:r>
              <a:rPr lang="en-US" altLang="zh-CN" sz="1400" dirty="0"/>
              <a:t>[CI]</a:t>
            </a:r>
            <a:r>
              <a:rPr lang="zh-CN" altLang="en-US" sz="1400" dirty="0"/>
              <a:t>，</a:t>
            </a:r>
            <a:r>
              <a:rPr lang="en-US" altLang="zh-CN" sz="1400" dirty="0"/>
              <a:t>0.66-1.18</a:t>
            </a:r>
            <a:r>
              <a:rPr lang="zh-CN" altLang="en-US" sz="1400" dirty="0"/>
              <a:t>；名义</a:t>
            </a:r>
            <a:r>
              <a:rPr lang="en-US" altLang="zh-CN" sz="1400" i="1" dirty="0"/>
              <a:t>p</a:t>
            </a:r>
            <a:r>
              <a:rPr lang="en-US" altLang="zh-CN" sz="1400" dirty="0"/>
              <a:t>=0.39</a:t>
            </a:r>
            <a:r>
              <a:rPr lang="zh-CN" altLang="en-US" sz="1400" dirty="0"/>
              <a:t>；在</a:t>
            </a:r>
            <a:r>
              <a:rPr lang="en-US" altLang="zh-CN" sz="1400" dirty="0"/>
              <a:t>KIT</a:t>
            </a:r>
            <a:r>
              <a:rPr lang="zh-CN" altLang="en-US" sz="1400" dirty="0"/>
              <a:t>外显子</a:t>
            </a:r>
            <a:r>
              <a:rPr lang="en-US" altLang="zh-CN" sz="1400" dirty="0"/>
              <a:t>11 ITT</a:t>
            </a:r>
            <a:r>
              <a:rPr lang="zh-CN" altLang="en-US" sz="1400" dirty="0"/>
              <a:t>人群中：中位</a:t>
            </a:r>
            <a:r>
              <a:rPr lang="en-US" altLang="zh-CN" sz="1400" dirty="0"/>
              <a:t>OS</a:t>
            </a:r>
            <a:r>
              <a:rPr lang="zh-CN" altLang="en-US" sz="1400" dirty="0"/>
              <a:t>，</a:t>
            </a:r>
            <a:r>
              <a:rPr lang="en-US" altLang="zh-CN" sz="1400" dirty="0"/>
              <a:t>34.0 vs 31.5</a:t>
            </a:r>
            <a:r>
              <a:rPr lang="zh-CN" altLang="en-US" sz="1400" dirty="0"/>
              <a:t>个月；</a:t>
            </a:r>
            <a:r>
              <a:rPr lang="en-US" altLang="zh-CN" sz="1400" dirty="0"/>
              <a:t>HR 1.05</a:t>
            </a:r>
            <a:r>
              <a:rPr lang="zh-CN" altLang="en-US" sz="1400" dirty="0"/>
              <a:t>；</a:t>
            </a:r>
            <a:r>
              <a:rPr lang="en-US" altLang="zh-CN" sz="1400" dirty="0"/>
              <a:t>95%CI</a:t>
            </a:r>
            <a:r>
              <a:rPr lang="zh-CN" altLang="en-US" sz="1400" dirty="0"/>
              <a:t>，</a:t>
            </a:r>
            <a:r>
              <a:rPr lang="en-US" altLang="zh-CN" sz="1400" dirty="0"/>
              <a:t>0.75-1.48</a:t>
            </a:r>
            <a:r>
              <a:rPr lang="zh-CN" altLang="en-US" sz="1400" dirty="0"/>
              <a:t>；名义</a:t>
            </a:r>
            <a:r>
              <a:rPr lang="en-US" altLang="zh-CN" sz="1400" i="1" dirty="0"/>
              <a:t>p</a:t>
            </a:r>
            <a:r>
              <a:rPr lang="en-US" altLang="zh-CN" sz="1400" dirty="0"/>
              <a:t>=0.77</a:t>
            </a:r>
            <a:r>
              <a:rPr lang="zh-CN" altLang="en-US" sz="1400" dirty="0"/>
              <a:t> </a:t>
            </a:r>
            <a:r>
              <a:rPr lang="en-US" altLang="zh-CN" sz="1400" dirty="0"/>
              <a:t>(</a:t>
            </a:r>
            <a:r>
              <a:rPr lang="zh-CN" altLang="en-US" sz="1400" dirty="0"/>
              <a:t>图</a:t>
            </a:r>
            <a:r>
              <a:rPr lang="en-US" altLang="zh-CN" sz="1400" dirty="0"/>
              <a:t>2)</a:t>
            </a:r>
            <a:r>
              <a:rPr lang="zh-CN" altLang="en-US" sz="1400" dirty="0"/>
              <a:t>。</a:t>
            </a:r>
          </a:p>
        </p:txBody>
      </p:sp>
      <p:grpSp>
        <p:nvGrpSpPr>
          <p:cNvPr id="28" name="组合 27">
            <a:extLst>
              <a:ext uri="{FF2B5EF4-FFF2-40B4-BE49-F238E27FC236}">
                <a16:creationId xmlns:a16="http://schemas.microsoft.com/office/drawing/2014/main" id="{2EF891EE-F686-4013-9D0D-1AED92B05AE3}"/>
              </a:ext>
            </a:extLst>
          </p:cNvPr>
          <p:cNvGrpSpPr/>
          <p:nvPr/>
        </p:nvGrpSpPr>
        <p:grpSpPr>
          <a:xfrm>
            <a:off x="1228104" y="2400239"/>
            <a:ext cx="9714527" cy="3339903"/>
            <a:chOff x="1238736" y="2770404"/>
            <a:chExt cx="9714527" cy="3339903"/>
          </a:xfrm>
        </p:grpSpPr>
        <p:grpSp>
          <p:nvGrpSpPr>
            <p:cNvPr id="5" name="组合 4">
              <a:extLst>
                <a:ext uri="{FF2B5EF4-FFF2-40B4-BE49-F238E27FC236}">
                  <a16:creationId xmlns:a16="http://schemas.microsoft.com/office/drawing/2014/main" id="{4C8FE40D-088E-4702-A72D-92E51295E8B0}"/>
                </a:ext>
              </a:extLst>
            </p:cNvPr>
            <p:cNvGrpSpPr/>
            <p:nvPr/>
          </p:nvGrpSpPr>
          <p:grpSpPr>
            <a:xfrm>
              <a:off x="1238736" y="2770404"/>
              <a:ext cx="9714527" cy="3030200"/>
              <a:chOff x="1880416" y="2770404"/>
              <a:chExt cx="9714527" cy="3030200"/>
            </a:xfrm>
          </p:grpSpPr>
          <p:grpSp>
            <p:nvGrpSpPr>
              <p:cNvPr id="4" name="组合 3">
                <a:extLst>
                  <a:ext uri="{FF2B5EF4-FFF2-40B4-BE49-F238E27FC236}">
                    <a16:creationId xmlns:a16="http://schemas.microsoft.com/office/drawing/2014/main" id="{CB4CF682-EC43-4E5F-B1F8-7DA8AE64E64E}"/>
                  </a:ext>
                </a:extLst>
              </p:cNvPr>
              <p:cNvGrpSpPr/>
              <p:nvPr/>
            </p:nvGrpSpPr>
            <p:grpSpPr>
              <a:xfrm>
                <a:off x="1880416" y="2770404"/>
                <a:ext cx="8927118" cy="3030200"/>
                <a:chOff x="1880416" y="2770404"/>
                <a:chExt cx="8927118" cy="3030200"/>
              </a:xfrm>
            </p:grpSpPr>
            <p:pic>
              <p:nvPicPr>
                <p:cNvPr id="25" name="图片 24">
                  <a:extLst>
                    <a:ext uri="{FF2B5EF4-FFF2-40B4-BE49-F238E27FC236}">
                      <a16:creationId xmlns:a16="http://schemas.microsoft.com/office/drawing/2014/main" id="{2EEBE297-F60A-4A12-AFB4-AA6D1D8717B7}"/>
                    </a:ext>
                  </a:extLst>
                </p:cNvPr>
                <p:cNvPicPr>
                  <a:picLocks noChangeAspect="1"/>
                </p:cNvPicPr>
                <p:nvPr/>
              </p:nvPicPr>
              <p:blipFill rotWithShape="1">
                <a:blip r:embed="rId3">
                  <a:clrChange>
                    <a:clrFrom>
                      <a:srgbClr val="F2F2F2"/>
                    </a:clrFrom>
                    <a:clrTo>
                      <a:srgbClr val="F2F2F2">
                        <a:alpha val="0"/>
                      </a:srgbClr>
                    </a:clrTo>
                  </a:clrChange>
                  <a:extLst>
                    <a:ext uri="{BEBA8EAE-BF5A-486C-A8C5-ECC9F3942E4B}">
                      <a14:imgProps xmlns:a14="http://schemas.microsoft.com/office/drawing/2010/main">
                        <a14:imgLayer r:embed="rId4">
                          <a14:imgEffect>
                            <a14:sharpenSoften amount="20000"/>
                          </a14:imgEffect>
                        </a14:imgLayer>
                      </a14:imgProps>
                    </a:ext>
                  </a:extLst>
                </a:blip>
                <a:srcRect l="50401"/>
                <a:stretch/>
              </p:blipFill>
              <p:spPr>
                <a:xfrm>
                  <a:off x="6813413" y="2770404"/>
                  <a:ext cx="3994121" cy="3030199"/>
                </a:xfrm>
                <a:prstGeom prst="rect">
                  <a:avLst/>
                </a:prstGeom>
              </p:spPr>
            </p:pic>
            <p:pic>
              <p:nvPicPr>
                <p:cNvPr id="3" name="图片 2">
                  <a:extLst>
                    <a:ext uri="{FF2B5EF4-FFF2-40B4-BE49-F238E27FC236}">
                      <a16:creationId xmlns:a16="http://schemas.microsoft.com/office/drawing/2014/main" id="{58E6B760-1C28-43FC-A43B-943117ED137F}"/>
                    </a:ext>
                  </a:extLst>
                </p:cNvPr>
                <p:cNvPicPr>
                  <a:picLocks noChangeAspect="1"/>
                </p:cNvPicPr>
                <p:nvPr/>
              </p:nvPicPr>
              <p:blipFill rotWithShape="1">
                <a:blip r:embed="rId3">
                  <a:clrChange>
                    <a:clrFrom>
                      <a:srgbClr val="F2F2F2"/>
                    </a:clrFrom>
                    <a:clrTo>
                      <a:srgbClr val="F2F2F2">
                        <a:alpha val="0"/>
                      </a:srgbClr>
                    </a:clrTo>
                  </a:clrChange>
                  <a:extLst>
                    <a:ext uri="{BEBA8EAE-BF5A-486C-A8C5-ECC9F3942E4B}">
                      <a14:imgProps xmlns:a14="http://schemas.microsoft.com/office/drawing/2010/main">
                        <a14:imgLayer r:embed="rId4">
                          <a14:imgEffect>
                            <a14:sharpenSoften amount="20000"/>
                          </a14:imgEffect>
                        </a14:imgLayer>
                      </a14:imgProps>
                    </a:ext>
                  </a:extLst>
                </a:blip>
                <a:srcRect l="-1" r="49595"/>
                <a:stretch/>
              </p:blipFill>
              <p:spPr>
                <a:xfrm>
                  <a:off x="1880416" y="2770405"/>
                  <a:ext cx="4059112" cy="3030199"/>
                </a:xfrm>
                <a:prstGeom prst="rect">
                  <a:avLst/>
                </a:prstGeom>
              </p:spPr>
            </p:pic>
            <p:sp>
              <p:nvSpPr>
                <p:cNvPr id="16" name="矩形 15">
                  <a:extLst>
                    <a:ext uri="{FF2B5EF4-FFF2-40B4-BE49-F238E27FC236}">
                      <a16:creationId xmlns:a16="http://schemas.microsoft.com/office/drawing/2014/main" id="{93F6E1D7-2DC4-4B5B-9B88-28A5F99B96A2}"/>
                    </a:ext>
                  </a:extLst>
                </p:cNvPr>
                <p:cNvSpPr/>
                <p:nvPr/>
              </p:nvSpPr>
              <p:spPr>
                <a:xfrm>
                  <a:off x="2884425" y="4809806"/>
                  <a:ext cx="758162" cy="17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800" dirty="0">
                      <a:solidFill>
                        <a:schemeClr val="tx1"/>
                      </a:solidFill>
                    </a:rPr>
                    <a:t>删失</a:t>
                  </a:r>
                </a:p>
              </p:txBody>
            </p:sp>
            <p:sp>
              <p:nvSpPr>
                <p:cNvPr id="17" name="矩形 16">
                  <a:extLst>
                    <a:ext uri="{FF2B5EF4-FFF2-40B4-BE49-F238E27FC236}">
                      <a16:creationId xmlns:a16="http://schemas.microsoft.com/office/drawing/2014/main" id="{F0ABBAE9-7757-484B-9A5E-9BBA7D6114CF}"/>
                    </a:ext>
                  </a:extLst>
                </p:cNvPr>
                <p:cNvSpPr/>
                <p:nvPr/>
              </p:nvSpPr>
              <p:spPr>
                <a:xfrm>
                  <a:off x="7774121" y="4809805"/>
                  <a:ext cx="758162" cy="17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800" dirty="0">
                      <a:solidFill>
                        <a:schemeClr val="tx1"/>
                      </a:solidFill>
                    </a:rPr>
                    <a:t>删失</a:t>
                  </a:r>
                </a:p>
              </p:txBody>
            </p:sp>
            <p:sp>
              <p:nvSpPr>
                <p:cNvPr id="18" name="矩形 17">
                  <a:extLst>
                    <a:ext uri="{FF2B5EF4-FFF2-40B4-BE49-F238E27FC236}">
                      <a16:creationId xmlns:a16="http://schemas.microsoft.com/office/drawing/2014/main" id="{00607D3D-6EA0-4800-B789-DFE3D40DD013}"/>
                    </a:ext>
                  </a:extLst>
                </p:cNvPr>
                <p:cNvSpPr/>
                <p:nvPr/>
              </p:nvSpPr>
              <p:spPr>
                <a:xfrm>
                  <a:off x="3578886" y="5186495"/>
                  <a:ext cx="1454545" cy="2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时间</a:t>
                  </a:r>
                  <a:r>
                    <a:rPr lang="en-US" altLang="zh-CN" sz="800" dirty="0">
                      <a:solidFill>
                        <a:schemeClr val="tx1"/>
                      </a:solidFill>
                    </a:rPr>
                    <a:t>(</a:t>
                  </a:r>
                  <a:r>
                    <a:rPr lang="zh-CN" altLang="en-US" sz="800" dirty="0">
                      <a:solidFill>
                        <a:schemeClr val="tx1"/>
                      </a:solidFill>
                    </a:rPr>
                    <a:t>月</a:t>
                  </a:r>
                  <a:r>
                    <a:rPr lang="en-US" altLang="zh-CN" sz="800" dirty="0">
                      <a:solidFill>
                        <a:schemeClr val="tx1"/>
                      </a:solidFill>
                    </a:rPr>
                    <a:t>)</a:t>
                  </a:r>
                  <a:endParaRPr lang="zh-CN" altLang="en-US" sz="800" dirty="0">
                    <a:solidFill>
                      <a:schemeClr val="tx1"/>
                    </a:solidFill>
                  </a:endParaRPr>
                </a:p>
              </p:txBody>
            </p:sp>
            <p:sp>
              <p:nvSpPr>
                <p:cNvPr id="19" name="矩形 18">
                  <a:extLst>
                    <a:ext uri="{FF2B5EF4-FFF2-40B4-BE49-F238E27FC236}">
                      <a16:creationId xmlns:a16="http://schemas.microsoft.com/office/drawing/2014/main" id="{0D57ADC6-2A30-4B93-9CF3-B5DB3E07702E}"/>
                    </a:ext>
                  </a:extLst>
                </p:cNvPr>
                <p:cNvSpPr/>
                <p:nvPr/>
              </p:nvSpPr>
              <p:spPr>
                <a:xfrm>
                  <a:off x="8532283" y="5186494"/>
                  <a:ext cx="1454545" cy="2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时间</a:t>
                  </a:r>
                  <a:r>
                    <a:rPr lang="en-US" altLang="zh-CN" sz="800" dirty="0">
                      <a:solidFill>
                        <a:schemeClr val="tx1"/>
                      </a:solidFill>
                    </a:rPr>
                    <a:t>(</a:t>
                  </a:r>
                  <a:r>
                    <a:rPr lang="zh-CN" altLang="en-US" sz="800" dirty="0">
                      <a:solidFill>
                        <a:schemeClr val="tx1"/>
                      </a:solidFill>
                    </a:rPr>
                    <a:t>月</a:t>
                  </a:r>
                  <a:r>
                    <a:rPr lang="en-US" altLang="zh-CN" sz="800" dirty="0">
                      <a:solidFill>
                        <a:schemeClr val="tx1"/>
                      </a:solidFill>
                    </a:rPr>
                    <a:t>)</a:t>
                  </a:r>
                  <a:endParaRPr lang="zh-CN" altLang="en-US" sz="800" dirty="0">
                    <a:solidFill>
                      <a:schemeClr val="tx1"/>
                    </a:solidFill>
                  </a:endParaRPr>
                </a:p>
              </p:txBody>
            </p:sp>
            <p:sp>
              <p:nvSpPr>
                <p:cNvPr id="20" name="矩形 19">
                  <a:extLst>
                    <a:ext uri="{FF2B5EF4-FFF2-40B4-BE49-F238E27FC236}">
                      <a16:creationId xmlns:a16="http://schemas.microsoft.com/office/drawing/2014/main" id="{B8EBAB60-3E44-4322-B3AC-52079FE09A85}"/>
                    </a:ext>
                  </a:extLst>
                </p:cNvPr>
                <p:cNvSpPr/>
                <p:nvPr/>
              </p:nvSpPr>
              <p:spPr>
                <a:xfrm>
                  <a:off x="1880416" y="5229149"/>
                  <a:ext cx="1454545" cy="2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800" dirty="0">
                      <a:solidFill>
                        <a:schemeClr val="tx1"/>
                      </a:solidFill>
                    </a:rPr>
                    <a:t>风险患者数：</a:t>
                  </a:r>
                </a:p>
              </p:txBody>
            </p:sp>
            <p:sp>
              <p:nvSpPr>
                <p:cNvPr id="21" name="矩形 20">
                  <a:extLst>
                    <a:ext uri="{FF2B5EF4-FFF2-40B4-BE49-F238E27FC236}">
                      <a16:creationId xmlns:a16="http://schemas.microsoft.com/office/drawing/2014/main" id="{E5BE2809-B820-4513-84DE-30D8CC64E597}"/>
                    </a:ext>
                  </a:extLst>
                </p:cNvPr>
                <p:cNvSpPr/>
                <p:nvPr/>
              </p:nvSpPr>
              <p:spPr>
                <a:xfrm>
                  <a:off x="6640795" y="5229148"/>
                  <a:ext cx="1454545" cy="2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800" dirty="0">
                      <a:solidFill>
                        <a:schemeClr val="tx1"/>
                      </a:solidFill>
                    </a:rPr>
                    <a:t>风险患者数：</a:t>
                  </a:r>
                </a:p>
              </p:txBody>
            </p:sp>
            <p:sp>
              <p:nvSpPr>
                <p:cNvPr id="22" name="矩形 21">
                  <a:extLst>
                    <a:ext uri="{FF2B5EF4-FFF2-40B4-BE49-F238E27FC236}">
                      <a16:creationId xmlns:a16="http://schemas.microsoft.com/office/drawing/2014/main" id="{3E07558F-62B6-488C-A7E7-9A48326754A0}"/>
                    </a:ext>
                  </a:extLst>
                </p:cNvPr>
                <p:cNvSpPr/>
                <p:nvPr/>
              </p:nvSpPr>
              <p:spPr>
                <a:xfrm>
                  <a:off x="1930156" y="3257394"/>
                  <a:ext cx="348406" cy="134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800" dirty="0">
                      <a:solidFill>
                        <a:schemeClr val="tx1"/>
                      </a:solidFill>
                    </a:rPr>
                    <a:t>生存率，</a:t>
                  </a:r>
                  <a:r>
                    <a:rPr lang="en-US" altLang="zh-CN" sz="800" dirty="0">
                      <a:solidFill>
                        <a:schemeClr val="tx1"/>
                      </a:solidFill>
                    </a:rPr>
                    <a:t>%</a:t>
                  </a:r>
                  <a:endParaRPr lang="zh-CN" altLang="en-US" sz="800" dirty="0">
                    <a:solidFill>
                      <a:schemeClr val="tx1"/>
                    </a:solidFill>
                  </a:endParaRPr>
                </a:p>
              </p:txBody>
            </p:sp>
            <p:sp>
              <p:nvSpPr>
                <p:cNvPr id="23" name="矩形 22">
                  <a:extLst>
                    <a:ext uri="{FF2B5EF4-FFF2-40B4-BE49-F238E27FC236}">
                      <a16:creationId xmlns:a16="http://schemas.microsoft.com/office/drawing/2014/main" id="{62D0BF85-1479-40F6-B3B6-E9C86FD9DA9D}"/>
                    </a:ext>
                  </a:extLst>
                </p:cNvPr>
                <p:cNvSpPr/>
                <p:nvPr/>
              </p:nvSpPr>
              <p:spPr>
                <a:xfrm>
                  <a:off x="6866237" y="3257394"/>
                  <a:ext cx="332777" cy="134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800" dirty="0">
                      <a:solidFill>
                        <a:schemeClr val="tx1"/>
                      </a:solidFill>
                    </a:rPr>
                    <a:t>生存率，</a:t>
                  </a:r>
                  <a:r>
                    <a:rPr lang="en-US" altLang="zh-CN" sz="800" dirty="0">
                      <a:solidFill>
                        <a:schemeClr val="tx1"/>
                      </a:solidFill>
                    </a:rPr>
                    <a:t>%</a:t>
                  </a:r>
                  <a:endParaRPr lang="zh-CN" altLang="en-US" sz="800" dirty="0">
                    <a:solidFill>
                      <a:schemeClr val="tx1"/>
                    </a:solidFill>
                  </a:endParaRPr>
                </a:p>
              </p:txBody>
            </p:sp>
          </p:grpSp>
          <p:sp>
            <p:nvSpPr>
              <p:cNvPr id="24" name="矩形 23">
                <a:extLst>
                  <a:ext uri="{FF2B5EF4-FFF2-40B4-BE49-F238E27FC236}">
                    <a16:creationId xmlns:a16="http://schemas.microsoft.com/office/drawing/2014/main" id="{139FB5F2-3F1B-4E1F-A14E-27098AB5F9A3}"/>
                  </a:ext>
                </a:extLst>
              </p:cNvPr>
              <p:cNvSpPr/>
              <p:nvPr/>
            </p:nvSpPr>
            <p:spPr>
              <a:xfrm>
                <a:off x="4641455" y="2868433"/>
                <a:ext cx="2051769" cy="570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CN" altLang="en-US" sz="800" b="1" dirty="0">
                    <a:solidFill>
                      <a:schemeClr val="tx1"/>
                    </a:solidFill>
                  </a:rPr>
                  <a:t>中位</a:t>
                </a:r>
                <a:r>
                  <a:rPr lang="en-US" altLang="zh-CN" sz="800" b="1" dirty="0">
                    <a:solidFill>
                      <a:schemeClr val="tx1"/>
                    </a:solidFill>
                  </a:rPr>
                  <a:t>OS(AP ITT)</a:t>
                </a:r>
              </a:p>
              <a:p>
                <a:r>
                  <a:rPr lang="zh-CN" altLang="en-US" sz="800" dirty="0">
                    <a:solidFill>
                      <a:schemeClr val="tx1"/>
                    </a:solidFill>
                  </a:rPr>
                  <a:t>瑞派替尼：</a:t>
                </a:r>
                <a:r>
                  <a:rPr lang="en-US" altLang="zh-CN" sz="800" dirty="0">
                    <a:solidFill>
                      <a:schemeClr val="tx1"/>
                    </a:solidFill>
                  </a:rPr>
                  <a:t>35.5</a:t>
                </a:r>
                <a:r>
                  <a:rPr lang="zh-CN" altLang="en-US" sz="800" dirty="0">
                    <a:solidFill>
                      <a:schemeClr val="tx1"/>
                    </a:solidFill>
                  </a:rPr>
                  <a:t>个月，</a:t>
                </a:r>
                <a:r>
                  <a:rPr lang="en-US" altLang="zh-CN" sz="800" dirty="0">
                    <a:solidFill>
                      <a:schemeClr val="tx1"/>
                    </a:solidFill>
                  </a:rPr>
                  <a:t>95%CI</a:t>
                </a:r>
                <a:r>
                  <a:rPr lang="zh-CN" altLang="en-US" sz="800" dirty="0">
                    <a:solidFill>
                      <a:schemeClr val="tx1"/>
                    </a:solidFill>
                  </a:rPr>
                  <a:t>，</a:t>
                </a:r>
                <a:r>
                  <a:rPr lang="en-US" altLang="zh-CN" sz="800" dirty="0">
                    <a:solidFill>
                      <a:schemeClr val="tx1"/>
                    </a:solidFill>
                  </a:rPr>
                  <a:t>29.3-NE</a:t>
                </a:r>
              </a:p>
              <a:p>
                <a:r>
                  <a:rPr lang="zh-CN" altLang="en-US" sz="800" dirty="0">
                    <a:solidFill>
                      <a:schemeClr val="tx1"/>
                    </a:solidFill>
                  </a:rPr>
                  <a:t>舒尼替尼：</a:t>
                </a:r>
                <a:r>
                  <a:rPr lang="en-US" altLang="zh-CN" sz="800" dirty="0">
                    <a:solidFill>
                      <a:schemeClr val="tx1"/>
                    </a:solidFill>
                  </a:rPr>
                  <a:t>30.9</a:t>
                </a:r>
                <a:r>
                  <a:rPr lang="zh-CN" altLang="en-US" sz="800" dirty="0">
                    <a:solidFill>
                      <a:schemeClr val="tx1"/>
                    </a:solidFill>
                  </a:rPr>
                  <a:t>个月，</a:t>
                </a:r>
                <a:r>
                  <a:rPr lang="en-US" altLang="zh-CN" sz="800" dirty="0">
                    <a:solidFill>
                      <a:schemeClr val="tx1"/>
                    </a:solidFill>
                  </a:rPr>
                  <a:t>95%CI</a:t>
                </a:r>
                <a:r>
                  <a:rPr lang="zh-CN" altLang="en-US" sz="800" dirty="0">
                    <a:solidFill>
                      <a:schemeClr val="tx1"/>
                    </a:solidFill>
                  </a:rPr>
                  <a:t>，</a:t>
                </a:r>
                <a:r>
                  <a:rPr lang="en-US" altLang="zh-CN" sz="800" dirty="0">
                    <a:solidFill>
                      <a:schemeClr val="tx1"/>
                    </a:solidFill>
                  </a:rPr>
                  <a:t>28.9-NE</a:t>
                </a:r>
              </a:p>
              <a:p>
                <a:r>
                  <a:rPr lang="en-US" altLang="zh-CN" sz="800" dirty="0">
                    <a:solidFill>
                      <a:schemeClr val="tx1"/>
                    </a:solidFill>
                  </a:rPr>
                  <a:t>HR</a:t>
                </a:r>
                <a:r>
                  <a:rPr lang="zh-CN" altLang="en-US" sz="800" dirty="0">
                    <a:solidFill>
                      <a:schemeClr val="tx1"/>
                    </a:solidFill>
                  </a:rPr>
                  <a:t>：</a:t>
                </a:r>
                <a:r>
                  <a:rPr lang="en-US" altLang="zh-CN" sz="800" dirty="0">
                    <a:solidFill>
                      <a:schemeClr val="tx1"/>
                    </a:solidFill>
                  </a:rPr>
                  <a:t>0.88</a:t>
                </a:r>
                <a:r>
                  <a:rPr lang="zh-CN" altLang="en-US" sz="800" dirty="0">
                    <a:solidFill>
                      <a:schemeClr val="tx1"/>
                    </a:solidFill>
                  </a:rPr>
                  <a:t>；</a:t>
                </a:r>
                <a:r>
                  <a:rPr lang="en-US" altLang="zh-CN" sz="800" dirty="0">
                    <a:solidFill>
                      <a:schemeClr val="tx1"/>
                    </a:solidFill>
                  </a:rPr>
                  <a:t>95% CI</a:t>
                </a:r>
                <a:r>
                  <a:rPr lang="zh-CN" altLang="en-US" sz="800" dirty="0">
                    <a:solidFill>
                      <a:schemeClr val="tx1"/>
                    </a:solidFill>
                  </a:rPr>
                  <a:t>，</a:t>
                </a:r>
                <a:r>
                  <a:rPr lang="en-US" altLang="zh-CN" sz="800" dirty="0">
                    <a:solidFill>
                      <a:schemeClr val="tx1"/>
                    </a:solidFill>
                  </a:rPr>
                  <a:t>0.66-1.18</a:t>
                </a:r>
                <a:r>
                  <a:rPr lang="zh-CN" altLang="en-US" sz="800" dirty="0">
                    <a:solidFill>
                      <a:schemeClr val="tx1"/>
                    </a:solidFill>
                  </a:rPr>
                  <a:t>；</a:t>
                </a:r>
                <a:r>
                  <a:rPr lang="en-US" altLang="zh-CN" sz="800" dirty="0">
                    <a:solidFill>
                      <a:schemeClr val="tx1"/>
                    </a:solidFill>
                  </a:rPr>
                  <a:t>p=0.393</a:t>
                </a:r>
              </a:p>
              <a:p>
                <a:r>
                  <a:rPr lang="zh-CN" altLang="en-US" sz="800" dirty="0">
                    <a:solidFill>
                      <a:schemeClr val="tx1"/>
                    </a:solidFill>
                  </a:rPr>
                  <a:t>总事件率：</a:t>
                </a:r>
                <a:r>
                  <a:rPr lang="en-US" altLang="zh-CN" sz="800" dirty="0">
                    <a:solidFill>
                      <a:schemeClr val="tx1"/>
                    </a:solidFill>
                  </a:rPr>
                  <a:t>41%(185/453)</a:t>
                </a:r>
              </a:p>
            </p:txBody>
          </p:sp>
          <p:sp>
            <p:nvSpPr>
              <p:cNvPr id="26" name="矩形 25">
                <a:extLst>
                  <a:ext uri="{FF2B5EF4-FFF2-40B4-BE49-F238E27FC236}">
                    <a16:creationId xmlns:a16="http://schemas.microsoft.com/office/drawing/2014/main" id="{B6CC968C-A5D9-4637-8F88-53DA9F831328}"/>
                  </a:ext>
                </a:extLst>
              </p:cNvPr>
              <p:cNvSpPr/>
              <p:nvPr/>
            </p:nvSpPr>
            <p:spPr>
              <a:xfrm>
                <a:off x="9543174" y="2868433"/>
                <a:ext cx="2051769" cy="570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CN" altLang="en-US" sz="800" b="1" dirty="0">
                    <a:solidFill>
                      <a:schemeClr val="tx1"/>
                    </a:solidFill>
                  </a:rPr>
                  <a:t>中位</a:t>
                </a:r>
                <a:r>
                  <a:rPr lang="en-US" altLang="zh-CN" sz="800" b="1" dirty="0">
                    <a:solidFill>
                      <a:schemeClr val="tx1"/>
                    </a:solidFill>
                  </a:rPr>
                  <a:t>OS(</a:t>
                </a:r>
                <a:r>
                  <a:rPr lang="zh-CN" altLang="en-US" sz="800" b="1" dirty="0">
                    <a:solidFill>
                      <a:schemeClr val="tx1"/>
                    </a:solidFill>
                  </a:rPr>
                  <a:t>外显子</a:t>
                </a:r>
                <a:r>
                  <a:rPr lang="en-US" altLang="zh-CN" sz="800" b="1" dirty="0">
                    <a:solidFill>
                      <a:schemeClr val="tx1"/>
                    </a:solidFill>
                  </a:rPr>
                  <a:t>11 ITT)</a:t>
                </a:r>
              </a:p>
              <a:p>
                <a:r>
                  <a:rPr lang="zh-CN" altLang="en-US" sz="800" dirty="0">
                    <a:solidFill>
                      <a:schemeClr val="tx1"/>
                    </a:solidFill>
                  </a:rPr>
                  <a:t>瑞派替尼：</a:t>
                </a:r>
                <a:r>
                  <a:rPr lang="en-US" altLang="zh-CN" sz="800" dirty="0">
                    <a:solidFill>
                      <a:schemeClr val="tx1"/>
                    </a:solidFill>
                  </a:rPr>
                  <a:t>34.0</a:t>
                </a:r>
                <a:r>
                  <a:rPr lang="zh-CN" altLang="en-US" sz="800" dirty="0">
                    <a:solidFill>
                      <a:schemeClr val="tx1"/>
                    </a:solidFill>
                  </a:rPr>
                  <a:t>个月，</a:t>
                </a:r>
                <a:r>
                  <a:rPr lang="en-US" altLang="zh-CN" sz="800" dirty="0">
                    <a:solidFill>
                      <a:schemeClr val="tx1"/>
                    </a:solidFill>
                  </a:rPr>
                  <a:t>95%CI</a:t>
                </a:r>
                <a:r>
                  <a:rPr lang="zh-CN" altLang="en-US" sz="800" dirty="0">
                    <a:solidFill>
                      <a:schemeClr val="tx1"/>
                    </a:solidFill>
                  </a:rPr>
                  <a:t>，</a:t>
                </a:r>
                <a:r>
                  <a:rPr lang="en-US" altLang="zh-CN" sz="800" dirty="0">
                    <a:solidFill>
                      <a:schemeClr val="tx1"/>
                    </a:solidFill>
                  </a:rPr>
                  <a:t>29.3-NE</a:t>
                </a:r>
              </a:p>
              <a:p>
                <a:r>
                  <a:rPr lang="zh-CN" altLang="en-US" sz="800" dirty="0">
                    <a:solidFill>
                      <a:schemeClr val="tx1"/>
                    </a:solidFill>
                  </a:rPr>
                  <a:t>舒尼替尼：</a:t>
                </a:r>
                <a:r>
                  <a:rPr lang="en-US" altLang="zh-CN" sz="800" dirty="0">
                    <a:solidFill>
                      <a:schemeClr val="tx1"/>
                    </a:solidFill>
                  </a:rPr>
                  <a:t>31.5</a:t>
                </a:r>
                <a:r>
                  <a:rPr lang="zh-CN" altLang="en-US" sz="800" dirty="0">
                    <a:solidFill>
                      <a:schemeClr val="tx1"/>
                    </a:solidFill>
                  </a:rPr>
                  <a:t>个月，</a:t>
                </a:r>
                <a:r>
                  <a:rPr lang="en-US" altLang="zh-CN" sz="800" dirty="0">
                    <a:solidFill>
                      <a:schemeClr val="tx1"/>
                    </a:solidFill>
                  </a:rPr>
                  <a:t>95%CI</a:t>
                </a:r>
                <a:r>
                  <a:rPr lang="zh-CN" altLang="en-US" sz="800" dirty="0">
                    <a:solidFill>
                      <a:schemeClr val="tx1"/>
                    </a:solidFill>
                  </a:rPr>
                  <a:t>，</a:t>
                </a:r>
                <a:r>
                  <a:rPr lang="en-US" altLang="zh-CN" sz="800" dirty="0">
                    <a:solidFill>
                      <a:schemeClr val="tx1"/>
                    </a:solidFill>
                  </a:rPr>
                  <a:t>29.4-NE</a:t>
                </a:r>
              </a:p>
              <a:p>
                <a:r>
                  <a:rPr lang="en-US" altLang="zh-CN" sz="800" dirty="0">
                    <a:solidFill>
                      <a:schemeClr val="tx1"/>
                    </a:solidFill>
                  </a:rPr>
                  <a:t>HR</a:t>
                </a:r>
                <a:r>
                  <a:rPr lang="zh-CN" altLang="en-US" sz="800" dirty="0">
                    <a:solidFill>
                      <a:schemeClr val="tx1"/>
                    </a:solidFill>
                  </a:rPr>
                  <a:t>：</a:t>
                </a:r>
                <a:r>
                  <a:rPr lang="en-US" altLang="zh-CN" sz="800" dirty="0">
                    <a:solidFill>
                      <a:schemeClr val="tx1"/>
                    </a:solidFill>
                  </a:rPr>
                  <a:t>1.05</a:t>
                </a:r>
                <a:r>
                  <a:rPr lang="zh-CN" altLang="en-US" sz="800" dirty="0">
                    <a:solidFill>
                      <a:schemeClr val="tx1"/>
                    </a:solidFill>
                  </a:rPr>
                  <a:t>；</a:t>
                </a:r>
                <a:r>
                  <a:rPr lang="en-US" altLang="zh-CN" sz="800" dirty="0">
                    <a:solidFill>
                      <a:schemeClr val="tx1"/>
                    </a:solidFill>
                  </a:rPr>
                  <a:t>95% CI</a:t>
                </a:r>
                <a:r>
                  <a:rPr lang="zh-CN" altLang="en-US" sz="800" dirty="0">
                    <a:solidFill>
                      <a:schemeClr val="tx1"/>
                    </a:solidFill>
                  </a:rPr>
                  <a:t>，</a:t>
                </a:r>
                <a:r>
                  <a:rPr lang="en-US" altLang="zh-CN" sz="800" dirty="0">
                    <a:solidFill>
                      <a:schemeClr val="tx1"/>
                    </a:solidFill>
                  </a:rPr>
                  <a:t>0.75-1.48</a:t>
                </a:r>
                <a:r>
                  <a:rPr lang="zh-CN" altLang="en-US" sz="800" dirty="0">
                    <a:solidFill>
                      <a:schemeClr val="tx1"/>
                    </a:solidFill>
                  </a:rPr>
                  <a:t>；</a:t>
                </a:r>
                <a:r>
                  <a:rPr lang="en-US" altLang="zh-CN" sz="800" dirty="0">
                    <a:solidFill>
                      <a:schemeClr val="tx1"/>
                    </a:solidFill>
                  </a:rPr>
                  <a:t>p=0.773</a:t>
                </a:r>
              </a:p>
              <a:p>
                <a:r>
                  <a:rPr lang="zh-CN" altLang="en-US" sz="800" dirty="0">
                    <a:solidFill>
                      <a:schemeClr val="tx1"/>
                    </a:solidFill>
                  </a:rPr>
                  <a:t>总事件率：</a:t>
                </a:r>
                <a:r>
                  <a:rPr lang="en-US" altLang="zh-CN" sz="800" dirty="0">
                    <a:solidFill>
                      <a:schemeClr val="tx1"/>
                    </a:solidFill>
                  </a:rPr>
                  <a:t>41%(133/327)</a:t>
                </a:r>
              </a:p>
            </p:txBody>
          </p:sp>
        </p:grpSp>
        <p:sp>
          <p:nvSpPr>
            <p:cNvPr id="27" name="文本框 26">
              <a:extLst>
                <a:ext uri="{FF2B5EF4-FFF2-40B4-BE49-F238E27FC236}">
                  <a16:creationId xmlns:a16="http://schemas.microsoft.com/office/drawing/2014/main" id="{E0FFF25A-86B4-4DD2-A5B1-D84B94BBB18B}"/>
                </a:ext>
              </a:extLst>
            </p:cNvPr>
            <p:cNvSpPr txBox="1"/>
            <p:nvPr/>
          </p:nvSpPr>
          <p:spPr>
            <a:xfrm>
              <a:off x="2242745" y="5833308"/>
              <a:ext cx="7388561" cy="276999"/>
            </a:xfrm>
            <a:prstGeom prst="rect">
              <a:avLst/>
            </a:prstGeom>
            <a:noFill/>
          </p:spPr>
          <p:txBody>
            <a:bodyPr wrap="none" rtlCol="0">
              <a:spAutoFit/>
            </a:bodyPr>
            <a:lstStyle/>
            <a:p>
              <a:pPr algn="ctr"/>
              <a:r>
                <a:rPr lang="zh-CN" altLang="en-US" sz="1200" b="1" dirty="0"/>
                <a:t>图</a:t>
              </a:r>
              <a:r>
                <a:rPr lang="en-US" altLang="zh-CN" sz="1200" b="1" dirty="0"/>
                <a:t>2. AP ITT(A)</a:t>
              </a:r>
              <a:r>
                <a:rPr lang="zh-CN" altLang="en-US" sz="1200" b="1" dirty="0"/>
                <a:t>和</a:t>
              </a:r>
              <a:r>
                <a:rPr lang="en-US" altLang="zh-CN" sz="1200" b="1" dirty="0"/>
                <a:t>KIT</a:t>
              </a:r>
              <a:r>
                <a:rPr lang="zh-CN" altLang="en-US" sz="1200" b="1" dirty="0"/>
                <a:t>外显子</a:t>
              </a:r>
              <a:r>
                <a:rPr lang="en-US" altLang="zh-CN" sz="1200" b="1" dirty="0"/>
                <a:t>11 ITT(B)</a:t>
              </a:r>
              <a:r>
                <a:rPr lang="zh-CN" altLang="en-US" sz="1200" b="1" dirty="0"/>
                <a:t>人群中接受瑞派替尼或舒尼替尼治疗的患者</a:t>
              </a:r>
              <a:r>
                <a:rPr lang="en-US" altLang="zh-CN" sz="1200" b="1" dirty="0"/>
                <a:t>OS Kaplan-Meier</a:t>
              </a:r>
              <a:r>
                <a:rPr lang="zh-CN" altLang="en-US" sz="1200" b="1" dirty="0"/>
                <a:t>分析</a:t>
              </a:r>
            </a:p>
          </p:txBody>
        </p:sp>
      </p:grpSp>
      <p:sp>
        <p:nvSpPr>
          <p:cNvPr id="7" name="矩形 6">
            <a:extLst>
              <a:ext uri="{FF2B5EF4-FFF2-40B4-BE49-F238E27FC236}">
                <a16:creationId xmlns:a16="http://schemas.microsoft.com/office/drawing/2014/main" id="{54DAB129-0E5E-4887-B897-B285C6B9139A}"/>
              </a:ext>
            </a:extLst>
          </p:cNvPr>
          <p:cNvSpPr/>
          <p:nvPr/>
        </p:nvSpPr>
        <p:spPr>
          <a:xfrm>
            <a:off x="1760856" y="5825479"/>
            <a:ext cx="10152365" cy="246221"/>
          </a:xfrm>
          <a:prstGeom prst="rect">
            <a:avLst/>
          </a:prstGeom>
        </p:spPr>
        <p:txBody>
          <a:bodyPr wrap="square">
            <a:spAutoFit/>
          </a:bodyPr>
          <a:lstStyle/>
          <a:p>
            <a:r>
              <a:rPr lang="zh-CN" altLang="en-US" sz="1000" dirty="0"/>
              <a:t>数据截止日期：</a:t>
            </a:r>
            <a:r>
              <a:rPr lang="en-US" altLang="zh-CN" sz="1000" dirty="0"/>
              <a:t>2022</a:t>
            </a:r>
            <a:r>
              <a:rPr lang="zh-CN" altLang="en-US" sz="1000" dirty="0"/>
              <a:t>年</a:t>
            </a:r>
            <a:r>
              <a:rPr lang="en-US" altLang="zh-CN" sz="1000" dirty="0"/>
              <a:t>09</a:t>
            </a:r>
            <a:r>
              <a:rPr lang="zh-CN" altLang="en-US" sz="1000" dirty="0"/>
              <a:t>月</a:t>
            </a:r>
            <a:r>
              <a:rPr lang="en-US" altLang="zh-CN" sz="1000" dirty="0"/>
              <a:t>01</a:t>
            </a:r>
            <a:r>
              <a:rPr lang="zh-CN" altLang="en-US" sz="1000" dirty="0"/>
              <a:t>日。</a:t>
            </a:r>
            <a:r>
              <a:rPr lang="en-US" altLang="zh-CN" sz="1000" dirty="0"/>
              <a:t>AP</a:t>
            </a:r>
            <a:r>
              <a:rPr lang="zh-CN" altLang="en-US" sz="1000" dirty="0"/>
              <a:t>，所有患者；</a:t>
            </a:r>
            <a:r>
              <a:rPr lang="en-US" altLang="zh-CN" sz="1000" dirty="0"/>
              <a:t>CI</a:t>
            </a:r>
            <a:r>
              <a:rPr lang="zh-CN" altLang="en-US" sz="1000" dirty="0"/>
              <a:t>，置信区间；</a:t>
            </a:r>
            <a:r>
              <a:rPr lang="en-US" altLang="zh-CN" sz="1000" dirty="0"/>
              <a:t>HR</a:t>
            </a:r>
            <a:r>
              <a:rPr lang="zh-CN" altLang="en-US" sz="1000" dirty="0"/>
              <a:t>，风险比；</a:t>
            </a:r>
            <a:r>
              <a:rPr lang="en-US" altLang="zh-CN" sz="1000" dirty="0"/>
              <a:t>IA</a:t>
            </a:r>
            <a:r>
              <a:rPr lang="zh-CN" altLang="en-US" sz="1000" dirty="0"/>
              <a:t>，中期分析；</a:t>
            </a:r>
            <a:r>
              <a:rPr lang="en-US" altLang="zh-CN" sz="1000" dirty="0"/>
              <a:t>ITT</a:t>
            </a:r>
            <a:r>
              <a:rPr lang="zh-CN" altLang="en-US" sz="1000" dirty="0"/>
              <a:t>，意向性治疗；</a:t>
            </a:r>
            <a:r>
              <a:rPr lang="en-US" altLang="zh-CN" sz="1000" dirty="0"/>
              <a:t>NE</a:t>
            </a:r>
            <a:r>
              <a:rPr lang="zh-CN" altLang="en-US" sz="1000" dirty="0"/>
              <a:t>，未评估</a:t>
            </a:r>
            <a:r>
              <a:rPr lang="en-US" altLang="zh-CN" sz="1000" dirty="0"/>
              <a:t>/</a:t>
            </a:r>
            <a:r>
              <a:rPr lang="zh-CN" altLang="en-US" sz="1000" dirty="0"/>
              <a:t>不可评估；</a:t>
            </a:r>
            <a:r>
              <a:rPr lang="en-US" altLang="zh-CN" sz="1000" dirty="0"/>
              <a:t>OS</a:t>
            </a:r>
            <a:r>
              <a:rPr lang="zh-CN" altLang="en-US" sz="1000" dirty="0"/>
              <a:t>，总生存期</a:t>
            </a:r>
          </a:p>
        </p:txBody>
      </p:sp>
      <p:sp>
        <p:nvSpPr>
          <p:cNvPr id="2" name="矩形 1">
            <a:extLst>
              <a:ext uri="{FF2B5EF4-FFF2-40B4-BE49-F238E27FC236}">
                <a16:creationId xmlns:a16="http://schemas.microsoft.com/office/drawing/2014/main" id="{E7F5BBE9-D012-94C7-F7BE-216F51F548FA}"/>
              </a:ext>
            </a:extLst>
          </p:cNvPr>
          <p:cNvSpPr/>
          <p:nvPr/>
        </p:nvSpPr>
        <p:spPr>
          <a:xfrm>
            <a:off x="1228104" y="5161931"/>
            <a:ext cx="711834" cy="2422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zh-CN" altLang="en-US" sz="800" dirty="0"/>
              <a:t>瑞派替尼</a:t>
            </a:r>
            <a:endParaRPr lang="en-US" altLang="zh-CN" sz="800" dirty="0"/>
          </a:p>
          <a:p>
            <a:pPr algn="r"/>
            <a:r>
              <a:rPr lang="zh-CN" altLang="en-US" sz="800" dirty="0"/>
              <a:t>舒尼替尼</a:t>
            </a:r>
          </a:p>
        </p:txBody>
      </p:sp>
      <p:sp>
        <p:nvSpPr>
          <p:cNvPr id="6" name="矩形 5">
            <a:extLst>
              <a:ext uri="{FF2B5EF4-FFF2-40B4-BE49-F238E27FC236}">
                <a16:creationId xmlns:a16="http://schemas.microsoft.com/office/drawing/2014/main" id="{6B5026D0-807D-2240-A85D-A1478E801EDB}"/>
              </a:ext>
            </a:extLst>
          </p:cNvPr>
          <p:cNvSpPr/>
          <p:nvPr/>
        </p:nvSpPr>
        <p:spPr>
          <a:xfrm>
            <a:off x="6125205" y="5140666"/>
            <a:ext cx="711834" cy="2422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zh-CN" altLang="en-US" sz="800" dirty="0"/>
              <a:t>瑞派替尼</a:t>
            </a:r>
            <a:endParaRPr lang="en-US" altLang="zh-CN" sz="800" dirty="0"/>
          </a:p>
          <a:p>
            <a:pPr algn="r"/>
            <a:r>
              <a:rPr lang="zh-CN" altLang="en-US" sz="800" dirty="0"/>
              <a:t>舒尼替尼</a:t>
            </a:r>
          </a:p>
        </p:txBody>
      </p:sp>
      <p:sp>
        <p:nvSpPr>
          <p:cNvPr id="10" name="文本框 3">
            <a:extLst>
              <a:ext uri="{FF2B5EF4-FFF2-40B4-BE49-F238E27FC236}">
                <a16:creationId xmlns:a16="http://schemas.microsoft.com/office/drawing/2014/main" id="{B8C99D7C-E227-DD9E-1569-6FD6BB3B6BF4}"/>
              </a:ext>
            </a:extLst>
          </p:cNvPr>
          <p:cNvSpPr txBox="1"/>
          <p:nvPr/>
        </p:nvSpPr>
        <p:spPr>
          <a:xfrm>
            <a:off x="331129" y="6516381"/>
            <a:ext cx="6349711" cy="215444"/>
          </a:xfrm>
          <a:prstGeom prst="rect">
            <a:avLst/>
          </a:prstGeom>
          <a:noFill/>
        </p:spPr>
        <p:txBody>
          <a:bodyPr wrap="square">
            <a:spAutoFit/>
          </a:bodyPr>
          <a:lstStyle/>
          <a:p>
            <a:r>
              <a:rPr lang="it-IT" altLang="zh-CN" sz="800" dirty="0">
                <a:ea typeface="微软雅黑" panose="020B0503020204020204" pitchFamily="34" charset="-122"/>
                <a:sym typeface="Arial" panose="020B0604020202020204" pitchFamily="34" charset="0"/>
              </a:rPr>
              <a:t>Robin Lewis Jones, et al. 2023 ASCO</a:t>
            </a:r>
            <a:r>
              <a:rPr lang="en-US" altLang="zh-CN" sz="800" dirty="0">
                <a:ea typeface="微软雅黑" panose="020B0503020204020204" pitchFamily="34" charset="-122"/>
                <a:sym typeface="Arial" panose="020B0604020202020204" pitchFamily="34" charset="0"/>
              </a:rPr>
              <a:t>.</a:t>
            </a:r>
            <a:r>
              <a:rPr lang="en-US" sz="800" dirty="0">
                <a:solidFill>
                  <a:schemeClr val="tx1"/>
                </a:solidFill>
                <a:ea typeface="微软雅黑" panose="020B0503020204020204" pitchFamily="34" charset="-122"/>
                <a:cs typeface="Arial" panose="020B0604020202020204" pitchFamily="34" charset="0"/>
              </a:rPr>
              <a:t>Poster Bd #458</a:t>
            </a:r>
          </a:p>
        </p:txBody>
      </p:sp>
    </p:spTree>
    <p:extLst>
      <p:ext uri="{BB962C8B-B14F-4D97-AF65-F5344CB8AC3E}">
        <p14:creationId xmlns:p14="http://schemas.microsoft.com/office/powerpoint/2010/main" val="360317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EECD6BA-457F-4E04-98B7-5ABC979C8803}"/>
              </a:ext>
            </a:extLst>
          </p:cNvPr>
          <p:cNvSpPr txBox="1">
            <a:spLocks/>
          </p:cNvSpPr>
          <p:nvPr/>
        </p:nvSpPr>
        <p:spPr>
          <a:xfrm>
            <a:off x="938686" y="220358"/>
            <a:ext cx="11253314" cy="923716"/>
          </a:xfrm>
          <a:prstGeom prst="rect">
            <a:avLst/>
          </a:prstGeom>
        </p:spPr>
        <p:txBody>
          <a:bodyPr vert="horz" lIns="91434" tIns="45718" rIns="91434" bIns="45718" rtlCol="0" anchor="ctr">
            <a:normAutofit/>
          </a:bodyPr>
          <a:lstStyle>
            <a:lvl1pPr algn="l" defTabSz="1219090" rtl="0" eaLnBrk="1" latinLnBrk="0" hangingPunct="1">
              <a:lnSpc>
                <a:spcPct val="90000"/>
              </a:lnSpc>
              <a:spcBef>
                <a:spcPct val="0"/>
              </a:spcBef>
              <a:buNone/>
              <a:defRPr sz="2800" b="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研究结果：</a:t>
            </a:r>
            <a:r>
              <a:rPr lang="en-US" altLang="zh-CN"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PFS</a:t>
            </a:r>
            <a:endPar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8" name="矩形 7">
            <a:extLst>
              <a:ext uri="{FF2B5EF4-FFF2-40B4-BE49-F238E27FC236}">
                <a16:creationId xmlns:a16="http://schemas.microsoft.com/office/drawing/2014/main" id="{4DFD04F4-C59F-406E-8323-7CE461F8738D}"/>
              </a:ext>
            </a:extLst>
          </p:cNvPr>
          <p:cNvSpPr/>
          <p:nvPr/>
        </p:nvSpPr>
        <p:spPr>
          <a:xfrm>
            <a:off x="938686" y="1057396"/>
            <a:ext cx="10314628" cy="587469"/>
          </a:xfrm>
          <a:prstGeom prst="rect">
            <a:avLst/>
          </a:prstGeom>
        </p:spPr>
        <p:txBody>
          <a:bodyPr wrap="square">
            <a:spAutoFit/>
          </a:bodyPr>
          <a:lstStyle/>
          <a:p>
            <a:pPr marL="285750" indent="-285750">
              <a:lnSpc>
                <a:spcPct val="120000"/>
              </a:lnSpc>
              <a:spcAft>
                <a:spcPts val="600"/>
              </a:spcAft>
              <a:buFont typeface="Arial" panose="020B0604020202020204" pitchFamily="34" charset="0"/>
              <a:buChar char="•"/>
            </a:pPr>
            <a:r>
              <a:rPr lang="zh-CN" altLang="en-US" sz="1400" dirty="0"/>
              <a:t>瑞派替尼组与舒尼替尼组按随机治疗分配的第二次</a:t>
            </a:r>
            <a:r>
              <a:rPr lang="en-US" altLang="zh-CN" sz="1400" dirty="0"/>
              <a:t>IA</a:t>
            </a:r>
            <a:r>
              <a:rPr lang="zh-CN" altLang="en-US" sz="1400" dirty="0"/>
              <a:t>中下一治疗线的</a:t>
            </a:r>
            <a:r>
              <a:rPr lang="en-US" altLang="zh-CN" sz="1400" dirty="0"/>
              <a:t>PFS</a:t>
            </a:r>
            <a:r>
              <a:rPr lang="zh-CN" altLang="en-US" sz="1400" dirty="0"/>
              <a:t>相似，在</a:t>
            </a:r>
            <a:r>
              <a:rPr lang="en-US" altLang="zh-CN" sz="1400" dirty="0"/>
              <a:t>AP ITT(</a:t>
            </a:r>
            <a:r>
              <a:rPr lang="zh-CN" altLang="en-US" sz="1400" dirty="0"/>
              <a:t>中位</a:t>
            </a:r>
            <a:r>
              <a:rPr lang="en-US" altLang="zh-CN" sz="1400" dirty="0"/>
              <a:t>PFS</a:t>
            </a:r>
            <a:r>
              <a:rPr lang="zh-CN" altLang="en-US" sz="1400" dirty="0"/>
              <a:t>，</a:t>
            </a:r>
            <a:r>
              <a:rPr lang="en-US" altLang="zh-CN" sz="1400" dirty="0"/>
              <a:t>7.7 vs 6.5</a:t>
            </a:r>
            <a:r>
              <a:rPr lang="zh-CN" altLang="en-US" sz="1400" dirty="0"/>
              <a:t>个月；</a:t>
            </a:r>
            <a:r>
              <a:rPr lang="en-US" altLang="zh-CN" sz="1400" dirty="0"/>
              <a:t>HR 1.01</a:t>
            </a:r>
            <a:r>
              <a:rPr lang="zh-CN" altLang="en-US" sz="1400" dirty="0"/>
              <a:t>；</a:t>
            </a:r>
            <a:r>
              <a:rPr lang="en-US" altLang="zh-CN" sz="1400" dirty="0"/>
              <a:t>95%CI</a:t>
            </a:r>
            <a:r>
              <a:rPr lang="zh-CN" altLang="en-US" sz="1400" dirty="0"/>
              <a:t>，</a:t>
            </a:r>
            <a:r>
              <a:rPr lang="en-US" altLang="zh-CN" sz="1400" dirty="0"/>
              <a:t>0.76-1.34)</a:t>
            </a:r>
            <a:r>
              <a:rPr lang="zh-CN" altLang="en-US" sz="1400" dirty="0"/>
              <a:t>和</a:t>
            </a:r>
            <a:r>
              <a:rPr lang="en-US" altLang="zh-CN" sz="1400" dirty="0"/>
              <a:t>KIT</a:t>
            </a:r>
            <a:r>
              <a:rPr lang="zh-CN" altLang="en-US" sz="1400" dirty="0"/>
              <a:t>外显子</a:t>
            </a:r>
            <a:r>
              <a:rPr lang="en-US" altLang="zh-CN" sz="1400" dirty="0"/>
              <a:t>11 ITT</a:t>
            </a:r>
            <a:r>
              <a:rPr lang="zh-CN" altLang="en-US" sz="1400" dirty="0"/>
              <a:t>人群</a:t>
            </a:r>
            <a:r>
              <a:rPr lang="en-US" altLang="zh-CN" sz="1400" dirty="0"/>
              <a:t>(</a:t>
            </a:r>
            <a:r>
              <a:rPr lang="zh-CN" altLang="en-US" sz="1400" dirty="0"/>
              <a:t>中位</a:t>
            </a:r>
            <a:r>
              <a:rPr lang="en-US" altLang="zh-CN" sz="1400" dirty="0"/>
              <a:t>PFS</a:t>
            </a:r>
            <a:r>
              <a:rPr lang="zh-CN" altLang="en-US" sz="1400" dirty="0"/>
              <a:t>，</a:t>
            </a:r>
            <a:r>
              <a:rPr lang="en-US" altLang="zh-CN" sz="1400" dirty="0"/>
              <a:t>8.2 vs 7.5</a:t>
            </a:r>
            <a:r>
              <a:rPr lang="zh-CN" altLang="en-US" sz="1400" dirty="0"/>
              <a:t>个月；</a:t>
            </a:r>
            <a:r>
              <a:rPr lang="en-US" altLang="zh-CN" sz="1400" dirty="0"/>
              <a:t>HR 1.14</a:t>
            </a:r>
            <a:r>
              <a:rPr lang="zh-CN" altLang="en-US" sz="1400" dirty="0"/>
              <a:t>；</a:t>
            </a:r>
            <a:r>
              <a:rPr lang="en-US" altLang="zh-CN" sz="1400" dirty="0"/>
              <a:t>95%CI</a:t>
            </a:r>
            <a:r>
              <a:rPr lang="zh-CN" altLang="en-US" sz="1400" dirty="0"/>
              <a:t>，</a:t>
            </a:r>
            <a:r>
              <a:rPr lang="en-US" altLang="zh-CN" sz="1400" dirty="0"/>
              <a:t>0.81-1.59)</a:t>
            </a:r>
            <a:r>
              <a:rPr lang="zh-CN" altLang="en-US" sz="1400" dirty="0"/>
              <a:t> </a:t>
            </a:r>
            <a:r>
              <a:rPr lang="en-US" altLang="zh-CN" sz="1400" dirty="0"/>
              <a:t>(</a:t>
            </a:r>
            <a:r>
              <a:rPr lang="zh-CN" altLang="en-US" sz="1400" dirty="0"/>
              <a:t>图</a:t>
            </a:r>
            <a:r>
              <a:rPr lang="en-US" altLang="zh-CN" sz="1400" dirty="0"/>
              <a:t>3)</a:t>
            </a:r>
            <a:endParaRPr lang="zh-CN" altLang="en-US" sz="1400" dirty="0"/>
          </a:p>
        </p:txBody>
      </p:sp>
      <p:grpSp>
        <p:nvGrpSpPr>
          <p:cNvPr id="11" name="组合 10">
            <a:extLst>
              <a:ext uri="{FF2B5EF4-FFF2-40B4-BE49-F238E27FC236}">
                <a16:creationId xmlns:a16="http://schemas.microsoft.com/office/drawing/2014/main" id="{B76F4772-EC8D-41A6-8C6A-E5A09D57C985}"/>
              </a:ext>
            </a:extLst>
          </p:cNvPr>
          <p:cNvGrpSpPr/>
          <p:nvPr/>
        </p:nvGrpSpPr>
        <p:grpSpPr>
          <a:xfrm>
            <a:off x="1103051" y="2209834"/>
            <a:ext cx="9985899" cy="3766815"/>
            <a:chOff x="1103051" y="2209834"/>
            <a:chExt cx="9985899" cy="3766815"/>
          </a:xfrm>
        </p:grpSpPr>
        <p:grpSp>
          <p:nvGrpSpPr>
            <p:cNvPr id="10" name="组合 9">
              <a:extLst>
                <a:ext uri="{FF2B5EF4-FFF2-40B4-BE49-F238E27FC236}">
                  <a16:creationId xmlns:a16="http://schemas.microsoft.com/office/drawing/2014/main" id="{56B6849F-437C-4434-9AB5-2B0B80906408}"/>
                </a:ext>
              </a:extLst>
            </p:cNvPr>
            <p:cNvGrpSpPr/>
            <p:nvPr/>
          </p:nvGrpSpPr>
          <p:grpSpPr>
            <a:xfrm>
              <a:off x="1103051" y="2209834"/>
              <a:ext cx="9985899" cy="3401692"/>
              <a:chOff x="1103051" y="2209834"/>
              <a:chExt cx="9985899" cy="3401692"/>
            </a:xfrm>
          </p:grpSpPr>
          <p:grpSp>
            <p:nvGrpSpPr>
              <p:cNvPr id="9" name="组合 8">
                <a:extLst>
                  <a:ext uri="{FF2B5EF4-FFF2-40B4-BE49-F238E27FC236}">
                    <a16:creationId xmlns:a16="http://schemas.microsoft.com/office/drawing/2014/main" id="{A5A0453C-0B67-4B74-8885-CF9800F15B78}"/>
                  </a:ext>
                </a:extLst>
              </p:cNvPr>
              <p:cNvGrpSpPr/>
              <p:nvPr/>
            </p:nvGrpSpPr>
            <p:grpSpPr>
              <a:xfrm>
                <a:off x="1103051" y="2209834"/>
                <a:ext cx="9985899" cy="3401692"/>
                <a:chOff x="1103051" y="2209834"/>
                <a:chExt cx="9985899" cy="3401692"/>
              </a:xfrm>
            </p:grpSpPr>
            <p:pic>
              <p:nvPicPr>
                <p:cNvPr id="6" name="图片 5">
                  <a:extLst>
                    <a:ext uri="{FF2B5EF4-FFF2-40B4-BE49-F238E27FC236}">
                      <a16:creationId xmlns:a16="http://schemas.microsoft.com/office/drawing/2014/main" id="{589310F8-69B6-42AE-8B6B-F0FFB0BF88DA}"/>
                    </a:ext>
                  </a:extLst>
                </p:cNvPr>
                <p:cNvPicPr>
                  <a:picLocks noChangeAspect="1"/>
                </p:cNvPicPr>
                <p:nvPr/>
              </p:nvPicPr>
              <p:blipFill rotWithShape="1">
                <a:blip r:embed="rId3">
                  <a:clrChange>
                    <a:clrFrom>
                      <a:srgbClr val="F2F2F2"/>
                    </a:clrFrom>
                    <a:clrTo>
                      <a:srgbClr val="F2F2F2">
                        <a:alpha val="0"/>
                      </a:srgbClr>
                    </a:clrTo>
                  </a:clrChange>
                  <a:extLst>
                    <a:ext uri="{BEBA8EAE-BF5A-486C-A8C5-ECC9F3942E4B}">
                      <a14:imgProps xmlns:a14="http://schemas.microsoft.com/office/drawing/2010/main">
                        <a14:imgLayer r:embed="rId4">
                          <a14:imgEffect>
                            <a14:sharpenSoften amount="30000"/>
                          </a14:imgEffect>
                        </a14:imgLayer>
                      </a14:imgProps>
                    </a:ext>
                  </a:extLst>
                </a:blip>
                <a:srcRect r="49732"/>
                <a:stretch/>
              </p:blipFill>
              <p:spPr>
                <a:xfrm>
                  <a:off x="1103051" y="2209835"/>
                  <a:ext cx="4652590" cy="3401691"/>
                </a:xfrm>
                <a:prstGeom prst="rect">
                  <a:avLst/>
                </a:prstGeom>
              </p:spPr>
            </p:pic>
            <p:pic>
              <p:nvPicPr>
                <p:cNvPr id="29" name="图片 28">
                  <a:extLst>
                    <a:ext uri="{FF2B5EF4-FFF2-40B4-BE49-F238E27FC236}">
                      <a16:creationId xmlns:a16="http://schemas.microsoft.com/office/drawing/2014/main" id="{3E62BF2D-62AA-4823-9D95-FE7FBF941843}"/>
                    </a:ext>
                  </a:extLst>
                </p:cNvPr>
                <p:cNvPicPr>
                  <a:picLocks noChangeAspect="1"/>
                </p:cNvPicPr>
                <p:nvPr/>
              </p:nvPicPr>
              <p:blipFill rotWithShape="1">
                <a:blip r:embed="rId3">
                  <a:clrChange>
                    <a:clrFrom>
                      <a:srgbClr val="F2F2F2"/>
                    </a:clrFrom>
                    <a:clrTo>
                      <a:srgbClr val="F2F2F2">
                        <a:alpha val="0"/>
                      </a:srgbClr>
                    </a:clrTo>
                  </a:clrChange>
                  <a:extLst>
                    <a:ext uri="{BEBA8EAE-BF5A-486C-A8C5-ECC9F3942E4B}">
                      <a14:imgProps xmlns:a14="http://schemas.microsoft.com/office/drawing/2010/main">
                        <a14:imgLayer r:embed="rId4">
                          <a14:imgEffect>
                            <a14:sharpenSoften amount="30000"/>
                          </a14:imgEffect>
                        </a14:imgLayer>
                      </a14:imgProps>
                    </a:ext>
                  </a:extLst>
                </a:blip>
                <a:srcRect l="51127"/>
                <a:stretch/>
              </p:blipFill>
              <p:spPr>
                <a:xfrm>
                  <a:off x="6565343" y="2209834"/>
                  <a:ext cx="4523607" cy="3401691"/>
                </a:xfrm>
                <a:prstGeom prst="rect">
                  <a:avLst/>
                </a:prstGeom>
              </p:spPr>
            </p:pic>
          </p:grpSp>
          <p:sp>
            <p:nvSpPr>
              <p:cNvPr id="30" name="矩形 29">
                <a:extLst>
                  <a:ext uri="{FF2B5EF4-FFF2-40B4-BE49-F238E27FC236}">
                    <a16:creationId xmlns:a16="http://schemas.microsoft.com/office/drawing/2014/main" id="{343EFA02-8B8D-4B74-AB70-780D79D198AB}"/>
                  </a:ext>
                </a:extLst>
              </p:cNvPr>
              <p:cNvSpPr/>
              <p:nvPr/>
            </p:nvSpPr>
            <p:spPr>
              <a:xfrm>
                <a:off x="2365720" y="4505728"/>
                <a:ext cx="758162" cy="17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800" dirty="0">
                    <a:solidFill>
                      <a:schemeClr val="tx1"/>
                    </a:solidFill>
                  </a:rPr>
                  <a:t>删失</a:t>
                </a:r>
              </a:p>
            </p:txBody>
          </p:sp>
          <p:sp>
            <p:nvSpPr>
              <p:cNvPr id="31" name="矩形 30">
                <a:extLst>
                  <a:ext uri="{FF2B5EF4-FFF2-40B4-BE49-F238E27FC236}">
                    <a16:creationId xmlns:a16="http://schemas.microsoft.com/office/drawing/2014/main" id="{8E8662AB-5153-4B10-A56C-51DFF9E247D1}"/>
                  </a:ext>
                </a:extLst>
              </p:cNvPr>
              <p:cNvSpPr/>
              <p:nvPr/>
            </p:nvSpPr>
            <p:spPr>
              <a:xfrm>
                <a:off x="3123882" y="4942895"/>
                <a:ext cx="1454545" cy="2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时间</a:t>
                </a:r>
                <a:r>
                  <a:rPr lang="en-US" altLang="zh-CN" sz="800" dirty="0">
                    <a:solidFill>
                      <a:schemeClr val="tx1"/>
                    </a:solidFill>
                  </a:rPr>
                  <a:t>(</a:t>
                </a:r>
                <a:r>
                  <a:rPr lang="zh-CN" altLang="en-US" sz="800" dirty="0">
                    <a:solidFill>
                      <a:schemeClr val="tx1"/>
                    </a:solidFill>
                  </a:rPr>
                  <a:t>月</a:t>
                </a:r>
                <a:r>
                  <a:rPr lang="en-US" altLang="zh-CN" sz="800" dirty="0">
                    <a:solidFill>
                      <a:schemeClr val="tx1"/>
                    </a:solidFill>
                  </a:rPr>
                  <a:t>)</a:t>
                </a:r>
                <a:endParaRPr lang="zh-CN" altLang="en-US" sz="800" dirty="0">
                  <a:solidFill>
                    <a:schemeClr val="tx1"/>
                  </a:solidFill>
                </a:endParaRPr>
              </a:p>
            </p:txBody>
          </p:sp>
          <p:sp>
            <p:nvSpPr>
              <p:cNvPr id="32" name="矩形 31">
                <a:extLst>
                  <a:ext uri="{FF2B5EF4-FFF2-40B4-BE49-F238E27FC236}">
                    <a16:creationId xmlns:a16="http://schemas.microsoft.com/office/drawing/2014/main" id="{8695E8B2-A812-4BA0-9969-6F7A3C98531E}"/>
                  </a:ext>
                </a:extLst>
              </p:cNvPr>
              <p:cNvSpPr/>
              <p:nvPr/>
            </p:nvSpPr>
            <p:spPr>
              <a:xfrm>
                <a:off x="1225761" y="4978550"/>
                <a:ext cx="1454545" cy="2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800" dirty="0">
                    <a:solidFill>
                      <a:schemeClr val="tx1"/>
                    </a:solidFill>
                  </a:rPr>
                  <a:t>风险患者数：</a:t>
                </a:r>
              </a:p>
            </p:txBody>
          </p:sp>
          <p:sp>
            <p:nvSpPr>
              <p:cNvPr id="33" name="矩形 32">
                <a:extLst>
                  <a:ext uri="{FF2B5EF4-FFF2-40B4-BE49-F238E27FC236}">
                    <a16:creationId xmlns:a16="http://schemas.microsoft.com/office/drawing/2014/main" id="{6314308A-FDB3-4618-A973-1422F9A93337}"/>
                  </a:ext>
                </a:extLst>
              </p:cNvPr>
              <p:cNvSpPr/>
              <p:nvPr/>
            </p:nvSpPr>
            <p:spPr>
              <a:xfrm>
                <a:off x="1336771" y="2868433"/>
                <a:ext cx="348406" cy="1544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800" dirty="0">
                    <a:solidFill>
                      <a:schemeClr val="tx1"/>
                    </a:solidFill>
                  </a:rPr>
                  <a:t>生存率，</a:t>
                </a:r>
                <a:r>
                  <a:rPr lang="en-US" altLang="zh-CN" sz="800" dirty="0">
                    <a:solidFill>
                      <a:schemeClr val="tx1"/>
                    </a:solidFill>
                  </a:rPr>
                  <a:t>%</a:t>
                </a:r>
                <a:endParaRPr lang="zh-CN" altLang="en-US" sz="800" dirty="0">
                  <a:solidFill>
                    <a:schemeClr val="tx1"/>
                  </a:solidFill>
                </a:endParaRPr>
              </a:p>
            </p:txBody>
          </p:sp>
          <p:sp>
            <p:nvSpPr>
              <p:cNvPr id="34" name="矩形 33">
                <a:extLst>
                  <a:ext uri="{FF2B5EF4-FFF2-40B4-BE49-F238E27FC236}">
                    <a16:creationId xmlns:a16="http://schemas.microsoft.com/office/drawing/2014/main" id="{BE15A9A5-15E5-456C-AA2E-63DE501472B4}"/>
                  </a:ext>
                </a:extLst>
              </p:cNvPr>
              <p:cNvSpPr/>
              <p:nvPr/>
            </p:nvSpPr>
            <p:spPr>
              <a:xfrm>
                <a:off x="4245026" y="2360840"/>
                <a:ext cx="1454545" cy="570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CN" altLang="en-US" sz="800" b="1" dirty="0">
                    <a:solidFill>
                      <a:schemeClr val="tx1"/>
                    </a:solidFill>
                  </a:rPr>
                  <a:t>下一治疗线的中位</a:t>
                </a:r>
                <a:r>
                  <a:rPr lang="en-US" altLang="zh-CN" sz="800" b="1" dirty="0">
                    <a:solidFill>
                      <a:schemeClr val="tx1"/>
                    </a:solidFill>
                  </a:rPr>
                  <a:t>PFS(AP ITT)</a:t>
                </a:r>
              </a:p>
              <a:p>
                <a:r>
                  <a:rPr lang="zh-CN" altLang="en-US" sz="800" dirty="0">
                    <a:solidFill>
                      <a:schemeClr val="tx1"/>
                    </a:solidFill>
                  </a:rPr>
                  <a:t>瑞派替尼：</a:t>
                </a:r>
                <a:r>
                  <a:rPr lang="en-US" altLang="zh-CN" sz="800" dirty="0">
                    <a:solidFill>
                      <a:schemeClr val="tx1"/>
                    </a:solidFill>
                  </a:rPr>
                  <a:t>7.7</a:t>
                </a:r>
                <a:r>
                  <a:rPr lang="zh-CN" altLang="en-US" sz="800" dirty="0">
                    <a:solidFill>
                      <a:schemeClr val="tx1"/>
                    </a:solidFill>
                  </a:rPr>
                  <a:t>个月，</a:t>
                </a:r>
                <a:r>
                  <a:rPr lang="en-US" altLang="zh-CN" sz="800" dirty="0">
                    <a:solidFill>
                      <a:schemeClr val="tx1"/>
                    </a:solidFill>
                  </a:rPr>
                  <a:t>95%CI</a:t>
                </a:r>
                <a:r>
                  <a:rPr lang="zh-CN" altLang="en-US" sz="800" dirty="0">
                    <a:solidFill>
                      <a:schemeClr val="tx1"/>
                    </a:solidFill>
                  </a:rPr>
                  <a:t>，</a:t>
                </a:r>
                <a:r>
                  <a:rPr lang="en-US" altLang="zh-CN" sz="800" dirty="0">
                    <a:solidFill>
                      <a:schemeClr val="tx1"/>
                    </a:solidFill>
                  </a:rPr>
                  <a:t>6.3-9.5</a:t>
                </a:r>
              </a:p>
              <a:p>
                <a:r>
                  <a:rPr lang="zh-CN" altLang="en-US" sz="800" dirty="0">
                    <a:solidFill>
                      <a:schemeClr val="tx1"/>
                    </a:solidFill>
                  </a:rPr>
                  <a:t>舒尼替尼：</a:t>
                </a:r>
                <a:r>
                  <a:rPr lang="en-US" altLang="zh-CN" sz="800" dirty="0">
                    <a:solidFill>
                      <a:schemeClr val="tx1"/>
                    </a:solidFill>
                  </a:rPr>
                  <a:t>6.5</a:t>
                </a:r>
                <a:r>
                  <a:rPr lang="zh-CN" altLang="en-US" sz="800" dirty="0">
                    <a:solidFill>
                      <a:schemeClr val="tx1"/>
                    </a:solidFill>
                  </a:rPr>
                  <a:t>个月，</a:t>
                </a:r>
                <a:r>
                  <a:rPr lang="en-US" altLang="zh-CN" sz="800" dirty="0">
                    <a:solidFill>
                      <a:schemeClr val="tx1"/>
                    </a:solidFill>
                  </a:rPr>
                  <a:t>95%CI</a:t>
                </a:r>
                <a:r>
                  <a:rPr lang="zh-CN" altLang="en-US" sz="800" dirty="0">
                    <a:solidFill>
                      <a:schemeClr val="tx1"/>
                    </a:solidFill>
                  </a:rPr>
                  <a:t>，</a:t>
                </a:r>
                <a:r>
                  <a:rPr lang="en-US" altLang="zh-CN" sz="800" dirty="0">
                    <a:solidFill>
                      <a:schemeClr val="tx1"/>
                    </a:solidFill>
                  </a:rPr>
                  <a:t>5.5-8.5</a:t>
                </a:r>
              </a:p>
              <a:p>
                <a:r>
                  <a:rPr lang="en-US" altLang="zh-CN" sz="800" dirty="0">
                    <a:solidFill>
                      <a:schemeClr val="tx1"/>
                    </a:solidFill>
                  </a:rPr>
                  <a:t>HR</a:t>
                </a:r>
                <a:r>
                  <a:rPr lang="zh-CN" altLang="en-US" sz="800" dirty="0">
                    <a:solidFill>
                      <a:schemeClr val="tx1"/>
                    </a:solidFill>
                  </a:rPr>
                  <a:t>：</a:t>
                </a:r>
                <a:r>
                  <a:rPr lang="en-US" altLang="zh-CN" sz="800" dirty="0">
                    <a:solidFill>
                      <a:schemeClr val="tx1"/>
                    </a:solidFill>
                  </a:rPr>
                  <a:t>1.01</a:t>
                </a:r>
                <a:r>
                  <a:rPr lang="zh-CN" altLang="en-US" sz="800" dirty="0">
                    <a:solidFill>
                      <a:schemeClr val="tx1"/>
                    </a:solidFill>
                  </a:rPr>
                  <a:t>；</a:t>
                </a:r>
                <a:r>
                  <a:rPr lang="en-US" altLang="zh-CN" sz="800" dirty="0">
                    <a:solidFill>
                      <a:schemeClr val="tx1"/>
                    </a:solidFill>
                  </a:rPr>
                  <a:t>95% CI</a:t>
                </a:r>
                <a:r>
                  <a:rPr lang="zh-CN" altLang="en-US" sz="800" dirty="0">
                    <a:solidFill>
                      <a:schemeClr val="tx1"/>
                    </a:solidFill>
                  </a:rPr>
                  <a:t>，</a:t>
                </a:r>
                <a:r>
                  <a:rPr lang="en-US" altLang="zh-CN" sz="800" dirty="0">
                    <a:solidFill>
                      <a:schemeClr val="tx1"/>
                    </a:solidFill>
                  </a:rPr>
                  <a:t>0.76-1.34</a:t>
                </a:r>
              </a:p>
            </p:txBody>
          </p:sp>
          <p:sp>
            <p:nvSpPr>
              <p:cNvPr id="35" name="矩形 34">
                <a:extLst>
                  <a:ext uri="{FF2B5EF4-FFF2-40B4-BE49-F238E27FC236}">
                    <a16:creationId xmlns:a16="http://schemas.microsoft.com/office/drawing/2014/main" id="{55B9D0C0-CEDC-42E3-9B9B-92EC44AACF7F}"/>
                  </a:ext>
                </a:extLst>
              </p:cNvPr>
              <p:cNvSpPr/>
              <p:nvPr/>
            </p:nvSpPr>
            <p:spPr>
              <a:xfrm>
                <a:off x="6613620" y="2868433"/>
                <a:ext cx="348406" cy="1544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800" dirty="0">
                    <a:solidFill>
                      <a:schemeClr val="tx1"/>
                    </a:solidFill>
                  </a:rPr>
                  <a:t>生存率，</a:t>
                </a:r>
                <a:r>
                  <a:rPr lang="en-US" altLang="zh-CN" sz="800" dirty="0">
                    <a:solidFill>
                      <a:schemeClr val="tx1"/>
                    </a:solidFill>
                  </a:rPr>
                  <a:t>%</a:t>
                </a:r>
                <a:endParaRPr lang="zh-CN" altLang="en-US" sz="800" dirty="0">
                  <a:solidFill>
                    <a:schemeClr val="tx1"/>
                  </a:solidFill>
                </a:endParaRPr>
              </a:p>
            </p:txBody>
          </p:sp>
          <p:sp>
            <p:nvSpPr>
              <p:cNvPr id="36" name="矩形 35">
                <a:extLst>
                  <a:ext uri="{FF2B5EF4-FFF2-40B4-BE49-F238E27FC236}">
                    <a16:creationId xmlns:a16="http://schemas.microsoft.com/office/drawing/2014/main" id="{783EB903-9080-4916-9DB7-8F9AC9058C02}"/>
                  </a:ext>
                </a:extLst>
              </p:cNvPr>
              <p:cNvSpPr/>
              <p:nvPr/>
            </p:nvSpPr>
            <p:spPr>
              <a:xfrm>
                <a:off x="6479364" y="4978550"/>
                <a:ext cx="1454545" cy="2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800" dirty="0">
                    <a:solidFill>
                      <a:schemeClr val="tx1"/>
                    </a:solidFill>
                  </a:rPr>
                  <a:t>风险患者数：</a:t>
                </a:r>
              </a:p>
            </p:txBody>
          </p:sp>
          <p:sp>
            <p:nvSpPr>
              <p:cNvPr id="37" name="矩形 36">
                <a:extLst>
                  <a:ext uri="{FF2B5EF4-FFF2-40B4-BE49-F238E27FC236}">
                    <a16:creationId xmlns:a16="http://schemas.microsoft.com/office/drawing/2014/main" id="{2AFE1464-41D6-47B9-82E5-6292EA65B99B}"/>
                  </a:ext>
                </a:extLst>
              </p:cNvPr>
              <p:cNvSpPr/>
              <p:nvPr/>
            </p:nvSpPr>
            <p:spPr>
              <a:xfrm>
                <a:off x="8467013" y="4978549"/>
                <a:ext cx="1454545" cy="2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时间</a:t>
                </a:r>
                <a:r>
                  <a:rPr lang="en-US" altLang="zh-CN" sz="800" dirty="0">
                    <a:solidFill>
                      <a:schemeClr val="tx1"/>
                    </a:solidFill>
                  </a:rPr>
                  <a:t>(</a:t>
                </a:r>
                <a:r>
                  <a:rPr lang="zh-CN" altLang="en-US" sz="800" dirty="0">
                    <a:solidFill>
                      <a:schemeClr val="tx1"/>
                    </a:solidFill>
                  </a:rPr>
                  <a:t>月</a:t>
                </a:r>
                <a:r>
                  <a:rPr lang="en-US" altLang="zh-CN" sz="800" dirty="0">
                    <a:solidFill>
                      <a:schemeClr val="tx1"/>
                    </a:solidFill>
                  </a:rPr>
                  <a:t>)</a:t>
                </a:r>
                <a:endParaRPr lang="zh-CN" altLang="en-US" sz="800" dirty="0">
                  <a:solidFill>
                    <a:schemeClr val="tx1"/>
                  </a:solidFill>
                </a:endParaRPr>
              </a:p>
            </p:txBody>
          </p:sp>
          <p:sp>
            <p:nvSpPr>
              <p:cNvPr id="38" name="矩形 37">
                <a:extLst>
                  <a:ext uri="{FF2B5EF4-FFF2-40B4-BE49-F238E27FC236}">
                    <a16:creationId xmlns:a16="http://schemas.microsoft.com/office/drawing/2014/main" id="{384F74A9-6924-4631-A1D2-7528F6109436}"/>
                  </a:ext>
                </a:extLst>
              </p:cNvPr>
              <p:cNvSpPr/>
              <p:nvPr/>
            </p:nvSpPr>
            <p:spPr>
              <a:xfrm>
                <a:off x="7629870" y="4502504"/>
                <a:ext cx="758162" cy="17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800" dirty="0">
                    <a:solidFill>
                      <a:schemeClr val="tx1"/>
                    </a:solidFill>
                  </a:rPr>
                  <a:t>删失</a:t>
                </a:r>
              </a:p>
            </p:txBody>
          </p:sp>
          <p:sp>
            <p:nvSpPr>
              <p:cNvPr id="39" name="矩形 38">
                <a:extLst>
                  <a:ext uri="{FF2B5EF4-FFF2-40B4-BE49-F238E27FC236}">
                    <a16:creationId xmlns:a16="http://schemas.microsoft.com/office/drawing/2014/main" id="{1F86D31A-2BDE-4BFB-8A71-2C3120BF86E9}"/>
                  </a:ext>
                </a:extLst>
              </p:cNvPr>
              <p:cNvSpPr/>
              <p:nvPr/>
            </p:nvSpPr>
            <p:spPr>
              <a:xfrm>
                <a:off x="9344940" y="2360840"/>
                <a:ext cx="1656435" cy="570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CN" altLang="en-US" sz="800" b="1" dirty="0">
                    <a:solidFill>
                      <a:schemeClr val="tx1"/>
                    </a:solidFill>
                  </a:rPr>
                  <a:t>下一治疗线的中位</a:t>
                </a:r>
                <a:r>
                  <a:rPr lang="en-US" altLang="zh-CN" sz="800" b="1" dirty="0">
                    <a:solidFill>
                      <a:schemeClr val="tx1"/>
                    </a:solidFill>
                  </a:rPr>
                  <a:t>PFS(</a:t>
                </a:r>
                <a:r>
                  <a:rPr lang="zh-CN" altLang="en-US" sz="800" b="1" dirty="0">
                    <a:solidFill>
                      <a:schemeClr val="tx1"/>
                    </a:solidFill>
                  </a:rPr>
                  <a:t>外显子</a:t>
                </a:r>
                <a:r>
                  <a:rPr lang="en-US" altLang="zh-CN" sz="800" b="1" dirty="0">
                    <a:solidFill>
                      <a:schemeClr val="tx1"/>
                    </a:solidFill>
                  </a:rPr>
                  <a:t>11 ITT)</a:t>
                </a:r>
              </a:p>
              <a:p>
                <a:r>
                  <a:rPr lang="zh-CN" altLang="en-US" sz="800" dirty="0">
                    <a:solidFill>
                      <a:schemeClr val="tx1"/>
                    </a:solidFill>
                  </a:rPr>
                  <a:t>瑞派替尼：</a:t>
                </a:r>
                <a:r>
                  <a:rPr lang="en-US" altLang="zh-CN" sz="800" dirty="0">
                    <a:solidFill>
                      <a:schemeClr val="tx1"/>
                    </a:solidFill>
                  </a:rPr>
                  <a:t>8.2</a:t>
                </a:r>
                <a:r>
                  <a:rPr lang="zh-CN" altLang="en-US" sz="800" dirty="0">
                    <a:solidFill>
                      <a:schemeClr val="tx1"/>
                    </a:solidFill>
                  </a:rPr>
                  <a:t>个月，</a:t>
                </a:r>
                <a:r>
                  <a:rPr lang="en-US" altLang="zh-CN" sz="800" dirty="0">
                    <a:solidFill>
                      <a:schemeClr val="tx1"/>
                    </a:solidFill>
                  </a:rPr>
                  <a:t>95%CI</a:t>
                </a:r>
                <a:r>
                  <a:rPr lang="zh-CN" altLang="en-US" sz="800" dirty="0">
                    <a:solidFill>
                      <a:schemeClr val="tx1"/>
                    </a:solidFill>
                  </a:rPr>
                  <a:t>，</a:t>
                </a:r>
                <a:r>
                  <a:rPr lang="en-US" altLang="zh-CN" sz="800" dirty="0">
                    <a:solidFill>
                      <a:schemeClr val="tx1"/>
                    </a:solidFill>
                  </a:rPr>
                  <a:t>5.9-9.5</a:t>
                </a:r>
              </a:p>
              <a:p>
                <a:r>
                  <a:rPr lang="zh-CN" altLang="en-US" sz="800" dirty="0">
                    <a:solidFill>
                      <a:schemeClr val="tx1"/>
                    </a:solidFill>
                  </a:rPr>
                  <a:t>舒尼替尼：</a:t>
                </a:r>
                <a:r>
                  <a:rPr lang="en-US" altLang="zh-CN" sz="800" dirty="0">
                    <a:solidFill>
                      <a:schemeClr val="tx1"/>
                    </a:solidFill>
                  </a:rPr>
                  <a:t>7.5</a:t>
                </a:r>
                <a:r>
                  <a:rPr lang="zh-CN" altLang="en-US" sz="800" dirty="0">
                    <a:solidFill>
                      <a:schemeClr val="tx1"/>
                    </a:solidFill>
                  </a:rPr>
                  <a:t>个月，</a:t>
                </a:r>
                <a:r>
                  <a:rPr lang="en-US" altLang="zh-CN" sz="800" dirty="0">
                    <a:solidFill>
                      <a:schemeClr val="tx1"/>
                    </a:solidFill>
                  </a:rPr>
                  <a:t>95%CI</a:t>
                </a:r>
                <a:r>
                  <a:rPr lang="zh-CN" altLang="en-US" sz="800" dirty="0">
                    <a:solidFill>
                      <a:schemeClr val="tx1"/>
                    </a:solidFill>
                  </a:rPr>
                  <a:t>，</a:t>
                </a:r>
                <a:r>
                  <a:rPr lang="en-US" altLang="zh-CN" sz="800" dirty="0">
                    <a:solidFill>
                      <a:schemeClr val="tx1"/>
                    </a:solidFill>
                  </a:rPr>
                  <a:t>5.5-8.8</a:t>
                </a:r>
              </a:p>
              <a:p>
                <a:r>
                  <a:rPr lang="en-US" altLang="zh-CN" sz="800" dirty="0">
                    <a:solidFill>
                      <a:schemeClr val="tx1"/>
                    </a:solidFill>
                  </a:rPr>
                  <a:t>HR</a:t>
                </a:r>
                <a:r>
                  <a:rPr lang="zh-CN" altLang="en-US" sz="800" dirty="0">
                    <a:solidFill>
                      <a:schemeClr val="tx1"/>
                    </a:solidFill>
                  </a:rPr>
                  <a:t>：</a:t>
                </a:r>
                <a:r>
                  <a:rPr lang="en-US" altLang="zh-CN" sz="800" dirty="0">
                    <a:solidFill>
                      <a:schemeClr val="tx1"/>
                    </a:solidFill>
                  </a:rPr>
                  <a:t>1.14</a:t>
                </a:r>
                <a:r>
                  <a:rPr lang="zh-CN" altLang="en-US" sz="800" dirty="0">
                    <a:solidFill>
                      <a:schemeClr val="tx1"/>
                    </a:solidFill>
                  </a:rPr>
                  <a:t>；</a:t>
                </a:r>
                <a:r>
                  <a:rPr lang="en-US" altLang="zh-CN" sz="800" dirty="0">
                    <a:solidFill>
                      <a:schemeClr val="tx1"/>
                    </a:solidFill>
                  </a:rPr>
                  <a:t>95% CI</a:t>
                </a:r>
                <a:r>
                  <a:rPr lang="zh-CN" altLang="en-US" sz="800" dirty="0">
                    <a:solidFill>
                      <a:schemeClr val="tx1"/>
                    </a:solidFill>
                  </a:rPr>
                  <a:t>，</a:t>
                </a:r>
                <a:r>
                  <a:rPr lang="en-US" altLang="zh-CN" sz="800" dirty="0">
                    <a:solidFill>
                      <a:schemeClr val="tx1"/>
                    </a:solidFill>
                  </a:rPr>
                  <a:t>0.81-1.59</a:t>
                </a:r>
              </a:p>
            </p:txBody>
          </p:sp>
        </p:grpSp>
        <p:sp>
          <p:nvSpPr>
            <p:cNvPr id="40" name="文本框 39">
              <a:extLst>
                <a:ext uri="{FF2B5EF4-FFF2-40B4-BE49-F238E27FC236}">
                  <a16:creationId xmlns:a16="http://schemas.microsoft.com/office/drawing/2014/main" id="{C870F9D3-1870-4BA0-9BB2-1ADC36C687EF}"/>
                </a:ext>
              </a:extLst>
            </p:cNvPr>
            <p:cNvSpPr txBox="1"/>
            <p:nvPr/>
          </p:nvSpPr>
          <p:spPr>
            <a:xfrm>
              <a:off x="1720538" y="5699650"/>
              <a:ext cx="8750921" cy="276999"/>
            </a:xfrm>
            <a:prstGeom prst="rect">
              <a:avLst/>
            </a:prstGeom>
            <a:noFill/>
          </p:spPr>
          <p:txBody>
            <a:bodyPr wrap="none" rtlCol="0">
              <a:spAutoFit/>
            </a:bodyPr>
            <a:lstStyle/>
            <a:p>
              <a:pPr algn="ctr"/>
              <a:r>
                <a:rPr lang="zh-CN" altLang="en-US" sz="1200" b="1" dirty="0"/>
                <a:t>图</a:t>
              </a:r>
              <a:r>
                <a:rPr lang="en-US" altLang="zh-CN" sz="1200" b="1" dirty="0"/>
                <a:t>3. AP ITT(A)</a:t>
              </a:r>
              <a:r>
                <a:rPr lang="zh-CN" altLang="en-US" sz="1200" b="1" dirty="0"/>
                <a:t>和</a:t>
              </a:r>
              <a:r>
                <a:rPr lang="en-US" altLang="zh-CN" sz="1200" b="1" dirty="0"/>
                <a:t>KIT</a:t>
              </a:r>
              <a:r>
                <a:rPr lang="zh-CN" altLang="en-US" sz="1200" b="1" dirty="0"/>
                <a:t>外显子</a:t>
              </a:r>
              <a:r>
                <a:rPr lang="en-US" altLang="zh-CN" sz="1200" b="1" dirty="0"/>
                <a:t>11 ITT(B)</a:t>
              </a:r>
              <a:r>
                <a:rPr lang="zh-CN" altLang="en-US" sz="1200" b="1" dirty="0"/>
                <a:t>人群中按随机治疗分配</a:t>
              </a:r>
              <a:r>
                <a:rPr lang="en-US" altLang="zh-CN" sz="1200" b="1" dirty="0"/>
                <a:t>(</a:t>
              </a:r>
              <a:r>
                <a:rPr lang="zh-CN" altLang="en-US" sz="1200" b="1" dirty="0"/>
                <a:t>瑞派替尼或舒尼替尼</a:t>
              </a:r>
              <a:r>
                <a:rPr lang="en-US" altLang="zh-CN" sz="1200" b="1" dirty="0"/>
                <a:t>)</a:t>
              </a:r>
              <a:r>
                <a:rPr lang="zh-CN" altLang="en-US" sz="1200" b="1" dirty="0"/>
                <a:t>的下一治疗线</a:t>
              </a:r>
              <a:r>
                <a:rPr lang="en-US" altLang="zh-CN" sz="1200" b="1" dirty="0"/>
                <a:t>PFS</a:t>
              </a:r>
              <a:r>
                <a:rPr lang="zh-CN" altLang="en-US" sz="1200" b="1" dirty="0"/>
                <a:t>的</a:t>
              </a:r>
              <a:r>
                <a:rPr lang="en-US" altLang="zh-CN" sz="1200" b="1" dirty="0"/>
                <a:t>Kaplan-Meier</a:t>
              </a:r>
              <a:r>
                <a:rPr lang="zh-CN" altLang="en-US" sz="1200" b="1" dirty="0"/>
                <a:t>分析</a:t>
              </a:r>
            </a:p>
          </p:txBody>
        </p:sp>
      </p:grpSp>
      <p:sp>
        <p:nvSpPr>
          <p:cNvPr id="2" name="矩形 1">
            <a:extLst>
              <a:ext uri="{FF2B5EF4-FFF2-40B4-BE49-F238E27FC236}">
                <a16:creationId xmlns:a16="http://schemas.microsoft.com/office/drawing/2014/main" id="{F1B086CF-1697-84E0-CF1A-E42878E65814}"/>
              </a:ext>
            </a:extLst>
          </p:cNvPr>
          <p:cNvSpPr/>
          <p:nvPr/>
        </p:nvSpPr>
        <p:spPr>
          <a:xfrm>
            <a:off x="1275907" y="5307949"/>
            <a:ext cx="711834" cy="2422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zh-CN" altLang="en-US" sz="800" dirty="0"/>
              <a:t>瑞派替尼</a:t>
            </a:r>
            <a:endParaRPr lang="en-US" altLang="zh-CN" sz="800" dirty="0"/>
          </a:p>
          <a:p>
            <a:pPr algn="r"/>
            <a:r>
              <a:rPr lang="zh-CN" altLang="en-US" sz="800" dirty="0"/>
              <a:t>舒尼替尼</a:t>
            </a:r>
          </a:p>
        </p:txBody>
      </p:sp>
      <p:sp>
        <p:nvSpPr>
          <p:cNvPr id="3" name="矩形 2">
            <a:extLst>
              <a:ext uri="{FF2B5EF4-FFF2-40B4-BE49-F238E27FC236}">
                <a16:creationId xmlns:a16="http://schemas.microsoft.com/office/drawing/2014/main" id="{CCF4B083-0FD7-EA7D-0F52-4A6413A07A3D}"/>
              </a:ext>
            </a:extLst>
          </p:cNvPr>
          <p:cNvSpPr/>
          <p:nvPr/>
        </p:nvSpPr>
        <p:spPr>
          <a:xfrm>
            <a:off x="6565343" y="5279797"/>
            <a:ext cx="711834" cy="2422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zh-CN" altLang="en-US" sz="800" dirty="0"/>
              <a:t>瑞派替尼</a:t>
            </a:r>
            <a:endParaRPr lang="en-US" altLang="zh-CN" sz="800" dirty="0"/>
          </a:p>
          <a:p>
            <a:pPr algn="r"/>
            <a:r>
              <a:rPr lang="zh-CN" altLang="en-US" sz="800" dirty="0"/>
              <a:t>舒尼替尼</a:t>
            </a:r>
          </a:p>
        </p:txBody>
      </p:sp>
      <p:sp>
        <p:nvSpPr>
          <p:cNvPr id="5" name="文本框 3">
            <a:extLst>
              <a:ext uri="{FF2B5EF4-FFF2-40B4-BE49-F238E27FC236}">
                <a16:creationId xmlns:a16="http://schemas.microsoft.com/office/drawing/2014/main" id="{0A172F01-9C0C-FEB4-3C0C-4E56B9A1F83D}"/>
              </a:ext>
            </a:extLst>
          </p:cNvPr>
          <p:cNvSpPr txBox="1"/>
          <p:nvPr/>
        </p:nvSpPr>
        <p:spPr>
          <a:xfrm>
            <a:off x="331129" y="6516381"/>
            <a:ext cx="6349711" cy="215444"/>
          </a:xfrm>
          <a:prstGeom prst="rect">
            <a:avLst/>
          </a:prstGeom>
          <a:noFill/>
        </p:spPr>
        <p:txBody>
          <a:bodyPr wrap="square">
            <a:spAutoFit/>
          </a:bodyPr>
          <a:lstStyle/>
          <a:p>
            <a:r>
              <a:rPr lang="it-IT" altLang="zh-CN" sz="800" dirty="0">
                <a:ea typeface="微软雅黑" panose="020B0503020204020204" pitchFamily="34" charset="-122"/>
                <a:sym typeface="Arial" panose="020B0604020202020204" pitchFamily="34" charset="0"/>
              </a:rPr>
              <a:t>Robin Lewis Jones, et al. 2023 ASCO</a:t>
            </a:r>
            <a:r>
              <a:rPr lang="en-US" altLang="zh-CN" sz="800" dirty="0">
                <a:ea typeface="微软雅黑" panose="020B0503020204020204" pitchFamily="34" charset="-122"/>
                <a:sym typeface="Arial" panose="020B0604020202020204" pitchFamily="34" charset="0"/>
              </a:rPr>
              <a:t>.</a:t>
            </a:r>
            <a:r>
              <a:rPr lang="en-US" sz="800" dirty="0">
                <a:solidFill>
                  <a:schemeClr val="tx1"/>
                </a:solidFill>
                <a:ea typeface="微软雅黑" panose="020B0503020204020204" pitchFamily="34" charset="-122"/>
                <a:cs typeface="Arial" panose="020B0604020202020204" pitchFamily="34" charset="0"/>
              </a:rPr>
              <a:t>Poster Bd #458</a:t>
            </a:r>
          </a:p>
        </p:txBody>
      </p:sp>
    </p:spTree>
    <p:extLst>
      <p:ext uri="{BB962C8B-B14F-4D97-AF65-F5344CB8AC3E}">
        <p14:creationId xmlns:p14="http://schemas.microsoft.com/office/powerpoint/2010/main" val="424037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EECD6BA-457F-4E04-98B7-5ABC979C8803}"/>
              </a:ext>
            </a:extLst>
          </p:cNvPr>
          <p:cNvSpPr txBox="1">
            <a:spLocks/>
          </p:cNvSpPr>
          <p:nvPr/>
        </p:nvSpPr>
        <p:spPr>
          <a:xfrm>
            <a:off x="938686" y="220358"/>
            <a:ext cx="11253314" cy="923716"/>
          </a:xfrm>
          <a:prstGeom prst="rect">
            <a:avLst/>
          </a:prstGeom>
        </p:spPr>
        <p:txBody>
          <a:bodyPr vert="horz" lIns="91434" tIns="45718" rIns="91434" bIns="45718" rtlCol="0" anchor="ctr">
            <a:normAutofit/>
          </a:bodyPr>
          <a:lstStyle>
            <a:lvl1pPr algn="l" defTabSz="1219090" rtl="0" eaLnBrk="1" latinLnBrk="0" hangingPunct="1">
              <a:lnSpc>
                <a:spcPct val="90000"/>
              </a:lnSpc>
              <a:spcBef>
                <a:spcPct val="0"/>
              </a:spcBef>
              <a:buNone/>
              <a:defRPr sz="2800" b="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研究结果：安全性</a:t>
            </a:r>
          </a:p>
        </p:txBody>
      </p:sp>
      <p:sp>
        <p:nvSpPr>
          <p:cNvPr id="22" name="矩形 21">
            <a:extLst>
              <a:ext uri="{FF2B5EF4-FFF2-40B4-BE49-F238E27FC236}">
                <a16:creationId xmlns:a16="http://schemas.microsoft.com/office/drawing/2014/main" id="{6AE7BE7A-F5B6-4DAE-A018-191EB1ECDE49}"/>
              </a:ext>
            </a:extLst>
          </p:cNvPr>
          <p:cNvSpPr/>
          <p:nvPr/>
        </p:nvSpPr>
        <p:spPr>
          <a:xfrm>
            <a:off x="1154586" y="1011676"/>
            <a:ext cx="10314628" cy="1670842"/>
          </a:xfrm>
          <a:prstGeom prst="rect">
            <a:avLst/>
          </a:prstGeom>
        </p:spPr>
        <p:txBody>
          <a:bodyPr wrap="square">
            <a:spAutoFit/>
          </a:bodyPr>
          <a:lstStyle/>
          <a:p>
            <a:pPr marL="285750" indent="-285750">
              <a:lnSpc>
                <a:spcPct val="120000"/>
              </a:lnSpc>
              <a:spcAft>
                <a:spcPts val="600"/>
              </a:spcAft>
              <a:buFont typeface="Arial" panose="020B0604020202020204" pitchFamily="34" charset="0"/>
              <a:buChar char="•"/>
            </a:pPr>
            <a:r>
              <a:rPr lang="zh-CN" altLang="en-US" sz="1400" dirty="0"/>
              <a:t>更新的安全性特征与初步分析一致</a:t>
            </a:r>
            <a:r>
              <a:rPr lang="en-US" altLang="zh-CN" sz="1400" dirty="0"/>
              <a:t>(</a:t>
            </a:r>
            <a:r>
              <a:rPr lang="zh-CN" altLang="en-US" sz="1400" dirty="0"/>
              <a:t>表</a:t>
            </a:r>
            <a:r>
              <a:rPr lang="en-US" altLang="zh-CN" sz="1400" dirty="0"/>
              <a:t>3)</a:t>
            </a:r>
            <a:r>
              <a:rPr lang="zh-CN" altLang="en-US" sz="1400" dirty="0"/>
              <a:t>：</a:t>
            </a:r>
            <a:endParaRPr lang="en-US" altLang="zh-CN" sz="1400" dirty="0"/>
          </a:p>
          <a:p>
            <a:pPr marL="742950" lvl="1" indent="-285750">
              <a:lnSpc>
                <a:spcPct val="120000"/>
              </a:lnSpc>
              <a:spcAft>
                <a:spcPts val="600"/>
              </a:spcAft>
              <a:buFont typeface="微软雅黑" panose="020B0503020204020204" pitchFamily="34" charset="-122"/>
              <a:buChar char="―"/>
            </a:pPr>
            <a:r>
              <a:rPr lang="zh-CN" altLang="en-US" sz="1400" dirty="0"/>
              <a:t>瑞派替尼组发生</a:t>
            </a:r>
            <a:r>
              <a:rPr lang="en-US" altLang="zh-CN" sz="1400" dirty="0"/>
              <a:t>3/4</a:t>
            </a:r>
            <a:r>
              <a:rPr lang="zh-CN" altLang="en-US" sz="1400" dirty="0"/>
              <a:t>级</a:t>
            </a:r>
            <a:r>
              <a:rPr lang="en-US" altLang="zh-CN" sz="1400" dirty="0"/>
              <a:t>TEAEs</a:t>
            </a:r>
            <a:r>
              <a:rPr lang="zh-CN" altLang="en-US" sz="1400" dirty="0"/>
              <a:t>的患者少于舒尼替尼组</a:t>
            </a:r>
            <a:r>
              <a:rPr lang="en-US" altLang="zh-CN" sz="1400" dirty="0"/>
              <a:t>(95</a:t>
            </a:r>
            <a:r>
              <a:rPr lang="zh-CN" altLang="en-US" sz="1400" dirty="0"/>
              <a:t>例</a:t>
            </a:r>
            <a:r>
              <a:rPr lang="en-US" altLang="zh-CN" sz="1400" dirty="0"/>
              <a:t>[42.6%]</a:t>
            </a:r>
            <a:r>
              <a:rPr lang="zh-CN" altLang="en-US" sz="1400" dirty="0"/>
              <a:t> </a:t>
            </a:r>
            <a:r>
              <a:rPr lang="en-US" altLang="zh-CN" sz="1400" dirty="0"/>
              <a:t>vs 149</a:t>
            </a:r>
            <a:r>
              <a:rPr lang="zh-CN" altLang="en-US" sz="1400" dirty="0"/>
              <a:t>例</a:t>
            </a:r>
            <a:r>
              <a:rPr lang="en-US" altLang="zh-CN" sz="1400" dirty="0"/>
              <a:t>[67.4%])</a:t>
            </a:r>
            <a:r>
              <a:rPr lang="zh-CN" altLang="en-US" sz="1400" dirty="0"/>
              <a:t>。</a:t>
            </a:r>
            <a:endParaRPr lang="en-US" altLang="zh-CN" sz="1400" dirty="0"/>
          </a:p>
          <a:p>
            <a:pPr marL="742950" lvl="1" indent="-285750">
              <a:lnSpc>
                <a:spcPct val="120000"/>
              </a:lnSpc>
              <a:spcAft>
                <a:spcPts val="600"/>
              </a:spcAft>
              <a:buFont typeface="微软雅黑" panose="020B0503020204020204" pitchFamily="34" charset="-122"/>
              <a:buChar char="―"/>
            </a:pPr>
            <a:r>
              <a:rPr lang="zh-CN" altLang="en-US" sz="1400" dirty="0"/>
              <a:t>瑞派替尼组因</a:t>
            </a:r>
            <a:r>
              <a:rPr lang="en-US" altLang="zh-CN" sz="1400" dirty="0"/>
              <a:t>TEAEs</a:t>
            </a:r>
            <a:r>
              <a:rPr lang="zh-CN" altLang="en-US" sz="1400" dirty="0"/>
              <a:t>而中断治疗、降低剂量以及停止治疗的发生率低于舒尼替尼组。</a:t>
            </a:r>
          </a:p>
          <a:p>
            <a:pPr marL="285750" indent="-285750">
              <a:lnSpc>
                <a:spcPct val="120000"/>
              </a:lnSpc>
              <a:spcAft>
                <a:spcPts val="600"/>
              </a:spcAft>
              <a:buFont typeface="Arial" panose="020B0604020202020204" pitchFamily="34" charset="0"/>
              <a:buChar char="•"/>
            </a:pPr>
            <a:r>
              <a:rPr lang="zh-CN" altLang="en-US" sz="1400" dirty="0"/>
              <a:t>瑞派替尼组中最常见的任何级别</a:t>
            </a:r>
            <a:r>
              <a:rPr lang="en-US" altLang="zh-CN" sz="1400" dirty="0"/>
              <a:t>TEAEs</a:t>
            </a:r>
            <a:r>
              <a:rPr lang="zh-CN" altLang="en-US" sz="1400" dirty="0"/>
              <a:t>为脱发、疲乏和肌痛，而舒尼替尼组为手足综合征、腹泻和高血压</a:t>
            </a:r>
            <a:r>
              <a:rPr lang="en-US" altLang="zh-CN" sz="1400" dirty="0"/>
              <a:t>(</a:t>
            </a:r>
            <a:r>
              <a:rPr lang="zh-CN" altLang="en-US" sz="1400" dirty="0"/>
              <a:t>表</a:t>
            </a:r>
            <a:r>
              <a:rPr lang="en-US" altLang="zh-CN" sz="1400" dirty="0"/>
              <a:t>4)</a:t>
            </a:r>
            <a:r>
              <a:rPr lang="zh-CN" altLang="en-US" sz="1400" dirty="0"/>
              <a:t>。</a:t>
            </a:r>
          </a:p>
          <a:p>
            <a:pPr marL="285750" indent="-285750">
              <a:lnSpc>
                <a:spcPct val="120000"/>
              </a:lnSpc>
              <a:spcAft>
                <a:spcPts val="600"/>
              </a:spcAft>
              <a:buFont typeface="Arial" panose="020B0604020202020204" pitchFamily="34" charset="0"/>
              <a:buChar char="•"/>
            </a:pPr>
            <a:r>
              <a:rPr lang="zh-CN" altLang="en-US" sz="1400" dirty="0"/>
              <a:t>瑞派替尼组和舒尼替尼组的中位</a:t>
            </a:r>
            <a:r>
              <a:rPr lang="en-US" altLang="zh-CN" sz="1400" dirty="0"/>
              <a:t>(</a:t>
            </a:r>
            <a:r>
              <a:rPr lang="zh-CN" altLang="en-US" sz="1400" dirty="0"/>
              <a:t>范围</a:t>
            </a:r>
            <a:r>
              <a:rPr lang="en-US" altLang="zh-CN" sz="1400" dirty="0"/>
              <a:t>)</a:t>
            </a:r>
            <a:r>
              <a:rPr lang="zh-CN" altLang="en-US" sz="1400" dirty="0"/>
              <a:t>治疗持续时间分别为</a:t>
            </a:r>
            <a:r>
              <a:rPr lang="en-US" altLang="zh-CN" sz="1400" dirty="0"/>
              <a:t>7.9(0.2–38.2)</a:t>
            </a:r>
            <a:r>
              <a:rPr lang="zh-CN" altLang="en-US" sz="1400" dirty="0"/>
              <a:t>个月及</a:t>
            </a:r>
            <a:r>
              <a:rPr lang="en-US" altLang="zh-CN" sz="1400" dirty="0"/>
              <a:t>6.5(0.2–38.3)</a:t>
            </a:r>
            <a:r>
              <a:rPr lang="zh-CN" altLang="en-US" sz="1400" dirty="0"/>
              <a:t>个月。</a:t>
            </a:r>
          </a:p>
        </p:txBody>
      </p:sp>
      <p:graphicFrame>
        <p:nvGraphicFramePr>
          <p:cNvPr id="24" name="object 80">
            <a:extLst>
              <a:ext uri="{FF2B5EF4-FFF2-40B4-BE49-F238E27FC236}">
                <a16:creationId xmlns:a16="http://schemas.microsoft.com/office/drawing/2014/main" id="{46217D88-A41B-4009-AF08-B974488A1199}"/>
              </a:ext>
            </a:extLst>
          </p:cNvPr>
          <p:cNvGraphicFramePr>
            <a:graphicFrameLocks noGrp="1"/>
          </p:cNvGraphicFramePr>
          <p:nvPr>
            <p:extLst>
              <p:ext uri="{D42A27DB-BD31-4B8C-83A1-F6EECF244321}">
                <p14:modId xmlns:p14="http://schemas.microsoft.com/office/powerpoint/2010/main" val="537581636"/>
              </p:ext>
            </p:extLst>
          </p:nvPr>
        </p:nvGraphicFramePr>
        <p:xfrm>
          <a:off x="1409700" y="2921582"/>
          <a:ext cx="5178069" cy="3001256"/>
        </p:xfrm>
        <a:graphic>
          <a:graphicData uri="http://schemas.openxmlformats.org/drawingml/2006/table">
            <a:tbl>
              <a:tblPr firstRow="1" bandRow="1">
                <a:tableStyleId>{2D5ABB26-0587-4C30-8999-92F81FD0307C}</a:tableStyleId>
              </a:tblPr>
              <a:tblGrid>
                <a:gridCol w="3022139">
                  <a:extLst>
                    <a:ext uri="{9D8B030D-6E8A-4147-A177-3AD203B41FA5}">
                      <a16:colId xmlns:a16="http://schemas.microsoft.com/office/drawing/2014/main" val="20000"/>
                    </a:ext>
                  </a:extLst>
                </a:gridCol>
                <a:gridCol w="1077965">
                  <a:extLst>
                    <a:ext uri="{9D8B030D-6E8A-4147-A177-3AD203B41FA5}">
                      <a16:colId xmlns:a16="http://schemas.microsoft.com/office/drawing/2014/main" val="20001"/>
                    </a:ext>
                  </a:extLst>
                </a:gridCol>
                <a:gridCol w="1077965">
                  <a:extLst>
                    <a:ext uri="{9D8B030D-6E8A-4147-A177-3AD203B41FA5}">
                      <a16:colId xmlns:a16="http://schemas.microsoft.com/office/drawing/2014/main" val="20002"/>
                    </a:ext>
                  </a:extLst>
                </a:gridCol>
              </a:tblGrid>
              <a:tr h="224648">
                <a:tc>
                  <a:txBody>
                    <a:bodyPr/>
                    <a:lstStyle/>
                    <a:p>
                      <a:pPr marL="0" marR="266700" algn="l" defTabSz="1219090" rtl="0" eaLnBrk="1" latinLnBrk="0" hangingPunct="1">
                        <a:lnSpc>
                          <a:spcPct val="100000"/>
                        </a:lnSpc>
                        <a:spcBef>
                          <a:spcPts val="0"/>
                        </a:spcBef>
                        <a:defRPr sz="600" b="1">
                          <a:latin typeface="Arial"/>
                          <a:cs typeface="Arial"/>
                        </a:defRPr>
                      </a:pPr>
                      <a:endParaRPr sz="1000" b="1" kern="1200" dirty="0">
                        <a:solidFill>
                          <a:schemeClr val="bg1"/>
                        </a:solidFill>
                        <a:latin typeface="+mn-ea"/>
                        <a:ea typeface="+mn-ea"/>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266700" algn="ctr" defTabSz="1219090" rtl="0" eaLnBrk="1" latinLnBrk="0" hangingPunct="1">
                        <a:lnSpc>
                          <a:spcPct val="100000"/>
                        </a:lnSpc>
                        <a:spcBef>
                          <a:spcPts val="0"/>
                        </a:spcBef>
                        <a:defRPr sz="600" b="1">
                          <a:latin typeface="Arial"/>
                          <a:cs typeface="Arial"/>
                        </a:defRPr>
                      </a:pPr>
                      <a:r>
                        <a:rPr lang="zh-CN" altLang="en-US" sz="1000" b="1" kern="1200" dirty="0">
                          <a:solidFill>
                            <a:schemeClr val="bg1"/>
                          </a:solidFill>
                          <a:latin typeface="+mn-ea"/>
                          <a:ea typeface="+mn-ea"/>
                          <a:cs typeface="Arial"/>
                        </a:rPr>
                        <a:t>瑞派替尼</a:t>
                      </a:r>
                      <a:endParaRPr sz="1000" b="1" kern="1200" dirty="0">
                        <a:solidFill>
                          <a:schemeClr val="bg1"/>
                        </a:solidFill>
                        <a:latin typeface="+mn-ea"/>
                        <a:ea typeface="+mn-ea"/>
                        <a:cs typeface="Arial"/>
                      </a:endParaRP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1" kern="1200" dirty="0" err="1">
                          <a:solidFill>
                            <a:schemeClr val="bg1"/>
                          </a:solidFill>
                          <a:latin typeface="+mn-ea"/>
                          <a:ea typeface="+mn-ea"/>
                          <a:cs typeface="Arial"/>
                        </a:rPr>
                        <a:t>舒尼替尼</a:t>
                      </a:r>
                      <a:endParaRPr sz="1000" b="1" kern="1200" dirty="0">
                        <a:solidFill>
                          <a:schemeClr val="bg1"/>
                        </a:solidFill>
                        <a:latin typeface="+mn-ea"/>
                        <a:ea typeface="+mn-ea"/>
                        <a:cs typeface="Arial"/>
                      </a:endParaRP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24648">
                <a:tc>
                  <a:txBody>
                    <a:bodyPr/>
                    <a:lstStyle/>
                    <a:p>
                      <a:pPr marL="0" marR="266700" algn="l" defTabSz="1219090" rtl="0" eaLnBrk="1" latinLnBrk="0" hangingPunct="1">
                        <a:lnSpc>
                          <a:spcPct val="100000"/>
                        </a:lnSpc>
                        <a:spcBef>
                          <a:spcPts val="0"/>
                        </a:spcBef>
                        <a:defRPr sz="600" b="1">
                          <a:latin typeface="Arial"/>
                          <a:cs typeface="Arial"/>
                        </a:defRPr>
                      </a:pPr>
                      <a:r>
                        <a:rPr sz="1000" b="1" kern="1200" dirty="0" err="1">
                          <a:solidFill>
                            <a:schemeClr val="bg1"/>
                          </a:solidFill>
                          <a:latin typeface="+mn-ea"/>
                          <a:ea typeface="+mn-ea"/>
                          <a:cs typeface="Arial"/>
                        </a:rPr>
                        <a:t>TEAE总结，n</a:t>
                      </a:r>
                      <a:r>
                        <a:rPr sz="1000" b="1" kern="1200" dirty="0">
                          <a:solidFill>
                            <a:schemeClr val="bg1"/>
                          </a:solidFill>
                          <a:latin typeface="+mn-ea"/>
                          <a:ea typeface="+mn-ea"/>
                          <a:cs typeface="Arial"/>
                        </a:rPr>
                        <a:t>(%)</a:t>
                      </a:r>
                    </a:p>
                  </a:txBody>
                  <a:tcPr marL="0" marR="0" marT="29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(n=223)</a:t>
                      </a:r>
                    </a:p>
                  </a:txBody>
                  <a:tcPr marL="0" marR="0" marT="29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(n=221)</a:t>
                      </a:r>
                    </a:p>
                  </a:txBody>
                  <a:tcPr marL="0" marR="0" marT="29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24648">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任何TEAE</a:t>
                      </a:r>
                      <a:endParaRPr sz="1000" b="0" kern="1200" dirty="0">
                        <a:solidFill>
                          <a:schemeClr val="tx1"/>
                        </a:solidFill>
                        <a:latin typeface="+mn-ea"/>
                        <a:ea typeface="+mn-ea"/>
                        <a:cs typeface="Arial"/>
                      </a:endParaRP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221 (99.1)</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219 (99.1)</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224648">
                <a:tc>
                  <a:txBody>
                    <a:bodyPr/>
                    <a:lstStyle/>
                    <a:p>
                      <a:pPr marL="609546" marR="266700" lvl="1" algn="l"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任何3/4级TEAE</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95 (42.6)</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149 (67.4)</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224648">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任何药物相关TEAE</a:t>
                      </a:r>
                      <a:endParaRPr sz="1000" b="0" kern="1200" dirty="0">
                        <a:solidFill>
                          <a:schemeClr val="tx1"/>
                        </a:solidFill>
                        <a:latin typeface="+mn-ea"/>
                        <a:ea typeface="+mn-ea"/>
                        <a:cs typeface="Arial"/>
                      </a:endParaRP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211 (94.6)</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214 (96.8)</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224648">
                <a:tc>
                  <a:txBody>
                    <a:bodyPr/>
                    <a:lstStyle/>
                    <a:p>
                      <a:pPr marL="609546" marR="266700" lvl="1" algn="l"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任何3/4级药物相关TEAE</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60 (26.9)</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128 (57.9)</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224648">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任何治疗</a:t>
                      </a:r>
                      <a:r>
                        <a:rPr lang="zh-CN" altLang="en-US" sz="1000" b="0" kern="1200" dirty="0">
                          <a:solidFill>
                            <a:schemeClr val="tx1"/>
                          </a:solidFill>
                          <a:latin typeface="+mn-ea"/>
                          <a:ea typeface="+mn-ea"/>
                          <a:cs typeface="Arial"/>
                        </a:rPr>
                        <a:t>期间发生的</a:t>
                      </a:r>
                      <a:r>
                        <a:rPr sz="1000" b="0" kern="1200" dirty="0">
                          <a:solidFill>
                            <a:schemeClr val="tx1"/>
                          </a:solidFill>
                          <a:latin typeface="+mn-ea"/>
                          <a:ea typeface="+mn-ea"/>
                          <a:cs typeface="Arial"/>
                        </a:rPr>
                        <a:t>SAE</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64 (28.7)</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61 (27.6)</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224648">
                <a:tc>
                  <a:txBody>
                    <a:bodyPr/>
                    <a:lstStyle/>
                    <a:p>
                      <a:pPr marL="609546" marR="266700" lvl="1"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任何药物相关治疗</a:t>
                      </a:r>
                      <a:r>
                        <a:rPr lang="zh-CN" altLang="en-US" sz="1000" b="0" kern="1200" dirty="0">
                          <a:solidFill>
                            <a:schemeClr val="tx1"/>
                          </a:solidFill>
                          <a:latin typeface="+mn-ea"/>
                          <a:ea typeface="+mn-ea"/>
                          <a:cs typeface="Arial"/>
                        </a:rPr>
                        <a:t>期间发生的</a:t>
                      </a:r>
                      <a:r>
                        <a:rPr sz="1000" b="0" kern="1200" dirty="0">
                          <a:solidFill>
                            <a:schemeClr val="tx1"/>
                          </a:solidFill>
                          <a:latin typeface="+mn-ea"/>
                          <a:ea typeface="+mn-ea"/>
                          <a:cs typeface="Arial"/>
                        </a:rPr>
                        <a:t>SAE</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19 (8.5)</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22 (10.0)</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224648">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任何导致</a:t>
                      </a:r>
                      <a:r>
                        <a:rPr lang="zh-CN" altLang="en-US" sz="1000" b="0" kern="1200" dirty="0">
                          <a:solidFill>
                            <a:schemeClr val="tx1"/>
                          </a:solidFill>
                          <a:latin typeface="+mn-ea"/>
                          <a:ea typeface="+mn-ea"/>
                          <a:cs typeface="Arial"/>
                        </a:rPr>
                        <a:t>减量</a:t>
                      </a:r>
                      <a:r>
                        <a:rPr sz="1000" b="0" kern="1200" dirty="0" err="1">
                          <a:solidFill>
                            <a:schemeClr val="tx1"/>
                          </a:solidFill>
                          <a:latin typeface="+mn-ea"/>
                          <a:ea typeface="+mn-ea"/>
                          <a:cs typeface="Arial"/>
                        </a:rPr>
                        <a:t>的TEAE</a:t>
                      </a:r>
                      <a:endParaRPr sz="1000" b="0" kern="1200" dirty="0">
                        <a:solidFill>
                          <a:schemeClr val="tx1"/>
                        </a:solidFill>
                        <a:latin typeface="+mn-ea"/>
                        <a:ea typeface="+mn-ea"/>
                        <a:cs typeface="Arial"/>
                      </a:endParaRP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45 (20.2)</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107 (48.4)</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305480">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任何导致</a:t>
                      </a:r>
                      <a:r>
                        <a:rPr lang="zh-CN" altLang="en-US" sz="1000" b="0" kern="1200" dirty="0">
                          <a:solidFill>
                            <a:schemeClr val="tx1"/>
                          </a:solidFill>
                          <a:latin typeface="+mn-ea"/>
                          <a:ea typeface="+mn-ea"/>
                          <a:cs typeface="Arial"/>
                        </a:rPr>
                        <a:t>给药暂停</a:t>
                      </a:r>
                      <a:r>
                        <a:rPr sz="1000" b="0" kern="1200" dirty="0" err="1">
                          <a:solidFill>
                            <a:schemeClr val="tx1"/>
                          </a:solidFill>
                          <a:latin typeface="+mn-ea"/>
                          <a:ea typeface="+mn-ea"/>
                          <a:cs typeface="Arial"/>
                        </a:rPr>
                        <a:t>的TEAE</a:t>
                      </a:r>
                      <a:endParaRPr sz="1000" b="0" kern="1200" dirty="0">
                        <a:solidFill>
                          <a:schemeClr val="tx1"/>
                        </a:solidFill>
                        <a:latin typeface="+mn-ea"/>
                        <a:ea typeface="+mn-ea"/>
                        <a:cs typeface="Arial"/>
                      </a:endParaRPr>
                    </a:p>
                  </a:txBody>
                  <a:tcPr marL="0" marR="0" marT="285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70 (31.4)</a:t>
                      </a:r>
                    </a:p>
                  </a:txBody>
                  <a:tcPr marL="0" marR="0" marT="285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95 (43.0)</a:t>
                      </a:r>
                    </a:p>
                  </a:txBody>
                  <a:tcPr marL="0" marR="0" marT="285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9"/>
                  </a:ext>
                </a:extLst>
              </a:tr>
              <a:tr h="224648">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任何导致</a:t>
                      </a:r>
                      <a:r>
                        <a:rPr lang="zh-CN" altLang="en-US" sz="1000" b="0" kern="1200" dirty="0">
                          <a:solidFill>
                            <a:schemeClr val="tx1"/>
                          </a:solidFill>
                          <a:latin typeface="+mn-ea"/>
                          <a:ea typeface="+mn-ea"/>
                          <a:cs typeface="Arial"/>
                        </a:rPr>
                        <a:t>治疗终止</a:t>
                      </a:r>
                      <a:r>
                        <a:rPr sz="1000" b="0" kern="1200" dirty="0" err="1">
                          <a:solidFill>
                            <a:schemeClr val="tx1"/>
                          </a:solidFill>
                          <a:latin typeface="+mn-ea"/>
                          <a:ea typeface="+mn-ea"/>
                          <a:cs typeface="Arial"/>
                        </a:rPr>
                        <a:t>的TEAE</a:t>
                      </a:r>
                      <a:endParaRPr sz="1000" b="0" kern="1200" dirty="0">
                        <a:solidFill>
                          <a:schemeClr val="tx1"/>
                        </a:solidFill>
                        <a:latin typeface="+mn-ea"/>
                        <a:ea typeface="+mn-ea"/>
                        <a:cs typeface="Arial"/>
                      </a:endParaRP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11 (4.9)</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20 (9.0)</a:t>
                      </a:r>
                    </a:p>
                  </a:txBody>
                  <a:tcPr marL="0" marR="0" marT="279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224648">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任何导致死亡的TEAE</a:t>
                      </a:r>
                      <a:endParaRPr sz="1000" b="0" kern="1200" dirty="0">
                        <a:solidFill>
                          <a:schemeClr val="tx1"/>
                        </a:solidFill>
                        <a:latin typeface="+mn-ea"/>
                        <a:ea typeface="+mn-ea"/>
                        <a:cs typeface="Arial"/>
                      </a:endParaRPr>
                    </a:p>
                  </a:txBody>
                  <a:tcPr marL="0" marR="0" marT="285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6 (2.7)</a:t>
                      </a:r>
                    </a:p>
                  </a:txBody>
                  <a:tcPr marL="0" marR="0" marT="285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8 (3.6)</a:t>
                      </a:r>
                    </a:p>
                  </a:txBody>
                  <a:tcPr marL="0" marR="0" marT="285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1"/>
                  </a:ext>
                </a:extLst>
              </a:tr>
              <a:tr h="224648">
                <a:tc>
                  <a:txBody>
                    <a:bodyPr/>
                    <a:lstStyle/>
                    <a:p>
                      <a:pPr marL="609546" marR="266700" lvl="1"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任何导致死亡的药物相关TEAE</a:t>
                      </a:r>
                      <a:endParaRPr sz="1000" b="0" kern="1200" dirty="0">
                        <a:solidFill>
                          <a:schemeClr val="tx1"/>
                        </a:solidFill>
                        <a:latin typeface="+mn-ea"/>
                        <a:ea typeface="+mn-ea"/>
                        <a:cs typeface="Arial"/>
                      </a:endParaRP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0</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 (0.5)</a:t>
                      </a:r>
                    </a:p>
                  </a:txBody>
                  <a:tcPr marL="0" marR="0" marT="298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25" name="文本框 24">
            <a:extLst>
              <a:ext uri="{FF2B5EF4-FFF2-40B4-BE49-F238E27FC236}">
                <a16:creationId xmlns:a16="http://schemas.microsoft.com/office/drawing/2014/main" id="{9C22744E-5CCD-45BB-8530-30151CAB4E3A}"/>
              </a:ext>
            </a:extLst>
          </p:cNvPr>
          <p:cNvSpPr txBox="1"/>
          <p:nvPr/>
        </p:nvSpPr>
        <p:spPr>
          <a:xfrm>
            <a:off x="3293843" y="2685125"/>
            <a:ext cx="2251515" cy="276999"/>
          </a:xfrm>
          <a:prstGeom prst="rect">
            <a:avLst/>
          </a:prstGeom>
          <a:noFill/>
        </p:spPr>
        <p:txBody>
          <a:bodyPr wrap="none" rtlCol="0">
            <a:spAutoFit/>
          </a:bodyPr>
          <a:lstStyle/>
          <a:p>
            <a:pPr algn="ctr"/>
            <a:r>
              <a:rPr lang="zh-CN" altLang="en-US" sz="1200" b="1" dirty="0"/>
              <a:t>表</a:t>
            </a:r>
            <a:r>
              <a:rPr lang="en-US" altLang="zh-CN" sz="1200" b="1" dirty="0"/>
              <a:t>3.</a:t>
            </a:r>
            <a:r>
              <a:rPr lang="zh-CN" altLang="en-US" sz="1200" b="1" dirty="0"/>
              <a:t>安全性人群中</a:t>
            </a:r>
            <a:r>
              <a:rPr lang="en-US" altLang="zh-CN" sz="1200" b="1" dirty="0"/>
              <a:t>TEAE</a:t>
            </a:r>
            <a:r>
              <a:rPr lang="zh-CN" altLang="en-US" sz="1200" b="1" dirty="0"/>
              <a:t>的总结</a:t>
            </a:r>
          </a:p>
        </p:txBody>
      </p:sp>
      <p:graphicFrame>
        <p:nvGraphicFramePr>
          <p:cNvPr id="27" name="object 83">
            <a:extLst>
              <a:ext uri="{FF2B5EF4-FFF2-40B4-BE49-F238E27FC236}">
                <a16:creationId xmlns:a16="http://schemas.microsoft.com/office/drawing/2014/main" id="{4D57967B-1202-4D13-A40D-A5225892FE7B}"/>
              </a:ext>
            </a:extLst>
          </p:cNvPr>
          <p:cNvGraphicFramePr>
            <a:graphicFrameLocks noGrp="1"/>
          </p:cNvGraphicFramePr>
          <p:nvPr/>
        </p:nvGraphicFramePr>
        <p:xfrm>
          <a:off x="6823433" y="2921586"/>
          <a:ext cx="4571999" cy="2920414"/>
        </p:xfrm>
        <a:graphic>
          <a:graphicData uri="http://schemas.openxmlformats.org/drawingml/2006/table">
            <a:tbl>
              <a:tblPr firstRow="1" bandRow="1">
                <a:tableStyleId>{2D5ABB26-0587-4C30-8999-92F81FD0307C}</a:tableStyleId>
              </a:tblPr>
              <a:tblGrid>
                <a:gridCol w="2326457">
                  <a:extLst>
                    <a:ext uri="{9D8B030D-6E8A-4147-A177-3AD203B41FA5}">
                      <a16:colId xmlns:a16="http://schemas.microsoft.com/office/drawing/2014/main" val="20000"/>
                    </a:ext>
                  </a:extLst>
                </a:gridCol>
                <a:gridCol w="1122771">
                  <a:extLst>
                    <a:ext uri="{9D8B030D-6E8A-4147-A177-3AD203B41FA5}">
                      <a16:colId xmlns:a16="http://schemas.microsoft.com/office/drawing/2014/main" val="20001"/>
                    </a:ext>
                  </a:extLst>
                </a:gridCol>
                <a:gridCol w="1122771">
                  <a:extLst>
                    <a:ext uri="{9D8B030D-6E8A-4147-A177-3AD203B41FA5}">
                      <a16:colId xmlns:a16="http://schemas.microsoft.com/office/drawing/2014/main" val="20002"/>
                    </a:ext>
                  </a:extLst>
                </a:gridCol>
              </a:tblGrid>
              <a:tr h="208601">
                <a:tc>
                  <a:txBody>
                    <a:bodyPr/>
                    <a:lstStyle/>
                    <a:p>
                      <a:pPr marL="0" marR="266700" algn="l" defTabSz="1219090" rtl="0" eaLnBrk="1" latinLnBrk="0" hangingPunct="1">
                        <a:lnSpc>
                          <a:spcPct val="100000"/>
                        </a:lnSpc>
                        <a:spcBef>
                          <a:spcPts val="0"/>
                        </a:spcBef>
                        <a:defRPr sz="600" b="1">
                          <a:latin typeface="Arial"/>
                          <a:cs typeface="Arial"/>
                        </a:defRPr>
                      </a:pPr>
                      <a:endParaRPr sz="1000" b="1" kern="1200" dirty="0">
                        <a:solidFill>
                          <a:schemeClr val="bg1"/>
                        </a:solidFill>
                        <a:latin typeface="+mn-ea"/>
                        <a:ea typeface="+mn-ea"/>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266700" algn="ctr" defTabSz="1219090" rtl="0" eaLnBrk="1" latinLnBrk="0" hangingPunct="1">
                        <a:lnSpc>
                          <a:spcPct val="100000"/>
                        </a:lnSpc>
                        <a:spcBef>
                          <a:spcPts val="0"/>
                        </a:spcBef>
                        <a:defRPr sz="600" b="1">
                          <a:latin typeface="Arial"/>
                          <a:cs typeface="Arial"/>
                        </a:defRPr>
                      </a:pPr>
                      <a:r>
                        <a:rPr lang="zh-CN" altLang="en-US" sz="1000" b="1" kern="1200" dirty="0">
                          <a:solidFill>
                            <a:schemeClr val="bg1"/>
                          </a:solidFill>
                          <a:latin typeface="+mn-ea"/>
                          <a:ea typeface="+mn-ea"/>
                          <a:cs typeface="Arial"/>
                        </a:rPr>
                        <a:t>瑞派替尼</a:t>
                      </a:r>
                      <a:endParaRPr sz="1000" b="1" kern="1200" dirty="0">
                        <a:solidFill>
                          <a:schemeClr val="bg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1" kern="1200">
                          <a:solidFill>
                            <a:schemeClr val="bg1"/>
                          </a:solidFill>
                          <a:latin typeface="+mn-ea"/>
                          <a:ea typeface="+mn-ea"/>
                          <a:cs typeface="Arial"/>
                        </a:rPr>
                        <a:t>舒尼替尼</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1" kern="1200" dirty="0" err="1">
                          <a:solidFill>
                            <a:schemeClr val="bg1"/>
                          </a:solidFill>
                          <a:latin typeface="+mn-ea"/>
                          <a:ea typeface="+mn-ea"/>
                          <a:cs typeface="Arial"/>
                        </a:rPr>
                        <a:t>首选术语，n</a:t>
                      </a:r>
                      <a:r>
                        <a:rPr sz="1000" b="1" kern="1200" dirty="0">
                          <a:solidFill>
                            <a:schemeClr val="bg1"/>
                          </a:solidFill>
                          <a:latin typeface="+mn-ea"/>
                          <a:ea typeface="+mn-ea"/>
                          <a:cs typeface="Arial"/>
                        </a:rPr>
                        <a:t>(%)</a:t>
                      </a:r>
                    </a:p>
                  </a:txBody>
                  <a:tcPr marL="0" marR="0" marT="2603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(n=223)</a:t>
                      </a:r>
                    </a:p>
                  </a:txBody>
                  <a:tcPr marL="0" marR="0" marT="2603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1" kern="1200" dirty="0">
                          <a:solidFill>
                            <a:schemeClr val="bg1"/>
                          </a:solidFill>
                          <a:latin typeface="+mn-ea"/>
                          <a:ea typeface="+mn-ea"/>
                          <a:cs typeface="Arial"/>
                        </a:rPr>
                        <a:t>(n=221)</a:t>
                      </a:r>
                    </a:p>
                  </a:txBody>
                  <a:tcPr marL="0" marR="0" marT="2603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任何TEAE</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221 (99.1)</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219 (99.1)</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lang="zh-CN" altLang="en-US" sz="1000" b="0" kern="1200" dirty="0">
                          <a:solidFill>
                            <a:schemeClr val="tx1"/>
                          </a:solidFill>
                          <a:latin typeface="+mn-ea"/>
                          <a:ea typeface="+mn-ea"/>
                          <a:cs typeface="Arial"/>
                        </a:rPr>
                        <a:t>手足综合征</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61 (27.4)</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116 (52.5)</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lang="zh-CN" altLang="en-US" sz="1000" b="0" kern="1200" dirty="0">
                          <a:solidFill>
                            <a:schemeClr val="tx1"/>
                          </a:solidFill>
                          <a:latin typeface="+mn-ea"/>
                          <a:ea typeface="+mn-ea"/>
                          <a:cs typeface="Arial"/>
                        </a:rPr>
                        <a:t>疲乏</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84 (37.7)</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91 (41.2)</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高血压</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60 (26.9)</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106 (48.0)</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脱发</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144 (64.6)</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18 (8.1)</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腹泻</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47 (21.1)</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107 (48.4)</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便秘</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79 (35.4)</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49 (22.2)</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食欲</a:t>
                      </a:r>
                      <a:r>
                        <a:rPr lang="zh-CN" altLang="en-US" sz="1000" b="0" kern="1200" dirty="0">
                          <a:solidFill>
                            <a:schemeClr val="tx1"/>
                          </a:solidFill>
                          <a:latin typeface="+mn-ea"/>
                          <a:ea typeface="+mn-ea"/>
                          <a:cs typeface="Arial"/>
                        </a:rPr>
                        <a:t>减退</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60 (26.9)</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54 (24.4)</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9"/>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恶心</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54 (24.2)</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57 (25.8)</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肌痛</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81 (36.3)</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25 (11.3)</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1"/>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腹痛</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61 (27.4)</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a:solidFill>
                            <a:schemeClr val="tx1"/>
                          </a:solidFill>
                          <a:latin typeface="+mn-ea"/>
                          <a:ea typeface="+mn-ea"/>
                          <a:cs typeface="Arial"/>
                        </a:rPr>
                        <a:t>39 (17.6)</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2"/>
                  </a:ext>
                </a:extLst>
              </a:tr>
              <a:tr h="208601">
                <a:tc>
                  <a:txBody>
                    <a:bodyPr/>
                    <a:lstStyle/>
                    <a:p>
                      <a:pPr marL="0" marR="266700" algn="l" defTabSz="1219090" rtl="0" eaLnBrk="1" latinLnBrk="0" hangingPunct="1">
                        <a:lnSpc>
                          <a:spcPct val="100000"/>
                        </a:lnSpc>
                        <a:spcBef>
                          <a:spcPts val="0"/>
                        </a:spcBef>
                        <a:defRPr sz="600" b="1">
                          <a:latin typeface="Arial"/>
                          <a:cs typeface="Arial"/>
                        </a:defRPr>
                      </a:pPr>
                      <a:r>
                        <a:rPr sz="1000" b="0" kern="1200" dirty="0" err="1">
                          <a:solidFill>
                            <a:schemeClr val="tx1"/>
                          </a:solidFill>
                          <a:latin typeface="+mn-ea"/>
                          <a:ea typeface="+mn-ea"/>
                          <a:cs typeface="Arial"/>
                        </a:rPr>
                        <a:t>口腔炎</a:t>
                      </a:r>
                      <a:endParaRPr sz="1000" b="0" kern="1200" dirty="0">
                        <a:solidFill>
                          <a:schemeClr val="tx1"/>
                        </a:solidFill>
                        <a:latin typeface="+mn-ea"/>
                        <a:ea typeface="+mn-ea"/>
                        <a:cs typeface="Arial"/>
                      </a:endParaRP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18 (8.1)</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66700" algn="ctr" defTabSz="1219090" rtl="0" eaLnBrk="1" latinLnBrk="0" hangingPunct="1">
                        <a:lnSpc>
                          <a:spcPct val="100000"/>
                        </a:lnSpc>
                        <a:spcBef>
                          <a:spcPts val="0"/>
                        </a:spcBef>
                        <a:defRPr sz="600" b="1">
                          <a:latin typeface="Arial"/>
                          <a:cs typeface="Arial"/>
                        </a:defRPr>
                      </a:pPr>
                      <a:r>
                        <a:rPr sz="1000" b="0" kern="1200" dirty="0">
                          <a:solidFill>
                            <a:schemeClr val="tx1"/>
                          </a:solidFill>
                          <a:latin typeface="+mn-ea"/>
                          <a:ea typeface="+mn-ea"/>
                          <a:cs typeface="Arial"/>
                        </a:rPr>
                        <a:t>81 (36.7)</a:t>
                      </a:r>
                    </a:p>
                  </a:txBody>
                  <a:tcPr marL="0" marR="0" marT="247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28" name="文本框 27">
            <a:extLst>
              <a:ext uri="{FF2B5EF4-FFF2-40B4-BE49-F238E27FC236}">
                <a16:creationId xmlns:a16="http://schemas.microsoft.com/office/drawing/2014/main" id="{AD62CCFD-6B4D-4685-BBAE-DC4613214F3E}"/>
              </a:ext>
            </a:extLst>
          </p:cNvPr>
          <p:cNvSpPr txBox="1"/>
          <p:nvPr/>
        </p:nvSpPr>
        <p:spPr>
          <a:xfrm>
            <a:off x="7732309" y="2685125"/>
            <a:ext cx="3054618" cy="276999"/>
          </a:xfrm>
          <a:prstGeom prst="rect">
            <a:avLst/>
          </a:prstGeom>
          <a:noFill/>
        </p:spPr>
        <p:txBody>
          <a:bodyPr wrap="none" rtlCol="0">
            <a:spAutoFit/>
          </a:bodyPr>
          <a:lstStyle/>
          <a:p>
            <a:pPr algn="ctr"/>
            <a:r>
              <a:rPr lang="zh-CN" altLang="en-US" sz="1200" b="1" dirty="0"/>
              <a:t>表</a:t>
            </a:r>
            <a:r>
              <a:rPr lang="en-US" altLang="zh-CN" sz="1200" b="1" dirty="0"/>
              <a:t>4.</a:t>
            </a:r>
            <a:r>
              <a:rPr lang="zh-CN" altLang="en-US" sz="1200" b="1" dirty="0"/>
              <a:t>安全性人群中≥</a:t>
            </a:r>
            <a:r>
              <a:rPr lang="en-US" altLang="zh-CN" sz="1200" b="1" dirty="0"/>
              <a:t>20%</a:t>
            </a:r>
            <a:r>
              <a:rPr lang="zh-CN" altLang="en-US" sz="1200" b="1" dirty="0"/>
              <a:t>患者发生的</a:t>
            </a:r>
            <a:r>
              <a:rPr lang="en-US" altLang="zh-CN" sz="1200" b="1" dirty="0"/>
              <a:t>TEAE</a:t>
            </a:r>
            <a:endParaRPr lang="zh-CN" altLang="en-US" sz="1200" b="1" dirty="0"/>
          </a:p>
        </p:txBody>
      </p:sp>
      <p:sp>
        <p:nvSpPr>
          <p:cNvPr id="7" name="矩形 6">
            <a:extLst>
              <a:ext uri="{FF2B5EF4-FFF2-40B4-BE49-F238E27FC236}">
                <a16:creationId xmlns:a16="http://schemas.microsoft.com/office/drawing/2014/main" id="{2DB90F22-88E2-4AE5-89CA-2963D6E6ADD1}"/>
              </a:ext>
            </a:extLst>
          </p:cNvPr>
          <p:cNvSpPr/>
          <p:nvPr/>
        </p:nvSpPr>
        <p:spPr>
          <a:xfrm>
            <a:off x="2289730" y="5904195"/>
            <a:ext cx="3288080" cy="246221"/>
          </a:xfrm>
          <a:prstGeom prst="rect">
            <a:avLst/>
          </a:prstGeom>
        </p:spPr>
        <p:txBody>
          <a:bodyPr wrap="none">
            <a:spAutoFit/>
          </a:bodyPr>
          <a:lstStyle/>
          <a:p>
            <a:r>
              <a:rPr lang="en-US" altLang="zh-CN" sz="1000" dirty="0"/>
              <a:t>SAE</a:t>
            </a:r>
            <a:r>
              <a:rPr lang="zh-CN" altLang="en-US" sz="1000" dirty="0"/>
              <a:t>，严重不良事件；</a:t>
            </a:r>
            <a:r>
              <a:rPr lang="en-US" altLang="zh-CN" sz="1000" dirty="0"/>
              <a:t>TEAE</a:t>
            </a:r>
            <a:r>
              <a:rPr lang="zh-CN" altLang="en-US" sz="1000" dirty="0"/>
              <a:t>，治疗期间发生的不良事件</a:t>
            </a:r>
          </a:p>
        </p:txBody>
      </p:sp>
      <p:sp>
        <p:nvSpPr>
          <p:cNvPr id="3" name="文本框 3">
            <a:extLst>
              <a:ext uri="{FF2B5EF4-FFF2-40B4-BE49-F238E27FC236}">
                <a16:creationId xmlns:a16="http://schemas.microsoft.com/office/drawing/2014/main" id="{DF30A8BD-68A5-EB5C-98DC-5E6ED29F3E25}"/>
              </a:ext>
            </a:extLst>
          </p:cNvPr>
          <p:cNvSpPr txBox="1"/>
          <p:nvPr/>
        </p:nvSpPr>
        <p:spPr>
          <a:xfrm>
            <a:off x="331129" y="6516381"/>
            <a:ext cx="6349711" cy="215444"/>
          </a:xfrm>
          <a:prstGeom prst="rect">
            <a:avLst/>
          </a:prstGeom>
          <a:noFill/>
        </p:spPr>
        <p:txBody>
          <a:bodyPr wrap="square">
            <a:spAutoFit/>
          </a:bodyPr>
          <a:lstStyle/>
          <a:p>
            <a:r>
              <a:rPr lang="it-IT" altLang="zh-CN" sz="800" dirty="0">
                <a:ea typeface="微软雅黑" panose="020B0503020204020204" pitchFamily="34" charset="-122"/>
                <a:sym typeface="Arial" panose="020B0604020202020204" pitchFamily="34" charset="0"/>
              </a:rPr>
              <a:t>Robin Lewis Jones, et al. 2023 ASCO</a:t>
            </a:r>
            <a:r>
              <a:rPr lang="en-US" altLang="zh-CN" sz="800" dirty="0">
                <a:ea typeface="微软雅黑" panose="020B0503020204020204" pitchFamily="34" charset="-122"/>
                <a:sym typeface="Arial" panose="020B0604020202020204" pitchFamily="34" charset="0"/>
              </a:rPr>
              <a:t>.</a:t>
            </a:r>
            <a:r>
              <a:rPr lang="en-US" sz="800" dirty="0">
                <a:solidFill>
                  <a:schemeClr val="tx1"/>
                </a:solidFill>
                <a:ea typeface="微软雅黑" panose="020B0503020204020204" pitchFamily="34" charset="-122"/>
                <a:cs typeface="Arial" panose="020B0604020202020204" pitchFamily="34" charset="0"/>
              </a:rPr>
              <a:t>Poster Bd #458</a:t>
            </a:r>
          </a:p>
        </p:txBody>
      </p:sp>
    </p:spTree>
    <p:extLst>
      <p:ext uri="{BB962C8B-B14F-4D97-AF65-F5344CB8AC3E}">
        <p14:creationId xmlns:p14="http://schemas.microsoft.com/office/powerpoint/2010/main" val="348112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EECD6BA-457F-4E04-98B7-5ABC979C8803}"/>
              </a:ext>
            </a:extLst>
          </p:cNvPr>
          <p:cNvSpPr txBox="1">
            <a:spLocks/>
          </p:cNvSpPr>
          <p:nvPr/>
        </p:nvSpPr>
        <p:spPr>
          <a:xfrm>
            <a:off x="938686" y="220358"/>
            <a:ext cx="11253314" cy="923716"/>
          </a:xfrm>
          <a:prstGeom prst="rect">
            <a:avLst/>
          </a:prstGeom>
        </p:spPr>
        <p:txBody>
          <a:bodyPr vert="horz" lIns="91434" tIns="45718" rIns="91434" bIns="45718" rtlCol="0" anchor="ctr">
            <a:normAutofit/>
          </a:bodyPr>
          <a:lstStyle>
            <a:lvl1pPr algn="l" defTabSz="1219090" rtl="0" eaLnBrk="1" latinLnBrk="0" hangingPunct="1">
              <a:lnSpc>
                <a:spcPct val="90000"/>
              </a:lnSpc>
              <a:spcBef>
                <a:spcPct val="0"/>
              </a:spcBef>
              <a:buNone/>
              <a:defRPr sz="2800" b="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研究结论</a:t>
            </a:r>
          </a:p>
        </p:txBody>
      </p:sp>
      <p:sp>
        <p:nvSpPr>
          <p:cNvPr id="11" name="矩形 10">
            <a:extLst>
              <a:ext uri="{FF2B5EF4-FFF2-40B4-BE49-F238E27FC236}">
                <a16:creationId xmlns:a16="http://schemas.microsoft.com/office/drawing/2014/main" id="{3C99CD2D-97FA-4104-B813-6161C5AAD8C4}"/>
              </a:ext>
            </a:extLst>
          </p:cNvPr>
          <p:cNvSpPr/>
          <p:nvPr/>
        </p:nvSpPr>
        <p:spPr>
          <a:xfrm>
            <a:off x="1475226" y="2624443"/>
            <a:ext cx="9282894" cy="1680075"/>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en-US" altLang="zh-CN" sz="1600" dirty="0"/>
              <a:t>INTRIGUE</a:t>
            </a:r>
            <a:r>
              <a:rPr lang="zh-CN" altLang="en-US" sz="1600" dirty="0"/>
              <a:t>研究的第</a:t>
            </a:r>
            <a:r>
              <a:rPr lang="en-US" altLang="zh-CN" sz="1600" dirty="0"/>
              <a:t>2</a:t>
            </a:r>
            <a:r>
              <a:rPr lang="zh-CN" altLang="en-US" sz="1600" dirty="0"/>
              <a:t>次</a:t>
            </a:r>
            <a:r>
              <a:rPr lang="en-US" altLang="zh-CN" sz="1600" dirty="0"/>
              <a:t>OS</a:t>
            </a:r>
            <a:r>
              <a:rPr lang="zh-CN" altLang="en-US" sz="1600" dirty="0"/>
              <a:t>期中分析中，</a:t>
            </a:r>
            <a:r>
              <a:rPr lang="en-US" altLang="zh-CN" sz="1600" dirty="0"/>
              <a:t>OS</a:t>
            </a:r>
            <a:r>
              <a:rPr lang="zh-CN" altLang="en-US" sz="1600" dirty="0"/>
              <a:t>更成熟，且两组之间结果相似。</a:t>
            </a:r>
          </a:p>
          <a:p>
            <a:pPr marL="285750" indent="-285750">
              <a:lnSpc>
                <a:spcPct val="150000"/>
              </a:lnSpc>
              <a:spcAft>
                <a:spcPts val="600"/>
              </a:spcAft>
              <a:buFont typeface="Arial" panose="020B0604020202020204" pitchFamily="34" charset="0"/>
              <a:buChar char="•"/>
            </a:pPr>
            <a:r>
              <a:rPr lang="zh-CN" altLang="en-US" sz="1600" dirty="0"/>
              <a:t>两组之间下一治疗线的</a:t>
            </a:r>
            <a:r>
              <a:rPr lang="en-US" altLang="zh-CN" sz="1600" dirty="0"/>
              <a:t>PFS</a:t>
            </a:r>
            <a:r>
              <a:rPr lang="zh-CN" altLang="en-US" sz="1600" dirty="0"/>
              <a:t>也相似。</a:t>
            </a:r>
          </a:p>
          <a:p>
            <a:pPr marL="285750" indent="-285750">
              <a:lnSpc>
                <a:spcPct val="150000"/>
              </a:lnSpc>
              <a:spcAft>
                <a:spcPts val="600"/>
              </a:spcAft>
              <a:buFont typeface="Arial" panose="020B0604020202020204" pitchFamily="34" charset="0"/>
              <a:buChar char="•"/>
            </a:pPr>
            <a:r>
              <a:rPr lang="zh-CN" altLang="en-US" sz="1600" dirty="0"/>
              <a:t>安全性特征与其他数据保持一致；结果表明瑞派替尼治疗既往接受过伊马替尼治疗的晚期</a:t>
            </a:r>
            <a:r>
              <a:rPr lang="en-US" altLang="zh-CN" sz="1600" dirty="0"/>
              <a:t>GIST</a:t>
            </a:r>
            <a:r>
              <a:rPr lang="zh-CN" altLang="en-US" sz="1600" dirty="0"/>
              <a:t>患者具有良好的安全性。</a:t>
            </a:r>
          </a:p>
        </p:txBody>
      </p:sp>
      <p:grpSp>
        <p:nvGrpSpPr>
          <p:cNvPr id="16" name="组合 15">
            <a:extLst>
              <a:ext uri="{FF2B5EF4-FFF2-40B4-BE49-F238E27FC236}">
                <a16:creationId xmlns:a16="http://schemas.microsoft.com/office/drawing/2014/main" id="{75382293-0C1E-4E4C-B35F-B311CEDAD120}"/>
              </a:ext>
            </a:extLst>
          </p:cNvPr>
          <p:cNvGrpSpPr/>
          <p:nvPr/>
        </p:nvGrpSpPr>
        <p:grpSpPr>
          <a:xfrm>
            <a:off x="1059597" y="1764990"/>
            <a:ext cx="10072806" cy="3368313"/>
            <a:chOff x="395049" y="962299"/>
            <a:chExt cx="4356971" cy="3368313"/>
          </a:xfrm>
        </p:grpSpPr>
        <p:grpSp>
          <p:nvGrpSpPr>
            <p:cNvPr id="17" name="组合 16">
              <a:extLst>
                <a:ext uri="{FF2B5EF4-FFF2-40B4-BE49-F238E27FC236}">
                  <a16:creationId xmlns:a16="http://schemas.microsoft.com/office/drawing/2014/main" id="{73B4176E-72E1-456F-B67C-F6869471ECAD}"/>
                </a:ext>
              </a:extLst>
            </p:cNvPr>
            <p:cNvGrpSpPr/>
            <p:nvPr/>
          </p:nvGrpSpPr>
          <p:grpSpPr>
            <a:xfrm>
              <a:off x="395049" y="1090252"/>
              <a:ext cx="4248957" cy="3240360"/>
              <a:chOff x="601879" y="-50707"/>
              <a:chExt cx="5627379" cy="4602206"/>
            </a:xfrm>
          </p:grpSpPr>
          <p:sp>
            <p:nvSpPr>
              <p:cNvPr id="19" name="圆角矩形 7">
                <a:extLst>
                  <a:ext uri="{FF2B5EF4-FFF2-40B4-BE49-F238E27FC236}">
                    <a16:creationId xmlns:a16="http://schemas.microsoft.com/office/drawing/2014/main" id="{9DFE1AD4-9E5D-4B3D-8121-44851221F4FB}"/>
                  </a:ext>
                </a:extLst>
              </p:cNvPr>
              <p:cNvSpPr/>
              <p:nvPr/>
            </p:nvSpPr>
            <p:spPr>
              <a:xfrm>
                <a:off x="768621" y="-50707"/>
                <a:ext cx="5460637" cy="4464037"/>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spcBef>
                    <a:spcPts val="1200"/>
                  </a:spcBef>
                </a:pPr>
                <a:endParaRPr lang="zh-CN" altLang="en-US" sz="2000" b="1" dirty="0">
                  <a:solidFill>
                    <a:srgbClr val="ED7D25"/>
                  </a:solidFill>
                  <a:latin typeface="方正正准黑简体" panose="02000500000000000000" pitchFamily="2" charset="-122"/>
                  <a:ea typeface="方正正准黑简体" panose="02000500000000000000" pitchFamily="2" charset="-122"/>
                  <a:cs typeface="+mn-ea"/>
                  <a:sym typeface="方正正准黑简体" panose="02000500000000000000" pitchFamily="2" charset="-122"/>
                </a:endParaRPr>
              </a:p>
            </p:txBody>
          </p:sp>
          <p:sp>
            <p:nvSpPr>
              <p:cNvPr id="20" name="MH_Other_1">
                <a:extLst>
                  <a:ext uri="{FF2B5EF4-FFF2-40B4-BE49-F238E27FC236}">
                    <a16:creationId xmlns:a16="http://schemas.microsoft.com/office/drawing/2014/main" id="{2A6A6254-EC3F-4121-9AD0-02BE909D18FA}"/>
                  </a:ext>
                </a:extLst>
              </p:cNvPr>
              <p:cNvSpPr/>
              <p:nvPr/>
            </p:nvSpPr>
            <p:spPr>
              <a:xfrm>
                <a:off x="601879" y="2149446"/>
                <a:ext cx="3944137" cy="2402053"/>
              </a:xfrm>
              <a:custGeom>
                <a:avLst/>
                <a:gdLst>
                  <a:gd name="connsiteX0" fmla="*/ 0 w 3718560"/>
                  <a:gd name="connsiteY0" fmla="*/ 0 h 3518262"/>
                  <a:gd name="connsiteX1" fmla="*/ 0 w 3718560"/>
                  <a:gd name="connsiteY1" fmla="*/ 3509554 h 3518262"/>
                  <a:gd name="connsiteX2" fmla="*/ 3718560 w 3718560"/>
                  <a:gd name="connsiteY2" fmla="*/ 3518262 h 3518262"/>
                  <a:gd name="connsiteX3" fmla="*/ 3718560 w 3718560"/>
                  <a:gd name="connsiteY3" fmla="*/ 3518262 h 3518262"/>
                </a:gdLst>
                <a:ahLst/>
                <a:cxnLst>
                  <a:cxn ang="0">
                    <a:pos x="connsiteX0" y="connsiteY0"/>
                  </a:cxn>
                  <a:cxn ang="0">
                    <a:pos x="connsiteX1" y="connsiteY1"/>
                  </a:cxn>
                  <a:cxn ang="0">
                    <a:pos x="connsiteX2" y="connsiteY2"/>
                  </a:cxn>
                  <a:cxn ang="0">
                    <a:pos x="connsiteX3" y="connsiteY3"/>
                  </a:cxn>
                </a:cxnLst>
                <a:rect l="l" t="t" r="r" b="b"/>
                <a:pathLst>
                  <a:path w="3718560" h="3518262">
                    <a:moveTo>
                      <a:pt x="0" y="0"/>
                    </a:moveTo>
                    <a:lnTo>
                      <a:pt x="0" y="3509554"/>
                    </a:lnTo>
                    <a:lnTo>
                      <a:pt x="3718560" y="3518262"/>
                    </a:lnTo>
                    <a:lnTo>
                      <a:pt x="3718560" y="3518262"/>
                    </a:lnTo>
                  </a:path>
                </a:pathLst>
              </a:custGeom>
              <a:noFill/>
              <a:ln w="76200" cap="flat" cmpd="sng" algn="ctr">
                <a:solidFill>
                  <a:schemeClr val="accent1"/>
                </a:solid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endParaRPr lang="zh-CN" altLang="en-US" kern="0" dirty="0">
                  <a:solidFill>
                    <a:srgbClr val="FFFFFF"/>
                  </a:solidFill>
                  <a:latin typeface="方正正准黑简体" panose="02000500000000000000" pitchFamily="2" charset="-122"/>
                  <a:ea typeface="方正正准黑简体" panose="02000500000000000000" pitchFamily="2" charset="-122"/>
                  <a:cs typeface="+mn-ea"/>
                  <a:sym typeface="方正正准黑简体" panose="02000500000000000000" pitchFamily="2" charset="-122"/>
                </a:endParaRPr>
              </a:p>
            </p:txBody>
          </p:sp>
        </p:grpSp>
        <p:sp>
          <p:nvSpPr>
            <p:cNvPr id="18" name="MH_Other_1">
              <a:extLst>
                <a:ext uri="{FF2B5EF4-FFF2-40B4-BE49-F238E27FC236}">
                  <a16:creationId xmlns:a16="http://schemas.microsoft.com/office/drawing/2014/main" id="{BEE70F60-81D9-4462-92E4-CEE5921F3322}"/>
                </a:ext>
              </a:extLst>
            </p:cNvPr>
            <p:cNvSpPr/>
            <p:nvPr/>
          </p:nvSpPr>
          <p:spPr>
            <a:xfrm rot="10800000">
              <a:off x="1773996" y="962299"/>
              <a:ext cx="2978024" cy="1691258"/>
            </a:xfrm>
            <a:custGeom>
              <a:avLst/>
              <a:gdLst>
                <a:gd name="connsiteX0" fmla="*/ 0 w 3718560"/>
                <a:gd name="connsiteY0" fmla="*/ 0 h 3518262"/>
                <a:gd name="connsiteX1" fmla="*/ 0 w 3718560"/>
                <a:gd name="connsiteY1" fmla="*/ 3509554 h 3518262"/>
                <a:gd name="connsiteX2" fmla="*/ 3718560 w 3718560"/>
                <a:gd name="connsiteY2" fmla="*/ 3518262 h 3518262"/>
                <a:gd name="connsiteX3" fmla="*/ 3718560 w 3718560"/>
                <a:gd name="connsiteY3" fmla="*/ 3518262 h 3518262"/>
              </a:gdLst>
              <a:ahLst/>
              <a:cxnLst>
                <a:cxn ang="0">
                  <a:pos x="connsiteX0" y="connsiteY0"/>
                </a:cxn>
                <a:cxn ang="0">
                  <a:pos x="connsiteX1" y="connsiteY1"/>
                </a:cxn>
                <a:cxn ang="0">
                  <a:pos x="connsiteX2" y="connsiteY2"/>
                </a:cxn>
                <a:cxn ang="0">
                  <a:pos x="connsiteX3" y="connsiteY3"/>
                </a:cxn>
              </a:cxnLst>
              <a:rect l="l" t="t" r="r" b="b"/>
              <a:pathLst>
                <a:path w="3718560" h="3518262">
                  <a:moveTo>
                    <a:pt x="0" y="0"/>
                  </a:moveTo>
                  <a:lnTo>
                    <a:pt x="0" y="3509554"/>
                  </a:lnTo>
                  <a:lnTo>
                    <a:pt x="3718560" y="3518262"/>
                  </a:lnTo>
                  <a:lnTo>
                    <a:pt x="3718560" y="3518262"/>
                  </a:lnTo>
                </a:path>
              </a:pathLst>
            </a:custGeom>
            <a:noFill/>
            <a:ln w="76200" cap="flat" cmpd="sng" algn="ctr">
              <a:solidFill>
                <a:schemeClr val="accent1"/>
              </a:solid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endParaRPr lang="zh-CN" altLang="en-US" kern="0" dirty="0">
                <a:solidFill>
                  <a:srgbClr val="FFFFFF"/>
                </a:solidFill>
                <a:latin typeface="方正正准黑简体" panose="02000500000000000000" pitchFamily="2" charset="-122"/>
                <a:ea typeface="方正正准黑简体" panose="02000500000000000000" pitchFamily="2" charset="-122"/>
                <a:cs typeface="+mn-ea"/>
                <a:sym typeface="方正正准黑简体" panose="02000500000000000000" pitchFamily="2" charset="-122"/>
              </a:endParaRPr>
            </a:p>
          </p:txBody>
        </p:sp>
      </p:grpSp>
      <p:sp>
        <p:nvSpPr>
          <p:cNvPr id="3" name="文本框 3">
            <a:extLst>
              <a:ext uri="{FF2B5EF4-FFF2-40B4-BE49-F238E27FC236}">
                <a16:creationId xmlns:a16="http://schemas.microsoft.com/office/drawing/2014/main" id="{3C5E9226-307B-70CA-512A-E7F3ED1B1753}"/>
              </a:ext>
            </a:extLst>
          </p:cNvPr>
          <p:cNvSpPr txBox="1"/>
          <p:nvPr/>
        </p:nvSpPr>
        <p:spPr>
          <a:xfrm>
            <a:off x="331129" y="6516381"/>
            <a:ext cx="6349711" cy="215444"/>
          </a:xfrm>
          <a:prstGeom prst="rect">
            <a:avLst/>
          </a:prstGeom>
          <a:noFill/>
        </p:spPr>
        <p:txBody>
          <a:bodyPr wrap="square">
            <a:spAutoFit/>
          </a:bodyPr>
          <a:lstStyle/>
          <a:p>
            <a:r>
              <a:rPr lang="it-IT" altLang="zh-CN" sz="800" dirty="0">
                <a:ea typeface="微软雅黑" panose="020B0503020204020204" pitchFamily="34" charset="-122"/>
                <a:sym typeface="Arial" panose="020B0604020202020204" pitchFamily="34" charset="0"/>
              </a:rPr>
              <a:t>Robin Lewis Jones, et al. 2023 ASCO</a:t>
            </a:r>
            <a:r>
              <a:rPr lang="en-US" altLang="zh-CN" sz="800" dirty="0">
                <a:ea typeface="微软雅黑" panose="020B0503020204020204" pitchFamily="34" charset="-122"/>
                <a:sym typeface="Arial" panose="020B0604020202020204" pitchFamily="34" charset="0"/>
              </a:rPr>
              <a:t>.</a:t>
            </a:r>
            <a:r>
              <a:rPr lang="en-US" sz="800" dirty="0">
                <a:solidFill>
                  <a:schemeClr val="tx1"/>
                </a:solidFill>
                <a:ea typeface="微软雅黑" panose="020B0503020204020204" pitchFamily="34" charset="-122"/>
                <a:cs typeface="Arial" panose="020B0604020202020204" pitchFamily="34" charset="0"/>
              </a:rPr>
              <a:t>Poster Bd #458</a:t>
            </a:r>
          </a:p>
        </p:txBody>
      </p:sp>
    </p:spTree>
    <p:extLst>
      <p:ext uri="{BB962C8B-B14F-4D97-AF65-F5344CB8AC3E}">
        <p14:creationId xmlns:p14="http://schemas.microsoft.com/office/powerpoint/2010/main" val="317932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hBfCUHtT3eOO2OQAe61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hBfCUHtT3eOO2OQAe619w"/>
</p:tagLst>
</file>

<file path=ppt/theme/theme1.xml><?xml version="1.0" encoding="utf-8"?>
<a:theme xmlns:a="http://schemas.openxmlformats.org/drawingml/2006/main" name="主题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5" id="{51BFBD6B-B43F-44A1-9C39-183288976B09}" vid="{2917A94D-D8D7-43A4-9505-37FCEE0E66AB}"/>
    </a:ext>
  </a:extLst>
</a:theme>
</file>

<file path=ppt/theme/theme2.xml><?xml version="1.0" encoding="utf-8"?>
<a:theme xmlns:a="http://schemas.openxmlformats.org/drawingml/2006/main" name="1_主题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5" id="{51BFBD6B-B43F-44A1-9C39-183288976B09}" vid="{2917A94D-D8D7-43A4-9505-37FCEE0E66AB}"/>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主题5</Template>
  <TotalTime>7823</TotalTime>
  <Words>3701</Words>
  <Application>Microsoft Office PowerPoint</Application>
  <PresentationFormat>宽屏</PresentationFormat>
  <Paragraphs>502</Paragraphs>
  <Slides>9</Slides>
  <Notes>8</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1</vt:i4>
      </vt:variant>
      <vt:variant>
        <vt:lpstr>幻灯片标题</vt:lpstr>
      </vt:variant>
      <vt:variant>
        <vt:i4>9</vt:i4>
      </vt:variant>
    </vt:vector>
  </HeadingPairs>
  <TitlesOfParts>
    <vt:vector size="22" baseType="lpstr">
      <vt:lpstr>AdvOT60b39377.I</vt:lpstr>
      <vt:lpstr>等线</vt:lpstr>
      <vt:lpstr>方正正准黑简体</vt:lpstr>
      <vt:lpstr>宋体</vt:lpstr>
      <vt:lpstr>Microsoft YaHei</vt:lpstr>
      <vt:lpstr>Microsoft YaHei</vt:lpstr>
      <vt:lpstr>Arial</vt:lpstr>
      <vt:lpstr>Calibri Light</vt:lpstr>
      <vt:lpstr>Times New Roman</vt:lpstr>
      <vt:lpstr>Wingdings</vt:lpstr>
      <vt:lpstr>主题5</vt:lpstr>
      <vt:lpstr>1_主题5</vt:lpstr>
      <vt:lpstr>think-cell 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Jenny Chai</dc:creator>
  <cp:lastModifiedBy>Administrator</cp:lastModifiedBy>
  <cp:revision>262</cp:revision>
  <dcterms:created xsi:type="dcterms:W3CDTF">2020-10-28T04:42:37Z</dcterms:created>
  <dcterms:modified xsi:type="dcterms:W3CDTF">2023-07-07T09:25:16Z</dcterms:modified>
</cp:coreProperties>
</file>