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70309" autoAdjust="0"/>
  </p:normalViewPr>
  <p:slideViewPr>
    <p:cSldViewPr>
      <p:cViewPr varScale="1">
        <p:scale>
          <a:sx n="32" d="100"/>
          <a:sy n="32" d="100"/>
        </p:scale>
        <p:origin x="1382" y="72"/>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大家晚上好，今天我跟大家分享的是</a:t>
            </a:r>
            <a:endParaRPr lang="en-US" altLang="zh-CN" dirty="0"/>
          </a:p>
          <a:p>
            <a:r>
              <a:rPr lang="zh-CN" altLang="en-US" dirty="0"/>
              <a:t>实体瘤在新辅助治疗中对免疫治疗的反应会更好吗？</a:t>
            </a:r>
            <a:endParaRPr lang="en-US" altLang="zh-CN" dirty="0"/>
          </a:p>
          <a:p>
            <a:r>
              <a:rPr lang="zh-CN" altLang="en-US" dirty="0"/>
              <a:t>分享者是来自荷兰癌症研究所的米里亚姆</a:t>
            </a:r>
            <a:r>
              <a:rPr lang="en-US" altLang="zh-CN" dirty="0"/>
              <a:t>·</a:t>
            </a:r>
            <a:r>
              <a:rPr lang="zh-CN" altLang="en-US" dirty="0"/>
              <a:t>沙拉比教授</a:t>
            </a:r>
          </a:p>
        </p:txBody>
      </p:sp>
    </p:spTree>
    <p:extLst>
      <p:ext uri="{BB962C8B-B14F-4D97-AF65-F5344CB8AC3E}">
        <p14:creationId xmlns:p14="http://schemas.microsoft.com/office/powerpoint/2010/main" val="101170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那么手术呢？我认为这个研究中</a:t>
            </a:r>
            <a:r>
              <a:rPr lang="en-US" altLang="zh-CN" b="0" i="0" dirty="0" err="1">
                <a:solidFill>
                  <a:srgbClr val="000000"/>
                </a:solidFill>
                <a:effectLst/>
                <a:latin typeface="PingFangSC-Regular"/>
              </a:rPr>
              <a:t>dMMR</a:t>
            </a:r>
            <a:r>
              <a:rPr lang="zh-CN" altLang="en-US" b="0" i="0" dirty="0">
                <a:solidFill>
                  <a:srgbClr val="000000"/>
                </a:solidFill>
                <a:effectLst/>
                <a:latin typeface="PingFangSC-Regular"/>
              </a:rPr>
              <a:t>的直肠癌患者已经很好地证明了这一点，这些患者接受了六个月的抗 </a:t>
            </a:r>
            <a:r>
              <a:rPr lang="en-US" altLang="zh-CN" b="0" i="0" dirty="0">
                <a:solidFill>
                  <a:srgbClr val="000000"/>
                </a:solidFill>
                <a:effectLst/>
                <a:latin typeface="PingFangSC-Regular"/>
              </a:rPr>
              <a:t>PD-1 </a:t>
            </a:r>
            <a:r>
              <a:rPr lang="zh-CN" altLang="en-US" b="0" i="0" dirty="0">
                <a:solidFill>
                  <a:srgbClr val="000000"/>
                </a:solidFill>
                <a:effectLst/>
                <a:latin typeface="PingFangSC-Regular"/>
              </a:rPr>
              <a:t>单一疗法。 到目前为止，所有这些患者都获得了</a:t>
            </a:r>
            <a:r>
              <a:rPr lang="en-US" altLang="zh-CN" b="0" i="0" dirty="0">
                <a:solidFill>
                  <a:srgbClr val="000000"/>
                </a:solidFill>
                <a:effectLst/>
                <a:latin typeface="PingFangSC-Regular"/>
              </a:rPr>
              <a:t>CCR</a:t>
            </a:r>
            <a:r>
              <a:rPr lang="zh-CN" altLang="en-US" b="0" i="0" dirty="0">
                <a:solidFill>
                  <a:srgbClr val="000000"/>
                </a:solidFill>
                <a:effectLst/>
                <a:latin typeface="PingFangSC-Regular"/>
              </a:rPr>
              <a:t>。 所有这些患者都不需要接受放化疗或手术，这对于其中一部分患者来说通常是非常特殊的手术。 因此，这对于这一小部分患者群体来说是一个巨大的胜利。</a:t>
            </a:r>
            <a:endParaRPr lang="zh-CN" altLang="en-US" dirty="0"/>
          </a:p>
        </p:txBody>
      </p:sp>
    </p:spTree>
    <p:extLst>
      <p:ext uri="{BB962C8B-B14F-4D97-AF65-F5344CB8AC3E}">
        <p14:creationId xmlns:p14="http://schemas.microsoft.com/office/powerpoint/2010/main" val="233454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那么冷肿瘤类型又如何呢？ 我们如何让那些冷肿瘤变成热肿瘤？ 作为一个来自库拉索岛的女孩，我也对阿姆斯特丹有同样的疑问</a:t>
            </a:r>
            <a:endParaRPr lang="en-US" altLang="zh-CN" dirty="0"/>
          </a:p>
          <a:p>
            <a:r>
              <a:rPr lang="zh-CN" altLang="en-US" dirty="0"/>
              <a:t>这也是同一个 </a:t>
            </a:r>
            <a:r>
              <a:rPr lang="en-US" altLang="zh-CN" dirty="0"/>
              <a:t>NICHE </a:t>
            </a:r>
            <a:r>
              <a:rPr lang="zh-CN" altLang="en-US" dirty="0"/>
              <a:t>研究。 有一组</a:t>
            </a:r>
            <a:r>
              <a:rPr lang="en-US" altLang="zh-CN" dirty="0" err="1"/>
              <a:t>pMMR</a:t>
            </a:r>
            <a:r>
              <a:rPr lang="en-US" altLang="zh-CN" dirty="0"/>
              <a:t> </a:t>
            </a:r>
            <a:r>
              <a:rPr lang="zh-CN" altLang="en-US" dirty="0"/>
              <a:t>的结肠癌患者，</a:t>
            </a:r>
            <a:r>
              <a:rPr lang="zh-CN" altLang="en-US" b="0" i="0" dirty="0">
                <a:solidFill>
                  <a:srgbClr val="000000"/>
                </a:solidFill>
                <a:effectLst/>
                <a:latin typeface="PingFangSC-Regular"/>
              </a:rPr>
              <a:t>被认为是一种非免疫原性肿瘤类型，到目前为止在转移环境中进行的检查点阻断测试没有反应。</a:t>
            </a:r>
            <a:r>
              <a:rPr lang="zh-CN" altLang="en-US" dirty="0"/>
              <a:t> </a:t>
            </a:r>
            <a:endParaRPr lang="en-US" altLang="zh-CN" dirty="0"/>
          </a:p>
          <a:p>
            <a:r>
              <a:rPr lang="zh-CN" altLang="en-US" dirty="0"/>
              <a:t>我们尝试应用了纳武单抗和伊匹木单抗。 我们发现这些患者有 </a:t>
            </a:r>
            <a:r>
              <a:rPr lang="en-US" altLang="zh-CN" dirty="0"/>
              <a:t>29% </a:t>
            </a:r>
            <a:r>
              <a:rPr lang="zh-CN" altLang="en-US" dirty="0"/>
              <a:t>的</a:t>
            </a:r>
            <a:r>
              <a:rPr lang="en-US" altLang="zh-CN" dirty="0"/>
              <a:t>PR</a:t>
            </a:r>
            <a:r>
              <a:rPr lang="zh-CN" altLang="en-US" dirty="0"/>
              <a:t>。</a:t>
            </a:r>
            <a:endParaRPr lang="en-US" altLang="zh-CN" dirty="0"/>
          </a:p>
          <a:p>
            <a:r>
              <a:rPr lang="zh-CN" altLang="en-US" dirty="0"/>
              <a:t>因此，我们目前正在研究验证和预测生物标志物，这些生物标志物甚至可以在一小部分患者中找到，</a:t>
            </a:r>
            <a:endParaRPr lang="en-US" altLang="zh-CN" dirty="0"/>
          </a:p>
          <a:p>
            <a:r>
              <a:rPr lang="zh-CN" altLang="en-US" dirty="0"/>
              <a:t>也可以在纳武单抗加抗</a:t>
            </a:r>
            <a:r>
              <a:rPr lang="en-US" altLang="zh-CN" dirty="0"/>
              <a:t>IL-</a:t>
            </a:r>
            <a:r>
              <a:rPr lang="zh-CN" altLang="en-US" dirty="0"/>
              <a:t> </a:t>
            </a:r>
            <a:r>
              <a:rPr lang="en-US" altLang="zh-CN" dirty="0"/>
              <a:t>8 </a:t>
            </a:r>
            <a:r>
              <a:rPr lang="zh-CN" altLang="en-US" dirty="0"/>
              <a:t>以及纳武单抗加抗 </a:t>
            </a:r>
            <a:r>
              <a:rPr lang="en-US" altLang="zh-CN" dirty="0"/>
              <a:t>LAG-3 </a:t>
            </a:r>
            <a:r>
              <a:rPr lang="zh-CN" altLang="en-US" dirty="0"/>
              <a:t>联合的新队列中找到。</a:t>
            </a:r>
          </a:p>
        </p:txBody>
      </p:sp>
    </p:spTree>
    <p:extLst>
      <p:ext uri="{BB962C8B-B14F-4D97-AF65-F5344CB8AC3E}">
        <p14:creationId xmlns:p14="http://schemas.microsoft.com/office/powerpoint/2010/main" val="142949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那么新辅助 免疫治疗的下一步是什么？ 我们很难再称新辅助 免疫治疗领域为沙漠了。</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但我们仍在为我们的病人寻找那片绿洲，希望它不是海市蜃楼。</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为此，我们开发了一项</a:t>
            </a:r>
            <a:r>
              <a:rPr lang="en-US" altLang="zh-CN" b="0" i="0" dirty="0">
                <a:solidFill>
                  <a:srgbClr val="000000"/>
                </a:solidFill>
                <a:effectLst/>
                <a:latin typeface="PingFangSC-Regular"/>
              </a:rPr>
              <a:t>NEOASIS</a:t>
            </a:r>
            <a:r>
              <a:rPr lang="zh-CN" altLang="en-US" b="0" i="0" dirty="0">
                <a:solidFill>
                  <a:srgbClr val="000000"/>
                </a:solidFill>
                <a:effectLst/>
                <a:latin typeface="PingFangSC-Regular"/>
              </a:rPr>
              <a:t>试验，这是一项由我和</a:t>
            </a:r>
            <a:r>
              <a:rPr lang="en-US" altLang="zh-CN" b="0" i="0" dirty="0">
                <a:solidFill>
                  <a:srgbClr val="000000"/>
                </a:solidFill>
                <a:effectLst/>
                <a:latin typeface="PingFangSC-Regular"/>
              </a:rPr>
              <a:t>NKI</a:t>
            </a:r>
            <a:r>
              <a:rPr lang="zh-CN" altLang="en-US" b="0" i="0" dirty="0">
                <a:solidFill>
                  <a:srgbClr val="000000"/>
                </a:solidFill>
                <a:effectLst/>
                <a:latin typeface="PingFangSC-Regular"/>
              </a:rPr>
              <a:t>的</a:t>
            </a:r>
            <a:r>
              <a:rPr lang="en-US" altLang="zh-CN" b="0" i="0" dirty="0">
                <a:solidFill>
                  <a:srgbClr val="000000"/>
                </a:solidFill>
                <a:effectLst/>
                <a:latin typeface="PingFangSC-Regular"/>
              </a:rPr>
              <a:t>Marleen Kok</a:t>
            </a:r>
            <a:r>
              <a:rPr lang="zh-CN" altLang="en-US" b="0" i="0" dirty="0">
                <a:solidFill>
                  <a:srgbClr val="000000"/>
                </a:solidFill>
                <a:effectLst/>
                <a:latin typeface="PingFangSC-Regular"/>
              </a:rPr>
              <a:t>领导的泛肿瘤新辅助研究，正在探索抗</a:t>
            </a:r>
            <a:r>
              <a:rPr lang="en-US" altLang="zh-CN" b="0" i="0" dirty="0">
                <a:solidFill>
                  <a:srgbClr val="000000"/>
                </a:solidFill>
                <a:effectLst/>
                <a:latin typeface="PingFangSC-Regular"/>
              </a:rPr>
              <a:t>CTLA-4</a:t>
            </a:r>
            <a:r>
              <a:rPr lang="zh-CN" altLang="en-US" b="0" i="0" dirty="0">
                <a:solidFill>
                  <a:srgbClr val="000000"/>
                </a:solidFill>
                <a:effectLst/>
                <a:latin typeface="PingFangSC-Regular"/>
              </a:rPr>
              <a:t>和抗</a:t>
            </a:r>
            <a:r>
              <a:rPr lang="en-US" altLang="zh-CN" b="0" i="0" dirty="0">
                <a:solidFill>
                  <a:srgbClr val="000000"/>
                </a:solidFill>
                <a:effectLst/>
                <a:latin typeface="PingFangSC-Regular"/>
              </a:rPr>
              <a:t>PD-1</a:t>
            </a:r>
            <a:r>
              <a:rPr lang="zh-CN" altLang="en-US" b="0" i="0" dirty="0">
                <a:solidFill>
                  <a:srgbClr val="000000"/>
                </a:solidFill>
                <a:effectLst/>
                <a:latin typeface="PingFangSC-Regular"/>
              </a:rPr>
              <a:t>的组合，其形式为 博滕西利单抗和巴斯蒂利单抗（一种很有前途的组合），然后在八周内进行手术。 这适用于</a:t>
            </a:r>
            <a:r>
              <a:rPr lang="en-US" altLang="zh-CN" b="0" i="0" dirty="0">
                <a:solidFill>
                  <a:srgbClr val="000000"/>
                </a:solidFill>
                <a:effectLst/>
                <a:latin typeface="PingFangSC-Regular"/>
              </a:rPr>
              <a:t>p</a:t>
            </a:r>
            <a:r>
              <a:rPr lang="zh-CN" altLang="en-US" b="0" i="0" dirty="0">
                <a:solidFill>
                  <a:srgbClr val="000000"/>
                </a:solidFill>
                <a:effectLst/>
                <a:latin typeface="PingFangSC-Regular"/>
              </a:rPr>
              <a:t> </a:t>
            </a:r>
            <a:r>
              <a:rPr lang="en-US" altLang="zh-CN" b="0" i="0" dirty="0">
                <a:solidFill>
                  <a:srgbClr val="000000"/>
                </a:solidFill>
                <a:effectLst/>
                <a:latin typeface="PingFangSC-Regular"/>
              </a:rPr>
              <a:t>MMR </a:t>
            </a:r>
            <a:r>
              <a:rPr lang="zh-CN" altLang="en-US" b="0" i="0" dirty="0">
                <a:solidFill>
                  <a:srgbClr val="000000"/>
                </a:solidFill>
                <a:effectLst/>
                <a:latin typeface="PingFangSC-Regular"/>
              </a:rPr>
              <a:t>和 </a:t>
            </a:r>
            <a:r>
              <a:rPr lang="en-US" altLang="zh-CN" b="0" i="0" dirty="0" err="1">
                <a:solidFill>
                  <a:srgbClr val="000000"/>
                </a:solidFill>
                <a:effectLst/>
                <a:latin typeface="PingFangSC-Regular"/>
              </a:rPr>
              <a:t>dMMR</a:t>
            </a:r>
            <a:r>
              <a:rPr lang="en-US" altLang="zh-CN" b="0" i="0" dirty="0">
                <a:solidFill>
                  <a:srgbClr val="000000"/>
                </a:solidFill>
                <a:effectLst/>
                <a:latin typeface="PingFangSC-Regular"/>
              </a:rPr>
              <a:t> </a:t>
            </a:r>
            <a:r>
              <a:rPr lang="zh-CN" altLang="en-US" b="0" i="0" dirty="0">
                <a:solidFill>
                  <a:srgbClr val="000000"/>
                </a:solidFill>
                <a:effectLst/>
                <a:latin typeface="PingFangSC-Regular"/>
              </a:rPr>
              <a:t>的肿瘤患者，也适用于非免疫原性肿瘤类型，如乳腺癌、前列腺癌、肉瘤。 我们预计这项研究将在今年夏天之后开始。</a:t>
            </a:r>
            <a:endParaRPr lang="zh-CN" altLang="en-US" dirty="0"/>
          </a:p>
        </p:txBody>
      </p:sp>
    </p:spTree>
    <p:extLst>
      <p:ext uri="{BB962C8B-B14F-4D97-AF65-F5344CB8AC3E}">
        <p14:creationId xmlns:p14="http://schemas.microsoft.com/office/powerpoint/2010/main" val="77355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这就引出了我的主要结论。 </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新辅助免疫治疗可导致更高的病理缓解率。 </a:t>
            </a:r>
            <a:endParaRPr lang="en-US" altLang="zh-CN" b="0" i="0" dirty="0">
              <a:solidFill>
                <a:srgbClr val="000000"/>
              </a:solidFill>
              <a:effectLst/>
              <a:latin typeface="PingFangSC-Regular"/>
            </a:endParaRPr>
          </a:p>
          <a:p>
            <a:r>
              <a:rPr lang="en-US" altLang="zh-CN" b="0" i="0" dirty="0">
                <a:solidFill>
                  <a:srgbClr val="000000"/>
                </a:solidFill>
                <a:effectLst/>
                <a:latin typeface="PingFangSC-Regular"/>
              </a:rPr>
              <a:t>MPR </a:t>
            </a:r>
            <a:r>
              <a:rPr lang="zh-CN" altLang="en-US" b="0" i="0" dirty="0">
                <a:solidFill>
                  <a:srgbClr val="000000"/>
                </a:solidFill>
                <a:effectLst/>
                <a:latin typeface="PingFangSC-Regular"/>
              </a:rPr>
              <a:t>和 </a:t>
            </a:r>
            <a:r>
              <a:rPr lang="en-US" altLang="zh-CN" b="0" i="0" dirty="0">
                <a:solidFill>
                  <a:srgbClr val="000000"/>
                </a:solidFill>
                <a:effectLst/>
                <a:latin typeface="PingFangSC-Regular"/>
              </a:rPr>
              <a:t>PCR </a:t>
            </a:r>
            <a:r>
              <a:rPr lang="zh-CN" altLang="en-US" b="0" i="0" dirty="0">
                <a:solidFill>
                  <a:srgbClr val="000000"/>
                </a:solidFill>
                <a:effectLst/>
                <a:latin typeface="PingFangSC-Regular"/>
              </a:rPr>
              <a:t>与许多肿瘤类型的预后和无复发密切相关。</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下一个挑战是减少治疗，并能够在进行更少的化疗、更少的放疗和更少的手术的同时，保持这些改善的结果。最后但并非最不重要的一点是，在大多数肿瘤类型中，对预测性生物标记物的需求是一个高度未得到满足的需求。这最终将有助于选择患者，并开发出最合理的组合。这就是我的简单总结，非常感谢您的关注</a:t>
            </a:r>
            <a:r>
              <a:rPr lang="zh-CN" altLang="en-US" b="0" i="0">
                <a:solidFill>
                  <a:srgbClr val="000000"/>
                </a:solidFill>
                <a:effectLst/>
                <a:latin typeface="PingFangSC-Regular"/>
              </a:rPr>
              <a:t>。 谢谢</a:t>
            </a:r>
            <a:r>
              <a:rPr lang="zh-CN" altLang="en-US" b="0" i="0" dirty="0">
                <a:solidFill>
                  <a:srgbClr val="000000"/>
                </a:solidFill>
                <a:effectLst/>
                <a:latin typeface="PingFangSC-Regular"/>
              </a:rPr>
              <a:t>。</a:t>
            </a:r>
            <a:endParaRPr lang="zh-CN" altLang="en-US" dirty="0"/>
          </a:p>
        </p:txBody>
      </p:sp>
    </p:spTree>
    <p:extLst>
      <p:ext uri="{BB962C8B-B14F-4D97-AF65-F5344CB8AC3E}">
        <p14:creationId xmlns:p14="http://schemas.microsoft.com/office/powerpoint/2010/main" val="240204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在这里，我总结了新辅助免疫治疗相对于辅助治疗的一些主要优点。 首先，给予新辅助免疫治疗意味着尽早开始全身治疗，可以防止微转移灶转移扩散。</a:t>
            </a:r>
            <a:endParaRPr lang="en-US" altLang="zh-CN" dirty="0"/>
          </a:p>
          <a:p>
            <a:r>
              <a:rPr lang="zh-CN" altLang="en-US" dirty="0"/>
              <a:t> 此外，对于局部晚期肿瘤，可以缩小手术范围，提高</a:t>
            </a:r>
            <a:r>
              <a:rPr lang="en-US" altLang="zh-CN" dirty="0"/>
              <a:t>R0</a:t>
            </a:r>
            <a:r>
              <a:rPr lang="zh-CN" altLang="en-US" dirty="0"/>
              <a:t>切除率，改善手术结果。</a:t>
            </a:r>
            <a:endParaRPr lang="en-US" altLang="zh-CN" dirty="0"/>
          </a:p>
          <a:p>
            <a:r>
              <a:rPr lang="zh-CN" altLang="en-US" dirty="0"/>
              <a:t>还可以评估新辅助免疫治疗的病理反应，为预后提供信息，指导新辅助和辅助治疗策略。 </a:t>
            </a:r>
            <a:endParaRPr lang="en-US" altLang="zh-CN" dirty="0"/>
          </a:p>
          <a:p>
            <a:r>
              <a:rPr lang="zh-CN" altLang="en-US" dirty="0"/>
              <a:t>除了评估肿瘤反应之外，这些研究还帮助我们开发生物标志物以及预测反应的生物标志物，</a:t>
            </a:r>
            <a:endParaRPr lang="en-US" altLang="zh-CN" dirty="0"/>
          </a:p>
          <a:p>
            <a:r>
              <a:rPr lang="zh-CN" altLang="en-US" dirty="0"/>
              <a:t>还可以研究可能的耐药机制，给予冷肿瘤一些可能的机会。</a:t>
            </a:r>
          </a:p>
        </p:txBody>
      </p:sp>
    </p:spTree>
    <p:extLst>
      <p:ext uri="{BB962C8B-B14F-4D97-AF65-F5344CB8AC3E}">
        <p14:creationId xmlns:p14="http://schemas.microsoft.com/office/powerpoint/2010/main" val="267236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新辅助免疫治疗相对于辅助免疫治疗优越性的首批数据</a:t>
            </a:r>
            <a:endParaRPr lang="en-US" altLang="zh-CN" dirty="0"/>
          </a:p>
          <a:p>
            <a:r>
              <a:rPr lang="zh-CN" altLang="en-US" dirty="0"/>
              <a:t>是在乳腺癌小鼠模型中进行的，这些小鼠接受了新辅助或辅助抗 </a:t>
            </a:r>
            <a:r>
              <a:rPr lang="en-US" altLang="zh-CN" dirty="0"/>
              <a:t>PD-1 </a:t>
            </a:r>
            <a:r>
              <a:rPr lang="zh-CN" altLang="en-US" dirty="0"/>
              <a:t>治疗，或与抗 </a:t>
            </a:r>
            <a:r>
              <a:rPr lang="en-US" altLang="zh-CN" dirty="0"/>
              <a:t>CD137 </a:t>
            </a:r>
            <a:r>
              <a:rPr lang="zh-CN" altLang="en-US" dirty="0"/>
              <a:t>联合治疗 。 研究结果表明，与辅助免疫治疗相比，接受新辅助免疫治疗的小鼠的生存期显着延长，尤其是新辅助联合治疗的小鼠的生存期显著延长。</a:t>
            </a:r>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altLang="zh-CN" b="0" i="0" dirty="0">
              <a:solidFill>
                <a:srgbClr val="000000"/>
              </a:solidFill>
              <a:effectLst/>
              <a:latin typeface="PingFangSC-Regular"/>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000000"/>
                </a:solidFill>
                <a:effectLst/>
                <a:latin typeface="PingFangSC-Regular"/>
              </a:rPr>
              <a:t>最近，我们在</a:t>
            </a:r>
            <a:r>
              <a:rPr lang="en-US" altLang="zh-CN" b="0" i="0" dirty="0" err="1">
                <a:solidFill>
                  <a:srgbClr val="000000"/>
                </a:solidFill>
                <a:effectLst/>
                <a:latin typeface="PingFangSC-Regular"/>
              </a:rPr>
              <a:t>pMMR</a:t>
            </a:r>
            <a:r>
              <a:rPr lang="zh-CN" altLang="en-US" b="0" i="0" dirty="0">
                <a:solidFill>
                  <a:srgbClr val="000000"/>
                </a:solidFill>
                <a:effectLst/>
                <a:latin typeface="PingFangSC-Regular"/>
              </a:rPr>
              <a:t>或</a:t>
            </a:r>
            <a:r>
              <a:rPr lang="en-US" altLang="zh-CN" b="0" i="0" dirty="0">
                <a:solidFill>
                  <a:srgbClr val="000000"/>
                </a:solidFill>
                <a:effectLst/>
                <a:latin typeface="PingFangSC-Regular"/>
              </a:rPr>
              <a:t>MSS</a:t>
            </a:r>
            <a:r>
              <a:rPr lang="zh-CN" altLang="en-US" b="0" i="0" dirty="0">
                <a:solidFill>
                  <a:srgbClr val="000000"/>
                </a:solidFill>
                <a:effectLst/>
                <a:latin typeface="PingFangSC-Regular"/>
              </a:rPr>
              <a:t>的结直肠癌小鼠模型中看到了类似的数据，</a:t>
            </a:r>
            <a:endParaRPr lang="zh-CN" altLang="en-US" dirty="0"/>
          </a:p>
          <a:p>
            <a:r>
              <a:rPr lang="zh-CN" altLang="en-US" dirty="0"/>
              <a:t>这些模型接受了新辅助或辅助抗 </a:t>
            </a:r>
            <a:r>
              <a:rPr lang="en-US" altLang="zh-CN" dirty="0"/>
              <a:t>PD-1 </a:t>
            </a:r>
            <a:r>
              <a:rPr lang="zh-CN" altLang="en-US" dirty="0"/>
              <a:t>联合抗 </a:t>
            </a:r>
            <a:r>
              <a:rPr lang="en-US" altLang="zh-CN" dirty="0"/>
              <a:t>CTLA-4 </a:t>
            </a:r>
            <a:r>
              <a:rPr lang="zh-CN" altLang="en-US" dirty="0"/>
              <a:t>治疗。 虽然接受新辅助治疗的小鼠的肿瘤大小没有缩小，但与接受辅助治疗的小鼠相比，它们发生转移的风险确实显着降低。</a:t>
            </a:r>
          </a:p>
        </p:txBody>
      </p:sp>
    </p:spTree>
    <p:extLst>
      <p:ext uri="{BB962C8B-B14F-4D97-AF65-F5344CB8AC3E}">
        <p14:creationId xmlns:p14="http://schemas.microsoft.com/office/powerpoint/2010/main" val="389845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那么，与辅助免疫疗法相比，新辅助疗法的这种优越性背后的机制是什么？</a:t>
            </a:r>
            <a:endParaRPr lang="en-US" altLang="zh-CN" dirty="0"/>
          </a:p>
          <a:p>
            <a:r>
              <a:rPr lang="zh-CN" altLang="en-US" b="0" i="0" dirty="0">
                <a:solidFill>
                  <a:srgbClr val="000000"/>
                </a:solidFill>
                <a:effectLst/>
                <a:latin typeface="PingFangSC-Regular"/>
              </a:rPr>
              <a:t>其中之一是原位肿瘤，也意味着拥有更多的抗原，检查点抑制可以与之协同作用。还可以推测，拥有原位的肿瘤引流淋巴结意味着有更大的肿瘤驻留</a:t>
            </a:r>
            <a:r>
              <a:rPr lang="en-US" altLang="zh-CN" b="0" i="0" dirty="0">
                <a:solidFill>
                  <a:srgbClr val="000000"/>
                </a:solidFill>
                <a:effectLst/>
                <a:latin typeface="PingFangSC-Regular"/>
              </a:rPr>
              <a:t>T</a:t>
            </a:r>
            <a:r>
              <a:rPr lang="zh-CN" altLang="en-US" b="0" i="0" dirty="0">
                <a:solidFill>
                  <a:srgbClr val="000000"/>
                </a:solidFill>
                <a:effectLst/>
                <a:latin typeface="PingFangSC-Regular"/>
              </a:rPr>
              <a:t>细胞克隆池，可以在新辅助治疗后扩大，这也从</a:t>
            </a:r>
            <a:r>
              <a:rPr lang="en-US" altLang="zh-CN" b="0" i="0" dirty="0">
                <a:solidFill>
                  <a:srgbClr val="000000"/>
                </a:solidFill>
                <a:effectLst/>
                <a:latin typeface="PingFangSC-Regular"/>
              </a:rPr>
              <a:t>Christian Blank</a:t>
            </a:r>
            <a:r>
              <a:rPr lang="zh-CN" altLang="en-US" b="0" i="0" dirty="0">
                <a:solidFill>
                  <a:srgbClr val="000000"/>
                </a:solidFill>
                <a:effectLst/>
                <a:latin typeface="PingFangSC-Regular"/>
              </a:rPr>
              <a:t>在一项针对黑色素瘤患者的研究中很好地展示了这一点，他将新辅助治疗与辅助免疫治疗进行了比较。</a:t>
            </a:r>
            <a:endParaRPr lang="zh-CN" altLang="en-US" dirty="0"/>
          </a:p>
        </p:txBody>
      </p:sp>
    </p:spTree>
    <p:extLst>
      <p:ext uri="{BB962C8B-B14F-4D97-AF65-F5344CB8AC3E}">
        <p14:creationId xmlns:p14="http://schemas.microsoft.com/office/powerpoint/2010/main" val="169186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到目前为止，关于新辅助治疗与辅助治疗的疗效的一些比较令人信服的数据来自</a:t>
            </a:r>
            <a:r>
              <a:rPr lang="en-US" altLang="zh-CN" b="0" i="0" dirty="0">
                <a:solidFill>
                  <a:srgbClr val="000000"/>
                </a:solidFill>
                <a:effectLst/>
                <a:latin typeface="PingFangSC-Regular"/>
              </a:rPr>
              <a:t>SWOG 1801</a:t>
            </a:r>
            <a:r>
              <a:rPr lang="zh-CN" altLang="en-US" b="0" i="0" dirty="0">
                <a:solidFill>
                  <a:srgbClr val="000000"/>
                </a:solidFill>
                <a:effectLst/>
                <a:latin typeface="PingFangSC-Regular"/>
              </a:rPr>
              <a:t>研究，该研究在黑色素瘤患者中随机选择接受标准辅助免疫治疗的帕博利珠单抗，或新辅助免疫治疗：即在术前接受</a:t>
            </a:r>
            <a:r>
              <a:rPr lang="en-US" altLang="zh-CN" b="0" i="0" dirty="0">
                <a:solidFill>
                  <a:srgbClr val="000000"/>
                </a:solidFill>
                <a:effectLst/>
                <a:latin typeface="PingFangSC-Regular"/>
              </a:rPr>
              <a:t>3</a:t>
            </a:r>
            <a:r>
              <a:rPr lang="zh-CN" altLang="en-US" b="0" i="0" dirty="0">
                <a:solidFill>
                  <a:srgbClr val="000000"/>
                </a:solidFill>
                <a:effectLst/>
                <a:latin typeface="PingFangSC-Regular"/>
              </a:rPr>
              <a:t>个周期的帕博利珠单抗治疗。</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正如这些 </a:t>
            </a:r>
            <a:r>
              <a:rPr lang="en-US" altLang="zh-CN" b="0" i="0" dirty="0">
                <a:solidFill>
                  <a:srgbClr val="000000"/>
                </a:solidFill>
                <a:effectLst/>
                <a:latin typeface="PingFangSC-Regular"/>
              </a:rPr>
              <a:t>EFS </a:t>
            </a:r>
            <a:r>
              <a:rPr lang="zh-CN" altLang="en-US" b="0" i="0" dirty="0">
                <a:solidFill>
                  <a:srgbClr val="000000"/>
                </a:solidFill>
                <a:effectLst/>
                <a:latin typeface="PingFangSC-Regular"/>
              </a:rPr>
              <a:t>曲线所示，与辅助治疗组相比，新辅助治疗组的 </a:t>
            </a:r>
            <a:r>
              <a:rPr lang="en-US" altLang="zh-CN" b="0" i="0" dirty="0">
                <a:solidFill>
                  <a:srgbClr val="000000"/>
                </a:solidFill>
                <a:effectLst/>
                <a:latin typeface="PingFangSC-Regular"/>
              </a:rPr>
              <a:t>EFS </a:t>
            </a:r>
            <a:r>
              <a:rPr lang="zh-CN" altLang="en-US" b="0" i="0" dirty="0">
                <a:solidFill>
                  <a:srgbClr val="000000"/>
                </a:solidFill>
                <a:effectLst/>
                <a:latin typeface="PingFangSC-Regular"/>
              </a:rPr>
              <a:t>显着更高，凸显了新辅助免疫疗法的力量以及它如何改变游戏规则。</a:t>
            </a:r>
            <a:endParaRPr lang="zh-CN" altLang="en-US" dirty="0"/>
          </a:p>
        </p:txBody>
      </p:sp>
    </p:spTree>
    <p:extLst>
      <p:ext uri="{BB962C8B-B14F-4D97-AF65-F5344CB8AC3E}">
        <p14:creationId xmlns:p14="http://schemas.microsoft.com/office/powerpoint/2010/main" val="1132592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那么，与标准的新辅助治疗相比，新辅助</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又如何呢？这一点在非小细胞肺癌患者的</a:t>
            </a:r>
            <a:r>
              <a:rPr lang="en-US" altLang="zh-CN" b="0" i="0" dirty="0">
                <a:solidFill>
                  <a:srgbClr val="000000"/>
                </a:solidFill>
                <a:effectLst/>
                <a:latin typeface="PingFangSC-Regular"/>
              </a:rPr>
              <a:t>Checkmate 816</a:t>
            </a:r>
            <a:r>
              <a:rPr lang="zh-CN" altLang="en-US" b="0" i="0" dirty="0">
                <a:solidFill>
                  <a:srgbClr val="000000"/>
                </a:solidFill>
                <a:effectLst/>
                <a:latin typeface="PingFangSC-Regular"/>
              </a:rPr>
              <a:t>研究和三阴性乳腺癌的</a:t>
            </a:r>
            <a:r>
              <a:rPr lang="en-US" altLang="zh-CN" b="0" i="0" dirty="0">
                <a:solidFill>
                  <a:srgbClr val="000000"/>
                </a:solidFill>
                <a:effectLst/>
                <a:latin typeface="PingFangSC-Regular"/>
              </a:rPr>
              <a:t>Keynote 522</a:t>
            </a:r>
            <a:r>
              <a:rPr lang="zh-CN" altLang="en-US" b="0" i="0" dirty="0">
                <a:solidFill>
                  <a:srgbClr val="000000"/>
                </a:solidFill>
                <a:effectLst/>
                <a:latin typeface="PingFangSC-Regular"/>
              </a:rPr>
              <a:t>研究中分别得到了很好的体现。</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这两项研究都对比了在标准新辅助化疗中添加抗</a:t>
            </a:r>
            <a:r>
              <a:rPr lang="en-US" altLang="zh-CN" b="0" i="0" dirty="0">
                <a:solidFill>
                  <a:srgbClr val="000000"/>
                </a:solidFill>
                <a:effectLst/>
                <a:latin typeface="PingFangSC-Regular"/>
              </a:rPr>
              <a:t>PD-1</a:t>
            </a:r>
            <a:r>
              <a:rPr lang="zh-CN" altLang="en-US" b="0" i="0" dirty="0">
                <a:solidFill>
                  <a:srgbClr val="000000"/>
                </a:solidFill>
                <a:effectLst/>
                <a:latin typeface="PingFangSC-Regular"/>
              </a:rPr>
              <a:t>治疗，并将其与单独化疗进行比较。研究结果显示，与单纯化疗组相比，抗</a:t>
            </a:r>
            <a:r>
              <a:rPr lang="en-US" altLang="zh-CN" b="0" i="0" dirty="0">
                <a:solidFill>
                  <a:srgbClr val="000000"/>
                </a:solidFill>
                <a:effectLst/>
                <a:latin typeface="PingFangSC-Regular"/>
              </a:rPr>
              <a:t>PD-1</a:t>
            </a:r>
            <a:r>
              <a:rPr lang="zh-CN" altLang="en-US" b="0" i="0" dirty="0">
                <a:solidFill>
                  <a:srgbClr val="000000"/>
                </a:solidFill>
                <a:effectLst/>
                <a:latin typeface="PingFangSC-Regular"/>
              </a:rPr>
              <a:t>组的</a:t>
            </a:r>
            <a:r>
              <a:rPr lang="en-US" altLang="zh-CN" b="0" i="0" dirty="0">
                <a:solidFill>
                  <a:srgbClr val="000000"/>
                </a:solidFill>
                <a:effectLst/>
                <a:latin typeface="PingFangSC-Regular"/>
              </a:rPr>
              <a:t>PCR</a:t>
            </a:r>
            <a:r>
              <a:rPr lang="zh-CN" altLang="en-US" b="0" i="0" dirty="0">
                <a:solidFill>
                  <a:srgbClr val="000000"/>
                </a:solidFill>
                <a:effectLst/>
                <a:latin typeface="PingFangSC-Regular"/>
              </a:rPr>
              <a:t>率明显更高。这两项研究都是如此。</a:t>
            </a:r>
            <a:endParaRPr lang="en-US" altLang="zh-CN" b="0" i="0" dirty="0">
              <a:solidFill>
                <a:srgbClr val="000000"/>
              </a:solidFill>
              <a:effectLst/>
              <a:latin typeface="PingFangSC-Regular"/>
            </a:endParaRPr>
          </a:p>
          <a:p>
            <a:r>
              <a:rPr lang="zh-CN" altLang="en-US" dirty="0"/>
              <a:t>我们还看到了</a:t>
            </a:r>
            <a:r>
              <a:rPr lang="en-US" altLang="zh-CN" dirty="0"/>
              <a:t>PCR</a:t>
            </a:r>
            <a:r>
              <a:rPr lang="zh-CN" altLang="en-US" dirty="0"/>
              <a:t>的预后价值，这两种肿瘤类型在</a:t>
            </a:r>
            <a:r>
              <a:rPr lang="en-US" altLang="zh-CN" dirty="0"/>
              <a:t>PCR </a:t>
            </a:r>
            <a:r>
              <a:rPr lang="zh-CN" altLang="en-US" dirty="0"/>
              <a:t>的患者中，无论是单独化疗还是与抗 </a:t>
            </a:r>
            <a:r>
              <a:rPr lang="en-US" altLang="zh-CN" dirty="0"/>
              <a:t>PD-1 </a:t>
            </a:r>
            <a:r>
              <a:rPr lang="zh-CN" altLang="en-US" dirty="0"/>
              <a:t>联合化疗，都显示出显着较高的 </a:t>
            </a:r>
            <a:r>
              <a:rPr lang="en-US" altLang="zh-CN" dirty="0"/>
              <a:t>EFS</a:t>
            </a:r>
            <a:r>
              <a:rPr lang="zh-CN" altLang="en-US" dirty="0"/>
              <a:t>。</a:t>
            </a:r>
            <a:endParaRPr lang="en-US" altLang="zh-CN" dirty="0"/>
          </a:p>
          <a:p>
            <a:endParaRPr lang="en-US" altLang="zh-CN" dirty="0"/>
          </a:p>
          <a:p>
            <a:r>
              <a:rPr lang="zh-CN" altLang="en-US" dirty="0"/>
              <a:t>那么单独的 </a:t>
            </a:r>
            <a:r>
              <a:rPr lang="en-US" altLang="zh-CN" dirty="0"/>
              <a:t>IO </a:t>
            </a:r>
            <a:r>
              <a:rPr lang="zh-CN" altLang="en-US" dirty="0"/>
              <a:t>又如何呢？病理反应的深度又如何呢？ 这是对接受新辅助免疫治疗的黑色素瘤患者的汇总分析。 从上面三行可以看出，出现病理反应的患者（无论是</a:t>
            </a:r>
            <a:r>
              <a:rPr lang="en-US" altLang="zh-CN" dirty="0"/>
              <a:t>PR</a:t>
            </a:r>
            <a:r>
              <a:rPr lang="zh-CN" altLang="en-US" dirty="0"/>
              <a:t>、</a:t>
            </a:r>
            <a:r>
              <a:rPr lang="en-US" altLang="zh-CN" dirty="0"/>
              <a:t>MPR</a:t>
            </a:r>
            <a:r>
              <a:rPr lang="zh-CN" altLang="en-US" dirty="0"/>
              <a:t>、主要病理反应还是 </a:t>
            </a:r>
            <a:r>
              <a:rPr lang="en-US" altLang="zh-CN" dirty="0"/>
              <a:t>PCR</a:t>
            </a:r>
            <a:r>
              <a:rPr lang="zh-CN" altLang="en-US" dirty="0"/>
              <a:t>）与那些未出现病理反应的患者相比，</a:t>
            </a:r>
            <a:r>
              <a:rPr lang="en-US" altLang="zh-CN" dirty="0"/>
              <a:t>EFS</a:t>
            </a:r>
            <a:r>
              <a:rPr lang="zh-CN" altLang="en-US" dirty="0"/>
              <a:t>显着改善。</a:t>
            </a:r>
            <a:r>
              <a:rPr lang="zh-CN" altLang="en-US" b="0" i="0" dirty="0">
                <a:solidFill>
                  <a:srgbClr val="000000"/>
                </a:solidFill>
                <a:effectLst/>
                <a:latin typeface="PingFangSC-Regular"/>
              </a:rPr>
              <a:t>所以我们想要做的是实现更多的病理反应，主要是在</a:t>
            </a:r>
            <a:r>
              <a:rPr lang="en-US" altLang="zh-CN" b="0" i="0" dirty="0">
                <a:solidFill>
                  <a:srgbClr val="000000"/>
                </a:solidFill>
                <a:effectLst/>
                <a:latin typeface="PingFangSC-Regular"/>
              </a:rPr>
              <a:t>MPR</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PCR</a:t>
            </a:r>
            <a:r>
              <a:rPr lang="zh-CN" altLang="en-US" b="0" i="0" dirty="0">
                <a:solidFill>
                  <a:srgbClr val="000000"/>
                </a:solidFill>
                <a:effectLst/>
                <a:latin typeface="PingFangSC-Regular"/>
              </a:rPr>
              <a:t>。</a:t>
            </a:r>
            <a:endParaRPr lang="zh-CN" altLang="en-US" dirty="0"/>
          </a:p>
        </p:txBody>
      </p:sp>
    </p:spTree>
    <p:extLst>
      <p:ext uri="{BB962C8B-B14F-4D97-AF65-F5344CB8AC3E}">
        <p14:creationId xmlns:p14="http://schemas.microsoft.com/office/powerpoint/2010/main" val="585547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这张幻灯片展示了生物标记物驱动的研究。在某些情况下，拥有良好的生物标记物会导致良好的反应。这一点在</a:t>
            </a:r>
            <a:r>
              <a:rPr lang="en-US" altLang="zh-CN" b="0" i="0" dirty="0">
                <a:solidFill>
                  <a:srgbClr val="000000"/>
                </a:solidFill>
                <a:effectLst/>
                <a:latin typeface="PingFangSC-Regular"/>
              </a:rPr>
              <a:t>NICHE-2</a:t>
            </a:r>
            <a:r>
              <a:rPr lang="zh-CN" altLang="en-US" b="0" i="0" dirty="0">
                <a:solidFill>
                  <a:srgbClr val="000000"/>
                </a:solidFill>
                <a:effectLst/>
                <a:latin typeface="PingFangSC-Regular"/>
              </a:rPr>
              <a:t>研究中得到了强调，在该研究中，我们用两个周期的</a:t>
            </a:r>
            <a:r>
              <a:rPr lang="en-US" altLang="zh-CN" b="0" i="0" dirty="0">
                <a:solidFill>
                  <a:srgbClr val="000000"/>
                </a:solidFill>
                <a:effectLst/>
                <a:latin typeface="PingFangSC-Regular"/>
              </a:rPr>
              <a:t>nivolumab</a:t>
            </a:r>
            <a:r>
              <a:rPr lang="zh-CN" altLang="en-US" b="0" i="0" dirty="0">
                <a:solidFill>
                  <a:srgbClr val="000000"/>
                </a:solidFill>
                <a:effectLst/>
                <a:latin typeface="PingFangSC-Regular"/>
              </a:rPr>
              <a:t>和一个周期的</a:t>
            </a:r>
            <a:r>
              <a:rPr lang="en-US" altLang="zh-CN" b="0" i="0" dirty="0">
                <a:solidFill>
                  <a:srgbClr val="000000"/>
                </a:solidFill>
                <a:effectLst/>
                <a:latin typeface="PingFangSC-Regular"/>
              </a:rPr>
              <a:t>ipilimumab</a:t>
            </a:r>
            <a:r>
              <a:rPr lang="zh-CN" altLang="en-US" b="0" i="0" dirty="0">
                <a:solidFill>
                  <a:srgbClr val="000000"/>
                </a:solidFill>
                <a:effectLst/>
                <a:latin typeface="PingFangSC-Regular"/>
              </a:rPr>
              <a:t>来治疗局部晚期</a:t>
            </a:r>
            <a:r>
              <a:rPr lang="en-US" altLang="zh-CN" b="0" i="0" dirty="0" err="1">
                <a:solidFill>
                  <a:srgbClr val="000000"/>
                </a:solidFill>
                <a:effectLst/>
                <a:latin typeface="PingFangSC-Regular"/>
              </a:rPr>
              <a:t>dMMR</a:t>
            </a:r>
            <a:r>
              <a:rPr lang="zh-CN" altLang="en-US" b="0" i="0" dirty="0">
                <a:solidFill>
                  <a:srgbClr val="000000"/>
                </a:solidFill>
                <a:effectLst/>
                <a:latin typeface="PingFangSC-Regular"/>
              </a:rPr>
              <a:t>结肠癌患者，新辅助免疫治疗的疗程非常短。手术是在治疗后的六周内完成的。下面的瀑布图，它显示了</a:t>
            </a:r>
            <a:r>
              <a:rPr lang="en-US" altLang="zh-CN" b="0" i="0" dirty="0">
                <a:solidFill>
                  <a:srgbClr val="000000"/>
                </a:solidFill>
                <a:effectLst/>
                <a:latin typeface="PingFangSC-Regular"/>
              </a:rPr>
              <a:t>107</a:t>
            </a:r>
            <a:r>
              <a:rPr lang="zh-CN" altLang="en-US" b="0" i="0" dirty="0">
                <a:solidFill>
                  <a:srgbClr val="000000"/>
                </a:solidFill>
                <a:effectLst/>
                <a:latin typeface="PingFangSC-Regular"/>
              </a:rPr>
              <a:t>名患者</a:t>
            </a:r>
            <a:r>
              <a:rPr lang="en-US" altLang="zh-CN" b="0" i="0" dirty="0">
                <a:solidFill>
                  <a:srgbClr val="000000"/>
                </a:solidFill>
                <a:effectLst/>
                <a:latin typeface="PingFangSC-Regular"/>
              </a:rPr>
              <a:t>95%</a:t>
            </a:r>
            <a:r>
              <a:rPr lang="zh-CN" altLang="en-US" b="0" i="0" dirty="0">
                <a:solidFill>
                  <a:srgbClr val="000000"/>
                </a:solidFill>
                <a:effectLst/>
                <a:latin typeface="PingFangSC-Regular"/>
              </a:rPr>
              <a:t>的</a:t>
            </a:r>
            <a:r>
              <a:rPr lang="en-US" altLang="zh-CN" b="0" i="0" dirty="0">
                <a:solidFill>
                  <a:srgbClr val="000000"/>
                </a:solidFill>
                <a:effectLst/>
                <a:latin typeface="PingFangSC-Regular"/>
              </a:rPr>
              <a:t>MPR</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67%</a:t>
            </a:r>
            <a:r>
              <a:rPr lang="zh-CN" altLang="en-US" b="0" i="0" dirty="0">
                <a:solidFill>
                  <a:srgbClr val="000000"/>
                </a:solidFill>
                <a:effectLst/>
                <a:latin typeface="PingFangSC-Regular"/>
              </a:rPr>
              <a:t>的</a:t>
            </a:r>
            <a:r>
              <a:rPr lang="en-US" altLang="zh-CN" b="0" i="0" dirty="0">
                <a:solidFill>
                  <a:srgbClr val="000000"/>
                </a:solidFill>
                <a:effectLst/>
                <a:latin typeface="PingFangSC-Regular"/>
              </a:rPr>
              <a:t>PCR</a:t>
            </a:r>
            <a:r>
              <a:rPr lang="zh-CN" altLang="en-US" b="0" i="0" dirty="0">
                <a:solidFill>
                  <a:srgbClr val="000000"/>
                </a:solidFill>
                <a:effectLst/>
                <a:latin typeface="PingFangSC-Regular"/>
              </a:rPr>
              <a:t>。</a:t>
            </a:r>
            <a:endParaRPr lang="zh-CN" altLang="en-US" dirty="0"/>
          </a:p>
        </p:txBody>
      </p:sp>
    </p:spTree>
    <p:extLst>
      <p:ext uri="{BB962C8B-B14F-4D97-AF65-F5344CB8AC3E}">
        <p14:creationId xmlns:p14="http://schemas.microsoft.com/office/powerpoint/2010/main" val="271516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477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那么新辅助免疫治疗的下一步是什么？ 我认为我们必须更加关注肿瘤降期。 这是目前标准治疗所关注的重点。 </a:t>
            </a:r>
            <a:endParaRPr lang="en-US" altLang="zh-CN" dirty="0"/>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对于三阴性乳腺癌，患者需要接受四到五个月的治疗，接受四到五种不同类型的化疗。 在 </a:t>
            </a:r>
            <a:r>
              <a:rPr lang="en-US" altLang="zh-CN" dirty="0"/>
              <a:t>NKI </a:t>
            </a:r>
            <a:r>
              <a:rPr lang="zh-CN" altLang="en-US" dirty="0"/>
              <a:t>的 </a:t>
            </a:r>
            <a:r>
              <a:rPr lang="en-US" altLang="zh-CN" dirty="0"/>
              <a:t>BELLINI </a:t>
            </a:r>
            <a:r>
              <a:rPr lang="zh-CN" altLang="en-US" dirty="0"/>
              <a:t>试验中，患者在手术或额外化疗之前接受了 </a:t>
            </a:r>
            <a:r>
              <a:rPr lang="en-US" altLang="zh-CN" dirty="0"/>
              <a:t>4 </a:t>
            </a:r>
            <a:r>
              <a:rPr lang="zh-CN" altLang="en-US" dirty="0"/>
              <a:t>周的新辅助免疫治疗，该研究得到了与 </a:t>
            </a:r>
            <a:r>
              <a:rPr lang="en-US" altLang="zh-CN" dirty="0"/>
              <a:t>NICHE </a:t>
            </a:r>
            <a:r>
              <a:rPr lang="zh-CN" altLang="en-US" dirty="0"/>
              <a:t>研究类似的结果。</a:t>
            </a:r>
          </a:p>
          <a:p>
            <a:r>
              <a:rPr lang="zh-CN" altLang="en-US" dirty="0"/>
              <a:t>从这项研究的初步数据来看，有一些事情很有趣。 其中之一是患者在这</a:t>
            </a:r>
            <a:r>
              <a:rPr lang="en-US" altLang="zh-CN" dirty="0"/>
              <a:t>4</a:t>
            </a:r>
            <a:r>
              <a:rPr lang="zh-CN" altLang="en-US" dirty="0"/>
              <a:t>周期的时间内已经达到了</a:t>
            </a:r>
            <a:r>
              <a:rPr lang="en-US" altLang="zh-CN" dirty="0"/>
              <a:t>PR</a:t>
            </a:r>
            <a:r>
              <a:rPr lang="zh-CN" altLang="en-US" dirty="0"/>
              <a:t>。 这是此处显示的影像学反应。</a:t>
            </a:r>
            <a:endParaRPr lang="en-US" altLang="zh-CN" dirty="0"/>
          </a:p>
          <a:p>
            <a:r>
              <a:rPr lang="zh-CN" altLang="en-US" dirty="0"/>
              <a:t> 有一些患者在没有进行任何额外化疗的情况下接受了手术。 仅经过 </a:t>
            </a:r>
            <a:r>
              <a:rPr lang="en-US" altLang="zh-CN" dirty="0"/>
              <a:t>4 </a:t>
            </a:r>
            <a:r>
              <a:rPr lang="zh-CN" altLang="en-US" dirty="0"/>
              <a:t>周期的治疗，所有三名接受手术的患者均获得 </a:t>
            </a:r>
            <a:r>
              <a:rPr lang="en-US" altLang="zh-CN" dirty="0"/>
              <a:t>PCR </a:t>
            </a:r>
            <a:r>
              <a:rPr lang="zh-CN" altLang="en-US" dirty="0"/>
              <a:t>或接近 </a:t>
            </a:r>
            <a:r>
              <a:rPr lang="en-US" altLang="zh-CN" dirty="0"/>
              <a:t>CR</a:t>
            </a:r>
            <a:r>
              <a:rPr lang="zh-CN" altLang="en-US" dirty="0"/>
              <a:t>。</a:t>
            </a:r>
            <a:endParaRPr lang="en-US" altLang="zh-CN" dirty="0"/>
          </a:p>
          <a:p>
            <a:r>
              <a:rPr lang="zh-CN" altLang="en-US" dirty="0"/>
              <a:t>尽管 </a:t>
            </a:r>
            <a:r>
              <a:rPr lang="en-US" altLang="zh-CN" dirty="0"/>
              <a:t>MRI </a:t>
            </a:r>
            <a:r>
              <a:rPr lang="zh-CN" altLang="en-US" dirty="0"/>
              <a:t>上有残留病灶，但接受治疗活检的 </a:t>
            </a:r>
            <a:r>
              <a:rPr lang="en-US" altLang="zh-CN" dirty="0"/>
              <a:t>14 </a:t>
            </a:r>
            <a:r>
              <a:rPr lang="zh-CN" altLang="en-US" dirty="0"/>
              <a:t>名患者中有 </a:t>
            </a:r>
            <a:r>
              <a:rPr lang="en-US" altLang="zh-CN" dirty="0"/>
              <a:t>7 </a:t>
            </a:r>
            <a:r>
              <a:rPr lang="zh-CN" altLang="en-US" dirty="0"/>
              <a:t>名在活检中没有发现任何存活的肿瘤细胞，这也凸显了另一个未解决的问题，即对新辅助免疫治疗反应的影像学评估不佳 。 我认为我们确实必须抱有这样的希望：一部分 </a:t>
            </a:r>
            <a:r>
              <a:rPr lang="en-US" altLang="zh-CN" dirty="0"/>
              <a:t>TNBC </a:t>
            </a:r>
            <a:r>
              <a:rPr lang="zh-CN" altLang="en-US" dirty="0"/>
              <a:t>患者可能会在不久的将来完全放弃化疗。</a:t>
            </a:r>
            <a:endParaRPr lang="en-US" altLang="zh-CN" dirty="0"/>
          </a:p>
          <a:p>
            <a:r>
              <a:rPr lang="zh-CN" altLang="en-US" b="0" i="0" dirty="0">
                <a:solidFill>
                  <a:srgbClr val="000000"/>
                </a:solidFill>
                <a:effectLst/>
                <a:latin typeface="PingFangSC-Regular"/>
              </a:rPr>
              <a:t>因此，对于黑色素瘤患者，一项大规模的随机对照试验目前正在进行中。这是由</a:t>
            </a:r>
            <a:r>
              <a:rPr lang="en-US" altLang="zh-CN" b="0" i="0" dirty="0">
                <a:solidFill>
                  <a:srgbClr val="000000"/>
                </a:solidFill>
                <a:effectLst/>
                <a:latin typeface="PingFangSC-Regular"/>
              </a:rPr>
              <a:t>Christian Blank</a:t>
            </a:r>
            <a:r>
              <a:rPr lang="zh-CN" altLang="en-US" b="0" i="0" dirty="0">
                <a:solidFill>
                  <a:srgbClr val="000000"/>
                </a:solidFill>
                <a:effectLst/>
                <a:latin typeface="PingFangSC-Regular"/>
              </a:rPr>
              <a:t>领导的</a:t>
            </a:r>
            <a:r>
              <a:rPr lang="en-US" altLang="zh-CN" b="0" i="0" dirty="0" err="1">
                <a:solidFill>
                  <a:srgbClr val="000000"/>
                </a:solidFill>
                <a:effectLst/>
                <a:latin typeface="PingFangSC-Regular"/>
              </a:rPr>
              <a:t>Nadina</a:t>
            </a:r>
            <a:r>
              <a:rPr lang="zh-CN" altLang="en-US" b="0" i="0" dirty="0">
                <a:solidFill>
                  <a:srgbClr val="000000"/>
                </a:solidFill>
                <a:effectLst/>
                <a:latin typeface="PingFangSC-Regular"/>
              </a:rPr>
              <a:t>试验，在黑色素瘤患者中，他们被随机分为直接手术组或接受</a:t>
            </a:r>
            <a:r>
              <a:rPr lang="en-US" altLang="zh-CN" b="0" i="0" dirty="0">
                <a:solidFill>
                  <a:srgbClr val="000000"/>
                </a:solidFill>
                <a:effectLst/>
                <a:latin typeface="PingFangSC-Regular"/>
              </a:rPr>
              <a:t>nivolumab</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ipilimumab</a:t>
            </a:r>
            <a:r>
              <a:rPr lang="zh-CN" altLang="en-US" b="0" i="0" dirty="0">
                <a:solidFill>
                  <a:srgbClr val="000000"/>
                </a:solidFill>
                <a:effectLst/>
                <a:latin typeface="PingFangSC-Regular"/>
              </a:rPr>
              <a:t>新辅助免疫治疗的组。这是建立在</a:t>
            </a:r>
            <a:r>
              <a:rPr lang="en-US" altLang="zh-CN" b="0" i="0" dirty="0">
                <a:solidFill>
                  <a:srgbClr val="000000"/>
                </a:solidFill>
                <a:effectLst/>
                <a:latin typeface="PingFangSC-Regular"/>
              </a:rPr>
              <a:t>MPR</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PCR</a:t>
            </a:r>
            <a:r>
              <a:rPr lang="zh-CN" altLang="en-US" b="0" i="0" dirty="0">
                <a:solidFill>
                  <a:srgbClr val="000000"/>
                </a:solidFill>
                <a:effectLst/>
                <a:latin typeface="PingFangSC-Regular"/>
              </a:rPr>
              <a:t>的数据基础上的，这些数据与这些患者的预后和无复发高度相关。因此，在这项研究中，新辅助免疫治疗后出现</a:t>
            </a:r>
            <a:r>
              <a:rPr lang="en-US" altLang="zh-CN" b="0" i="0" dirty="0">
                <a:solidFill>
                  <a:srgbClr val="000000"/>
                </a:solidFill>
                <a:effectLst/>
                <a:latin typeface="PingFangSC-Regular"/>
              </a:rPr>
              <a:t>MPR</a:t>
            </a:r>
            <a:r>
              <a:rPr lang="zh-CN" altLang="en-US" b="0" i="0" dirty="0">
                <a:solidFill>
                  <a:srgbClr val="000000"/>
                </a:solidFill>
                <a:effectLst/>
                <a:latin typeface="PingFangSC-Regular"/>
              </a:rPr>
              <a:t>或</a:t>
            </a:r>
            <a:r>
              <a:rPr lang="en-US" altLang="zh-CN" b="0" i="0" dirty="0">
                <a:solidFill>
                  <a:srgbClr val="000000"/>
                </a:solidFill>
                <a:effectLst/>
                <a:latin typeface="PingFangSC-Regular"/>
              </a:rPr>
              <a:t>PCR</a:t>
            </a:r>
            <a:r>
              <a:rPr lang="zh-CN" altLang="en-US" b="0" i="0" dirty="0">
                <a:solidFill>
                  <a:srgbClr val="000000"/>
                </a:solidFill>
                <a:effectLst/>
                <a:latin typeface="PingFangSC-Regular"/>
              </a:rPr>
              <a:t>的患者不会在辅助治疗环境中接受任何额外的治疗。</a:t>
            </a:r>
            <a:endParaRPr lang="en-US" altLang="zh-CN" dirty="0"/>
          </a:p>
        </p:txBody>
      </p:sp>
    </p:spTree>
    <p:extLst>
      <p:ext uri="{BB962C8B-B14F-4D97-AF65-F5344CB8AC3E}">
        <p14:creationId xmlns:p14="http://schemas.microsoft.com/office/powerpoint/2010/main" val="300490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Harnessing the Power of the Immune System: Will Solid Tumors Respond Better to Immunotherapy in the Neoadjuvant Setting?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De-escalation after neoadjuvant IO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De-escalation after neoadjuvant IO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Window of opportunity in cold tumors types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NEOASIS: Neoadjuvant IO across solid tumors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Take Away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Lay Summary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Neoadjuvant vs adjuvant immunotherapy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Neoadjuvant IO eradicates micrometastas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Improved antigenicity with neoadjuvant IO&lt;br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Early eradication of micrometastases in melanoma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Neoadjuvant IO leads to high rates of pathologic response in NSCLC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Biomarker driven neoadjuvant IO: highest responses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Best survival is achieved with IO + pCR/MPR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Depth of pathologic response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2114</Words>
  <Application>Microsoft Office PowerPoint</Application>
  <PresentationFormat>自定义</PresentationFormat>
  <Paragraphs>72</Paragraphs>
  <Slides>15</Slides>
  <Notes>13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PingFangSC-Regular</vt:lpstr>
      <vt:lpstr>StarSymbol</vt:lpstr>
      <vt:lpstr>Arial</vt:lpstr>
      <vt:lpstr>Times New Roman</vt:lpstr>
      <vt:lpstr>Default Design</vt:lpstr>
      <vt:lpstr>Harnessing the Power of the Immune System: Will Solid Tumors Respond Better to Immunotherapy in the Neoadjuvant Setting?</vt:lpstr>
      <vt:lpstr>Neoadjuvant vs adjuvant immunotherapy </vt:lpstr>
      <vt:lpstr>Neoadjuvant IO eradicates micrometastas </vt:lpstr>
      <vt:lpstr>Improved antigenicity with neoadjuvant IO&lt;br /&gt;</vt:lpstr>
      <vt:lpstr>Early eradication of micrometastases in melanoma</vt:lpstr>
      <vt:lpstr>Neoadjuvant IO leads to high rates of pathologic response in NSCLC</vt:lpstr>
      <vt:lpstr>Biomarker driven neoadjuvant IO: highest responses   </vt:lpstr>
      <vt:lpstr>Best survival is achieved with IO + pCR/MPR </vt:lpstr>
      <vt:lpstr>Depth of pathologic response </vt:lpstr>
      <vt:lpstr>De-escalation after neoadjuvant IO </vt:lpstr>
      <vt:lpstr>De-escalation after neoadjuvant IO </vt:lpstr>
      <vt:lpstr>Window of opportunity in cold tumors types</vt:lpstr>
      <vt:lpstr>NEOASIS: Neoadjuvant IO across solid tumors</vt:lpstr>
      <vt:lpstr>Take Away </vt:lpstr>
      <vt:lpstr>Lay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su liyu</cp:lastModifiedBy>
  <cp:revision>37</cp:revision>
  <dcterms:modified xsi:type="dcterms:W3CDTF">2023-08-09T12:28:32Z</dcterms:modified>
</cp:coreProperties>
</file>