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66556" autoAdjust="0"/>
  </p:normalViewPr>
  <p:slideViewPr>
    <p:cSldViewPr>
      <p:cViewPr>
        <p:scale>
          <a:sx n="30" d="100"/>
          <a:sy n="30" d="100"/>
        </p:scale>
        <p:origin x="1507" y="67"/>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a:t>
            </a:r>
            <a:r>
              <a:rPr lang="zh-CN" altLang="en-US" b="0" i="0" dirty="0">
                <a:solidFill>
                  <a:srgbClr val="24292F"/>
                </a:solidFill>
                <a:effectLst/>
                <a:latin typeface="-apple-system"/>
              </a:rPr>
              <a:t>针对</a:t>
            </a:r>
            <a:r>
              <a:rPr lang="en-US" altLang="zh-CN" b="0" i="0" dirty="0" err="1">
                <a:solidFill>
                  <a:srgbClr val="24292F"/>
                </a:solidFill>
                <a:effectLst/>
                <a:latin typeface="-apple-system"/>
              </a:rPr>
              <a:t>pMMR</a:t>
            </a:r>
            <a:r>
              <a:rPr lang="en-US" altLang="zh-CN" b="0" i="0" dirty="0">
                <a:solidFill>
                  <a:srgbClr val="24292F"/>
                </a:solidFill>
                <a:effectLst/>
                <a:latin typeface="-apple-system"/>
              </a:rPr>
              <a:t> /MSS</a:t>
            </a:r>
            <a:r>
              <a:rPr lang="zh-CN" altLang="en-US" b="0" i="0" dirty="0">
                <a:solidFill>
                  <a:srgbClr val="24292F"/>
                </a:solidFill>
                <a:effectLst/>
                <a:latin typeface="-apple-system"/>
              </a:rPr>
              <a:t>型</a:t>
            </a:r>
            <a:r>
              <a:rPr lang="en-US" altLang="zh-CN" b="0" i="0">
                <a:solidFill>
                  <a:srgbClr val="24292F"/>
                </a:solidFill>
                <a:effectLst/>
                <a:latin typeface="-apple-system"/>
              </a:rPr>
              <a:t>mCRC</a:t>
            </a:r>
            <a:r>
              <a:rPr lang="zh-CN" altLang="en-US" b="0" i="0">
                <a:solidFill>
                  <a:srgbClr val="24292F"/>
                </a:solidFill>
                <a:effectLst/>
                <a:latin typeface="-apple-system"/>
              </a:rPr>
              <a:t>的</a:t>
            </a:r>
            <a:r>
              <a:rPr lang="en-US" altLang="zh-CN" b="0" i="0" dirty="0">
                <a:solidFill>
                  <a:srgbClr val="24292F"/>
                </a:solidFill>
                <a:effectLst/>
                <a:latin typeface="-apple-system"/>
              </a:rPr>
              <a:t>DNA</a:t>
            </a:r>
            <a:r>
              <a:rPr lang="zh-CN" altLang="en-US" b="0" i="0" dirty="0">
                <a:solidFill>
                  <a:srgbClr val="24292F"/>
                </a:solidFill>
                <a:effectLst/>
                <a:latin typeface="-apple-system"/>
              </a:rPr>
              <a:t>修复异常：一种有效的策略？</a:t>
            </a:r>
            <a:endParaRPr lang="zh-CN" altLang="en-US" dirty="0"/>
          </a:p>
        </p:txBody>
      </p:sp>
    </p:spTree>
    <p:extLst>
      <p:ext uri="{BB962C8B-B14F-4D97-AF65-F5344CB8AC3E}">
        <p14:creationId xmlns:p14="http://schemas.microsoft.com/office/powerpoint/2010/main" val="265225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中位</a:t>
            </a:r>
            <a:r>
              <a:rPr lang="en-US" altLang="zh-CN" b="0" i="0" dirty="0">
                <a:solidFill>
                  <a:srgbClr val="24292F"/>
                </a:solidFill>
                <a:effectLst/>
                <a:latin typeface="-apple-system"/>
              </a:rPr>
              <a:t>PFS</a:t>
            </a:r>
            <a:r>
              <a:rPr lang="zh-CN" altLang="en-US" b="0" i="0" dirty="0">
                <a:solidFill>
                  <a:srgbClr val="24292F"/>
                </a:solidFill>
                <a:effectLst/>
                <a:latin typeface="-apple-system"/>
              </a:rPr>
              <a:t>为</a:t>
            </a:r>
            <a:r>
              <a:rPr lang="en-US" altLang="zh-CN" b="0" i="0" dirty="0">
                <a:solidFill>
                  <a:srgbClr val="24292F"/>
                </a:solidFill>
                <a:effectLst/>
                <a:latin typeface="-apple-system"/>
              </a:rPr>
              <a:t>8</a:t>
            </a:r>
            <a:r>
              <a:rPr lang="zh-CN" altLang="en-US" b="0" i="0" dirty="0">
                <a:solidFill>
                  <a:srgbClr val="24292F"/>
                </a:solidFill>
                <a:effectLst/>
                <a:latin typeface="-apple-system"/>
              </a:rPr>
              <a:t>周，中位</a:t>
            </a:r>
            <a:r>
              <a:rPr lang="en-US" altLang="zh-CN" b="0" i="0" dirty="0">
                <a:solidFill>
                  <a:srgbClr val="24292F"/>
                </a:solidFill>
                <a:effectLst/>
                <a:latin typeface="-apple-system"/>
              </a:rPr>
              <a:t>OS</a:t>
            </a:r>
            <a:r>
              <a:rPr lang="zh-CN" altLang="en-US" b="0" i="0" dirty="0">
                <a:solidFill>
                  <a:srgbClr val="24292F"/>
                </a:solidFill>
                <a:effectLst/>
                <a:latin typeface="-apple-system"/>
              </a:rPr>
              <a:t>为</a:t>
            </a:r>
            <a:r>
              <a:rPr lang="en-US" altLang="zh-CN" b="0" i="0" dirty="0">
                <a:solidFill>
                  <a:srgbClr val="24292F"/>
                </a:solidFill>
                <a:effectLst/>
                <a:latin typeface="-apple-system"/>
              </a:rPr>
              <a:t>34</a:t>
            </a:r>
            <a:r>
              <a:rPr lang="zh-CN" altLang="en-US" b="0" i="0" dirty="0">
                <a:solidFill>
                  <a:srgbClr val="24292F"/>
                </a:solidFill>
                <a:effectLst/>
                <a:latin typeface="-apple-system"/>
              </a:rPr>
              <a:t>周，该研究是一项失败的试验，</a:t>
            </a:r>
            <a:r>
              <a:rPr lang="en-US" altLang="zh-CN" b="0" i="0" dirty="0">
                <a:solidFill>
                  <a:srgbClr val="24292F"/>
                </a:solidFill>
                <a:effectLst/>
                <a:latin typeface="-apple-system"/>
              </a:rPr>
              <a:t>ORR</a:t>
            </a:r>
            <a:r>
              <a:rPr lang="zh-CN" altLang="en-US" b="0" i="0" dirty="0">
                <a:solidFill>
                  <a:srgbClr val="24292F"/>
                </a:solidFill>
                <a:effectLst/>
                <a:latin typeface="-apple-system"/>
              </a:rPr>
              <a:t>仅为</a:t>
            </a:r>
            <a:r>
              <a:rPr lang="en-US" altLang="zh-CN" b="0" i="0" dirty="0">
                <a:solidFill>
                  <a:srgbClr val="24292F"/>
                </a:solidFill>
                <a:effectLst/>
                <a:latin typeface="-apple-system"/>
              </a:rPr>
              <a:t>4%</a:t>
            </a:r>
            <a:r>
              <a:rPr lang="zh-CN" altLang="en-US" b="0" i="0" dirty="0">
                <a:solidFill>
                  <a:srgbClr val="24292F"/>
                </a:solidFill>
                <a:effectLst/>
                <a:latin typeface="-apple-system"/>
              </a:rPr>
              <a:t>，这意味着我们需要做得更好。瀑布图显示了整个研究人群基线病变的变化情况。</a:t>
            </a:r>
            <a:endParaRPr lang="zh-CN" altLang="en-US" dirty="0"/>
          </a:p>
        </p:txBody>
      </p:sp>
    </p:spTree>
    <p:extLst>
      <p:ext uri="{BB962C8B-B14F-4D97-AF65-F5344CB8AC3E}">
        <p14:creationId xmlns:p14="http://schemas.microsoft.com/office/powerpoint/2010/main" val="213415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我们还研究了 </a:t>
            </a:r>
            <a:r>
              <a:rPr lang="en-US" altLang="zh-CN" dirty="0"/>
              <a:t>NCI 10021 </a:t>
            </a:r>
            <a:r>
              <a:rPr lang="zh-CN" altLang="en-US" dirty="0"/>
              <a:t>中放疗联合免疫治疗，该研究我们已于 </a:t>
            </a:r>
            <a:r>
              <a:rPr lang="en-US" altLang="zh-CN" dirty="0"/>
              <a:t>2021 </a:t>
            </a:r>
            <a:r>
              <a:rPr lang="zh-CN" altLang="en-US" dirty="0"/>
              <a:t>年发表在</a:t>
            </a:r>
            <a:r>
              <a:rPr lang="en-US" altLang="zh-CN" dirty="0"/>
              <a:t>《</a:t>
            </a:r>
            <a:r>
              <a:rPr lang="zh-CN" altLang="en-US" dirty="0"/>
              <a:t>临床癌症研究</a:t>
            </a:r>
            <a:r>
              <a:rPr lang="en-US" altLang="zh-CN" dirty="0"/>
              <a:t>》</a:t>
            </a:r>
            <a:r>
              <a:rPr lang="zh-CN" altLang="en-US" dirty="0"/>
              <a:t>上。这是一项针对转移性结直肠癌患者进行 </a:t>
            </a:r>
            <a:r>
              <a:rPr lang="en-US" altLang="zh-CN" dirty="0"/>
              <a:t>PD-L1 </a:t>
            </a:r>
            <a:r>
              <a:rPr lang="zh-CN" altLang="en-US" dirty="0"/>
              <a:t>和 </a:t>
            </a:r>
            <a:r>
              <a:rPr lang="en-US" altLang="zh-CN" dirty="0"/>
              <a:t>CTLA-4 </a:t>
            </a:r>
            <a:r>
              <a:rPr lang="zh-CN" altLang="en-US" dirty="0"/>
              <a:t>联合抑制以及靶向低剂量或大分割放疗的随机试验。 这张幻灯片展示了研究方案</a:t>
            </a:r>
          </a:p>
        </p:txBody>
      </p:sp>
    </p:spTree>
    <p:extLst>
      <p:ext uri="{BB962C8B-B14F-4D97-AF65-F5344CB8AC3E}">
        <p14:creationId xmlns:p14="http://schemas.microsoft.com/office/powerpoint/2010/main" val="2920152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虽然</a:t>
            </a:r>
            <a:r>
              <a:rPr lang="en-US" altLang="zh-CN" b="0" i="0" dirty="0">
                <a:solidFill>
                  <a:srgbClr val="24292F"/>
                </a:solidFill>
                <a:effectLst/>
                <a:latin typeface="-apple-system"/>
              </a:rPr>
              <a:t>PFS</a:t>
            </a:r>
            <a:r>
              <a:rPr lang="zh-CN" altLang="en-US" b="0" i="0" dirty="0">
                <a:solidFill>
                  <a:srgbClr val="24292F"/>
                </a:solidFill>
                <a:effectLst/>
                <a:latin typeface="-apple-system"/>
              </a:rPr>
              <a:t>和</a:t>
            </a:r>
            <a:r>
              <a:rPr lang="en-US" altLang="zh-CN" b="0" i="0" dirty="0">
                <a:solidFill>
                  <a:srgbClr val="24292F"/>
                </a:solidFill>
                <a:effectLst/>
                <a:latin typeface="-apple-system"/>
              </a:rPr>
              <a:t>OS</a:t>
            </a:r>
            <a:r>
              <a:rPr lang="zh-CN" altLang="en-US" b="0" i="0" dirty="0">
                <a:solidFill>
                  <a:srgbClr val="24292F"/>
                </a:solidFill>
                <a:effectLst/>
                <a:latin typeface="-apple-system"/>
              </a:rPr>
              <a:t>并不令人印象深刻，</a:t>
            </a:r>
            <a:endParaRPr lang="zh-CN" altLang="en-US" dirty="0"/>
          </a:p>
        </p:txBody>
      </p:sp>
    </p:spTree>
    <p:extLst>
      <p:ext uri="{BB962C8B-B14F-4D97-AF65-F5344CB8AC3E}">
        <p14:creationId xmlns:p14="http://schemas.microsoft.com/office/powerpoint/2010/main" val="407864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但我们报告了一位携带</a:t>
            </a:r>
            <a:r>
              <a:rPr lang="en-US" altLang="zh-CN" b="0" i="0" dirty="0">
                <a:solidFill>
                  <a:srgbClr val="24292F"/>
                </a:solidFill>
                <a:effectLst/>
                <a:latin typeface="-apple-system"/>
              </a:rPr>
              <a:t>POLE</a:t>
            </a:r>
            <a:r>
              <a:rPr lang="zh-CN" altLang="en-US" b="0" i="0" dirty="0">
                <a:solidFill>
                  <a:srgbClr val="24292F"/>
                </a:solidFill>
                <a:effectLst/>
                <a:latin typeface="-apple-system"/>
              </a:rPr>
              <a:t>突变的患者</a:t>
            </a:r>
            <a:endParaRPr lang="en-US" altLang="zh-CN" b="0" i="0" dirty="0">
              <a:solidFill>
                <a:srgbClr val="24292F"/>
              </a:solidFill>
              <a:effectLst/>
              <a:latin typeface="-apple-system"/>
            </a:endParaRPr>
          </a:p>
          <a:p>
            <a:r>
              <a:rPr lang="zh-CN" altLang="en-US" b="0" i="0" dirty="0">
                <a:solidFill>
                  <a:srgbClr val="24292F"/>
                </a:solidFill>
                <a:effectLst/>
                <a:latin typeface="-apple-system"/>
              </a:rPr>
              <a:t>治疗前接受放射治疗的肝脏病灶中 </a:t>
            </a:r>
            <a:r>
              <a:rPr lang="en-US" altLang="zh-CN" b="0" i="0" dirty="0">
                <a:solidFill>
                  <a:srgbClr val="24292F"/>
                </a:solidFill>
                <a:effectLst/>
                <a:latin typeface="-apple-system"/>
              </a:rPr>
              <a:t>PD-L1 </a:t>
            </a:r>
            <a:r>
              <a:rPr lang="zh-CN" altLang="en-US" b="0" i="0" dirty="0">
                <a:solidFill>
                  <a:srgbClr val="24292F"/>
                </a:solidFill>
                <a:effectLst/>
                <a:latin typeface="-apple-system"/>
              </a:rPr>
              <a:t>表达、</a:t>
            </a:r>
            <a:r>
              <a:rPr lang="en-US" altLang="zh-CN" b="0" i="0" dirty="0">
                <a:solidFill>
                  <a:srgbClr val="24292F"/>
                </a:solidFill>
                <a:effectLst/>
                <a:latin typeface="-apple-system"/>
              </a:rPr>
              <a:t>CD8 +</a:t>
            </a:r>
            <a:r>
              <a:rPr lang="zh-CN" altLang="en-US" b="0" i="0" dirty="0">
                <a:solidFill>
                  <a:srgbClr val="24292F"/>
                </a:solidFill>
                <a:effectLst/>
                <a:latin typeface="-apple-system"/>
              </a:rPr>
              <a:t> </a:t>
            </a:r>
            <a:r>
              <a:rPr lang="en-US" altLang="zh-CN" b="0" i="0" dirty="0">
                <a:solidFill>
                  <a:srgbClr val="24292F"/>
                </a:solidFill>
                <a:effectLst/>
                <a:latin typeface="-apple-system"/>
              </a:rPr>
              <a:t>T </a:t>
            </a:r>
            <a:r>
              <a:rPr lang="zh-CN" altLang="en-US" b="0" i="0" dirty="0">
                <a:solidFill>
                  <a:srgbClr val="24292F"/>
                </a:solidFill>
                <a:effectLst/>
                <a:latin typeface="-apple-system"/>
              </a:rPr>
              <a:t>细胞和 </a:t>
            </a:r>
            <a:r>
              <a:rPr lang="en-US" altLang="zh-CN" b="0" i="0" dirty="0">
                <a:solidFill>
                  <a:srgbClr val="24292F"/>
                </a:solidFill>
                <a:effectLst/>
                <a:latin typeface="-apple-system"/>
              </a:rPr>
              <a:t>PD-1 </a:t>
            </a:r>
            <a:r>
              <a:rPr lang="zh-CN" altLang="en-US" b="0" i="0" dirty="0">
                <a:solidFill>
                  <a:srgbClr val="24292F"/>
                </a:solidFill>
                <a:effectLst/>
                <a:latin typeface="-apple-system"/>
              </a:rPr>
              <a:t>阳性细胞浸润水平最高。该患者在研究中处于</a:t>
            </a:r>
            <a:r>
              <a:rPr lang="en-US" altLang="zh-CN" b="0" i="0" dirty="0">
                <a:solidFill>
                  <a:srgbClr val="24292F"/>
                </a:solidFill>
                <a:effectLst/>
                <a:latin typeface="-apple-system"/>
              </a:rPr>
              <a:t>SD</a:t>
            </a:r>
            <a:r>
              <a:rPr lang="zh-CN" altLang="en-US" b="0" i="0" dirty="0">
                <a:solidFill>
                  <a:srgbClr val="24292F"/>
                </a:solidFill>
                <a:effectLst/>
                <a:latin typeface="-apple-system"/>
              </a:rPr>
              <a:t>的状态，并观察到了明显的非放疗区域的反应。这与所有数据一致，</a:t>
            </a:r>
            <a:endParaRPr lang="en-US" altLang="zh-CN" b="0" i="0" dirty="0">
              <a:solidFill>
                <a:srgbClr val="24292F"/>
              </a:solidFill>
              <a:effectLst/>
              <a:latin typeface="-apple-system"/>
            </a:endParaRPr>
          </a:p>
          <a:p>
            <a:r>
              <a:rPr lang="zh-CN" altLang="en-US" b="0" i="0" dirty="0">
                <a:solidFill>
                  <a:srgbClr val="24292F"/>
                </a:solidFill>
                <a:effectLst/>
                <a:latin typeface="-apple-system"/>
              </a:rPr>
              <a:t>表明 </a:t>
            </a:r>
            <a:r>
              <a:rPr lang="en-US" altLang="zh-CN" b="0" i="0" dirty="0">
                <a:solidFill>
                  <a:srgbClr val="24292F"/>
                </a:solidFill>
                <a:effectLst/>
                <a:latin typeface="-apple-system"/>
              </a:rPr>
              <a:t>POLE </a:t>
            </a:r>
            <a:r>
              <a:rPr lang="zh-CN" altLang="en-US" b="0" i="0" dirty="0">
                <a:solidFill>
                  <a:srgbClr val="24292F"/>
                </a:solidFill>
                <a:effectLst/>
                <a:latin typeface="-apple-system"/>
              </a:rPr>
              <a:t>突变与</a:t>
            </a:r>
            <a:r>
              <a:rPr lang="en-US" altLang="zh-CN" b="0" i="0" dirty="0">
                <a:solidFill>
                  <a:srgbClr val="24292F"/>
                </a:solidFill>
                <a:effectLst/>
                <a:latin typeface="-apple-system"/>
              </a:rPr>
              <a:t>MSS</a:t>
            </a:r>
            <a:r>
              <a:rPr lang="zh-CN" altLang="en-US" b="0" i="0" dirty="0">
                <a:solidFill>
                  <a:srgbClr val="24292F"/>
                </a:solidFill>
                <a:effectLst/>
                <a:latin typeface="-apple-system"/>
              </a:rPr>
              <a:t>型结直肠癌中较高的突变负荷相关，并且可能容易对免疫检查点阻断产生反应</a:t>
            </a:r>
            <a:endParaRPr lang="zh-CN" altLang="en-US" dirty="0"/>
          </a:p>
        </p:txBody>
      </p:sp>
    </p:spTree>
    <p:extLst>
      <p:ext uri="{BB962C8B-B14F-4D97-AF65-F5344CB8AC3E}">
        <p14:creationId xmlns:p14="http://schemas.microsoft.com/office/powerpoint/2010/main" val="307783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这张表格也来自教育类图书出版商。并总结了一些目前正在进行的临床研究，寻找多种其他针对</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修复的治疗方法，包括</a:t>
            </a:r>
            <a:r>
              <a:rPr lang="en-US" altLang="zh-CN" b="0" i="0" dirty="0">
                <a:solidFill>
                  <a:srgbClr val="000000"/>
                </a:solidFill>
                <a:effectLst/>
                <a:latin typeface="PingFangSC-Regular"/>
              </a:rPr>
              <a:t>PARP</a:t>
            </a:r>
            <a:r>
              <a:rPr lang="zh-CN" altLang="en-US" b="0" i="0" dirty="0">
                <a:solidFill>
                  <a:srgbClr val="000000"/>
                </a:solidFill>
                <a:effectLst/>
                <a:latin typeface="PingFangSC-Regular"/>
              </a:rPr>
              <a:t>抑制剂、</a:t>
            </a:r>
            <a:r>
              <a:rPr lang="en-US" altLang="zh-CN" b="0" i="0" dirty="0">
                <a:solidFill>
                  <a:srgbClr val="000000"/>
                </a:solidFill>
                <a:effectLst/>
                <a:latin typeface="PingFangSC-Regular"/>
              </a:rPr>
              <a:t>ATM</a:t>
            </a:r>
            <a:r>
              <a:rPr lang="zh-CN" altLang="en-US" b="0" i="0" dirty="0">
                <a:solidFill>
                  <a:srgbClr val="000000"/>
                </a:solidFill>
                <a:effectLst/>
                <a:latin typeface="PingFangSC-Regular"/>
              </a:rPr>
              <a:t>激酶抑制剂、</a:t>
            </a:r>
            <a:r>
              <a:rPr lang="en-US" altLang="zh-CN" b="0" i="0" dirty="0">
                <a:solidFill>
                  <a:srgbClr val="000000"/>
                </a:solidFill>
                <a:effectLst/>
                <a:latin typeface="PingFangSC-Regular"/>
              </a:rPr>
              <a:t>ATR</a:t>
            </a:r>
            <a:r>
              <a:rPr lang="zh-CN" altLang="en-US" b="0" i="0" dirty="0">
                <a:solidFill>
                  <a:srgbClr val="000000"/>
                </a:solidFill>
                <a:effectLst/>
                <a:latin typeface="PingFangSC-Regular"/>
              </a:rPr>
              <a:t>抑制剂、检查点和检查点激酶抑制以及</a:t>
            </a:r>
            <a:r>
              <a:rPr lang="en-US" altLang="zh-CN" b="0" i="0" dirty="0">
                <a:solidFill>
                  <a:srgbClr val="000000"/>
                </a:solidFill>
                <a:effectLst/>
                <a:latin typeface="PingFangSC-Regular"/>
              </a:rPr>
              <a:t>WEE1</a:t>
            </a:r>
            <a:r>
              <a:rPr lang="zh-CN" altLang="en-US" b="0" i="0" dirty="0">
                <a:solidFill>
                  <a:srgbClr val="000000"/>
                </a:solidFill>
                <a:effectLst/>
                <a:latin typeface="PingFangSC-Regular"/>
              </a:rPr>
              <a:t>激酶抑制剂。</a:t>
            </a:r>
            <a:endParaRPr lang="zh-CN" altLang="en-US" dirty="0"/>
          </a:p>
        </p:txBody>
      </p:sp>
    </p:spTree>
    <p:extLst>
      <p:ext uri="{BB962C8B-B14F-4D97-AF65-F5344CB8AC3E}">
        <p14:creationId xmlns:p14="http://schemas.microsoft.com/office/powerpoint/2010/main" val="422630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在这次会议上，我们将展示尼拉帕尼和帕尼单抗</a:t>
            </a:r>
            <a:r>
              <a:rPr lang="en-US" altLang="zh-CN" b="0" i="0" dirty="0">
                <a:solidFill>
                  <a:srgbClr val="24292F"/>
                </a:solidFill>
                <a:effectLst/>
                <a:latin typeface="-apple-system"/>
              </a:rPr>
              <a:t>II</a:t>
            </a:r>
            <a:r>
              <a:rPr lang="zh-CN" altLang="en-US" b="0" i="0" dirty="0">
                <a:solidFill>
                  <a:srgbClr val="24292F"/>
                </a:solidFill>
                <a:effectLst/>
                <a:latin typeface="-apple-system"/>
              </a:rPr>
              <a:t>期试验的结果。我邀请大家星期一过来了解完整的试验细节。可以说，这项研究的前提是基于这篇具有里程碑意义的</a:t>
            </a:r>
            <a:r>
              <a:rPr lang="en-US" altLang="zh-CN" b="0" i="0" dirty="0">
                <a:solidFill>
                  <a:srgbClr val="24292F"/>
                </a:solidFill>
                <a:effectLst/>
                <a:latin typeface="-apple-system"/>
              </a:rPr>
              <a:t>2011</a:t>
            </a:r>
            <a:r>
              <a:rPr lang="zh-CN" altLang="en-US" b="0" i="0" dirty="0">
                <a:solidFill>
                  <a:srgbClr val="24292F"/>
                </a:solidFill>
                <a:effectLst/>
                <a:latin typeface="-apple-system"/>
              </a:rPr>
              <a:t>年论文中精确描述的癌变过程的特征。因此，我们决定不仅研究单一治疗，而是将</a:t>
            </a:r>
            <a:r>
              <a:rPr lang="en-US" altLang="zh-CN" b="0" i="0" dirty="0">
                <a:solidFill>
                  <a:srgbClr val="24292F"/>
                </a:solidFill>
                <a:effectLst/>
                <a:latin typeface="-apple-system"/>
              </a:rPr>
              <a:t>EGFR</a:t>
            </a:r>
            <a:r>
              <a:rPr lang="zh-CN" altLang="en-US" b="0" i="0" dirty="0">
                <a:solidFill>
                  <a:srgbClr val="24292F"/>
                </a:solidFill>
                <a:effectLst/>
                <a:latin typeface="-apple-system"/>
              </a:rPr>
              <a:t>和</a:t>
            </a:r>
            <a:r>
              <a:rPr lang="en-US" altLang="zh-CN" b="0" i="0" dirty="0">
                <a:solidFill>
                  <a:srgbClr val="24292F"/>
                </a:solidFill>
                <a:effectLst/>
                <a:latin typeface="-apple-system"/>
              </a:rPr>
              <a:t>PARP</a:t>
            </a:r>
            <a:r>
              <a:rPr lang="zh-CN" altLang="en-US" b="0" i="0" dirty="0">
                <a:solidFill>
                  <a:srgbClr val="24292F"/>
                </a:solidFill>
                <a:effectLst/>
                <a:latin typeface="-apple-system"/>
              </a:rPr>
              <a:t>的联合抑制作为一种新策略，以改善患者的预后结果。</a:t>
            </a:r>
            <a:endParaRPr lang="zh-CN" altLang="en-US" dirty="0"/>
          </a:p>
        </p:txBody>
      </p:sp>
    </p:spTree>
    <p:extLst>
      <p:ext uri="{BB962C8B-B14F-4D97-AF65-F5344CB8AC3E}">
        <p14:creationId xmlns:p14="http://schemas.microsoft.com/office/powerpoint/2010/main" val="378770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EGFR </a:t>
            </a:r>
            <a:r>
              <a:rPr lang="zh-CN" altLang="en-US" b="0" i="0" dirty="0">
                <a:solidFill>
                  <a:srgbClr val="24292F"/>
                </a:solidFill>
                <a:effectLst/>
                <a:latin typeface="-apple-system"/>
              </a:rPr>
              <a:t>或表皮生长因子受体是 </a:t>
            </a:r>
            <a:r>
              <a:rPr lang="en-US" altLang="zh-CN" b="0" i="0" dirty="0">
                <a:solidFill>
                  <a:srgbClr val="24292F"/>
                </a:solidFill>
                <a:effectLst/>
                <a:latin typeface="-apple-system"/>
              </a:rPr>
              <a:t>I </a:t>
            </a:r>
            <a:r>
              <a:rPr lang="zh-CN" altLang="en-US" b="0" i="0" dirty="0">
                <a:solidFill>
                  <a:srgbClr val="24292F"/>
                </a:solidFill>
                <a:effectLst/>
                <a:latin typeface="-apple-system"/>
              </a:rPr>
              <a:t>型受体酪氨酸激酶亚家族的跨膜糖蛋白成员。 它与细胞生长、生存运动和增殖密切相关。 如前所述，</a:t>
            </a:r>
            <a:r>
              <a:rPr lang="en-US" altLang="zh-CN" b="0" i="0" dirty="0">
                <a:solidFill>
                  <a:srgbClr val="24292F"/>
                </a:solidFill>
                <a:effectLst/>
                <a:latin typeface="-apple-system"/>
              </a:rPr>
              <a:t>PARP </a:t>
            </a:r>
            <a:r>
              <a:rPr lang="zh-CN" altLang="en-US" b="0" i="0" dirty="0">
                <a:solidFill>
                  <a:srgbClr val="24292F"/>
                </a:solidFill>
                <a:effectLst/>
                <a:latin typeface="-apple-system"/>
              </a:rPr>
              <a:t>促进 </a:t>
            </a:r>
            <a:r>
              <a:rPr lang="en-US" altLang="zh-CN" b="0" i="0" dirty="0">
                <a:solidFill>
                  <a:srgbClr val="24292F"/>
                </a:solidFill>
                <a:effectLst/>
                <a:latin typeface="-apple-system"/>
              </a:rPr>
              <a:t>DNA </a:t>
            </a:r>
            <a:r>
              <a:rPr lang="zh-CN" altLang="en-US" b="0" i="0" dirty="0">
                <a:solidFill>
                  <a:srgbClr val="24292F"/>
                </a:solidFill>
                <a:effectLst/>
                <a:latin typeface="-apple-system"/>
              </a:rPr>
              <a:t>修复蛋白的募集，这不仅对于</a:t>
            </a:r>
            <a:r>
              <a:rPr lang="zh-CN" altLang="en-US" b="0" i="0" dirty="0">
                <a:solidFill>
                  <a:srgbClr val="000000"/>
                </a:solidFill>
                <a:effectLst/>
                <a:latin typeface="PingFangSC-Regular"/>
              </a:rPr>
              <a:t>遗传性病例</a:t>
            </a:r>
            <a:r>
              <a:rPr lang="zh-CN" altLang="en-US" b="0" i="0" dirty="0">
                <a:solidFill>
                  <a:srgbClr val="24292F"/>
                </a:solidFill>
                <a:effectLst/>
                <a:latin typeface="-apple-system"/>
              </a:rPr>
              <a:t>的发生和传播至关重要，而且对于更常见的散发性结直肠癌病例也至关重要。</a:t>
            </a:r>
            <a:endParaRPr lang="zh-CN" altLang="en-US" dirty="0"/>
          </a:p>
        </p:txBody>
      </p:sp>
    </p:spTree>
    <p:extLst>
      <p:ext uri="{BB962C8B-B14F-4D97-AF65-F5344CB8AC3E}">
        <p14:creationId xmlns:p14="http://schemas.microsoft.com/office/powerpoint/2010/main" val="344888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多项临床前研究已经证明了 </a:t>
            </a:r>
            <a:r>
              <a:rPr lang="en-US" altLang="zh-CN" dirty="0"/>
              <a:t>EGFR-PARP </a:t>
            </a:r>
            <a:r>
              <a:rPr lang="zh-CN" altLang="en-US" dirty="0"/>
              <a:t>双重抑制在乳腺癌和头颈癌细胞系中的效用。</a:t>
            </a:r>
          </a:p>
        </p:txBody>
      </p:sp>
    </p:spTree>
    <p:extLst>
      <p:ext uri="{BB962C8B-B14F-4D97-AF65-F5344CB8AC3E}">
        <p14:creationId xmlns:p14="http://schemas.microsoft.com/office/powerpoint/2010/main" val="786900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这些研究表明，使用酪氨酸激酶抑制剂拉帕替尼来靶向</a:t>
            </a:r>
            <a:r>
              <a:rPr lang="en-US" altLang="zh-CN" b="0" i="0" dirty="0">
                <a:solidFill>
                  <a:srgbClr val="24292F"/>
                </a:solidFill>
                <a:effectLst/>
                <a:latin typeface="-apple-system"/>
              </a:rPr>
              <a:t>EGFR</a:t>
            </a:r>
            <a:r>
              <a:rPr lang="zh-CN" altLang="en-US" b="0" i="0" dirty="0">
                <a:solidFill>
                  <a:srgbClr val="24292F"/>
                </a:solidFill>
                <a:effectLst/>
                <a:latin typeface="-apple-system"/>
              </a:rPr>
              <a:t>通路可以增强</a:t>
            </a:r>
            <a:r>
              <a:rPr lang="en-US" altLang="zh-CN" b="0" i="0" dirty="0">
                <a:solidFill>
                  <a:srgbClr val="24292F"/>
                </a:solidFill>
                <a:effectLst/>
                <a:latin typeface="-apple-system"/>
              </a:rPr>
              <a:t>PARP</a:t>
            </a:r>
            <a:r>
              <a:rPr lang="zh-CN" altLang="en-US" b="0" i="0" dirty="0">
                <a:solidFill>
                  <a:srgbClr val="24292F"/>
                </a:solidFill>
                <a:effectLst/>
                <a:latin typeface="-apple-system"/>
              </a:rPr>
              <a:t>抑制剂维利帕尼的细胞毒性作用。</a:t>
            </a:r>
            <a:endParaRPr lang="zh-CN" altLang="en-US" dirty="0"/>
          </a:p>
        </p:txBody>
      </p:sp>
    </p:spTree>
    <p:extLst>
      <p:ext uri="{BB962C8B-B14F-4D97-AF65-F5344CB8AC3E}">
        <p14:creationId xmlns:p14="http://schemas.microsoft.com/office/powerpoint/2010/main" val="3746285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通过</a:t>
            </a:r>
            <a:r>
              <a:rPr lang="en-US" altLang="zh-CN" b="0" i="0" dirty="0">
                <a:solidFill>
                  <a:srgbClr val="24292F"/>
                </a:solidFill>
                <a:effectLst/>
                <a:latin typeface="-apple-system"/>
              </a:rPr>
              <a:t>γH2AX</a:t>
            </a:r>
            <a:r>
              <a:rPr lang="zh-CN" altLang="en-US" b="0" i="0" dirty="0">
                <a:solidFill>
                  <a:srgbClr val="24292F"/>
                </a:solidFill>
                <a:effectLst/>
                <a:latin typeface="-apple-system"/>
              </a:rPr>
              <a:t>的上调来证明这一点，</a:t>
            </a:r>
            <a:r>
              <a:rPr lang="en-US" altLang="zh-CN" b="0" i="0" dirty="0">
                <a:solidFill>
                  <a:srgbClr val="24292F"/>
                </a:solidFill>
                <a:effectLst/>
                <a:latin typeface="-apple-system"/>
              </a:rPr>
              <a:t>γH2AX</a:t>
            </a:r>
            <a:r>
              <a:rPr lang="zh-CN" altLang="en-US" b="0" i="0" dirty="0">
                <a:solidFill>
                  <a:srgbClr val="24292F"/>
                </a:solidFill>
                <a:effectLst/>
                <a:latin typeface="-apple-system"/>
              </a:rPr>
              <a:t>是</a:t>
            </a:r>
            <a:r>
              <a:rPr lang="en-US" altLang="zh-CN" b="0" i="0" dirty="0">
                <a:solidFill>
                  <a:srgbClr val="24292F"/>
                </a:solidFill>
                <a:effectLst/>
                <a:latin typeface="-apple-system"/>
              </a:rPr>
              <a:t>DNA</a:t>
            </a:r>
            <a:r>
              <a:rPr lang="zh-CN" altLang="en-US" b="0" i="0" dirty="0">
                <a:solidFill>
                  <a:srgbClr val="24292F"/>
                </a:solidFill>
                <a:effectLst/>
                <a:latin typeface="-apple-system"/>
              </a:rPr>
              <a:t>双链断裂的功能性标志物。</a:t>
            </a:r>
            <a:endParaRPr lang="zh-CN" altLang="en-US" dirty="0"/>
          </a:p>
        </p:txBody>
      </p:sp>
    </p:spTree>
    <p:extLst>
      <p:ext uri="{BB962C8B-B14F-4D97-AF65-F5344CB8AC3E}">
        <p14:creationId xmlns:p14="http://schemas.microsoft.com/office/powerpoint/2010/main" val="372129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在座的每个人以及在线参与的嘉宾都非常熟悉哺乳动物细胞中的四种常见</a:t>
            </a:r>
            <a:r>
              <a:rPr lang="en-US" altLang="zh-CN" b="0" i="0" dirty="0">
                <a:solidFill>
                  <a:srgbClr val="24292F"/>
                </a:solidFill>
                <a:effectLst/>
                <a:latin typeface="-apple-system"/>
              </a:rPr>
              <a:t>DNA</a:t>
            </a:r>
            <a:r>
              <a:rPr lang="zh-CN" altLang="en-US" b="0" i="0" dirty="0">
                <a:solidFill>
                  <a:srgbClr val="24292F"/>
                </a:solidFill>
                <a:effectLst/>
                <a:latin typeface="-apple-system"/>
              </a:rPr>
              <a:t>修复机制：</a:t>
            </a:r>
            <a:r>
              <a:rPr lang="zh-CN" altLang="en-US" b="0" i="0" dirty="0">
                <a:solidFill>
                  <a:srgbClr val="1F1F1F"/>
                </a:solidFill>
                <a:effectLst/>
                <a:latin typeface="Arial" panose="020B0604020202020204" pitchFamily="34" charset="0"/>
              </a:rPr>
              <a:t>包括核苷酸切除修复、碱基切除修复、错配修复以及双链断裂修复</a:t>
            </a:r>
            <a:r>
              <a:rPr lang="zh-CN" altLang="en-US" b="0" i="0" dirty="0">
                <a:solidFill>
                  <a:srgbClr val="24292F"/>
                </a:solidFill>
                <a:effectLst/>
                <a:latin typeface="-apple-system"/>
              </a:rPr>
              <a:t>。核苷酸切除修复和碱基切除修复途径在很大程度上依赖于多个</a:t>
            </a:r>
            <a:r>
              <a:rPr lang="en-US" altLang="zh-CN" b="0" i="0" dirty="0">
                <a:solidFill>
                  <a:srgbClr val="24292F"/>
                </a:solidFill>
                <a:effectLst/>
                <a:latin typeface="-apple-system"/>
              </a:rPr>
              <a:t>DNA</a:t>
            </a:r>
            <a:r>
              <a:rPr lang="zh-CN" altLang="en-US" b="0" i="0" dirty="0">
                <a:solidFill>
                  <a:srgbClr val="24292F"/>
                </a:solidFill>
                <a:effectLst/>
                <a:latin typeface="-apple-system"/>
              </a:rPr>
              <a:t>聚合酶。然而，错配修复途径是最经常被验证的，在错配修复缺陷的结直肠癌和其他实体肿瘤中作为反应的预测生物标志物。最后，双链断裂修复机制可以通过同源重组在</a:t>
            </a:r>
            <a:r>
              <a:rPr lang="en-US" altLang="zh-CN" b="0" i="0" dirty="0">
                <a:solidFill>
                  <a:srgbClr val="24292F"/>
                </a:solidFill>
                <a:effectLst/>
                <a:latin typeface="-apple-system"/>
              </a:rPr>
              <a:t>S</a:t>
            </a:r>
            <a:r>
              <a:rPr lang="zh-CN" altLang="en-US" b="0" i="0" dirty="0">
                <a:solidFill>
                  <a:srgbClr val="24292F"/>
                </a:solidFill>
                <a:effectLst/>
                <a:latin typeface="-apple-system"/>
              </a:rPr>
              <a:t>期发生断裂时实现，或者通过非同源末端连接修复在细胞周期发生断裂时实现。</a:t>
            </a:r>
            <a:endParaRPr lang="en-US" altLang="zh-CN" b="0" i="0" dirty="0">
              <a:solidFill>
                <a:srgbClr val="24292F"/>
              </a:solidFill>
              <a:effectLst/>
              <a:latin typeface="-apple-system"/>
            </a:endParaRPr>
          </a:p>
          <a:p>
            <a:endParaRPr lang="en-US" altLang="zh-CN" b="0" i="0" dirty="0">
              <a:solidFill>
                <a:srgbClr val="24292F"/>
              </a:solidFill>
              <a:effectLst/>
              <a:latin typeface="-apple-system"/>
            </a:endParaRPr>
          </a:p>
          <a:p>
            <a:endParaRPr lang="en-US" altLang="zh-CN" b="0" i="0" dirty="0">
              <a:solidFill>
                <a:srgbClr val="1F1F1F"/>
              </a:solidFill>
              <a:effectLst/>
              <a:latin typeface="Arial" panose="020B0604020202020204" pitchFamily="34" charset="0"/>
            </a:endParaRPr>
          </a:p>
        </p:txBody>
      </p:sp>
    </p:spTree>
    <p:extLst>
      <p:ext uri="{BB962C8B-B14F-4D97-AF65-F5344CB8AC3E}">
        <p14:creationId xmlns:p14="http://schemas.microsoft.com/office/powerpoint/2010/main" val="34751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因此，这是一项针对尼拉帕尼（</a:t>
            </a:r>
            <a:r>
              <a:rPr lang="en-US" altLang="zh-CN" b="0" i="0" dirty="0">
                <a:solidFill>
                  <a:srgbClr val="24292F"/>
                </a:solidFill>
                <a:effectLst/>
                <a:latin typeface="-apple-system"/>
              </a:rPr>
              <a:t>PARP</a:t>
            </a:r>
            <a:r>
              <a:rPr lang="zh-CN" altLang="en-US" b="0" i="0" dirty="0">
                <a:solidFill>
                  <a:srgbClr val="24292F"/>
                </a:solidFill>
                <a:effectLst/>
                <a:latin typeface="-apple-system"/>
              </a:rPr>
              <a:t>抑制剂）和帕尼单抗（目前在晚期结直肠癌患者中获批准的</a:t>
            </a:r>
            <a:r>
              <a:rPr lang="en-US" altLang="zh-CN" b="0" i="0" dirty="0">
                <a:solidFill>
                  <a:srgbClr val="24292F"/>
                </a:solidFill>
                <a:effectLst/>
                <a:latin typeface="-apple-system"/>
              </a:rPr>
              <a:t>EGFR</a:t>
            </a:r>
            <a:r>
              <a:rPr lang="zh-CN" altLang="en-US" b="0" i="0" dirty="0">
                <a:solidFill>
                  <a:srgbClr val="24292F"/>
                </a:solidFill>
                <a:effectLst/>
                <a:latin typeface="-apple-system"/>
              </a:rPr>
              <a:t>抑制剂）的单臂</a:t>
            </a:r>
            <a:r>
              <a:rPr lang="en-US" altLang="zh-CN" b="0" i="0" dirty="0">
                <a:solidFill>
                  <a:srgbClr val="24292F"/>
                </a:solidFill>
                <a:effectLst/>
                <a:latin typeface="-apple-system"/>
              </a:rPr>
              <a:t>II</a:t>
            </a:r>
            <a:r>
              <a:rPr lang="zh-CN" altLang="en-US" b="0" i="0" dirty="0">
                <a:solidFill>
                  <a:srgbClr val="24292F"/>
                </a:solidFill>
                <a:effectLst/>
                <a:latin typeface="-apple-system"/>
              </a:rPr>
              <a:t>期研究。</a:t>
            </a:r>
            <a:endParaRPr lang="zh-CN" altLang="en-US" dirty="0"/>
          </a:p>
        </p:txBody>
      </p:sp>
    </p:spTree>
    <p:extLst>
      <p:ext uri="{BB962C8B-B14F-4D97-AF65-F5344CB8AC3E}">
        <p14:creationId xmlns:p14="http://schemas.microsoft.com/office/powerpoint/2010/main" val="285708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我们纳入了至少经历过一线治疗进展或疾病进展的患者，但在临床实践中不能包括</a:t>
            </a:r>
            <a:r>
              <a:rPr lang="en-US" altLang="zh-CN" b="0" i="0" dirty="0">
                <a:solidFill>
                  <a:srgbClr val="24292F"/>
                </a:solidFill>
                <a:effectLst/>
                <a:latin typeface="-apple-system"/>
              </a:rPr>
              <a:t>EGFR</a:t>
            </a:r>
            <a:r>
              <a:rPr lang="zh-CN" altLang="en-US" b="0" i="0" dirty="0">
                <a:solidFill>
                  <a:srgbClr val="24292F"/>
                </a:solidFill>
                <a:effectLst/>
                <a:latin typeface="-apple-system"/>
              </a:rPr>
              <a:t>抑制剂治疗。主要终点是临床获益率，还有包括毒副反应和疗效在内的其他次要终点。</a:t>
            </a:r>
            <a:endParaRPr lang="zh-CN" altLang="en-US" dirty="0"/>
          </a:p>
        </p:txBody>
      </p:sp>
    </p:spTree>
    <p:extLst>
      <p:ext uri="{BB962C8B-B14F-4D97-AF65-F5344CB8AC3E}">
        <p14:creationId xmlns:p14="http://schemas.microsoft.com/office/powerpoint/2010/main" val="372334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a:t>
            </a:r>
            <a:r>
              <a:rPr lang="en-US" altLang="zh-CN" b="0" i="0" dirty="0">
                <a:solidFill>
                  <a:srgbClr val="24292F"/>
                </a:solidFill>
                <a:effectLst/>
                <a:latin typeface="-apple-system"/>
              </a:rPr>
              <a:t>24</a:t>
            </a:r>
            <a:r>
              <a:rPr lang="zh-CN" altLang="en-US" b="0" i="0" dirty="0">
                <a:solidFill>
                  <a:srgbClr val="24292F"/>
                </a:solidFill>
                <a:effectLst/>
                <a:latin typeface="-apple-system"/>
              </a:rPr>
              <a:t>名可评估疗效的患者中，先前治疗线数的中位数为两线。所有患者均为</a:t>
            </a:r>
            <a:r>
              <a:rPr lang="en-US" altLang="zh-CN" b="0" i="0" dirty="0">
                <a:solidFill>
                  <a:srgbClr val="24292F"/>
                </a:solidFill>
                <a:effectLst/>
                <a:latin typeface="-apple-system"/>
              </a:rPr>
              <a:t>MSS</a:t>
            </a:r>
            <a:r>
              <a:rPr lang="zh-CN" altLang="en-US" b="0" i="0" dirty="0">
                <a:solidFill>
                  <a:srgbClr val="24292F"/>
                </a:solidFill>
                <a:effectLst/>
                <a:latin typeface="-apple-system"/>
              </a:rPr>
              <a:t>型结直肠癌。。</a:t>
            </a:r>
            <a:endParaRPr lang="zh-CN" altLang="en-US" dirty="0"/>
          </a:p>
        </p:txBody>
      </p:sp>
    </p:spTree>
    <p:extLst>
      <p:ext uri="{BB962C8B-B14F-4D97-AF65-F5344CB8AC3E}">
        <p14:creationId xmlns:p14="http://schemas.microsoft.com/office/powerpoint/2010/main" val="370878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这些</a:t>
            </a:r>
            <a:r>
              <a:rPr lang="en-US" altLang="zh-CN" b="0" i="0" dirty="0">
                <a:solidFill>
                  <a:srgbClr val="24292F"/>
                </a:solidFill>
                <a:effectLst/>
                <a:latin typeface="-apple-system"/>
              </a:rPr>
              <a:t>Kaplan-Meier</a:t>
            </a:r>
            <a:r>
              <a:rPr lang="zh-CN" altLang="en-US" b="0" i="0" dirty="0">
                <a:solidFill>
                  <a:srgbClr val="24292F"/>
                </a:solidFill>
                <a:effectLst/>
                <a:latin typeface="-apple-system"/>
              </a:rPr>
              <a:t>曲线显示了</a:t>
            </a:r>
            <a:r>
              <a:rPr lang="en-US" altLang="zh-CN" b="0" i="0" dirty="0">
                <a:solidFill>
                  <a:srgbClr val="24292F"/>
                </a:solidFill>
                <a:effectLst/>
                <a:latin typeface="-apple-system"/>
              </a:rPr>
              <a:t>PFS</a:t>
            </a:r>
            <a:r>
              <a:rPr lang="zh-CN" altLang="en-US" b="0" i="0" dirty="0">
                <a:solidFill>
                  <a:srgbClr val="24292F"/>
                </a:solidFill>
                <a:effectLst/>
                <a:latin typeface="-apple-system"/>
              </a:rPr>
              <a:t>和</a:t>
            </a:r>
            <a:r>
              <a:rPr lang="en-US" altLang="zh-CN" b="0" i="0" dirty="0">
                <a:solidFill>
                  <a:srgbClr val="24292F"/>
                </a:solidFill>
                <a:effectLst/>
                <a:latin typeface="-apple-system"/>
              </a:rPr>
              <a:t>OS</a:t>
            </a:r>
            <a:r>
              <a:rPr lang="zh-CN" altLang="en-US" b="0" i="0" dirty="0">
                <a:solidFill>
                  <a:srgbClr val="24292F"/>
                </a:solidFill>
                <a:effectLst/>
                <a:latin typeface="-apple-system"/>
              </a:rPr>
              <a:t>，其中中位</a:t>
            </a:r>
            <a:r>
              <a:rPr lang="en-US" altLang="zh-CN" b="0" i="0" dirty="0">
                <a:solidFill>
                  <a:srgbClr val="24292F"/>
                </a:solidFill>
                <a:effectLst/>
                <a:latin typeface="-apple-system"/>
              </a:rPr>
              <a:t>PFS</a:t>
            </a:r>
            <a:r>
              <a:rPr lang="zh-CN" altLang="en-US" b="0" i="0" dirty="0">
                <a:solidFill>
                  <a:srgbClr val="24292F"/>
                </a:solidFill>
                <a:effectLst/>
                <a:latin typeface="-apple-system"/>
              </a:rPr>
              <a:t>为</a:t>
            </a:r>
            <a:r>
              <a:rPr lang="en-US" altLang="zh-CN" b="0" i="0" dirty="0">
                <a:solidFill>
                  <a:srgbClr val="24292F"/>
                </a:solidFill>
                <a:effectLst/>
                <a:latin typeface="-apple-system"/>
              </a:rPr>
              <a:t>5.6</a:t>
            </a:r>
            <a:r>
              <a:rPr lang="zh-CN" altLang="en-US" b="0" i="0" dirty="0">
                <a:solidFill>
                  <a:srgbClr val="24292F"/>
                </a:solidFill>
                <a:effectLst/>
                <a:latin typeface="-apple-system"/>
              </a:rPr>
              <a:t>个月，中位</a:t>
            </a:r>
            <a:r>
              <a:rPr lang="en-US" altLang="zh-CN" b="0" i="0" dirty="0">
                <a:solidFill>
                  <a:srgbClr val="24292F"/>
                </a:solidFill>
                <a:effectLst/>
                <a:latin typeface="-apple-system"/>
              </a:rPr>
              <a:t>OS</a:t>
            </a:r>
            <a:r>
              <a:rPr lang="zh-CN" altLang="en-US" b="0" i="0" dirty="0">
                <a:solidFill>
                  <a:srgbClr val="24292F"/>
                </a:solidFill>
                <a:effectLst/>
                <a:latin typeface="-apple-system"/>
              </a:rPr>
              <a:t>为</a:t>
            </a:r>
            <a:r>
              <a:rPr lang="en-US" altLang="zh-CN" b="0" i="0" dirty="0">
                <a:solidFill>
                  <a:srgbClr val="24292F"/>
                </a:solidFill>
                <a:effectLst/>
                <a:latin typeface="-apple-system"/>
              </a:rPr>
              <a:t>20.9</a:t>
            </a:r>
            <a:r>
              <a:rPr lang="zh-CN" altLang="en-US" b="0" i="0" dirty="0">
                <a:solidFill>
                  <a:srgbClr val="24292F"/>
                </a:solidFill>
                <a:effectLst/>
                <a:latin typeface="-apple-system"/>
              </a:rPr>
              <a:t>个月。主要终点的临床获益率根据统计学分析为</a:t>
            </a:r>
            <a:r>
              <a:rPr lang="en-US" altLang="zh-CN" b="0" i="0" dirty="0">
                <a:solidFill>
                  <a:srgbClr val="24292F"/>
                </a:solidFill>
                <a:effectLst/>
                <a:latin typeface="-apple-system"/>
              </a:rPr>
              <a:t>83.3%</a:t>
            </a:r>
            <a:r>
              <a:rPr lang="zh-CN" altLang="en-US" b="0" i="0" dirty="0">
                <a:solidFill>
                  <a:srgbClr val="24292F"/>
                </a:solidFill>
                <a:effectLst/>
                <a:latin typeface="-apple-system"/>
              </a:rPr>
              <a:t>，基于研究的样本量计算。</a:t>
            </a:r>
            <a:r>
              <a:rPr lang="en-US" altLang="zh-CN" b="0" i="0" dirty="0">
                <a:solidFill>
                  <a:srgbClr val="24292F"/>
                </a:solidFill>
                <a:effectLst/>
                <a:latin typeface="-apple-system"/>
              </a:rPr>
              <a:t>ORR</a:t>
            </a:r>
            <a:r>
              <a:rPr lang="zh-CN" altLang="en-US" b="0" i="0" dirty="0">
                <a:solidFill>
                  <a:srgbClr val="24292F"/>
                </a:solidFill>
                <a:effectLst/>
                <a:latin typeface="-apple-system"/>
              </a:rPr>
              <a:t>为</a:t>
            </a:r>
            <a:r>
              <a:rPr lang="en-US" altLang="zh-CN" b="0" i="0" dirty="0">
                <a:solidFill>
                  <a:srgbClr val="24292F"/>
                </a:solidFill>
                <a:effectLst/>
                <a:latin typeface="-apple-system"/>
              </a:rPr>
              <a:t>25%</a:t>
            </a:r>
            <a:r>
              <a:rPr lang="zh-CN" altLang="en-US" b="0" i="0" dirty="0">
                <a:solidFill>
                  <a:srgbClr val="24292F"/>
                </a:solidFill>
                <a:effectLst/>
                <a:latin typeface="-apple-system"/>
              </a:rPr>
              <a:t>，为</a:t>
            </a:r>
            <a:r>
              <a:rPr lang="en-US" altLang="zh-CN" b="0" i="0" dirty="0">
                <a:solidFill>
                  <a:srgbClr val="24292F"/>
                </a:solidFill>
                <a:effectLst/>
                <a:latin typeface="-apple-system"/>
              </a:rPr>
              <a:t>PR</a:t>
            </a:r>
            <a:endParaRPr lang="zh-CN" altLang="en-US" dirty="0"/>
          </a:p>
        </p:txBody>
      </p:sp>
    </p:spTree>
    <p:extLst>
      <p:ext uri="{BB962C8B-B14F-4D97-AF65-F5344CB8AC3E}">
        <p14:creationId xmlns:p14="http://schemas.microsoft.com/office/powerpoint/2010/main" val="685904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这是显示肿瘤体积与基线相比变化的瀑布图。我们相信，与历史数据相比，帕尼单抗和尼拉帕尼的联合治疗在晚期</a:t>
            </a:r>
            <a:r>
              <a:rPr lang="en-US" altLang="zh-CN" b="0" i="0" dirty="0">
                <a:solidFill>
                  <a:srgbClr val="24292F"/>
                </a:solidFill>
                <a:effectLst/>
                <a:latin typeface="-apple-system"/>
              </a:rPr>
              <a:t>RAS</a:t>
            </a:r>
            <a:r>
              <a:rPr lang="zh-CN" altLang="en-US" b="0" i="0" dirty="0">
                <a:solidFill>
                  <a:srgbClr val="24292F"/>
                </a:solidFill>
                <a:effectLst/>
                <a:latin typeface="-apple-system"/>
              </a:rPr>
              <a:t>野生型转移性结直肠癌患者中表现出显著的抗肿瘤活性。这可以为选定患者提供无化疗的治疗方案。但我们也相信，这可以成为进一步针对</a:t>
            </a:r>
            <a:r>
              <a:rPr lang="en-US" altLang="zh-CN" b="0" i="0" dirty="0">
                <a:solidFill>
                  <a:srgbClr val="24292F"/>
                </a:solidFill>
                <a:effectLst/>
                <a:latin typeface="-apple-system"/>
              </a:rPr>
              <a:t>DNA</a:t>
            </a:r>
            <a:r>
              <a:rPr lang="zh-CN" altLang="en-US" b="0" i="0" dirty="0">
                <a:solidFill>
                  <a:srgbClr val="24292F"/>
                </a:solidFill>
                <a:effectLst/>
                <a:latin typeface="-apple-system"/>
              </a:rPr>
              <a:t>修复靶向药物开发的战略治疗平台。</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我们迫切期待进行额外的生物标志物分析，特别是在与</a:t>
            </a:r>
            <a:r>
              <a:rPr lang="en-US" altLang="zh-CN" b="0" i="0" dirty="0">
                <a:solidFill>
                  <a:srgbClr val="24292F"/>
                </a:solidFill>
                <a:effectLst/>
                <a:latin typeface="-apple-system"/>
              </a:rPr>
              <a:t>EGFR</a:t>
            </a:r>
            <a:r>
              <a:rPr lang="zh-CN" altLang="en-US" b="0" i="0" dirty="0">
                <a:solidFill>
                  <a:srgbClr val="24292F"/>
                </a:solidFill>
                <a:effectLst/>
                <a:latin typeface="-apple-system"/>
              </a:rPr>
              <a:t>治疗常见的皮疹相关的皮肤活检中进行免疫细胞浸润的分析，并与同源重组修复状态进行生存相关性分析。</a:t>
            </a:r>
            <a:endParaRPr lang="zh-CN" altLang="en-US" dirty="0"/>
          </a:p>
        </p:txBody>
      </p:sp>
    </p:spTree>
    <p:extLst>
      <p:ext uri="{BB962C8B-B14F-4D97-AF65-F5344CB8AC3E}">
        <p14:creationId xmlns:p14="http://schemas.microsoft.com/office/powerpoint/2010/main" val="323135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本次会议上提交的另一份摘要 </a:t>
            </a:r>
            <a:r>
              <a:rPr lang="en-US" altLang="zh-CN" dirty="0"/>
              <a:t>ID 407346 </a:t>
            </a:r>
            <a:r>
              <a:rPr lang="zh-CN" altLang="en-US" dirty="0"/>
              <a:t>的标题为“表达野生型同源重组基因低 </a:t>
            </a:r>
            <a:r>
              <a:rPr lang="en-US" altLang="zh-CN" dirty="0"/>
              <a:t>RNA </a:t>
            </a:r>
            <a:r>
              <a:rPr lang="zh-CN" altLang="en-US" dirty="0"/>
              <a:t>的结直肠癌的化疗敏感性”。 作者报道了野生型 </a:t>
            </a:r>
            <a:r>
              <a:rPr lang="en-US" altLang="zh-CN" dirty="0"/>
              <a:t>HR </a:t>
            </a:r>
            <a:r>
              <a:rPr lang="zh-CN" altLang="en-US" dirty="0"/>
              <a:t>基因的低表达与 </a:t>
            </a:r>
            <a:r>
              <a:rPr lang="en-US" altLang="zh-CN" dirty="0"/>
              <a:t>DNA </a:t>
            </a:r>
            <a:r>
              <a:rPr lang="zh-CN" altLang="en-US" dirty="0"/>
              <a:t>损伤剂（如奥沙利铂和伊立替康）的总体生存期延长之间的关联。</a:t>
            </a:r>
            <a:endParaRPr lang="en-US" altLang="zh-CN" dirty="0"/>
          </a:p>
          <a:p>
            <a:endParaRPr lang="en-US" altLang="zh-CN" dirty="0"/>
          </a:p>
          <a:p>
            <a:r>
              <a:rPr lang="zh-CN" altLang="en-US" b="0" i="0" dirty="0">
                <a:solidFill>
                  <a:srgbClr val="24292F"/>
                </a:solidFill>
                <a:effectLst/>
                <a:latin typeface="-apple-system"/>
              </a:rPr>
              <a:t>在对近</a:t>
            </a:r>
            <a:r>
              <a:rPr lang="en-US" altLang="zh-CN" b="0" i="0" dirty="0">
                <a:solidFill>
                  <a:srgbClr val="24292F"/>
                </a:solidFill>
                <a:effectLst/>
                <a:latin typeface="-apple-system"/>
              </a:rPr>
              <a:t>13,000</a:t>
            </a:r>
            <a:r>
              <a:rPr lang="zh-CN" altLang="en-US" b="0" i="0" dirty="0">
                <a:solidFill>
                  <a:srgbClr val="24292F"/>
                </a:solidFill>
                <a:effectLst/>
                <a:latin typeface="-apple-system"/>
              </a:rPr>
              <a:t>份结直肠肿瘤活检进行</a:t>
            </a:r>
            <a:r>
              <a:rPr lang="en-US" altLang="zh-CN" b="0" i="0" dirty="0">
                <a:solidFill>
                  <a:srgbClr val="24292F"/>
                </a:solidFill>
                <a:effectLst/>
                <a:latin typeface="-apple-system"/>
              </a:rPr>
              <a:t>NGS</a:t>
            </a:r>
            <a:r>
              <a:rPr lang="zh-CN" altLang="en-US" b="0" i="0" dirty="0">
                <a:solidFill>
                  <a:srgbClr val="24292F"/>
                </a:solidFill>
                <a:effectLst/>
                <a:latin typeface="-apple-system"/>
              </a:rPr>
              <a:t>分析时，发现表达野生型同源重组基因低水平的结直肠癌在对这些药物的敏感性上存在差异。</a:t>
            </a:r>
            <a:endParaRPr lang="en-US" altLang="zh-CN" dirty="0"/>
          </a:p>
        </p:txBody>
      </p:sp>
    </p:spTree>
    <p:extLst>
      <p:ext uri="{BB962C8B-B14F-4D97-AF65-F5344CB8AC3E}">
        <p14:creationId xmlns:p14="http://schemas.microsoft.com/office/powerpoint/2010/main" val="2400636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总体而言，</a:t>
            </a:r>
            <a:r>
              <a:rPr lang="zh-CN" altLang="en-US" b="0" i="0" dirty="0">
                <a:solidFill>
                  <a:srgbClr val="000000"/>
                </a:solidFill>
                <a:effectLst/>
                <a:latin typeface="PingFangSC-Regular"/>
              </a:rPr>
              <a:t>大约</a:t>
            </a:r>
            <a:r>
              <a:rPr lang="en-US" altLang="zh-CN" b="0" i="0" dirty="0">
                <a:solidFill>
                  <a:srgbClr val="000000"/>
                </a:solidFill>
                <a:effectLst/>
                <a:latin typeface="PingFangSC-Regular"/>
              </a:rPr>
              <a:t>15%-20%</a:t>
            </a:r>
            <a:r>
              <a:rPr lang="zh-CN" altLang="en-US" b="0" i="0" dirty="0">
                <a:solidFill>
                  <a:srgbClr val="000000"/>
                </a:solidFill>
                <a:effectLst/>
                <a:latin typeface="PingFangSC-Regular"/>
              </a:rPr>
              <a:t>的结直肠癌中存在异常的</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损伤反应，</a:t>
            </a:r>
            <a:r>
              <a:rPr lang="zh-CN" altLang="en-US" b="0" i="0" dirty="0">
                <a:solidFill>
                  <a:srgbClr val="24292F"/>
                </a:solidFill>
                <a:effectLst/>
                <a:latin typeface="-apple-system"/>
              </a:rPr>
              <a:t>这提供了一个有吸引力的治疗靶点。</a:t>
            </a:r>
            <a:endParaRPr lang="en-US" altLang="zh-CN" b="0" i="0" dirty="0">
              <a:solidFill>
                <a:srgbClr val="24292F"/>
              </a:solidFill>
              <a:effectLst/>
              <a:latin typeface="-apple-system"/>
            </a:endParaRPr>
          </a:p>
          <a:p>
            <a:r>
              <a:rPr lang="zh-CN" altLang="en-US" b="0" i="0" dirty="0">
                <a:solidFill>
                  <a:srgbClr val="24292F"/>
                </a:solidFill>
                <a:effectLst/>
                <a:latin typeface="-apple-system"/>
              </a:rPr>
              <a:t>以往研究结果在生存结局方面不尽如人意，主要是由于分子选择不足和</a:t>
            </a:r>
            <a:r>
              <a:rPr lang="en-US" altLang="zh-CN" b="0" i="0" dirty="0">
                <a:solidFill>
                  <a:srgbClr val="24292F"/>
                </a:solidFill>
                <a:effectLst/>
                <a:latin typeface="-apple-system"/>
              </a:rPr>
              <a:t>/</a:t>
            </a:r>
            <a:r>
              <a:rPr lang="zh-CN" altLang="en-US" b="0" i="0" dirty="0">
                <a:solidFill>
                  <a:srgbClr val="24292F"/>
                </a:solidFill>
                <a:effectLst/>
                <a:latin typeface="-apple-system"/>
              </a:rPr>
              <a:t>或在这些研究中探索的联合方案不佳。</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我们相信，与</a:t>
            </a:r>
            <a:r>
              <a:rPr lang="en-US" altLang="zh-CN" b="0" i="0" dirty="0">
                <a:solidFill>
                  <a:srgbClr val="24292F"/>
                </a:solidFill>
                <a:effectLst/>
                <a:latin typeface="-apple-system"/>
              </a:rPr>
              <a:t>PARP</a:t>
            </a:r>
            <a:r>
              <a:rPr lang="zh-CN" altLang="en-US" b="0" i="0" dirty="0">
                <a:solidFill>
                  <a:srgbClr val="24292F"/>
                </a:solidFill>
                <a:effectLst/>
                <a:latin typeface="-apple-system"/>
              </a:rPr>
              <a:t>抑制剂相结合的新型组合治疗，如本次报告中针对分子未选样人群的双重</a:t>
            </a:r>
            <a:r>
              <a:rPr lang="en-US" altLang="zh-CN" b="0" i="0" dirty="0">
                <a:solidFill>
                  <a:srgbClr val="24292F"/>
                </a:solidFill>
                <a:effectLst/>
                <a:latin typeface="-apple-system"/>
              </a:rPr>
              <a:t>EGFR</a:t>
            </a:r>
            <a:r>
              <a:rPr lang="zh-CN" altLang="en-US" b="0" i="0" dirty="0">
                <a:solidFill>
                  <a:srgbClr val="24292F"/>
                </a:solidFill>
                <a:effectLst/>
                <a:latin typeface="-apple-system"/>
              </a:rPr>
              <a:t>阻断研究，可能有望改善当前的治疗格局。</a:t>
            </a:r>
            <a:endParaRPr lang="en-US" altLang="zh-CN" b="0" i="0" dirty="0">
              <a:solidFill>
                <a:srgbClr val="24292F"/>
              </a:solidFill>
              <a:effectLst/>
              <a:latin typeface="-apple-system"/>
            </a:endParaRPr>
          </a:p>
        </p:txBody>
      </p:sp>
    </p:spTree>
    <p:extLst>
      <p:ext uri="{BB962C8B-B14F-4D97-AF65-F5344CB8AC3E}">
        <p14:creationId xmlns:p14="http://schemas.microsoft.com/office/powerpoint/2010/main" val="2470189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最后，我的分享到此结束，非常感谢大家的聆听。</a:t>
            </a:r>
            <a:endParaRPr lang="zh-CN" altLang="en-US" dirty="0"/>
          </a:p>
          <a:p>
            <a:endParaRPr lang="zh-CN" altLang="en-US" dirty="0"/>
          </a:p>
        </p:txBody>
      </p:sp>
    </p:spTree>
    <p:extLst>
      <p:ext uri="{BB962C8B-B14F-4D97-AF65-F5344CB8AC3E}">
        <p14:creationId xmlns:p14="http://schemas.microsoft.com/office/powerpoint/2010/main" val="175473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去年，</a:t>
            </a:r>
            <a:r>
              <a:rPr lang="en-US" altLang="zh-CN" b="0" i="0" dirty="0" err="1">
                <a:solidFill>
                  <a:srgbClr val="000000"/>
                </a:solidFill>
                <a:effectLst/>
                <a:latin typeface="PingFangSC-Regular"/>
              </a:rPr>
              <a:t>Morito</a:t>
            </a:r>
            <a:r>
              <a:rPr lang="zh-CN" altLang="en-US" b="0" i="0" dirty="0">
                <a:solidFill>
                  <a:srgbClr val="000000"/>
                </a:solidFill>
                <a:effectLst/>
                <a:latin typeface="PingFangSC-Regular"/>
              </a:rPr>
              <a:t>博士在</a:t>
            </a:r>
            <a:r>
              <a:rPr lang="en-US" altLang="zh-CN" b="0" i="0" dirty="0">
                <a:solidFill>
                  <a:srgbClr val="000000"/>
                </a:solidFill>
                <a:effectLst/>
                <a:latin typeface="PingFangSC-Regular"/>
              </a:rPr>
              <a:t>《</a:t>
            </a:r>
            <a:r>
              <a:rPr lang="zh-CN" altLang="en-US" b="0" i="0" dirty="0">
                <a:solidFill>
                  <a:srgbClr val="24292F"/>
                </a:solidFill>
                <a:effectLst/>
                <a:latin typeface="-apple-system"/>
              </a:rPr>
              <a:t>国家癌症研究所杂志</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上发表了对结直肠癌同源重组缺陷或</a:t>
            </a:r>
            <a:r>
              <a:rPr lang="en-US" altLang="zh-CN" b="0" i="0" dirty="0">
                <a:solidFill>
                  <a:srgbClr val="000000"/>
                </a:solidFill>
                <a:effectLst/>
                <a:latin typeface="PingFangSC-Regular"/>
              </a:rPr>
              <a:t>HRD</a:t>
            </a:r>
            <a:r>
              <a:rPr lang="zh-CN" altLang="en-US" b="0" i="0" dirty="0">
                <a:solidFill>
                  <a:srgbClr val="000000"/>
                </a:solidFill>
                <a:effectLst/>
                <a:latin typeface="PingFangSC-Regular"/>
              </a:rPr>
              <a:t>改变的临床、分子和预后影响的最全面的分析之一。作者和合作者研究了</a:t>
            </a:r>
            <a:r>
              <a:rPr lang="en-US" altLang="zh-CN" b="0" i="0" dirty="0">
                <a:solidFill>
                  <a:srgbClr val="000000"/>
                </a:solidFill>
                <a:effectLst/>
                <a:latin typeface="PingFangSC-Regular"/>
              </a:rPr>
              <a:t>9,300</a:t>
            </a:r>
            <a:r>
              <a:rPr lang="zh-CN" altLang="en-US" b="0" i="0" dirty="0">
                <a:solidFill>
                  <a:srgbClr val="000000"/>
                </a:solidFill>
                <a:effectLst/>
                <a:latin typeface="PingFangSC-Regular"/>
              </a:rPr>
              <a:t>多个结直肠癌患者，并报告了在这些工业人口中</a:t>
            </a:r>
            <a:r>
              <a:rPr lang="en-US" altLang="zh-CN" b="0" i="0" dirty="0">
                <a:solidFill>
                  <a:srgbClr val="000000"/>
                </a:solidFill>
                <a:effectLst/>
                <a:latin typeface="PingFangSC-Regular"/>
              </a:rPr>
              <a:t>HRD</a:t>
            </a:r>
            <a:r>
              <a:rPr lang="zh-CN" altLang="en-US" b="0" i="0" dirty="0">
                <a:solidFill>
                  <a:srgbClr val="000000"/>
                </a:solidFill>
                <a:effectLst/>
                <a:latin typeface="PingFangSC-Regular"/>
              </a:rPr>
              <a:t>的频率约为</a:t>
            </a:r>
            <a:r>
              <a:rPr lang="en-US" altLang="zh-CN" b="0" i="0" dirty="0">
                <a:solidFill>
                  <a:srgbClr val="000000"/>
                </a:solidFill>
                <a:effectLst/>
                <a:latin typeface="PingFangSC-Regular"/>
              </a:rPr>
              <a:t>13%</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147070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00000"/>
                </a:solidFill>
                <a:effectLst/>
                <a:latin typeface="PingFangSC-Regular"/>
              </a:rPr>
              <a:t>HRD</a:t>
            </a:r>
            <a:r>
              <a:rPr lang="zh-CN" altLang="en-US" b="0" i="0" dirty="0">
                <a:solidFill>
                  <a:srgbClr val="000000"/>
                </a:solidFill>
                <a:effectLst/>
                <a:latin typeface="PingFangSC-Regular"/>
              </a:rPr>
              <a:t>患者的</a:t>
            </a:r>
            <a:r>
              <a:rPr lang="en-US" altLang="zh-CN" b="0" i="0" dirty="0">
                <a:solidFill>
                  <a:srgbClr val="000000"/>
                </a:solidFill>
                <a:effectLst/>
                <a:latin typeface="PingFangSC-Regular"/>
              </a:rPr>
              <a:t>PFS</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OS</a:t>
            </a:r>
            <a:r>
              <a:rPr lang="zh-CN" altLang="en-US" b="0" i="0" dirty="0">
                <a:solidFill>
                  <a:srgbClr val="000000"/>
                </a:solidFill>
                <a:effectLst/>
                <a:latin typeface="PingFangSC-Regular"/>
              </a:rPr>
              <a:t>也显著增加。这是调节 </a:t>
            </a:r>
            <a:r>
              <a:rPr lang="en-US" altLang="zh-CN" b="0" i="0" dirty="0">
                <a:solidFill>
                  <a:srgbClr val="000000"/>
                </a:solidFill>
                <a:effectLst/>
                <a:latin typeface="PingFangSC-Regular"/>
              </a:rPr>
              <a:t>HRD </a:t>
            </a:r>
            <a:r>
              <a:rPr lang="zh-CN" altLang="en-US" b="0" i="0" dirty="0">
                <a:solidFill>
                  <a:srgbClr val="000000"/>
                </a:solidFill>
                <a:effectLst/>
                <a:latin typeface="PingFangSC-Regular"/>
              </a:rPr>
              <a:t>机制的 </a:t>
            </a:r>
            <a:r>
              <a:rPr lang="en-US" altLang="zh-CN" b="0" i="0" dirty="0">
                <a:solidFill>
                  <a:srgbClr val="000000"/>
                </a:solidFill>
                <a:effectLst/>
                <a:latin typeface="PingFangSC-Regular"/>
              </a:rPr>
              <a:t>53 </a:t>
            </a:r>
            <a:r>
              <a:rPr lang="zh-CN" altLang="en-US" b="0" i="0" dirty="0">
                <a:solidFill>
                  <a:srgbClr val="000000"/>
                </a:solidFill>
                <a:effectLst/>
                <a:latin typeface="PingFangSC-Regular"/>
              </a:rPr>
              <a:t>个基因之一中改变最多的两个基因。</a:t>
            </a:r>
            <a:endParaRPr lang="zh-CN" altLang="en-US" dirty="0"/>
          </a:p>
        </p:txBody>
      </p:sp>
    </p:spTree>
    <p:extLst>
      <p:ext uri="{BB962C8B-B14F-4D97-AF65-F5344CB8AC3E}">
        <p14:creationId xmlns:p14="http://schemas.microsoft.com/office/powerpoint/2010/main" val="77682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例如，</a:t>
            </a:r>
            <a:r>
              <a:rPr lang="en-US" altLang="zh-CN" b="0" i="0" dirty="0">
                <a:solidFill>
                  <a:srgbClr val="24292F"/>
                </a:solidFill>
                <a:effectLst/>
                <a:latin typeface="-apple-system"/>
              </a:rPr>
              <a:t>HRD</a:t>
            </a:r>
            <a:r>
              <a:rPr lang="zh-CN" altLang="en-US" b="0" i="0" dirty="0">
                <a:solidFill>
                  <a:srgbClr val="24292F"/>
                </a:solidFill>
                <a:effectLst/>
                <a:latin typeface="-apple-system"/>
              </a:rPr>
              <a:t>组中位</a:t>
            </a:r>
            <a:r>
              <a:rPr lang="en-US" altLang="zh-CN" b="0" i="0" dirty="0">
                <a:solidFill>
                  <a:srgbClr val="24292F"/>
                </a:solidFill>
                <a:effectLst/>
                <a:latin typeface="-apple-system"/>
              </a:rPr>
              <a:t>OS</a:t>
            </a:r>
            <a:r>
              <a:rPr lang="zh-CN" altLang="en-US" b="0" i="0" dirty="0">
                <a:solidFill>
                  <a:srgbClr val="24292F"/>
                </a:solidFill>
                <a:effectLst/>
                <a:latin typeface="-apple-system"/>
              </a:rPr>
              <a:t>为</a:t>
            </a:r>
            <a:r>
              <a:rPr lang="en-US" altLang="zh-CN" b="0" i="0" dirty="0">
                <a:solidFill>
                  <a:srgbClr val="24292F"/>
                </a:solidFill>
                <a:effectLst/>
                <a:latin typeface="-apple-system"/>
              </a:rPr>
              <a:t>40.2</a:t>
            </a:r>
            <a:r>
              <a:rPr lang="zh-CN" altLang="en-US" b="0" i="0" dirty="0">
                <a:solidFill>
                  <a:srgbClr val="24292F"/>
                </a:solidFill>
                <a:effectLst/>
                <a:latin typeface="-apple-system"/>
              </a:rPr>
              <a:t>个月，而</a:t>
            </a:r>
            <a:r>
              <a:rPr lang="en-US" altLang="zh-CN" b="0" i="0" dirty="0">
                <a:solidFill>
                  <a:srgbClr val="24292F"/>
                </a:solidFill>
                <a:effectLst/>
                <a:latin typeface="-apple-system"/>
              </a:rPr>
              <a:t>HRP</a:t>
            </a:r>
            <a:r>
              <a:rPr lang="zh-CN" altLang="en-US" b="0" i="0" dirty="0">
                <a:solidFill>
                  <a:srgbClr val="24292F"/>
                </a:solidFill>
                <a:effectLst/>
                <a:latin typeface="-apple-system"/>
              </a:rPr>
              <a:t>组中位</a:t>
            </a:r>
            <a:r>
              <a:rPr lang="en-US" altLang="zh-CN" b="0" i="0" dirty="0">
                <a:solidFill>
                  <a:srgbClr val="24292F"/>
                </a:solidFill>
                <a:effectLst/>
                <a:latin typeface="-apple-system"/>
              </a:rPr>
              <a:t>OS</a:t>
            </a:r>
            <a:r>
              <a:rPr lang="zh-CN" altLang="en-US" b="0" i="0" dirty="0">
                <a:solidFill>
                  <a:srgbClr val="24292F"/>
                </a:solidFill>
                <a:effectLst/>
                <a:latin typeface="-apple-system"/>
              </a:rPr>
              <a:t>为</a:t>
            </a:r>
            <a:r>
              <a:rPr lang="en-US" altLang="zh-CN" b="0" i="0" dirty="0">
                <a:solidFill>
                  <a:srgbClr val="24292F"/>
                </a:solidFill>
                <a:effectLst/>
                <a:latin typeface="-apple-system"/>
              </a:rPr>
              <a:t>23.8</a:t>
            </a:r>
            <a:r>
              <a:rPr lang="zh-CN" altLang="en-US" b="0" i="0" dirty="0">
                <a:solidFill>
                  <a:srgbClr val="24292F"/>
                </a:solidFill>
                <a:effectLst/>
                <a:latin typeface="-apple-system"/>
              </a:rPr>
              <a:t>个月。</a:t>
            </a:r>
            <a:r>
              <a:rPr lang="en-US" altLang="zh-CN" b="0" i="0" dirty="0">
                <a:solidFill>
                  <a:srgbClr val="24292F"/>
                </a:solidFill>
                <a:effectLst/>
                <a:latin typeface="-apple-system"/>
              </a:rPr>
              <a:t>HR</a:t>
            </a:r>
            <a:r>
              <a:rPr lang="zh-CN" altLang="en-US" b="0" i="0" dirty="0">
                <a:solidFill>
                  <a:srgbClr val="24292F"/>
                </a:solidFill>
                <a:effectLst/>
                <a:latin typeface="-apple-system"/>
              </a:rPr>
              <a:t>为</a:t>
            </a:r>
            <a:r>
              <a:rPr lang="en-US" altLang="zh-CN" b="0" i="0" dirty="0">
                <a:solidFill>
                  <a:srgbClr val="24292F"/>
                </a:solidFill>
                <a:effectLst/>
                <a:latin typeface="-apple-system"/>
              </a:rPr>
              <a:t>0.66</a:t>
            </a:r>
            <a:r>
              <a:rPr lang="zh-CN" altLang="en-US" b="0" i="0" dirty="0">
                <a:solidFill>
                  <a:srgbClr val="24292F"/>
                </a:solidFill>
                <a:effectLst/>
                <a:latin typeface="-apple-system"/>
              </a:rPr>
              <a:t>，这在统计学上是有显著意义的。然而需要指出的是，</a:t>
            </a:r>
            <a:r>
              <a:rPr lang="en-US" altLang="zh-CN" b="0" i="0" dirty="0">
                <a:solidFill>
                  <a:srgbClr val="24292F"/>
                </a:solidFill>
                <a:effectLst/>
                <a:latin typeface="-apple-system"/>
              </a:rPr>
              <a:t>HRD</a:t>
            </a:r>
            <a:r>
              <a:rPr lang="zh-CN" altLang="en-US" b="0" i="0" dirty="0">
                <a:solidFill>
                  <a:srgbClr val="24292F"/>
                </a:solidFill>
                <a:effectLst/>
                <a:latin typeface="-apple-system"/>
              </a:rPr>
              <a:t>组的肿瘤大多数是</a:t>
            </a:r>
            <a:r>
              <a:rPr lang="en-US" altLang="zh-CN" b="0" i="0" dirty="0" err="1">
                <a:solidFill>
                  <a:srgbClr val="24292F"/>
                </a:solidFill>
                <a:effectLst/>
                <a:latin typeface="-apple-system"/>
              </a:rPr>
              <a:t>dMMR</a:t>
            </a:r>
            <a:r>
              <a:rPr lang="zh-CN" altLang="en-US" b="0" i="0" dirty="0">
                <a:solidFill>
                  <a:srgbClr val="24292F"/>
                </a:solidFill>
                <a:effectLst/>
                <a:latin typeface="-apple-system"/>
              </a:rPr>
              <a:t>或</a:t>
            </a:r>
            <a:r>
              <a:rPr lang="en-US" altLang="zh-CN" b="0" i="0" dirty="0">
                <a:solidFill>
                  <a:srgbClr val="24292F"/>
                </a:solidFill>
                <a:effectLst/>
                <a:latin typeface="-apple-system"/>
              </a:rPr>
              <a:t>MSI-H</a:t>
            </a:r>
            <a:r>
              <a:rPr lang="zh-CN" altLang="en-US" b="0" i="0" dirty="0">
                <a:solidFill>
                  <a:srgbClr val="24292F"/>
                </a:solidFill>
                <a:effectLst/>
                <a:latin typeface="-apple-system"/>
              </a:rPr>
              <a:t>，正如柱状图所示。作者对随机化</a:t>
            </a:r>
            <a:r>
              <a:rPr lang="en-US" altLang="zh-CN" b="0" i="0" dirty="0">
                <a:solidFill>
                  <a:srgbClr val="24292F"/>
                </a:solidFill>
                <a:effectLst/>
                <a:latin typeface="-apple-system"/>
              </a:rPr>
              <a:t>III</a:t>
            </a:r>
            <a:r>
              <a:rPr lang="zh-CN" altLang="en-US" b="0" i="0" dirty="0">
                <a:solidFill>
                  <a:srgbClr val="24292F"/>
                </a:solidFill>
                <a:effectLst/>
                <a:latin typeface="-apple-system"/>
              </a:rPr>
              <a:t>期</a:t>
            </a:r>
            <a:r>
              <a:rPr lang="en-US" altLang="zh-CN" b="0" i="0" dirty="0">
                <a:solidFill>
                  <a:srgbClr val="24292F"/>
                </a:solidFill>
                <a:effectLst/>
                <a:latin typeface="-apple-system"/>
              </a:rPr>
              <a:t>TRIBE2</a:t>
            </a:r>
            <a:r>
              <a:rPr lang="zh-CN" altLang="en-US" b="0" i="0" dirty="0">
                <a:solidFill>
                  <a:srgbClr val="24292F"/>
                </a:solidFill>
                <a:effectLst/>
                <a:latin typeface="-apple-system"/>
              </a:rPr>
              <a:t>研究进行了单独分析。</a:t>
            </a:r>
            <a:endParaRPr lang="en-US" altLang="zh-CN" b="0" i="0" dirty="0">
              <a:solidFill>
                <a:srgbClr val="24292F"/>
              </a:solidFill>
              <a:effectLst/>
              <a:latin typeface="-apple-system"/>
            </a:endParaRPr>
          </a:p>
          <a:p>
            <a:r>
              <a:rPr lang="zh-CN" altLang="en-US" b="0" i="0" dirty="0">
                <a:solidFill>
                  <a:srgbClr val="24292F"/>
                </a:solidFill>
                <a:effectLst/>
                <a:latin typeface="-apple-system"/>
              </a:rPr>
              <a:t>他们纳入了</a:t>
            </a:r>
            <a:r>
              <a:rPr lang="en-US" altLang="zh-CN" b="0" i="0" dirty="0">
                <a:solidFill>
                  <a:srgbClr val="24292F"/>
                </a:solidFill>
                <a:effectLst/>
                <a:latin typeface="-apple-system"/>
              </a:rPr>
              <a:t>300</a:t>
            </a:r>
            <a:r>
              <a:rPr lang="zh-CN" altLang="en-US" b="0" i="0" dirty="0">
                <a:solidFill>
                  <a:srgbClr val="24292F"/>
                </a:solidFill>
                <a:effectLst/>
                <a:latin typeface="-apple-system"/>
              </a:rPr>
              <a:t>名完成</a:t>
            </a:r>
            <a:r>
              <a:rPr lang="en-US" altLang="zh-CN" b="0" i="0" dirty="0">
                <a:solidFill>
                  <a:srgbClr val="24292F"/>
                </a:solidFill>
                <a:effectLst/>
                <a:latin typeface="-apple-system"/>
              </a:rPr>
              <a:t>NGS</a:t>
            </a:r>
            <a:r>
              <a:rPr lang="zh-CN" altLang="en-US" b="0" i="0" dirty="0">
                <a:solidFill>
                  <a:srgbClr val="24292F"/>
                </a:solidFill>
                <a:effectLst/>
                <a:latin typeface="-apple-system"/>
              </a:rPr>
              <a:t>检测的患者，我们可以看到第二个柱状图几乎相同，显示了</a:t>
            </a:r>
            <a:r>
              <a:rPr lang="en-US" altLang="zh-CN" b="0" i="0" dirty="0">
                <a:solidFill>
                  <a:srgbClr val="24292F"/>
                </a:solidFill>
                <a:effectLst/>
                <a:latin typeface="-apple-system"/>
              </a:rPr>
              <a:t>MSI-H</a:t>
            </a:r>
            <a:r>
              <a:rPr lang="zh-CN" altLang="en-US" b="0" i="0" dirty="0">
                <a:solidFill>
                  <a:srgbClr val="24292F"/>
                </a:solidFill>
                <a:effectLst/>
                <a:latin typeface="-apple-system"/>
              </a:rPr>
              <a:t>或</a:t>
            </a:r>
            <a:r>
              <a:rPr lang="en-US" altLang="zh-CN" b="0" i="0" dirty="0" err="1">
                <a:solidFill>
                  <a:srgbClr val="24292F"/>
                </a:solidFill>
                <a:effectLst/>
                <a:latin typeface="-apple-system"/>
              </a:rPr>
              <a:t>dMMR</a:t>
            </a:r>
            <a:r>
              <a:rPr lang="zh-CN" altLang="en-US" b="0" i="0" dirty="0">
                <a:solidFill>
                  <a:srgbClr val="24292F"/>
                </a:solidFill>
                <a:effectLst/>
                <a:latin typeface="-apple-system"/>
              </a:rPr>
              <a:t>在</a:t>
            </a:r>
            <a:r>
              <a:rPr lang="en-US" altLang="zh-CN" b="0" i="0" dirty="0">
                <a:solidFill>
                  <a:srgbClr val="24292F"/>
                </a:solidFill>
                <a:effectLst/>
                <a:latin typeface="-apple-system"/>
              </a:rPr>
              <a:t>HRD</a:t>
            </a:r>
            <a:r>
              <a:rPr lang="zh-CN" altLang="en-US" b="0" i="0" dirty="0">
                <a:solidFill>
                  <a:srgbClr val="24292F"/>
                </a:solidFill>
                <a:effectLst/>
                <a:latin typeface="-apple-system"/>
              </a:rPr>
              <a:t>组的富集</a:t>
            </a:r>
            <a:r>
              <a:rPr lang="en-US" altLang="zh-CN" b="0" i="0" dirty="0">
                <a:solidFill>
                  <a:srgbClr val="24292F"/>
                </a:solidFill>
                <a:effectLst/>
                <a:latin typeface="-apple-system"/>
              </a:rPr>
              <a:t>;</a:t>
            </a:r>
          </a:p>
          <a:p>
            <a:r>
              <a:rPr lang="zh-CN" altLang="en-US" b="0" i="0" dirty="0">
                <a:solidFill>
                  <a:srgbClr val="24292F"/>
                </a:solidFill>
                <a:effectLst/>
                <a:latin typeface="-apple-system"/>
              </a:rPr>
              <a:t>尽管下部的箱线图显示杂合性丢失方面没有差异。</a:t>
            </a:r>
            <a:endParaRPr lang="zh-CN" altLang="en-US" dirty="0"/>
          </a:p>
        </p:txBody>
      </p:sp>
    </p:spTree>
    <p:extLst>
      <p:ext uri="{BB962C8B-B14F-4D97-AF65-F5344CB8AC3E}">
        <p14:creationId xmlns:p14="http://schemas.microsoft.com/office/powerpoint/2010/main" val="127674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那么我们接下来来看针对</a:t>
            </a:r>
            <a:r>
              <a:rPr lang="en-US" altLang="zh-CN" b="0" i="0" dirty="0">
                <a:solidFill>
                  <a:srgbClr val="24292F"/>
                </a:solidFill>
                <a:effectLst/>
                <a:latin typeface="-apple-system"/>
              </a:rPr>
              <a:t>DNA</a:t>
            </a:r>
            <a:r>
              <a:rPr lang="zh-CN" altLang="en-US" b="0" i="0" dirty="0">
                <a:solidFill>
                  <a:srgbClr val="24292F"/>
                </a:solidFill>
                <a:effectLst/>
                <a:latin typeface="-apple-system"/>
              </a:rPr>
              <a:t>异常的治疗，最早的尝试之一发表于</a:t>
            </a:r>
            <a:r>
              <a:rPr lang="en-US" altLang="zh-CN" b="0" i="0" dirty="0">
                <a:solidFill>
                  <a:srgbClr val="24292F"/>
                </a:solidFill>
                <a:effectLst/>
                <a:latin typeface="-apple-system"/>
              </a:rPr>
              <a:t>2016</a:t>
            </a:r>
            <a:r>
              <a:rPr lang="zh-CN" altLang="en-US" b="0" i="0" dirty="0">
                <a:solidFill>
                  <a:srgbClr val="24292F"/>
                </a:solidFill>
                <a:effectLst/>
                <a:latin typeface="-apple-system"/>
              </a:rPr>
              <a:t>年。这是一项单臂</a:t>
            </a:r>
            <a:r>
              <a:rPr lang="en-US" altLang="zh-CN" b="0" i="0" dirty="0">
                <a:solidFill>
                  <a:srgbClr val="24292F"/>
                </a:solidFill>
                <a:effectLst/>
                <a:latin typeface="-apple-system"/>
              </a:rPr>
              <a:t>II</a:t>
            </a:r>
            <a:r>
              <a:rPr lang="zh-CN" altLang="en-US" b="0" i="0" dirty="0">
                <a:solidFill>
                  <a:srgbClr val="24292F"/>
                </a:solidFill>
                <a:effectLst/>
                <a:latin typeface="-apple-system"/>
              </a:rPr>
              <a:t>期研究，评估奥拉帕尼在化疗难治性结直肠癌患者中的疗效。共有</a:t>
            </a:r>
            <a:r>
              <a:rPr lang="en-US" altLang="zh-CN" b="0" i="0" dirty="0">
                <a:solidFill>
                  <a:srgbClr val="24292F"/>
                </a:solidFill>
                <a:effectLst/>
                <a:latin typeface="-apple-system"/>
              </a:rPr>
              <a:t>33</a:t>
            </a:r>
            <a:r>
              <a:rPr lang="zh-CN" altLang="en-US" b="0" i="0" dirty="0">
                <a:solidFill>
                  <a:srgbClr val="24292F"/>
                </a:solidFill>
                <a:effectLst/>
                <a:latin typeface="-apple-system"/>
              </a:rPr>
              <a:t>名患者入组，其中</a:t>
            </a:r>
            <a:r>
              <a:rPr lang="en-US" altLang="zh-CN" b="0" i="0" dirty="0">
                <a:solidFill>
                  <a:srgbClr val="24292F"/>
                </a:solidFill>
                <a:effectLst/>
                <a:latin typeface="-apple-system"/>
              </a:rPr>
              <a:t>13</a:t>
            </a:r>
            <a:r>
              <a:rPr lang="zh-CN" altLang="en-US" b="0" i="0" dirty="0">
                <a:solidFill>
                  <a:srgbClr val="24292F"/>
                </a:solidFill>
                <a:effectLst/>
                <a:latin typeface="-apple-system"/>
              </a:rPr>
              <a:t>名患者为</a:t>
            </a:r>
            <a:r>
              <a:rPr lang="en-US" altLang="zh-CN" b="0" i="0" dirty="0">
                <a:solidFill>
                  <a:srgbClr val="24292F"/>
                </a:solidFill>
                <a:effectLst/>
                <a:latin typeface="-apple-system"/>
              </a:rPr>
              <a:t>MSI-H</a:t>
            </a:r>
            <a:r>
              <a:rPr lang="zh-CN" altLang="en-US" b="0" i="0" dirty="0">
                <a:solidFill>
                  <a:srgbClr val="24292F"/>
                </a:solidFill>
                <a:effectLst/>
                <a:latin typeface="-apple-system"/>
              </a:rPr>
              <a:t>。不幸的是，该研究中没有达到</a:t>
            </a:r>
            <a:r>
              <a:rPr lang="en-US" altLang="zh-CN" b="0" i="0" dirty="0">
                <a:solidFill>
                  <a:srgbClr val="24292F"/>
                </a:solidFill>
                <a:effectLst/>
                <a:latin typeface="-apple-system"/>
              </a:rPr>
              <a:t>CR</a:t>
            </a:r>
            <a:r>
              <a:rPr lang="zh-CN" altLang="en-US" b="0" i="0" dirty="0">
                <a:solidFill>
                  <a:srgbClr val="24292F"/>
                </a:solidFill>
                <a:effectLst/>
                <a:latin typeface="-apple-system"/>
              </a:rPr>
              <a:t>或</a:t>
            </a:r>
            <a:r>
              <a:rPr lang="en-US" altLang="zh-CN" b="0" i="0" dirty="0">
                <a:solidFill>
                  <a:srgbClr val="24292F"/>
                </a:solidFill>
                <a:effectLst/>
                <a:latin typeface="-apple-system"/>
              </a:rPr>
              <a:t>PR</a:t>
            </a:r>
            <a:r>
              <a:rPr lang="zh-CN" altLang="en-US" b="0" i="0" dirty="0">
                <a:solidFill>
                  <a:srgbClr val="24292F"/>
                </a:solidFill>
                <a:effectLst/>
                <a:latin typeface="-apple-system"/>
              </a:rPr>
              <a:t>的患者。中位</a:t>
            </a:r>
            <a:r>
              <a:rPr lang="en-US" altLang="zh-CN" b="0" i="0" dirty="0">
                <a:solidFill>
                  <a:srgbClr val="24292F"/>
                </a:solidFill>
                <a:effectLst/>
                <a:latin typeface="-apple-system"/>
              </a:rPr>
              <a:t>PFS</a:t>
            </a:r>
            <a:r>
              <a:rPr lang="zh-CN" altLang="en-US" b="0" i="0" dirty="0">
                <a:solidFill>
                  <a:srgbClr val="24292F"/>
                </a:solidFill>
                <a:effectLst/>
                <a:latin typeface="-apple-system"/>
              </a:rPr>
              <a:t>为</a:t>
            </a:r>
            <a:r>
              <a:rPr lang="en-US" altLang="zh-CN" b="0" i="0" dirty="0">
                <a:solidFill>
                  <a:srgbClr val="24292F"/>
                </a:solidFill>
                <a:effectLst/>
                <a:latin typeface="-apple-system"/>
              </a:rPr>
              <a:t>1.84</a:t>
            </a:r>
            <a:r>
              <a:rPr lang="zh-CN" altLang="en-US" b="0" i="0" dirty="0">
                <a:solidFill>
                  <a:srgbClr val="24292F"/>
                </a:solidFill>
                <a:effectLst/>
                <a:latin typeface="-apple-system"/>
              </a:rPr>
              <a:t>个月。生存曲线显示</a:t>
            </a:r>
            <a:r>
              <a:rPr lang="en-US" altLang="zh-CN" b="0" i="0" dirty="0">
                <a:solidFill>
                  <a:srgbClr val="24292F"/>
                </a:solidFill>
                <a:effectLst/>
                <a:latin typeface="-apple-system"/>
              </a:rPr>
              <a:t>MSI-H</a:t>
            </a:r>
            <a:r>
              <a:rPr lang="zh-CN" altLang="en-US" b="0" i="0" dirty="0">
                <a:solidFill>
                  <a:srgbClr val="24292F"/>
                </a:solidFill>
                <a:effectLst/>
                <a:latin typeface="-apple-system"/>
              </a:rPr>
              <a:t>和</a:t>
            </a:r>
            <a:r>
              <a:rPr lang="en-US" altLang="zh-CN" b="0" i="0" dirty="0">
                <a:solidFill>
                  <a:srgbClr val="24292F"/>
                </a:solidFill>
                <a:effectLst/>
                <a:latin typeface="-apple-system"/>
              </a:rPr>
              <a:t>MSS</a:t>
            </a:r>
            <a:r>
              <a:rPr lang="zh-CN" altLang="en-US" b="0" i="0" dirty="0">
                <a:solidFill>
                  <a:srgbClr val="24292F"/>
                </a:solidFill>
                <a:effectLst/>
                <a:latin typeface="-apple-system"/>
              </a:rPr>
              <a:t>组之间没有差异。</a:t>
            </a:r>
            <a:endParaRPr lang="zh-CN" altLang="en-US" dirty="0"/>
          </a:p>
        </p:txBody>
      </p:sp>
    </p:spTree>
    <p:extLst>
      <p:ext uri="{BB962C8B-B14F-4D97-AF65-F5344CB8AC3E}">
        <p14:creationId xmlns:p14="http://schemas.microsoft.com/office/powerpoint/2010/main" val="376455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我们最近在</a:t>
            </a:r>
            <a:r>
              <a:rPr lang="en-US" altLang="zh-CN" b="0" i="0" dirty="0">
                <a:solidFill>
                  <a:srgbClr val="24292F"/>
                </a:solidFill>
                <a:effectLst/>
                <a:latin typeface="-apple-system"/>
              </a:rPr>
              <a:t>2023</a:t>
            </a:r>
            <a:r>
              <a:rPr lang="zh-CN" altLang="en-US" b="0" i="0" dirty="0">
                <a:solidFill>
                  <a:srgbClr val="24292F"/>
                </a:solidFill>
                <a:effectLst/>
                <a:latin typeface="-apple-system"/>
              </a:rPr>
              <a:t>年</a:t>
            </a:r>
            <a:r>
              <a:rPr lang="en-US" altLang="zh-CN" b="0" i="0" dirty="0">
                <a:solidFill>
                  <a:srgbClr val="24292F"/>
                </a:solidFill>
                <a:effectLst/>
                <a:latin typeface="-apple-system"/>
              </a:rPr>
              <a:t>ASCO</a:t>
            </a:r>
            <a:r>
              <a:rPr lang="zh-CN" altLang="en-US" b="0" i="0" dirty="0">
                <a:solidFill>
                  <a:srgbClr val="24292F"/>
                </a:solidFill>
                <a:effectLst/>
                <a:latin typeface="-apple-system"/>
              </a:rPr>
              <a:t>教育手册上发表了一篇综述文章，这张表格摘自该出版物，总结了针对</a:t>
            </a:r>
            <a:r>
              <a:rPr lang="en-US" altLang="zh-CN" b="0" i="0" dirty="0">
                <a:solidFill>
                  <a:srgbClr val="24292F"/>
                </a:solidFill>
                <a:effectLst/>
                <a:latin typeface="-apple-system"/>
              </a:rPr>
              <a:t>DNA</a:t>
            </a:r>
            <a:r>
              <a:rPr lang="zh-CN" altLang="en-US" b="0" i="0" dirty="0">
                <a:solidFill>
                  <a:srgbClr val="24292F"/>
                </a:solidFill>
                <a:effectLst/>
                <a:latin typeface="-apple-system"/>
              </a:rPr>
              <a:t>修复的已经完成的临床研究，包括我刚才提到的那个单臂</a:t>
            </a:r>
            <a:r>
              <a:rPr lang="en-US" altLang="zh-CN" b="0" i="0" dirty="0">
                <a:solidFill>
                  <a:srgbClr val="24292F"/>
                </a:solidFill>
                <a:effectLst/>
                <a:latin typeface="-apple-system"/>
              </a:rPr>
              <a:t>II</a:t>
            </a:r>
            <a:r>
              <a:rPr lang="zh-CN" altLang="en-US" b="0" i="0" dirty="0">
                <a:solidFill>
                  <a:srgbClr val="24292F"/>
                </a:solidFill>
                <a:effectLst/>
                <a:latin typeface="-apple-system"/>
              </a:rPr>
              <a:t>期研究。</a:t>
            </a:r>
            <a:endParaRPr lang="en-US" altLang="zh-CN" b="0" i="0" dirty="0">
              <a:solidFill>
                <a:srgbClr val="24292F"/>
              </a:solidFill>
              <a:effectLst/>
              <a:latin typeface="-apple-system"/>
            </a:endParaRPr>
          </a:p>
          <a:p>
            <a:r>
              <a:rPr lang="zh-CN" altLang="en-US" b="0" i="0" dirty="0">
                <a:solidFill>
                  <a:srgbClr val="24292F"/>
                </a:solidFill>
                <a:effectLst/>
                <a:latin typeface="-apple-system"/>
              </a:rPr>
              <a:t>但除了</a:t>
            </a:r>
            <a:r>
              <a:rPr lang="en-US" altLang="zh-CN" b="0" i="0" dirty="0">
                <a:solidFill>
                  <a:srgbClr val="24292F"/>
                </a:solidFill>
                <a:effectLst/>
                <a:latin typeface="-apple-system"/>
              </a:rPr>
              <a:t>PARP</a:t>
            </a:r>
            <a:r>
              <a:rPr lang="zh-CN" altLang="en-US" b="0" i="0" dirty="0">
                <a:solidFill>
                  <a:srgbClr val="24292F"/>
                </a:solidFill>
                <a:effectLst/>
                <a:latin typeface="-apple-system"/>
              </a:rPr>
              <a:t>抑制剂作为单一药物外，还对其他多种联合治疗策略进行了探索，包括与</a:t>
            </a:r>
            <a:r>
              <a:rPr lang="en-US" altLang="zh-CN" b="0" i="0" dirty="0" err="1">
                <a:solidFill>
                  <a:srgbClr val="24292F"/>
                </a:solidFill>
                <a:effectLst/>
                <a:latin typeface="-apple-system"/>
              </a:rPr>
              <a:t>Folfiri</a:t>
            </a:r>
            <a:r>
              <a:rPr lang="zh-CN" altLang="en-US" b="0" i="0" dirty="0">
                <a:solidFill>
                  <a:srgbClr val="24292F"/>
                </a:solidFill>
                <a:effectLst/>
                <a:latin typeface="-apple-system"/>
              </a:rPr>
              <a:t>、甚至是卡培他滨和放疗的联合应用，正如迈克尔等人发表的研究所示的那样。</a:t>
            </a:r>
            <a:endParaRPr lang="en-US" altLang="zh-CN" b="0" i="0" dirty="0">
              <a:solidFill>
                <a:srgbClr val="24292F"/>
              </a:solidFill>
              <a:effectLst/>
              <a:latin typeface="-apple-system"/>
            </a:endParaRPr>
          </a:p>
          <a:p>
            <a:r>
              <a:rPr lang="zh-CN" altLang="en-US" dirty="0"/>
              <a:t>因此这就引出了一个问题，如果</a:t>
            </a:r>
            <a:r>
              <a:rPr lang="en-US" altLang="zh-CN" dirty="0"/>
              <a:t>  </a:t>
            </a:r>
            <a:r>
              <a:rPr lang="zh-CN" altLang="en-US" dirty="0"/>
              <a:t>该表中每一项针对</a:t>
            </a:r>
            <a:r>
              <a:rPr lang="en-US" altLang="zh-CN" dirty="0"/>
              <a:t>  </a:t>
            </a:r>
            <a:r>
              <a:rPr lang="zh-CN" altLang="en-US" dirty="0"/>
              <a:t>未经过分子选择的研究人群</a:t>
            </a:r>
            <a:r>
              <a:rPr lang="en-US" altLang="zh-CN" dirty="0"/>
              <a:t>  </a:t>
            </a:r>
            <a:r>
              <a:rPr lang="zh-CN" altLang="en-US" dirty="0"/>
              <a:t>的研究  都得不到  </a:t>
            </a:r>
            <a:r>
              <a:rPr lang="zh-CN" altLang="en-US" b="0" i="0" dirty="0">
                <a:solidFill>
                  <a:srgbClr val="24292F"/>
                </a:solidFill>
                <a:effectLst/>
                <a:latin typeface="-apple-system"/>
              </a:rPr>
              <a:t>令人印象深刻的治疗反应率，我们是否应该更加谨慎的选择应用何种治疗？</a:t>
            </a:r>
            <a:endParaRPr lang="zh-CN" altLang="en-US" dirty="0"/>
          </a:p>
        </p:txBody>
      </p:sp>
    </p:spTree>
    <p:extLst>
      <p:ext uri="{BB962C8B-B14F-4D97-AF65-F5344CB8AC3E}">
        <p14:creationId xmlns:p14="http://schemas.microsoft.com/office/powerpoint/2010/main" val="412458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因此，几个月前，我们发布了</a:t>
            </a:r>
            <a:r>
              <a:rPr lang="en-US" altLang="zh-CN" b="0" i="0" dirty="0">
                <a:solidFill>
                  <a:srgbClr val="24292F"/>
                </a:solidFill>
                <a:effectLst/>
                <a:latin typeface="-apple-system"/>
              </a:rPr>
              <a:t>TAPUR II</a:t>
            </a:r>
            <a:r>
              <a:rPr lang="zh-CN" altLang="en-US" b="0" i="0" dirty="0">
                <a:solidFill>
                  <a:srgbClr val="24292F"/>
                </a:solidFill>
                <a:effectLst/>
                <a:latin typeface="-apple-system"/>
              </a:rPr>
              <a:t>期试验的结果，特别是招募了</a:t>
            </a:r>
            <a:r>
              <a:rPr lang="en-US" altLang="zh-CN" b="0" i="0" dirty="0">
                <a:solidFill>
                  <a:srgbClr val="24292F"/>
                </a:solidFill>
                <a:effectLst/>
                <a:latin typeface="-apple-system"/>
              </a:rPr>
              <a:t>ATM</a:t>
            </a:r>
            <a:r>
              <a:rPr lang="zh-CN" altLang="en-US" b="0" i="0" dirty="0">
                <a:solidFill>
                  <a:srgbClr val="24292F"/>
                </a:solidFill>
                <a:effectLst/>
                <a:latin typeface="-apple-system"/>
              </a:rPr>
              <a:t>基因突变的结直肠癌患者，</a:t>
            </a:r>
            <a:r>
              <a:rPr lang="zh-CN" altLang="en-US" b="0" i="0" dirty="0">
                <a:solidFill>
                  <a:srgbClr val="000000"/>
                </a:solidFill>
                <a:effectLst/>
                <a:latin typeface="PingFangSC-Regular"/>
              </a:rPr>
              <a:t>这些患者接受了奥拉帕尼的治疗。</a:t>
            </a:r>
            <a:r>
              <a:rPr lang="zh-CN" altLang="en-US" b="0" i="0" dirty="0">
                <a:solidFill>
                  <a:srgbClr val="24292F"/>
                </a:solidFill>
                <a:effectLst/>
                <a:latin typeface="-apple-system"/>
              </a:rPr>
              <a:t>共有</a:t>
            </a:r>
            <a:r>
              <a:rPr lang="en-US" altLang="zh-CN" b="0" i="0" dirty="0">
                <a:solidFill>
                  <a:srgbClr val="24292F"/>
                </a:solidFill>
                <a:effectLst/>
                <a:latin typeface="-apple-system"/>
              </a:rPr>
              <a:t>30</a:t>
            </a:r>
            <a:r>
              <a:rPr lang="zh-CN" altLang="en-US" b="0" i="0" dirty="0">
                <a:solidFill>
                  <a:srgbClr val="24292F"/>
                </a:solidFill>
                <a:effectLst/>
                <a:latin typeface="-apple-system"/>
              </a:rPr>
              <a:t>名患者携带有胚系和</a:t>
            </a:r>
            <a:r>
              <a:rPr lang="en-US" altLang="zh-CN" b="0" i="0" dirty="0">
                <a:solidFill>
                  <a:srgbClr val="24292F"/>
                </a:solidFill>
                <a:effectLst/>
                <a:latin typeface="-apple-system"/>
              </a:rPr>
              <a:t>/</a:t>
            </a:r>
            <a:r>
              <a:rPr lang="zh-CN" altLang="en-US" b="0" i="0" dirty="0">
                <a:solidFill>
                  <a:srgbClr val="24292F"/>
                </a:solidFill>
                <a:effectLst/>
                <a:latin typeface="-apple-system"/>
              </a:rPr>
              <a:t>或体细胞</a:t>
            </a:r>
            <a:r>
              <a:rPr lang="en-US" altLang="zh-CN" b="0" i="0" dirty="0">
                <a:solidFill>
                  <a:srgbClr val="24292F"/>
                </a:solidFill>
                <a:effectLst/>
                <a:latin typeface="-apple-system"/>
              </a:rPr>
              <a:t>ATM</a:t>
            </a:r>
            <a:r>
              <a:rPr lang="zh-CN" altLang="en-US" b="0" i="0" dirty="0">
                <a:solidFill>
                  <a:srgbClr val="24292F"/>
                </a:solidFill>
                <a:effectLst/>
                <a:latin typeface="-apple-system"/>
              </a:rPr>
              <a:t>基因突变，他们接受了奥拉帕尼治疗，其中有</a:t>
            </a:r>
            <a:r>
              <a:rPr lang="en-US" altLang="zh-CN" b="0" i="0" dirty="0">
                <a:solidFill>
                  <a:srgbClr val="24292F"/>
                </a:solidFill>
                <a:effectLst/>
                <a:latin typeface="-apple-system"/>
              </a:rPr>
              <a:t>6</a:t>
            </a:r>
            <a:r>
              <a:rPr lang="zh-CN" altLang="en-US" b="0" i="0" dirty="0">
                <a:solidFill>
                  <a:srgbClr val="24292F"/>
                </a:solidFill>
                <a:effectLst/>
                <a:latin typeface="-apple-system"/>
              </a:rPr>
              <a:t>名患者还携带有</a:t>
            </a:r>
            <a:r>
              <a:rPr lang="en-US" altLang="zh-CN" b="0" i="0" dirty="0">
                <a:solidFill>
                  <a:srgbClr val="24292F"/>
                </a:solidFill>
                <a:effectLst/>
                <a:latin typeface="-apple-system"/>
              </a:rPr>
              <a:t>BRCA2</a:t>
            </a:r>
            <a:r>
              <a:rPr lang="zh-CN" altLang="en-US" b="0" i="0" dirty="0">
                <a:solidFill>
                  <a:srgbClr val="24292F"/>
                </a:solidFill>
                <a:effectLst/>
                <a:latin typeface="-apple-system"/>
              </a:rPr>
              <a:t>核心突变。不幸的是，这</a:t>
            </a:r>
            <a:r>
              <a:rPr lang="en-US" altLang="zh-CN" b="0" i="0" dirty="0">
                <a:solidFill>
                  <a:srgbClr val="24292F"/>
                </a:solidFill>
                <a:effectLst/>
                <a:latin typeface="-apple-system"/>
              </a:rPr>
              <a:t>6</a:t>
            </a:r>
            <a:r>
              <a:rPr lang="zh-CN" altLang="en-US" b="0" i="0" dirty="0">
                <a:solidFill>
                  <a:srgbClr val="24292F"/>
                </a:solidFill>
                <a:effectLst/>
                <a:latin typeface="-apple-system"/>
              </a:rPr>
              <a:t>名患者中没有任何一个有任何有意义的治疗反应。</a:t>
            </a:r>
            <a:endParaRPr lang="en-US" altLang="zh-CN" b="0" i="0" dirty="0">
              <a:solidFill>
                <a:srgbClr val="24292F"/>
              </a:solidFill>
              <a:effectLst/>
              <a:latin typeface="-apple-system"/>
            </a:endParaRPr>
          </a:p>
          <a:p>
            <a:r>
              <a:rPr lang="zh-CN" altLang="en-US" b="0" i="0" dirty="0">
                <a:solidFill>
                  <a:srgbClr val="24292F"/>
                </a:solidFill>
                <a:effectLst/>
                <a:latin typeface="-apple-system"/>
              </a:rPr>
              <a:t>该研究中有</a:t>
            </a:r>
            <a:r>
              <a:rPr lang="en-US" altLang="zh-CN" b="0" i="0" dirty="0">
                <a:solidFill>
                  <a:srgbClr val="24292F"/>
                </a:solidFill>
                <a:effectLst/>
                <a:latin typeface="-apple-system"/>
              </a:rPr>
              <a:t>1</a:t>
            </a:r>
            <a:r>
              <a:rPr lang="zh-CN" altLang="en-US" b="0" i="0" dirty="0">
                <a:solidFill>
                  <a:srgbClr val="24292F"/>
                </a:solidFill>
                <a:effectLst/>
                <a:latin typeface="-apple-system"/>
              </a:rPr>
              <a:t>名患者达到</a:t>
            </a:r>
            <a:r>
              <a:rPr lang="en-US" altLang="zh-CN" b="0" i="0" dirty="0">
                <a:solidFill>
                  <a:srgbClr val="24292F"/>
                </a:solidFill>
                <a:effectLst/>
                <a:latin typeface="-apple-system"/>
              </a:rPr>
              <a:t>PR</a:t>
            </a:r>
            <a:r>
              <a:rPr lang="zh-CN" altLang="en-US" b="0" i="0" dirty="0">
                <a:solidFill>
                  <a:srgbClr val="24292F"/>
                </a:solidFill>
                <a:effectLst/>
                <a:latin typeface="-apple-system"/>
              </a:rPr>
              <a:t>，</a:t>
            </a:r>
            <a:r>
              <a:rPr lang="en-US" altLang="zh-CN" b="0" i="0" dirty="0">
                <a:solidFill>
                  <a:srgbClr val="24292F"/>
                </a:solidFill>
                <a:effectLst/>
                <a:latin typeface="-apple-system"/>
              </a:rPr>
              <a:t>3</a:t>
            </a:r>
            <a:r>
              <a:rPr lang="zh-CN" altLang="en-US" b="0" i="0" dirty="0">
                <a:solidFill>
                  <a:srgbClr val="24292F"/>
                </a:solidFill>
                <a:effectLst/>
                <a:latin typeface="-apple-system"/>
              </a:rPr>
              <a:t>名患者在</a:t>
            </a:r>
            <a:r>
              <a:rPr lang="en-US" altLang="zh-CN" b="0" i="0" dirty="0">
                <a:solidFill>
                  <a:srgbClr val="24292F"/>
                </a:solidFill>
                <a:effectLst/>
                <a:latin typeface="-apple-system"/>
              </a:rPr>
              <a:t>16</a:t>
            </a:r>
            <a:r>
              <a:rPr lang="zh-CN" altLang="en-US" b="0" i="0" dirty="0">
                <a:solidFill>
                  <a:srgbClr val="24292F"/>
                </a:solidFill>
                <a:effectLst/>
                <a:latin typeface="-apple-system"/>
              </a:rPr>
              <a:t>周或更长时间内保持疾病稳定，称为</a:t>
            </a:r>
            <a:r>
              <a:rPr lang="en-US" altLang="zh-CN" b="0" i="0" dirty="0">
                <a:solidFill>
                  <a:srgbClr val="24292F"/>
                </a:solidFill>
                <a:effectLst/>
                <a:latin typeface="-apple-system"/>
              </a:rPr>
              <a:t>SD 16+</a:t>
            </a:r>
            <a:r>
              <a:rPr lang="zh-CN" altLang="en-US" b="0" i="0" dirty="0">
                <a:solidFill>
                  <a:srgbClr val="24292F"/>
                </a:solidFill>
                <a:effectLst/>
                <a:latin typeface="-apple-system"/>
              </a:rPr>
              <a:t>，预先设定的</a:t>
            </a:r>
            <a:r>
              <a:rPr lang="en-US" altLang="zh-CN" b="0" i="0" dirty="0">
                <a:solidFill>
                  <a:srgbClr val="24292F"/>
                </a:solidFill>
                <a:effectLst/>
                <a:latin typeface="-apple-system"/>
              </a:rPr>
              <a:t>DCR</a:t>
            </a:r>
            <a:r>
              <a:rPr lang="zh-CN" altLang="en-US" b="0" i="0" dirty="0">
                <a:solidFill>
                  <a:srgbClr val="24292F"/>
                </a:solidFill>
                <a:effectLst/>
                <a:latin typeface="-apple-system"/>
              </a:rPr>
              <a:t>为</a:t>
            </a:r>
            <a:r>
              <a:rPr lang="en-US" altLang="zh-CN" b="0" i="0" dirty="0">
                <a:solidFill>
                  <a:srgbClr val="24292F"/>
                </a:solidFill>
                <a:effectLst/>
                <a:latin typeface="-apple-system"/>
              </a:rPr>
              <a:t>23%</a:t>
            </a:r>
            <a:r>
              <a:rPr lang="zh-CN" altLang="en-US"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302489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这张表格显示了</a:t>
            </a:r>
            <a:r>
              <a:rPr lang="en-US" altLang="zh-CN" b="0" i="0" dirty="0">
                <a:solidFill>
                  <a:srgbClr val="24292F"/>
                </a:solidFill>
                <a:effectLst/>
                <a:latin typeface="-apple-system"/>
              </a:rPr>
              <a:t>PR</a:t>
            </a:r>
            <a:r>
              <a:rPr lang="zh-CN" altLang="en-US" b="0" i="0" dirty="0">
                <a:solidFill>
                  <a:srgbClr val="24292F"/>
                </a:solidFill>
                <a:effectLst/>
                <a:latin typeface="-apple-system"/>
              </a:rPr>
              <a:t>和</a:t>
            </a:r>
            <a:r>
              <a:rPr lang="en-US" altLang="zh-CN" b="0" i="0" dirty="0">
                <a:solidFill>
                  <a:srgbClr val="24292F"/>
                </a:solidFill>
                <a:effectLst/>
                <a:latin typeface="-apple-system"/>
              </a:rPr>
              <a:t>SD 16+</a:t>
            </a:r>
            <a:r>
              <a:rPr lang="zh-CN" altLang="en-US" b="0" i="0" dirty="0">
                <a:solidFill>
                  <a:srgbClr val="24292F"/>
                </a:solidFill>
                <a:effectLst/>
                <a:latin typeface="-apple-system"/>
              </a:rPr>
              <a:t>患者的肿瘤位置和突变分析。我们可以看到，</a:t>
            </a:r>
            <a:r>
              <a:rPr lang="en-US" altLang="zh-CN" b="0" i="0" dirty="0">
                <a:solidFill>
                  <a:srgbClr val="24292F"/>
                </a:solidFill>
                <a:effectLst/>
                <a:latin typeface="-apple-system"/>
              </a:rPr>
              <a:t>PR</a:t>
            </a:r>
            <a:r>
              <a:rPr lang="zh-CN" altLang="en-US" b="0" i="0" dirty="0">
                <a:solidFill>
                  <a:srgbClr val="24292F"/>
                </a:solidFill>
                <a:effectLst/>
                <a:latin typeface="-apple-system"/>
              </a:rPr>
              <a:t>发生在</a:t>
            </a:r>
            <a:r>
              <a:rPr lang="en-US" altLang="zh-CN" b="0" i="0" dirty="0">
                <a:solidFill>
                  <a:srgbClr val="24292F"/>
                </a:solidFill>
                <a:effectLst/>
                <a:latin typeface="-apple-system"/>
              </a:rPr>
              <a:t>ATM</a:t>
            </a:r>
            <a:r>
              <a:rPr lang="zh-CN" altLang="en-US" b="0" i="0" dirty="0">
                <a:solidFill>
                  <a:srgbClr val="24292F"/>
                </a:solidFill>
                <a:effectLst/>
                <a:latin typeface="-apple-system"/>
              </a:rPr>
              <a:t>和</a:t>
            </a:r>
            <a:r>
              <a:rPr lang="en-US" altLang="zh-CN" b="0" i="0" dirty="0">
                <a:solidFill>
                  <a:srgbClr val="24292F"/>
                </a:solidFill>
                <a:effectLst/>
                <a:latin typeface="-apple-system"/>
              </a:rPr>
              <a:t>RAD50</a:t>
            </a:r>
            <a:r>
              <a:rPr lang="zh-CN" altLang="en-US" b="0" i="0" dirty="0">
                <a:solidFill>
                  <a:srgbClr val="24292F"/>
                </a:solidFill>
                <a:effectLst/>
                <a:latin typeface="-apple-system"/>
              </a:rPr>
              <a:t>都发生核心突变的患者身上。</a:t>
            </a:r>
            <a:endParaRPr lang="zh-CN" altLang="en-US" dirty="0"/>
          </a:p>
        </p:txBody>
      </p:sp>
    </p:spTree>
    <p:extLst>
      <p:ext uri="{BB962C8B-B14F-4D97-AF65-F5344CB8AC3E}">
        <p14:creationId xmlns:p14="http://schemas.microsoft.com/office/powerpoint/2010/main" val="2812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Targeting DNA Repair Abnormalities in pMMR/MSS Colorectal Cancer: An Effective Strategy?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9" y="495733"/>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Other HRD abstracts during the meeting&lt;br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Conclusions/Take-Away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Thank you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8213" y="121920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 y="-53340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2369</Words>
  <Application>Microsoft Office PowerPoint</Application>
  <PresentationFormat>自定义</PresentationFormat>
  <Paragraphs>97</Paragraphs>
  <Slides>29</Slides>
  <Notes>27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-apple-system</vt:lpstr>
      <vt:lpstr>PingFangSC-Regular</vt:lpstr>
      <vt:lpstr>StarSymbol</vt:lpstr>
      <vt:lpstr>Arial</vt:lpstr>
      <vt:lpstr>Times New Roman</vt:lpstr>
      <vt:lpstr>Default Design</vt:lpstr>
      <vt:lpstr>Targeting DNA Repair Abnormalities in pMMR/MSS Colorectal Cancer: An Effective Strategy?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Other HRD abstracts during the meeting&lt;br /&gt;</vt:lpstr>
      <vt:lpstr>Conclusions/Take-Away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36</cp:revision>
  <dcterms:modified xsi:type="dcterms:W3CDTF">2023-07-19T13:08:39Z</dcterms:modified>
</cp:coreProperties>
</file>