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73908" autoAdjust="0"/>
  </p:normalViewPr>
  <p:slideViewPr>
    <p:cSldViewPr>
      <p:cViewPr varScale="1">
        <p:scale>
          <a:sx n="34" d="100"/>
          <a:sy n="34" d="100"/>
        </p:scale>
        <p:origin x="1253" y="72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du.com/link?url=Q5iy_yW906dY27OaI8wB0gXngqsYGeV7NeQgX5Os6_z_q2-wk6drgwH__bpNXFDru7-MXzCeTUUacJT3SsayMO-s3vnCfZAOtt5evM6MF3i&amp;wd=&amp;eqid=f0839010000a389900000006649ada96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.com/link?m=wPmmKvRHgE2ybBAn%2FmI04wKDw4i1xsnjpnxW%2BAONeSLrLVzk7FaLELdHiQyhZYyLYnQQ8bzpkag3ER0V%2B%2Fg7TfO86O4CMWvJjw%2BvNso1bjjqIW4q7toinOClWiqkGIxC4xhfX2x9eT%2Bw73gWi4kd6LGZepVI%3D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.com/link?m=zfMJRFiUya2xTfIaqa4D%2BdxBCOY2Ff7d5%2B4whdbLeNPhbe1Q7mKOOWUijaUx%2FyMQmiuf5AbUs00fk%2FNjYA%2BBwprioZ2tChbs17dfsM0vJJ1udn4B8TZTGQH0SR7rAcBzY9iHIyzSfW%2Fk%3D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.com/link?m=zfMJRFiUya2xTfIaqa4D%2BdxBCOY2Ff7d5%2B4whdbLeNPhbe1Q7mKOOWUijaUx%2FyMQmiuf5AbUs00fk%2FNjYA%2BBwprioZ2tChbs17dfsM0vJJ1udn4B8TZTGQH0SR7rAcBzY9iHIyzSfW%2Fk%3D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.com/link?m=zfMJRFiUya2xTfIaqa4D%2BdxBCOY2Ff7d5%2B4whdbLeNPhbe1Q7mKOOWUijaUx%2FyMQmiuf5AbUs00fk%2FNjYA%2BBwprioZ2tChbs17dfsM0vJJ1udn4B8TZTGQH0SR7rAcBzY9iHIyzSfW%2Fk%3D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.com/link?m=u4JsA92I5XmJt6plTRpUsIHVseTRSzhgW%2Ffw8zv1YM4jtuLIqYLkLzLtLwxdqyYJSf5t7uQJc9p6iWVkzauY5qvVI0fEukUG5qWehxpttUHF%2F2ZYhoVeT1vun8ev%2BEkRlW8pqYmNdMHQJHSmNeyYYkQ%3D%3D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du.com/link?url=Q5iy_yW906dY27OaI8wB0gXngqsYGeV7NeQgX5Os6_z_q2-wk6drgwH__bpNXFDru7-MXzCeTUUacJT3SsayMO-s3vnCfZAOtt5evM6MF3i&amp;wd=&amp;eqid=f0839010000a389900000006649ada96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.com/link?m=bvJLcbOSTElve%2B8fp0fOn11nNWbm378KrE9a0nQ2nEc1h05bEp6NJ9bqErUpSCMyvpBeTvbeI8pCW9EZNFoTSmzlo4xNB4cLo%2Fh6nSpkIbyepmbbL7Ik%2FR1VuSRtC%2FzSjBWbyaKFqzbw%3D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.com/link?m=bvJLcbOSTElve%2B8fp0fOn11nNWbm378KrE9a0nQ2nEc1h05bEp6NJ9bqErUpSCMyvpBeTvbeI8pCW9EZNFoTSmzlo4xNB4cLo%2Fh6nSpkIbyepmbbL7Ik%2FR1VuSRtC%2FzSjBWbyaKFqzbw%3D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大家晚上好，今天我跟大家分享的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-apple-system"/>
              </a:rPr>
              <a:t>是</a:t>
            </a:r>
            <a:r>
              <a:rPr lang="zh-CN" altLang="en-US" b="0" i="0" u="sng" dirty="0">
                <a:solidFill>
                  <a:srgbClr val="CCCCFF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结直肠癌</a:t>
            </a:r>
            <a:r>
              <a:rPr lang="zh-CN" altLang="en-US" b="0" u="sng" dirty="0">
                <a:solidFill>
                  <a:srgbClr val="CCCCFF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相关</a:t>
            </a:r>
            <a:r>
              <a:rPr lang="zh-CN" altLang="en-US" b="0" i="0" u="sng" dirty="0">
                <a:solidFill>
                  <a:srgbClr val="CCCCFF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分子靶点</a:t>
            </a:r>
            <a:r>
              <a:rPr lang="zh-CN" altLang="en-US" b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及靶向治疗研究进展</a:t>
            </a:r>
            <a:endParaRPr lang="zh-CN" altLang="en-US" b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分享者是来自梅奥诊所的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Christina Wu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博士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3183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总之，同时使用图卡替尼和曲妥珠单抗这两种药物可实现最大的临床效益。 图卡替尼单药治疗组的治疗效果适中。 现在 </a:t>
            </a:r>
            <a:r>
              <a:rPr lang="en-US" altLang="zh-CN" dirty="0"/>
              <a:t>FDA </a:t>
            </a:r>
            <a:r>
              <a:rPr lang="zh-CN" altLang="en-US" dirty="0"/>
              <a:t>批准该药物用于治疗 </a:t>
            </a:r>
            <a:r>
              <a:rPr lang="en-US" altLang="zh-CN" dirty="0"/>
              <a:t>HER2 </a:t>
            </a:r>
            <a:r>
              <a:rPr lang="zh-CN" altLang="en-US" dirty="0"/>
              <a:t>阳性 </a:t>
            </a:r>
            <a:r>
              <a:rPr lang="en-US" altLang="zh-CN" dirty="0"/>
              <a:t>RAS </a:t>
            </a:r>
            <a:r>
              <a:rPr lang="zh-CN" altLang="en-US" dirty="0"/>
              <a:t>野生型化疗难治性转移性结直肠癌患者。</a:t>
            </a:r>
          </a:p>
        </p:txBody>
      </p:sp>
    </p:spTree>
    <p:extLst>
      <p:ext uri="{BB962C8B-B14F-4D97-AF65-F5344CB8AC3E}">
        <p14:creationId xmlns:p14="http://schemas.microsoft.com/office/powerpoint/2010/main" val="2428551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顺便介绍一下正在进行的 </a:t>
            </a:r>
            <a:r>
              <a:rPr lang="en-US" altLang="zh-CN" dirty="0"/>
              <a:t>MOUNTAINEER-03 </a:t>
            </a:r>
            <a:r>
              <a:rPr lang="zh-CN" altLang="en-US" dirty="0"/>
              <a:t>研究，这是一项 </a:t>
            </a:r>
            <a:r>
              <a:rPr lang="en-US" altLang="zh-CN" dirty="0"/>
              <a:t>III </a:t>
            </a:r>
            <a:r>
              <a:rPr lang="zh-CN" altLang="en-US" dirty="0"/>
              <a:t>期开放标签研究。 现在我们正在研究一线的目标治疗方案。 因此，未经治疗的 </a:t>
            </a:r>
            <a:r>
              <a:rPr lang="en-US" altLang="zh-CN" dirty="0"/>
              <a:t>HER2 </a:t>
            </a:r>
            <a:r>
              <a:rPr lang="zh-CN" altLang="en-US" dirty="0"/>
              <a:t>过表达或 </a:t>
            </a:r>
            <a:r>
              <a:rPr lang="en-US" altLang="zh-CN" dirty="0"/>
              <a:t>RAS </a:t>
            </a:r>
            <a:r>
              <a:rPr lang="zh-CN" altLang="en-US" dirty="0"/>
              <a:t>野生型患者被随机分配到目标组，即图卡替尼和曲妥珠单抗和 </a:t>
            </a:r>
            <a:r>
              <a:rPr lang="en-US" altLang="zh-CN" dirty="0"/>
              <a:t>FOLFOX </a:t>
            </a:r>
            <a:r>
              <a:rPr lang="zh-CN" altLang="en-US" dirty="0"/>
              <a:t>与标准 </a:t>
            </a:r>
            <a:r>
              <a:rPr lang="en-US" altLang="zh-CN" dirty="0"/>
              <a:t>FOLFOX </a:t>
            </a:r>
            <a:r>
              <a:rPr lang="zh-CN" altLang="en-US" dirty="0"/>
              <a:t>联合贝伐珠单抗或西妥昔单抗。 主要终点是</a:t>
            </a:r>
            <a:r>
              <a:rPr lang="en-US" altLang="zh-CN" dirty="0"/>
              <a:t>PFS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25370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接下来我们看看另外两项</a:t>
            </a:r>
            <a:r>
              <a:rPr lang="en-US" altLang="zh-CN" dirty="0"/>
              <a:t>HER2 </a:t>
            </a:r>
            <a:r>
              <a:rPr lang="zh-CN" altLang="en-US" dirty="0"/>
              <a:t>过度表达的研究，首先是 </a:t>
            </a:r>
            <a:r>
              <a:rPr lang="en-US" altLang="zh-CN" dirty="0"/>
              <a:t>HERACLES </a:t>
            </a:r>
            <a:r>
              <a:rPr lang="zh-CN" altLang="en-US" dirty="0"/>
              <a:t>研究。 在这项研究中，</a:t>
            </a:r>
            <a:r>
              <a:rPr lang="en-US" altLang="zh-CN" dirty="0"/>
              <a:t>5% </a:t>
            </a:r>
            <a:r>
              <a:rPr lang="zh-CN" altLang="en-US" dirty="0"/>
              <a:t>的转移性结直肠癌患者 </a:t>
            </a:r>
            <a:r>
              <a:rPr lang="en-US" altLang="zh-CN" dirty="0"/>
              <a:t>HER2 </a:t>
            </a:r>
            <a:r>
              <a:rPr lang="zh-CN" altLang="en-US" dirty="0"/>
              <a:t>阳性。 </a:t>
            </a:r>
            <a:r>
              <a:rPr lang="en-US" altLang="zh-CN" dirty="0"/>
              <a:t>27 </a:t>
            </a:r>
            <a:r>
              <a:rPr lang="zh-CN" altLang="en-US" dirty="0"/>
              <a:t>名患者符合入组标准。 患者每周接受一次曲妥珠单抗治疗，每天接受 </a:t>
            </a:r>
            <a:r>
              <a:rPr lang="en-US" altLang="zh-CN" dirty="0"/>
              <a:t>1,000 </a:t>
            </a:r>
            <a:r>
              <a:rPr lang="zh-CN" altLang="en-US" dirty="0"/>
              <a:t>毫克拉帕替尼治疗，</a:t>
            </a:r>
            <a:r>
              <a:rPr lang="en-US" altLang="zh-CN" dirty="0"/>
              <a:t>21 </a:t>
            </a:r>
            <a:r>
              <a:rPr lang="zh-CN" altLang="en-US" dirty="0"/>
              <a:t>天为一周期。</a:t>
            </a:r>
          </a:p>
        </p:txBody>
      </p:sp>
    </p:spTree>
    <p:extLst>
      <p:ext uri="{BB962C8B-B14F-4D97-AF65-F5344CB8AC3E}">
        <p14:creationId xmlns:p14="http://schemas.microsoft.com/office/powerpoint/2010/main" val="4074656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从缓解率来看，约为 </a:t>
            </a:r>
            <a:r>
              <a:rPr lang="en-US" altLang="zh-CN" dirty="0"/>
              <a:t>30%</a:t>
            </a:r>
            <a:r>
              <a:rPr lang="zh-CN" altLang="en-US" dirty="0"/>
              <a:t>，与 </a:t>
            </a:r>
            <a:r>
              <a:rPr lang="en-US" altLang="zh-CN" dirty="0"/>
              <a:t>MOUNTAINEER </a:t>
            </a:r>
            <a:r>
              <a:rPr lang="zh-CN" altLang="en-US" dirty="0"/>
              <a:t>数据相似，</a:t>
            </a:r>
            <a:r>
              <a:rPr lang="en-US" altLang="zh-CN" dirty="0"/>
              <a:t>PFS</a:t>
            </a:r>
            <a:r>
              <a:rPr lang="zh-CN" altLang="en-US" dirty="0"/>
              <a:t>为 </a:t>
            </a:r>
            <a:r>
              <a:rPr lang="en-US" altLang="zh-CN" dirty="0"/>
              <a:t>21 </a:t>
            </a:r>
            <a:r>
              <a:rPr lang="zh-CN" altLang="en-US" dirty="0"/>
              <a:t>周。</a:t>
            </a:r>
          </a:p>
        </p:txBody>
      </p:sp>
    </p:spTree>
    <p:extLst>
      <p:ext uri="{BB962C8B-B14F-4D97-AF65-F5344CB8AC3E}">
        <p14:creationId xmlns:p14="http://schemas.microsoft.com/office/powerpoint/2010/main" val="490106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另一项研究是 </a:t>
            </a:r>
            <a:r>
              <a:rPr lang="en-US" altLang="zh-CN" dirty="0" err="1"/>
              <a:t>MyPathway</a:t>
            </a:r>
            <a:r>
              <a:rPr lang="en-US" altLang="zh-CN" dirty="0"/>
              <a:t> </a:t>
            </a:r>
            <a:r>
              <a:rPr lang="zh-CN" altLang="en-US" dirty="0"/>
              <a:t>研究，这是一项篮子研究，着眼于 </a:t>
            </a:r>
            <a:r>
              <a:rPr lang="en-US" altLang="zh-CN" dirty="0"/>
              <a:t>HER2 </a:t>
            </a:r>
            <a:r>
              <a:rPr lang="zh-CN" altLang="en-US" dirty="0"/>
              <a:t>过表达的患者，并专门报告结直肠癌患者。</a:t>
            </a:r>
          </a:p>
        </p:txBody>
      </p:sp>
    </p:spTree>
    <p:extLst>
      <p:ext uri="{BB962C8B-B14F-4D97-AF65-F5344CB8AC3E}">
        <p14:creationId xmlns:p14="http://schemas.microsoft.com/office/powerpoint/2010/main" val="4108702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在这项研究中，患者的</a:t>
            </a:r>
            <a:r>
              <a:rPr lang="en-US" altLang="zh-CN" dirty="0"/>
              <a:t>ORR</a:t>
            </a:r>
            <a:r>
              <a:rPr lang="zh-CN" altLang="en-US" dirty="0"/>
              <a:t>也约为 </a:t>
            </a:r>
            <a:r>
              <a:rPr lang="en-US" altLang="zh-CN" dirty="0"/>
              <a:t>30%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 因此，我向您展示这张表格，总结了已在转移性结直肠癌患者中研究的靶向治疗、</a:t>
            </a:r>
            <a:r>
              <a:rPr lang="en-US" altLang="zh-CN" dirty="0"/>
              <a:t>HERACLES</a:t>
            </a:r>
            <a:r>
              <a:rPr lang="zh-CN" altLang="en-US" dirty="0"/>
              <a:t>、</a:t>
            </a:r>
            <a:r>
              <a:rPr lang="en-US" altLang="zh-CN" dirty="0" err="1"/>
              <a:t>MyPathway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dirty="0"/>
              <a:t>MOUNTAINEER </a:t>
            </a:r>
            <a:r>
              <a:rPr lang="zh-CN" altLang="en-US" dirty="0"/>
              <a:t>研究。 我将</a:t>
            </a:r>
            <a:r>
              <a:rPr lang="en-US" altLang="zh-CN" dirty="0"/>
              <a:t>DESTINY</a:t>
            </a:r>
            <a:r>
              <a:rPr lang="zh-CN" altLang="en-US" dirty="0"/>
              <a:t>研究留给我的同事 ，他将非常彻底地解释该试验。</a:t>
            </a:r>
          </a:p>
        </p:txBody>
      </p:sp>
    </p:spTree>
    <p:extLst>
      <p:ext uri="{BB962C8B-B14F-4D97-AF65-F5344CB8AC3E}">
        <p14:creationId xmlns:p14="http://schemas.microsoft.com/office/powerpoint/2010/main" val="4092583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下一个突变是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KRAS G12C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。我们知道，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KRAS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突变在结直肠癌患者中的发生率为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40%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到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50%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。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KRAS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G12C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突变发生在大约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3%</a:t>
            </a:r>
            <a:r>
              <a:rPr lang="zh-CN" altLang="en-US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至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4%</a:t>
            </a:r>
            <a:r>
              <a:rPr lang="zh-CN" altLang="en-US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的结直肠癌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(CRC)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患者身上，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它们充当致癌的驱动因素。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KRAS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蛋白在与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GTP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结合的开启状态和与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GDP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结合的关闭状态之间循环。</a:t>
            </a:r>
            <a:endParaRPr lang="en-US" altLang="zh-CN" b="0" i="0" dirty="0">
              <a:solidFill>
                <a:srgbClr val="000000"/>
              </a:solidFill>
              <a:effectLst/>
              <a:latin typeface="PingFangSC-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Adagrasib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（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阿达格拉西布）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 </a:t>
            </a:r>
            <a:r>
              <a:rPr lang="en-US" altLang="zh-CN" b="0" i="0" u="sng" dirty="0">
                <a:solidFill>
                  <a:srgbClr val="2438CF"/>
                </a:solidFill>
                <a:effectLst/>
                <a:latin typeface="arial" panose="020B0604020202020204" pitchFamily="34" charset="0"/>
                <a:hlinkClick r:id="rId3"/>
              </a:rPr>
              <a:t>(</a:t>
            </a:r>
            <a:r>
              <a:rPr lang="zh-CN" altLang="en-US" b="0" i="0" u="sng" dirty="0">
                <a:solidFill>
                  <a:srgbClr val="2438CF"/>
                </a:solidFill>
                <a:effectLst/>
                <a:latin typeface="arial" panose="020B0604020202020204" pitchFamily="34" charset="0"/>
                <a:hlinkClick r:id="rId3"/>
              </a:rPr>
              <a:t>索拖拉西布</a:t>
            </a:r>
            <a:endParaRPr lang="zh-CN" alt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是两种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KRAS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抑制剂，它们可不可逆地结合于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KRAS G12C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。有数据显示，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在这些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KRAS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抑制剂中加入抗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EGFR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治疗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可能增强对这条途径的抑制作用，并克服自适应反馈以改善预后。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4984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们先从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Adagrasib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开始。在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KRYSTAL-1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研究中，有一组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Ib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期的双联疗法（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adagrasib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cetuximab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）和一组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II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期的单药治疗（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adagrasib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8039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观察双联疗法，我们可以看到这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28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名患者中的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ORR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约为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46%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DCR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100%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3337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然后，双联疗法的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PFS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OS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分别为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6.9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个月和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13.4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个月。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339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这些是我将讨论的靶点，包括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HER2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扩增或过表达、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KRAS G12C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突变、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NTRK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融合以及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RET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融合。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0316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这是单药治疗和双联疗法结果的总结。双联疗法似乎有改善缓解率。此外，对于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中位反应持续时间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也有意义。关于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PFS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OS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还有更多要讲述的内容。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2798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双联疗法所见的毒副作用包括恶心、呕吐、腹泻以及我们预期会出现的皮疹。”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900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KRYSTAL-10 </a:t>
            </a:r>
            <a:r>
              <a:rPr lang="zh-CN" altLang="en-US" dirty="0"/>
              <a:t>研究目前正在进行中。 这是一项 </a:t>
            </a:r>
            <a:r>
              <a:rPr lang="en-US" altLang="zh-CN" dirty="0"/>
              <a:t>III </a:t>
            </a:r>
            <a:r>
              <a:rPr lang="zh-CN" altLang="en-US" dirty="0"/>
              <a:t>期，开放标签研究。 它研究二线靶向治疗。 因此，使用 </a:t>
            </a:r>
            <a:r>
              <a:rPr lang="en-US" altLang="zh-CN" dirty="0"/>
              <a:t>FOLFOX </a:t>
            </a:r>
            <a:r>
              <a:rPr lang="zh-CN" altLang="en-US" dirty="0"/>
              <a:t>或 </a:t>
            </a:r>
            <a:r>
              <a:rPr lang="en-US" altLang="zh-CN" dirty="0"/>
              <a:t>FOLFIRI </a:t>
            </a:r>
            <a:r>
              <a:rPr lang="zh-CN" altLang="en-US" dirty="0"/>
              <a:t>治疗后出现进展的患者会被随机分配接受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阿达格拉西布</a:t>
            </a:r>
            <a:r>
              <a:rPr lang="zh-CN" altLang="en-US" dirty="0"/>
              <a:t>联合西妥昔单抗治疗或标准二线治疗（</a:t>
            </a:r>
            <a:r>
              <a:rPr lang="en-US" altLang="zh-CN" dirty="0"/>
              <a:t>FOLFIRI </a:t>
            </a:r>
            <a:r>
              <a:rPr lang="zh-CN" altLang="en-US" dirty="0"/>
              <a:t>或 </a:t>
            </a:r>
            <a:r>
              <a:rPr lang="en-US" altLang="zh-CN" dirty="0"/>
              <a:t>FOLFOX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78507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看看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sotarasib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（</a:t>
            </a:r>
            <a:r>
              <a:rPr lang="zh-CN" altLang="en-US" b="0" i="0" u="sng" dirty="0">
                <a:solidFill>
                  <a:srgbClr val="2438CF"/>
                </a:solidFill>
                <a:effectLst/>
                <a:latin typeface="arial" panose="020B0604020202020204" pitchFamily="34" charset="0"/>
                <a:hlinkClick r:id="rId3"/>
              </a:rPr>
              <a:t>索托拉西布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），这是另一种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KRAS G12C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抑制剂，在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KRAS G12C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阳性的患者中进行了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I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期研究。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Sotarasib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（</a:t>
            </a:r>
            <a:r>
              <a:rPr lang="zh-CN" altLang="en-US" b="0" i="0" u="sng" dirty="0">
                <a:solidFill>
                  <a:srgbClr val="2438CF"/>
                </a:solidFill>
                <a:effectLst/>
                <a:latin typeface="arial" panose="020B0604020202020204" pitchFamily="34" charset="0"/>
                <a:hlinkClick r:id="rId3"/>
              </a:rPr>
              <a:t>索托拉西布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），每日一次给药。有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40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名结直肠癌患者，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约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10%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，与单药治疗相当，并且中位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PFS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4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个月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7771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 err="1">
                <a:solidFill>
                  <a:srgbClr val="000000"/>
                </a:solidFill>
                <a:effectLst/>
                <a:latin typeface="PingFangSC-Regular"/>
              </a:rPr>
              <a:t>CodeBreak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 100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研究了转移性结直肠癌患者中</a:t>
            </a:r>
            <a:r>
              <a:rPr lang="zh-CN" altLang="en-US" b="0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索托拉西布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PingFangSC-Regular"/>
              </a:rPr>
              <a:t>加或不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加帕尼单抗的情况。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9537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截至去年，入组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40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例患者。有一些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3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级毒性反应，但没有导致停止治疗。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ORR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为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30%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6548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因此，现在有了</a:t>
            </a:r>
            <a:r>
              <a:rPr lang="zh-CN" altLang="en-US" b="0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索托拉西布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PingFangSC-Regular"/>
              </a:rPr>
              <a:t>联合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帕尼单抗的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III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期临床研究，在该研究中，患者被随机分为靶向治疗或研究人员选择的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TAS-102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或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regorafenib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2865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接下来的靶点是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NTRK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融合基因。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NTRK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是神经营养性原肌球蛋白受体激酶。原肌球蛋白受体激酶（</a:t>
            </a:r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TRK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）家族包括 </a:t>
            </a:r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TRKA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、</a:t>
            </a:r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TRKB 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和 </a:t>
            </a:r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TRKC 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三种蛋白，它们分别由 </a:t>
            </a:r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NTRK1/2/3 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基因编码。</a:t>
            </a:r>
            <a:endParaRPr lang="en-US" altLang="zh-CN" b="0" i="0" dirty="0">
              <a:solidFill>
                <a:srgbClr val="191919"/>
              </a:solidFill>
              <a:effectLst/>
              <a:latin typeface="PingFang SC"/>
            </a:endParaRPr>
          </a:p>
          <a:p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TRK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基因与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5'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端伴侣基因之间的融合会导致一种嵌合的致癌蛋白，从而推动肿瘤发生。在结直肠肿瘤中，这种情况极少见，仅占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0.5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％至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％。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8148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有两种抑制剂，其中一种是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Larotrectinib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（</a:t>
            </a:r>
            <a:r>
              <a:rPr lang="zh-CN" altLang="en-US" b="0" i="0" u="sng" dirty="0">
                <a:solidFill>
                  <a:srgbClr val="2366FF"/>
                </a:solidFill>
                <a:effectLst/>
                <a:latin typeface="arial" panose="020B0604020202020204" pitchFamily="34" charset="0"/>
                <a:hlinkClick r:id="rId3"/>
              </a:rPr>
              <a:t>拉罗替尼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）。在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159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名患者的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I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期和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II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期研究的汇总分析中，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8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名结直肠癌患者。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ORR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50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％。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中位反应持续时间约为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4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个月。副作用主要是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PingFangSC-Regular"/>
              </a:rPr>
              <a:t>ALT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升高、贫血和中性粒细胞减少。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5022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下一个药物是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Entrectinib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(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恩曲替尼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)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。这项研究跨越三个研究，共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121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名患者，其中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例结直肠癌患者。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ORR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20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％，中位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PFS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3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个月。最常见的不良事件是体重增加、贫血和疲劳。 严重不良事件更多地表现为神经系统疾病，表现为头晕和认知障碍。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103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这是一张图表，列出了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我们现在正在研究的</a:t>
            </a:r>
            <a:r>
              <a:rPr lang="zh-CN" altLang="en-US" b="0" i="0" u="sng" dirty="0">
                <a:solidFill>
                  <a:srgbClr val="CCCCFF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结直肠癌</a:t>
            </a:r>
            <a:r>
              <a:rPr lang="zh-CN" altLang="en-US" b="0" u="sng" dirty="0">
                <a:solidFill>
                  <a:srgbClr val="CCCCFF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相关</a:t>
            </a:r>
            <a:r>
              <a:rPr lang="zh-CN" altLang="en-US" b="0" i="0" u="sng" dirty="0">
                <a:solidFill>
                  <a:srgbClr val="CCCCFF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分子靶点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。我们知道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EGFR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单抗和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VEGF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单抗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，但这不是我们今天关注的生物标记物。</a:t>
            </a:r>
            <a:endParaRPr lang="en-US" altLang="zh-CN" b="0" i="0" dirty="0">
              <a:solidFill>
                <a:srgbClr val="000000"/>
              </a:solidFill>
              <a:effectLst/>
              <a:latin typeface="PingFangSC-Regular"/>
            </a:endParaRPr>
          </a:p>
          <a:p>
            <a:r>
              <a:rPr lang="zh-CN" altLang="en-US" dirty="0"/>
              <a:t>我们使用检查点抑制剂进行靶向免疫治疗，针对 </a:t>
            </a:r>
            <a:r>
              <a:rPr lang="en-US" altLang="zh-CN" dirty="0"/>
              <a:t>PDL-1 </a:t>
            </a:r>
            <a:r>
              <a:rPr lang="zh-CN" altLang="en-US" dirty="0"/>
              <a:t>和 </a:t>
            </a:r>
            <a:r>
              <a:rPr lang="en-US" altLang="zh-CN" dirty="0"/>
              <a:t>CTLA-4  </a:t>
            </a:r>
            <a:r>
              <a:rPr lang="en-US" altLang="zh-CN" dirty="0" err="1"/>
              <a:t>dMMR</a:t>
            </a:r>
            <a:r>
              <a:rPr lang="en-US" altLang="zh-CN" dirty="0"/>
              <a:t>  MSI -H</a:t>
            </a:r>
            <a:r>
              <a:rPr lang="zh-CN" altLang="en-US" dirty="0"/>
              <a:t> 和</a:t>
            </a:r>
            <a:r>
              <a:rPr lang="en-US" altLang="zh-CN" dirty="0"/>
              <a:t>BRAF V600E</a:t>
            </a:r>
            <a:r>
              <a:rPr lang="zh-CN" altLang="en-US" dirty="0"/>
              <a:t>等靶点。我们的目标是单克隆抗体以及口服酪氨酸激酶抑制剂瑞戈非尼。今天 我想重点关注最后三个靶点，即 </a:t>
            </a:r>
            <a:r>
              <a:rPr lang="en-US" altLang="zh-CN" dirty="0"/>
              <a:t>HER2 </a:t>
            </a:r>
            <a:r>
              <a:rPr lang="zh-CN" altLang="en-US" dirty="0"/>
              <a:t>过表达、</a:t>
            </a:r>
            <a:r>
              <a:rPr lang="en-US" altLang="zh-CN" dirty="0"/>
              <a:t>TRK </a:t>
            </a:r>
            <a:r>
              <a:rPr lang="zh-CN" altLang="en-US" dirty="0"/>
              <a:t>融合和 </a:t>
            </a:r>
            <a:r>
              <a:rPr lang="en-US" altLang="zh-CN" dirty="0"/>
              <a:t>RET </a:t>
            </a:r>
            <a:r>
              <a:rPr lang="zh-CN" altLang="en-US" dirty="0"/>
              <a:t>融合。</a:t>
            </a:r>
          </a:p>
        </p:txBody>
      </p:sp>
    </p:spTree>
    <p:extLst>
      <p:ext uri="{BB962C8B-B14F-4D97-AF65-F5344CB8AC3E}">
        <p14:creationId xmlns:p14="http://schemas.microsoft.com/office/powerpoint/2010/main" val="23306221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最后的靶点是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RET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融合。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RET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是一种跨膜糖蛋白受体酪氨酸激酶。它可以通过染色体重排或通过激酶自身的突变来激活。在其他癌症中其发病率更高，在非小细胞肺癌中为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％至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2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％，甲状腺癌中为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5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％至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％，而在其他实体肿瘤中则低于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％。</a:t>
            </a:r>
            <a:r>
              <a:rPr lang="en-US" altLang="zh-CN" b="0" i="0" dirty="0" err="1">
                <a:solidFill>
                  <a:schemeClr val="tx1"/>
                </a:solidFill>
                <a:effectLst/>
                <a:latin typeface="-apple-system"/>
              </a:rPr>
              <a:t>Selpercatinib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-apple-system"/>
              </a:rPr>
              <a:t>（</a:t>
            </a:r>
            <a:r>
              <a:rPr lang="zh-CN" altLang="en-US" b="0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塞普替尼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-apple-system"/>
              </a:rPr>
              <a:t>）是一种高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度选择性的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RET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激酶抑制剂。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90183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去年提出的 </a:t>
            </a:r>
            <a:r>
              <a:rPr lang="en-US" altLang="zh-CN" dirty="0"/>
              <a:t>Librettos </a:t>
            </a:r>
            <a:r>
              <a:rPr lang="zh-CN" altLang="en-US" dirty="0"/>
              <a:t>试验是 </a:t>
            </a:r>
            <a:r>
              <a:rPr lang="en-US" altLang="zh-CN" dirty="0" err="1"/>
              <a:t>selpercatinib</a:t>
            </a:r>
            <a:r>
              <a:rPr lang="en-US" altLang="zh-CN" dirty="0"/>
              <a:t> 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-apple-system"/>
              </a:rPr>
              <a:t>（</a:t>
            </a:r>
            <a:r>
              <a:rPr lang="zh-CN" altLang="en-US" b="0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塞普替尼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-apple-system"/>
              </a:rPr>
              <a:t>）</a:t>
            </a:r>
            <a:r>
              <a:rPr lang="zh-CN" altLang="en-US" dirty="0"/>
              <a:t>的 </a:t>
            </a:r>
            <a:r>
              <a:rPr lang="en-US" altLang="zh-CN" dirty="0"/>
              <a:t>I</a:t>
            </a:r>
            <a:r>
              <a:rPr lang="zh-CN" altLang="en-US" dirty="0"/>
              <a:t>、</a:t>
            </a:r>
            <a:r>
              <a:rPr lang="en-US" altLang="zh-CN" dirty="0"/>
              <a:t>II </a:t>
            </a:r>
            <a:r>
              <a:rPr lang="zh-CN" altLang="en-US" dirty="0"/>
              <a:t>期开放标签篮子研究。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使用的是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-apple-system"/>
              </a:rPr>
              <a:t>Selpercatinib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-apple-system"/>
              </a:rPr>
              <a:t>（</a:t>
            </a:r>
            <a:r>
              <a:rPr lang="zh-CN" altLang="en-US" b="0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塞普替尼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-apple-system"/>
              </a:rPr>
              <a:t>）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。患有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RET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融合的实体肿瘤的患者符合入组条件。当时报告了总共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45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例患者。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ORR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44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％，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中位反应持续时间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长达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18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个月。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我想指出的是，约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58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％的这些患者患有难治性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GI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恶性肿瘤，无论是胰腺癌还是结直肠癌，其中有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名患有结直肠癌。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ORR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30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％，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  <a:t>中位反应持续时间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约为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9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个月。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我想指出，在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NTRK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RET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研究中，这些都是化疗难治的患者。”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94211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“总的来说，我希望已经说服大家：所有转移性结直肠癌患者都应进行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NGS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测试。我建议在诊断时进行血液和组织检测。我想强调一下，即将开展的试验针对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KRAS G12C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突变。请将患者招募到这些研究中。还会有即将开展的针对更常见的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KRAS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突变的试验。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13:14 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我认为还有其他试验，如针对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EGFR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、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PDL-1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以及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BRAF V600E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等试验，可以增强我们的治疗效果，以及其他靶点，如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PIK3CA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、非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BRAF V600E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1218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在本次会议上，有一些摘要展示了针对转移性结直肠癌的靶向治疗。我鼓励大家也去看看这些摘要。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最后我的分享到此结束，谢谢</a:t>
            </a:r>
            <a:endParaRPr lang="en-US" altLang="zh-CN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932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让我们从第一个生物标志物开始。 </a:t>
            </a:r>
            <a:r>
              <a:rPr lang="en-US" altLang="zh-CN" dirty="0"/>
              <a:t>3% -</a:t>
            </a:r>
            <a:r>
              <a:rPr lang="zh-CN" altLang="en-US" dirty="0"/>
              <a:t> </a:t>
            </a:r>
            <a:r>
              <a:rPr lang="en-US" altLang="zh-CN" dirty="0"/>
              <a:t>5% </a:t>
            </a:r>
            <a:r>
              <a:rPr lang="zh-CN" altLang="en-US" dirty="0"/>
              <a:t>的转移性结直肠癌患者存在 </a:t>
            </a:r>
            <a:r>
              <a:rPr lang="en-US" altLang="zh-CN" dirty="0"/>
              <a:t>HER2 </a:t>
            </a:r>
            <a:r>
              <a:rPr lang="zh-CN" altLang="en-US" dirty="0"/>
              <a:t>过表达。 当我们选择 </a:t>
            </a:r>
            <a:r>
              <a:rPr lang="en-US" altLang="zh-CN" dirty="0"/>
              <a:t>RAS </a:t>
            </a:r>
            <a:r>
              <a:rPr lang="zh-CN" altLang="en-US" dirty="0"/>
              <a:t>野生型患者时，这一比例会增加。</a:t>
            </a:r>
            <a:endParaRPr lang="en-US" altLang="zh-CN" dirty="0"/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HER2 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蛋白是具有酪氨酸蛋白激酶活性的跨膜蛋白，</a:t>
            </a:r>
            <a:r>
              <a:rPr lang="zh-CN" altLang="en-US" b="0" i="0" dirty="0">
                <a:solidFill>
                  <a:srgbClr val="454556"/>
                </a:solidFill>
                <a:effectLst/>
                <a:latin typeface="Arial" panose="020B0604020202020204" pitchFamily="34" charset="0"/>
              </a:rPr>
              <a:t>当结合其配体时，会发生同源二聚化和细胞内结构域反式磷酸化。最终导致不同下游信号通路的激活，</a:t>
            </a:r>
            <a:endParaRPr lang="en-US" altLang="zh-CN" b="0" i="0" dirty="0">
              <a:solidFill>
                <a:srgbClr val="000000"/>
              </a:solidFill>
              <a:effectLst/>
              <a:latin typeface="PingFangSC-Regular"/>
              <a:ea typeface="宋体" panose="02010600030101010101" pitchFamily="2" charset="-122"/>
            </a:endParaRPr>
          </a:p>
          <a:p>
            <a:endParaRPr lang="en-US" altLang="zh-CN" b="0" i="0" dirty="0">
              <a:solidFill>
                <a:srgbClr val="000000"/>
              </a:solidFill>
              <a:effectLst/>
              <a:latin typeface="PingFangSC-Regular"/>
              <a:ea typeface="宋体" panose="02010600030101010101" pitchFamily="2" charset="-122"/>
            </a:endParaRPr>
          </a:p>
          <a:p>
            <a:r>
              <a:rPr lang="zh-CN" altLang="en-US" dirty="0"/>
              <a:t>我们可以通过</a:t>
            </a:r>
            <a:r>
              <a:rPr lang="zh-CN" altLang="en-US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免疫组织化学</a:t>
            </a:r>
            <a:r>
              <a:rPr lang="en-US" altLang="zh-CN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(IHC)</a:t>
            </a:r>
            <a:r>
              <a:rPr lang="zh-CN" altLang="en-US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法检测</a:t>
            </a:r>
            <a:r>
              <a:rPr lang="en-US" altLang="zh-CN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受体蛋白的表达水平，应用原位杂交</a:t>
            </a:r>
            <a:r>
              <a:rPr lang="en-US" altLang="zh-CN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(in situ hybridization</a:t>
            </a:r>
            <a:r>
              <a:rPr lang="zh-CN" altLang="en-US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ISH)</a:t>
            </a:r>
            <a:r>
              <a:rPr lang="zh-CN" altLang="en-US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法检测</a:t>
            </a:r>
            <a:r>
              <a:rPr lang="en-US" altLang="zh-CN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基因扩增水平</a:t>
            </a:r>
            <a:endParaRPr lang="en-US" altLang="zh-CN" dirty="0"/>
          </a:p>
          <a:p>
            <a:r>
              <a:rPr lang="en-US" altLang="zh-CN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IHC3+</a:t>
            </a:r>
            <a:r>
              <a:rPr lang="zh-CN" altLang="en-US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直接判定为</a:t>
            </a:r>
            <a:r>
              <a:rPr lang="en-US" altLang="zh-CN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阳，</a:t>
            </a:r>
            <a:r>
              <a:rPr lang="en-US" altLang="zh-CN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IHC 0</a:t>
            </a:r>
            <a:r>
              <a:rPr lang="zh-CN" altLang="en-US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1+</a:t>
            </a:r>
            <a:r>
              <a:rPr lang="zh-CN" altLang="en-US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直接判定为</a:t>
            </a:r>
            <a:r>
              <a:rPr lang="en-US" altLang="zh-CN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阴性，比较特殊的是</a:t>
            </a:r>
            <a:r>
              <a:rPr lang="en-US" altLang="zh-CN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IHC 2+</a:t>
            </a:r>
            <a:r>
              <a:rPr lang="zh-CN" altLang="en-US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，此时无法确定患者是否为</a:t>
            </a:r>
            <a:r>
              <a:rPr lang="en-US" altLang="zh-CN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阳性，需进一步应用</a:t>
            </a:r>
            <a:r>
              <a:rPr lang="en-US" altLang="zh-CN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ISH</a:t>
            </a:r>
            <a:r>
              <a:rPr lang="zh-CN" altLang="en-US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en-US" altLang="zh-CN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HER2</a:t>
            </a:r>
            <a:r>
              <a:rPr lang="zh-CN" altLang="en-US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基因扩增状态检测并根据结果综合判定。</a:t>
            </a:r>
            <a:endParaRPr lang="en-US" altLang="zh-CN" dirty="0"/>
          </a:p>
          <a:p>
            <a:r>
              <a:rPr lang="zh-CN" altLang="en-US" dirty="0"/>
              <a:t>也可以通过</a:t>
            </a:r>
            <a:r>
              <a:rPr lang="en-US" altLang="zh-CN" dirty="0"/>
              <a:t>NGS</a:t>
            </a:r>
            <a:r>
              <a:rPr lang="zh-CN" altLang="en-US" dirty="0"/>
              <a:t>检测基因扩增。</a:t>
            </a:r>
          </a:p>
        </p:txBody>
      </p:sp>
    </p:spTree>
    <p:extLst>
      <p:ext uri="{BB962C8B-B14F-4D97-AF65-F5344CB8AC3E}">
        <p14:creationId xmlns:p14="http://schemas.microsoft.com/office/powerpoint/2010/main" val="328277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首先是 </a:t>
            </a:r>
            <a:r>
              <a:rPr lang="en-US" altLang="zh-CN" dirty="0"/>
              <a:t>MOUNTAINEER </a:t>
            </a:r>
            <a:r>
              <a:rPr lang="zh-CN" altLang="en-US" dirty="0"/>
              <a:t>研究，这是一项全球性、开放标签的 </a:t>
            </a:r>
            <a:r>
              <a:rPr lang="en-US" altLang="zh-CN" dirty="0"/>
              <a:t>II </a:t>
            </a:r>
            <a:r>
              <a:rPr lang="zh-CN" altLang="en-US" dirty="0"/>
              <a:t>期临床试验。 患者在入组时处于化疗难治状态。 他们必须</a:t>
            </a:r>
            <a:r>
              <a:rPr lang="en-US" altLang="zh-CN" b="1" i="0" dirty="0">
                <a:solidFill>
                  <a:srgbClr val="454556"/>
                </a:solidFill>
                <a:effectLst/>
                <a:latin typeface="system-ui"/>
              </a:rPr>
              <a:t>HER-2</a:t>
            </a:r>
            <a:r>
              <a:rPr lang="zh-CN" altLang="en-US" b="1" i="0" dirty="0">
                <a:solidFill>
                  <a:srgbClr val="454556"/>
                </a:solidFill>
                <a:effectLst/>
                <a:latin typeface="system-ui"/>
              </a:rPr>
              <a:t>阳性、</a:t>
            </a:r>
            <a:r>
              <a:rPr lang="en-US" altLang="zh-CN" b="1" i="0" dirty="0">
                <a:solidFill>
                  <a:srgbClr val="454556"/>
                </a:solidFill>
                <a:effectLst/>
                <a:latin typeface="system-ui"/>
              </a:rPr>
              <a:t>RAS</a:t>
            </a:r>
            <a:r>
              <a:rPr lang="zh-CN" altLang="en-US" b="1" i="0" dirty="0">
                <a:solidFill>
                  <a:srgbClr val="454556"/>
                </a:solidFill>
                <a:effectLst/>
                <a:latin typeface="system-ui"/>
              </a:rPr>
              <a:t>野生型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b="0" i="0" dirty="0">
                <a:solidFill>
                  <a:srgbClr val="454556"/>
                </a:solidFill>
                <a:effectLst/>
                <a:latin typeface="system-ui"/>
              </a:rPr>
              <a:t>在初期，该研究设计为单队列研究，在中期分析后，该研究队列得以扩展。初期，患者接受图卡替尼（口服，</a:t>
            </a:r>
            <a:r>
              <a:rPr lang="en-US" altLang="zh-CN" b="0" i="0" dirty="0">
                <a:solidFill>
                  <a:srgbClr val="454556"/>
                </a:solidFill>
                <a:effectLst/>
                <a:latin typeface="system-ui"/>
              </a:rPr>
              <a:t>300mg</a:t>
            </a:r>
            <a:r>
              <a:rPr lang="zh-CN" altLang="en-US" b="0" i="0" dirty="0">
                <a:solidFill>
                  <a:srgbClr val="454556"/>
                </a:solidFill>
                <a:effectLst/>
                <a:latin typeface="system-ui"/>
              </a:rPr>
              <a:t>，每天两次）联合曲妥珠单抗（静注，初始负荷剂量</a:t>
            </a:r>
            <a:r>
              <a:rPr lang="en-US" altLang="zh-CN" b="0" i="0" dirty="0">
                <a:solidFill>
                  <a:srgbClr val="454556"/>
                </a:solidFill>
                <a:effectLst/>
                <a:latin typeface="system-ui"/>
              </a:rPr>
              <a:t>8mg/kg</a:t>
            </a:r>
            <a:r>
              <a:rPr lang="zh-CN" altLang="en-US" b="0" i="0" dirty="0">
                <a:solidFill>
                  <a:srgbClr val="454556"/>
                </a:solidFill>
                <a:effectLst/>
                <a:latin typeface="system-ui"/>
              </a:rPr>
              <a:t>，后续剂量</a:t>
            </a:r>
            <a:r>
              <a:rPr lang="en-US" altLang="zh-CN" b="0" i="0" dirty="0">
                <a:solidFill>
                  <a:srgbClr val="454556"/>
                </a:solidFill>
                <a:effectLst/>
                <a:latin typeface="system-ui"/>
              </a:rPr>
              <a:t>6mg/kg</a:t>
            </a:r>
            <a:r>
              <a:rPr lang="zh-CN" altLang="en-US" b="0" i="0" dirty="0">
                <a:solidFill>
                  <a:srgbClr val="454556"/>
                </a:solidFill>
                <a:effectLst/>
                <a:latin typeface="system-ui"/>
              </a:rPr>
              <a:t>，每</a:t>
            </a:r>
            <a:r>
              <a:rPr lang="en-US" altLang="zh-CN" b="0" i="0" dirty="0">
                <a:solidFill>
                  <a:srgbClr val="454556"/>
                </a:solidFill>
                <a:effectLst/>
                <a:latin typeface="system-ui"/>
              </a:rPr>
              <a:t>21</a:t>
            </a:r>
            <a:r>
              <a:rPr lang="zh-CN" altLang="en-US" b="0" i="0" dirty="0">
                <a:solidFill>
                  <a:srgbClr val="454556"/>
                </a:solidFill>
                <a:effectLst/>
                <a:latin typeface="system-ui"/>
              </a:rPr>
              <a:t>天）直至疾病进展；此为队列</a:t>
            </a:r>
            <a:r>
              <a:rPr lang="en-US" altLang="zh-CN" b="0" i="0" dirty="0">
                <a:solidFill>
                  <a:srgbClr val="454556"/>
                </a:solidFill>
                <a:effectLst/>
                <a:latin typeface="system-ui"/>
              </a:rPr>
              <a:t>A</a:t>
            </a:r>
            <a:r>
              <a:rPr lang="zh-CN" altLang="en-US" b="0" i="0" dirty="0">
                <a:solidFill>
                  <a:srgbClr val="454556"/>
                </a:solidFill>
                <a:effectLst/>
                <a:latin typeface="system-ui"/>
              </a:rPr>
              <a:t>。队列扩展后，患者按照</a:t>
            </a:r>
            <a:r>
              <a:rPr lang="en-US" altLang="zh-CN" b="0" i="0" dirty="0">
                <a:solidFill>
                  <a:srgbClr val="454556"/>
                </a:solidFill>
                <a:effectLst/>
                <a:latin typeface="system-ui"/>
              </a:rPr>
              <a:t>4:3</a:t>
            </a:r>
            <a:r>
              <a:rPr lang="zh-CN" altLang="en-US" b="0" i="0" dirty="0">
                <a:solidFill>
                  <a:srgbClr val="454556"/>
                </a:solidFill>
                <a:effectLst/>
                <a:latin typeface="system-ui"/>
              </a:rPr>
              <a:t>被随机分配至图卡替尼联合曲妥珠单抗（队列</a:t>
            </a:r>
            <a:r>
              <a:rPr lang="en-US" altLang="zh-CN" b="0" i="0" dirty="0">
                <a:solidFill>
                  <a:srgbClr val="454556"/>
                </a:solidFill>
                <a:effectLst/>
                <a:latin typeface="system-ui"/>
              </a:rPr>
              <a:t>B</a:t>
            </a:r>
            <a:r>
              <a:rPr lang="zh-CN" altLang="en-US" b="0" i="0" dirty="0">
                <a:solidFill>
                  <a:srgbClr val="454556"/>
                </a:solidFill>
                <a:effectLst/>
                <a:latin typeface="system-ui"/>
              </a:rPr>
              <a:t>）或图卡替尼单药（队列</a:t>
            </a:r>
            <a:r>
              <a:rPr lang="en-US" altLang="zh-CN" b="0" i="0" dirty="0">
                <a:solidFill>
                  <a:srgbClr val="454556"/>
                </a:solidFill>
                <a:effectLst/>
                <a:latin typeface="system-ui"/>
              </a:rPr>
              <a:t>C</a:t>
            </a:r>
            <a:r>
              <a:rPr lang="zh-CN" altLang="en-US" b="0" i="0" dirty="0">
                <a:solidFill>
                  <a:srgbClr val="454556"/>
                </a:solidFill>
                <a:effectLst/>
                <a:latin typeface="system-ui"/>
              </a:rPr>
              <a:t>）治疗，并依据原发肿瘤部位进行分层。</a:t>
            </a:r>
            <a:endParaRPr lang="en-US" altLang="zh-CN" b="0" i="0" dirty="0">
              <a:solidFill>
                <a:srgbClr val="454556"/>
              </a:solidFill>
              <a:effectLst/>
              <a:latin typeface="system-ui"/>
            </a:endParaRPr>
          </a:p>
          <a:p>
            <a:r>
              <a:rPr lang="zh-CN" altLang="en-US" dirty="0"/>
              <a:t>如果患者在 </a:t>
            </a:r>
            <a:r>
              <a:rPr lang="en-US" altLang="zh-CN" dirty="0"/>
              <a:t>12 </a:t>
            </a:r>
            <a:r>
              <a:rPr lang="zh-CN" altLang="en-US" dirty="0"/>
              <a:t>周内未达到 </a:t>
            </a:r>
            <a:r>
              <a:rPr lang="en-US" altLang="zh-CN" dirty="0"/>
              <a:t>CR </a:t>
            </a:r>
            <a:r>
              <a:rPr lang="zh-CN" altLang="en-US" dirty="0"/>
              <a:t>或 </a:t>
            </a:r>
            <a:r>
              <a:rPr lang="en-US" altLang="zh-CN" dirty="0"/>
              <a:t>PR </a:t>
            </a:r>
            <a:r>
              <a:rPr lang="zh-CN" altLang="en-US" dirty="0"/>
              <a:t>或出现疾病进展，则可以从单药组过渡到双药组。 </a:t>
            </a:r>
            <a:r>
              <a:rPr lang="en-US" altLang="zh-CN" dirty="0"/>
              <a:t>12 </a:t>
            </a:r>
            <a:r>
              <a:rPr lang="zh-CN" altLang="en-US" dirty="0"/>
              <a:t>周时的总体缓解率是主要终点。</a:t>
            </a:r>
          </a:p>
        </p:txBody>
      </p:sp>
    </p:spTree>
    <p:extLst>
      <p:ext uri="{BB962C8B-B14F-4D97-AF65-F5344CB8AC3E}">
        <p14:creationId xmlns:p14="http://schemas.microsoft.com/office/powerpoint/2010/main" val="423155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从有效性方面来看，在双联疗法组中，我们看到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ORR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38%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DCR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60%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。在单药治疗组中，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ORR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很低，只有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3%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DCR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为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24%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。在交叉治疗组中，患者先接受单药治疗，然后转入双联疗法，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12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周内的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-apple-system"/>
              </a:rPr>
              <a:t>ORR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-apple-system"/>
              </a:rPr>
              <a:t>优于单药治疗，但不如最初的双联疗法治疗。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983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这是一个瀑布图，显示 </a:t>
            </a:r>
            <a:r>
              <a:rPr lang="en-US" altLang="zh-CN" dirty="0"/>
              <a:t>80 </a:t>
            </a:r>
            <a:r>
              <a:rPr lang="zh-CN" altLang="en-US" dirty="0"/>
              <a:t>名患者的反应深度</a:t>
            </a:r>
          </a:p>
        </p:txBody>
      </p:sp>
    </p:spTree>
    <p:extLst>
      <p:ext uri="{BB962C8B-B14F-4D97-AF65-F5344CB8AC3E}">
        <p14:creationId xmlns:p14="http://schemas.microsoft.com/office/powerpoint/2010/main" val="2264034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。 </a:t>
            </a:r>
            <a:r>
              <a:rPr lang="en-US" altLang="zh-CN" dirty="0"/>
              <a:t>PFS</a:t>
            </a:r>
            <a:r>
              <a:rPr lang="zh-CN" altLang="en-US" dirty="0"/>
              <a:t>为 </a:t>
            </a:r>
            <a:r>
              <a:rPr lang="en-US" altLang="zh-CN" dirty="0"/>
              <a:t>8.2 </a:t>
            </a:r>
            <a:r>
              <a:rPr lang="zh-CN" altLang="en-US" dirty="0"/>
              <a:t>个月，</a:t>
            </a:r>
            <a:r>
              <a:rPr lang="en-US" altLang="zh-CN" dirty="0"/>
              <a:t>OS</a:t>
            </a:r>
            <a:r>
              <a:rPr lang="zh-CN" altLang="en-US" dirty="0"/>
              <a:t>为 </a:t>
            </a:r>
            <a:r>
              <a:rPr lang="en-US" altLang="zh-CN" dirty="0"/>
              <a:t>24 </a:t>
            </a:r>
            <a:r>
              <a:rPr lang="zh-CN" altLang="en-US" dirty="0"/>
              <a:t>个月。</a:t>
            </a:r>
          </a:p>
        </p:txBody>
      </p:sp>
    </p:spTree>
    <p:extLst>
      <p:ext uri="{BB962C8B-B14F-4D97-AF65-F5344CB8AC3E}">
        <p14:creationId xmlns:p14="http://schemas.microsoft.com/office/powerpoint/2010/main" val="3671362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毒性与之前报道的图卡替尼的毒性一致。</a:t>
            </a:r>
          </a:p>
        </p:txBody>
      </p:sp>
    </p:spTree>
    <p:extLst>
      <p:ext uri="{BB962C8B-B14F-4D97-AF65-F5344CB8AC3E}">
        <p14:creationId xmlns:p14="http://schemas.microsoft.com/office/powerpoint/2010/main" val="10820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Molecular Targets in Colorectal Cancer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MOUNTAINEER- Conclusions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MOUNTAINEER-03: &lt;br /&gt;Global, Randomised, Open-Label, Phase 3 Trial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HERACLES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MyPathway- HER2+ colorectal cancer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Recent data of HER2-targeted therapies in patients with advanced or metastatic colorectal cancer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KRAS G12C Mutations in CRC : Background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KRYSTAL-1 Phase 1b/2 CRC cohort Study Design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Adagrasib + Cetuximab in Previously Treated Patients with &lt;br /&gt;KRASG12C-Mutated CRC: Best Tumor Change From Baseline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Adagrasib + Cetuximab in Previously Treated Patients with &lt;br /&gt;KRASG12C-Mutated CRC: PFS and 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Outline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KRYSTAL-1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Adagrasib + Cetuximab in Previously Treated Patients with &lt;br /&gt;KRASG12C-Mutated CRC: Treatment-Related Adverse Events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Targeting KRAS G12C with sotarasib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CodeBreak 100 : Sotorasib +/- Panitumumab in mCRC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CodeBreak101 : Sotorasib + Panitumumab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Sotorasib and Panitumumab Versus Investigator's Choice for Participants With KRAS p.G12C Mutation (CodeBreak 300)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NTRK fusion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Larotrectinib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Entrectinib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Molecular Targets in Colorectal Cancer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RET fusion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Libretto-001 trial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Targeted therapies in CRC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HER2 overexpression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MOUNTAINEER- Anti-tumor activity   (n=80)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2880</Words>
  <Application>Microsoft Office PowerPoint</Application>
  <PresentationFormat>自定义</PresentationFormat>
  <Paragraphs>120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-apple-system</vt:lpstr>
      <vt:lpstr>PingFang SC</vt:lpstr>
      <vt:lpstr>PingFangSC-Regular</vt:lpstr>
      <vt:lpstr>StarSymbol</vt:lpstr>
      <vt:lpstr>system-ui</vt:lpstr>
      <vt:lpstr>宋体</vt:lpstr>
      <vt:lpstr>微软雅黑</vt:lpstr>
      <vt:lpstr>Arial</vt:lpstr>
      <vt:lpstr>Arial</vt:lpstr>
      <vt:lpstr>Times New Roman</vt:lpstr>
      <vt:lpstr>Default Design</vt:lpstr>
      <vt:lpstr>Molecular Targets in Colorectal Cancer</vt:lpstr>
      <vt:lpstr>Outline</vt:lpstr>
      <vt:lpstr>Molecular Targets in Colorectal Cancer</vt:lpstr>
      <vt:lpstr>HER2 overexpression</vt:lpstr>
      <vt:lpstr>Slide 5</vt:lpstr>
      <vt:lpstr>Slide 6</vt:lpstr>
      <vt:lpstr>MOUNTAINEER- Anti-tumor activity   (n=80)</vt:lpstr>
      <vt:lpstr>Slide 8</vt:lpstr>
      <vt:lpstr>Slide 9</vt:lpstr>
      <vt:lpstr>MOUNTAINEER- Conclusions</vt:lpstr>
      <vt:lpstr>MOUNTAINEER-03: &lt;br /&gt;Global, Randomised, Open-Label, Phase 3 Trial</vt:lpstr>
      <vt:lpstr>HERACLES </vt:lpstr>
      <vt:lpstr>Slide 13</vt:lpstr>
      <vt:lpstr>MyPathway- HER2+ colorectal cancer</vt:lpstr>
      <vt:lpstr>Recent data of HER2-targeted therapies in patients with advanced or metastatic colorectal cancer </vt:lpstr>
      <vt:lpstr>KRAS G12C Mutations in CRC : Background</vt:lpstr>
      <vt:lpstr>KRYSTAL-1 Phase 1b/2 CRC cohort Study Design</vt:lpstr>
      <vt:lpstr>Adagrasib + Cetuximab in Previously Treated Patients with &lt;br /&gt;KRASG12C-Mutated CRC: Best Tumor Change From Baseline</vt:lpstr>
      <vt:lpstr>Adagrasib + Cetuximab in Previously Treated Patients with &lt;br /&gt;KRASG12C-Mutated CRC: PFS and OS</vt:lpstr>
      <vt:lpstr>KRYSTAL-1</vt:lpstr>
      <vt:lpstr>Adagrasib + Cetuximab in Previously Treated Patients with &lt;br /&gt;KRASG12C-Mutated CRC: Treatment-Related Adverse Events</vt:lpstr>
      <vt:lpstr>Slide 22</vt:lpstr>
      <vt:lpstr>Targeting KRAS G12C with sotarasib</vt:lpstr>
      <vt:lpstr>CodeBreak 100 : Sotorasib +/- Panitumumab in mCRC</vt:lpstr>
      <vt:lpstr>CodeBreak101 : Sotorasib + Panitumumab</vt:lpstr>
      <vt:lpstr>Sotorasib and Panitumumab Versus Investigator's Choice for Participants With KRAS p.G12C Mutation (CodeBreak 300)</vt:lpstr>
      <vt:lpstr>NTRK fusion</vt:lpstr>
      <vt:lpstr>Larotrectinib</vt:lpstr>
      <vt:lpstr>Entrectinib</vt:lpstr>
      <vt:lpstr>RET fusion</vt:lpstr>
      <vt:lpstr>Libretto-001 trial</vt:lpstr>
      <vt:lpstr>Slide 32</vt:lpstr>
      <vt:lpstr>Targeted therapies in CRC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su liyu</cp:lastModifiedBy>
  <cp:revision>39</cp:revision>
  <dcterms:modified xsi:type="dcterms:W3CDTF">2023-06-28T12:45:06Z</dcterms:modified>
</cp:coreProperties>
</file>