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77263" autoAdjust="0"/>
  </p:normalViewPr>
  <p:slideViewPr>
    <p:cSldViewPr>
      <p:cViewPr varScale="1">
        <p:scale>
          <a:sx n="36" d="100"/>
          <a:sy n="36" d="100"/>
        </p:scale>
        <p:origin x="1061" y="29"/>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aidu.com/link?url=40yb0frdM16n25-8QBBSD7YFK1u-IKzavlONmkM02GpldgbcLUoP4cPw2PruEMi9Lp2GUR8Yd7RPb0fA2zL71_"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aidu.com/link?url=3xDxXFWnGCXUa32Pdt0pYW0XNxyXwTdQS_KF8QBlA1kEosc6uqHW7OaQa87jcMF4WOqPoIBsRF4XeqoDbX2zhq&amp;wd=&amp;eqid=8ead7d4600051647000000066491cea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aidu.com/link?url=40yb0frdM16n25-8QBBSD7YFK1u-IKzavlONmkM02GpldgbcLUoP4cPw2PruEMi9Lp2GUR8Yd7RPb0fA2zL71_"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baidu.com/link?url=3xDxXFWnGCXUa32Pdt0pYW0XNxyXwTdQS_KF8QBlA1kEosc6uqHW7OaQa87jcMF4WOqPoIBsRF4XeqoDbX2zhq&amp;wd=&amp;eqid=8ead7d4600051647000000066491cea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aidu.com/link?url=3xDxXFWnGCXUa32Pdt0pYW0XNxyXwTdQS_KF8QBlA1kEosc6uqHW7OaQa87jcMF4WOqPoIBsRF4XeqoDbX2zhq&amp;wd=&amp;eqid=8ead7d4600051647000000066491cea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aidu.com/link?url=40yb0frdM16n25-8QBBSD7YFK1u-IKzavlONmkM02GpldgbcLUoP4cPw2PruEMi9Lp2GUR8Yd7RPb0fA2zL71_"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baidu.com/link?url=3xDxXFWnGCXUa32Pdt0pYW0XNxyXwTdQS_KF8QBlA1kEosc6uqHW7OaQa87jcMF4WOqPoIBsRF4XeqoDbX2zhq&amp;wd=&amp;eqid=8ead7d4600051647000000066491cea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aidu.com/link?url=40yb0frdM16n25-8QBBSD7YFK1u-IKzavlONmkM02GpldgbcLUoP4cPw2PruEMi9Lp2GUR8Yd7RPb0fA2zL71_"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大家晚上好，今天我跟大家分享的是局部晚期</a:t>
            </a:r>
            <a:r>
              <a:rPr lang="zh-CN" altLang="en-US" b="0" i="0" dirty="0">
                <a:solidFill>
                  <a:srgbClr val="24292F"/>
                </a:solidFill>
                <a:effectLst/>
                <a:latin typeface="-apple-system"/>
              </a:rPr>
              <a:t>胃食管交界处癌和胃癌免疫治疗的时机</a:t>
            </a:r>
            <a:endParaRPr lang="en-US" altLang="zh-CN" b="0" i="0" dirty="0">
              <a:solidFill>
                <a:srgbClr val="24292F"/>
              </a:solidFill>
              <a:effectLst/>
              <a:latin typeface="-apple-system"/>
            </a:endParaRPr>
          </a:p>
          <a:p>
            <a:r>
              <a:rPr lang="zh-CN" altLang="en-US" b="0" i="0" dirty="0">
                <a:solidFill>
                  <a:srgbClr val="24292F"/>
                </a:solidFill>
                <a:effectLst/>
                <a:latin typeface="-apple-system"/>
              </a:rPr>
              <a:t>分享者是来自</a:t>
            </a:r>
            <a:r>
              <a:rPr lang="zh-CN" altLang="en-US" b="0" i="0" dirty="0">
                <a:solidFill>
                  <a:srgbClr val="333333"/>
                </a:solidFill>
                <a:effectLst/>
                <a:latin typeface="Arial" panose="020B0604020202020204" pitchFamily="34" charset="0"/>
              </a:rPr>
              <a:t>纪念斯隆凯特琳癌症中心的</a:t>
            </a:r>
            <a:r>
              <a:rPr lang="zh-CN" altLang="en-US" b="0" i="0" dirty="0">
                <a:solidFill>
                  <a:srgbClr val="000000"/>
                </a:solidFill>
                <a:effectLst/>
                <a:latin typeface="PingFangSC-Regular"/>
              </a:rPr>
              <a:t>大卫</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伊尔森博士</a:t>
            </a:r>
            <a:endParaRPr lang="zh-CN" altLang="en-US" dirty="0"/>
          </a:p>
        </p:txBody>
      </p:sp>
    </p:spTree>
    <p:extLst>
      <p:ext uri="{BB962C8B-B14F-4D97-AF65-F5344CB8AC3E}">
        <p14:creationId xmlns:p14="http://schemas.microsoft.com/office/powerpoint/2010/main" val="285672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因此，我们总是寻找亚组来确定哪些患者可能受益。看起来</a:t>
            </a:r>
            <a:r>
              <a:rPr lang="en-US" altLang="zh-CN" b="0" i="0" dirty="0">
                <a:solidFill>
                  <a:srgbClr val="24292F"/>
                </a:solidFill>
                <a:effectLst/>
                <a:latin typeface="-apple-system"/>
              </a:rPr>
              <a:t>TPS</a:t>
            </a:r>
            <a:r>
              <a:rPr lang="zh-CN" altLang="en-US" b="0" i="0" dirty="0">
                <a:solidFill>
                  <a:srgbClr val="24292F"/>
                </a:solidFill>
                <a:effectLst/>
                <a:latin typeface="-apple-system"/>
              </a:rPr>
              <a:t>阳性患者确实受益，但仅占该组的</a:t>
            </a:r>
            <a:r>
              <a:rPr lang="en-US" altLang="zh-CN" b="0" i="0" dirty="0">
                <a:solidFill>
                  <a:srgbClr val="24292F"/>
                </a:solidFill>
                <a:effectLst/>
                <a:latin typeface="-apple-system"/>
              </a:rPr>
              <a:t>14%</a:t>
            </a:r>
            <a:r>
              <a:rPr lang="zh-CN" altLang="en-US" b="0" i="0" dirty="0">
                <a:solidFill>
                  <a:srgbClr val="24292F"/>
                </a:solidFill>
                <a:effectLst/>
                <a:latin typeface="-apple-system"/>
              </a:rPr>
              <a:t>。而</a:t>
            </a:r>
            <a:r>
              <a:rPr lang="en-US" altLang="zh-CN" b="0" i="0" dirty="0">
                <a:solidFill>
                  <a:srgbClr val="24292F"/>
                </a:solidFill>
                <a:effectLst/>
                <a:latin typeface="-apple-system"/>
              </a:rPr>
              <a:t>TPS</a:t>
            </a:r>
            <a:r>
              <a:rPr lang="zh-CN" altLang="en-US" b="0" i="0" dirty="0">
                <a:solidFill>
                  <a:srgbClr val="24292F"/>
                </a:solidFill>
                <a:effectLst/>
                <a:latin typeface="-apple-system"/>
              </a:rPr>
              <a:t>阴性患者则没有受益。这令人担忧，因为在这些</a:t>
            </a:r>
            <a:r>
              <a:rPr lang="en-US" altLang="zh-CN" b="0" i="0" dirty="0">
                <a:solidFill>
                  <a:srgbClr val="24292F"/>
                </a:solidFill>
                <a:effectLst/>
                <a:latin typeface="-apple-system"/>
              </a:rPr>
              <a:t>TPS</a:t>
            </a:r>
            <a:r>
              <a:rPr lang="zh-CN" altLang="en-US" b="0" i="0" dirty="0">
                <a:solidFill>
                  <a:srgbClr val="24292F"/>
                </a:solidFill>
                <a:effectLst/>
                <a:latin typeface="-apple-system"/>
              </a:rPr>
              <a:t>阴性患者中，相当比例的患者</a:t>
            </a:r>
            <a:r>
              <a:rPr lang="en-US" altLang="zh-CN" b="0" i="0" dirty="0">
                <a:solidFill>
                  <a:srgbClr val="24292F"/>
                </a:solidFill>
                <a:effectLst/>
                <a:latin typeface="-apple-system"/>
              </a:rPr>
              <a:t>CPS</a:t>
            </a:r>
            <a:r>
              <a:rPr lang="zh-CN" altLang="en-US" b="0" i="0" dirty="0">
                <a:solidFill>
                  <a:srgbClr val="24292F"/>
                </a:solidFill>
                <a:effectLst/>
                <a:latin typeface="-apple-system"/>
              </a:rPr>
              <a:t>检测为阳性。</a:t>
            </a:r>
            <a:endParaRPr lang="zh-CN" altLang="en-US" dirty="0"/>
          </a:p>
        </p:txBody>
      </p:sp>
    </p:spTree>
    <p:extLst>
      <p:ext uri="{BB962C8B-B14F-4D97-AF65-F5344CB8AC3E}">
        <p14:creationId xmlns:p14="http://schemas.microsoft.com/office/powerpoint/2010/main" val="12550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在这里，我们看到了研究者审查的</a:t>
            </a:r>
            <a:r>
              <a:rPr lang="en-US" altLang="zh-CN" dirty="0"/>
              <a:t>RFS</a:t>
            </a:r>
            <a:r>
              <a:rPr lang="zh-CN" altLang="en-US" dirty="0"/>
              <a:t>和</a:t>
            </a:r>
            <a:r>
              <a:rPr lang="en-US" altLang="zh-CN" dirty="0"/>
              <a:t>OS</a:t>
            </a:r>
            <a:r>
              <a:rPr lang="zh-CN" altLang="en-US" dirty="0"/>
              <a:t>。 同样，没有显着差异。</a:t>
            </a:r>
          </a:p>
        </p:txBody>
      </p:sp>
    </p:spTree>
    <p:extLst>
      <p:ext uri="{BB962C8B-B14F-4D97-AF65-F5344CB8AC3E}">
        <p14:creationId xmlns:p14="http://schemas.microsoft.com/office/powerpoint/2010/main" val="180753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那么，我们如何将这个研究与其他那武单抗的研究联系起来呢？我们来看看</a:t>
            </a:r>
            <a:r>
              <a:rPr lang="en-US" altLang="zh-CN" b="0" i="0" dirty="0">
                <a:solidFill>
                  <a:srgbClr val="24292F"/>
                </a:solidFill>
                <a:effectLst/>
                <a:latin typeface="-apple-system"/>
              </a:rPr>
              <a:t>attraction 4</a:t>
            </a:r>
            <a:r>
              <a:rPr lang="zh-CN" altLang="en-US" b="0" i="0" dirty="0">
                <a:solidFill>
                  <a:srgbClr val="24292F"/>
                </a:solidFill>
                <a:effectLst/>
                <a:latin typeface="-apple-system"/>
              </a:rPr>
              <a:t>研究，</a:t>
            </a:r>
            <a:r>
              <a:rPr lang="en-US" altLang="zh-CN" b="0" i="0" dirty="0">
                <a:solidFill>
                  <a:srgbClr val="0C0C0C"/>
                </a:solidFill>
                <a:effectLst/>
                <a:latin typeface="宋体" panose="02010600030101010101" pitchFamily="2" charset="-122"/>
                <a:ea typeface="宋体" panose="02010600030101010101" pitchFamily="2" charset="-122"/>
              </a:rPr>
              <a:t>ATTRACTION-4</a:t>
            </a:r>
            <a:r>
              <a:rPr lang="zh-CN" altLang="en-US" b="0" i="0" dirty="0">
                <a:solidFill>
                  <a:srgbClr val="0C0C0C"/>
                </a:solidFill>
                <a:effectLst/>
                <a:latin typeface="宋体" panose="02010600030101010101" pitchFamily="2" charset="-122"/>
                <a:ea typeface="宋体" panose="02010600030101010101" pitchFamily="2" charset="-122"/>
              </a:rPr>
              <a:t>研究纳入不可切除的晚期或复发性胃或胃食管结合部癌的患者。</a:t>
            </a:r>
            <a:endParaRPr lang="en-US" altLang="zh-CN" b="0" i="0" dirty="0">
              <a:solidFill>
                <a:srgbClr val="0C0C0C"/>
              </a:solidFill>
              <a:effectLst/>
              <a:latin typeface="宋体" panose="02010600030101010101" pitchFamily="2" charset="-122"/>
              <a:ea typeface="宋体" panose="02010600030101010101" pitchFamily="2" charset="-122"/>
            </a:endParaRPr>
          </a:p>
          <a:p>
            <a:r>
              <a:rPr lang="zh-CN" altLang="en-US" b="0" i="0" dirty="0">
                <a:solidFill>
                  <a:srgbClr val="0C0C0C"/>
                </a:solidFill>
                <a:effectLst/>
                <a:latin typeface="宋体" panose="02010600030101010101" pitchFamily="2" charset="-122"/>
                <a:ea typeface="宋体" panose="02010600030101010101" pitchFamily="2" charset="-122"/>
              </a:rPr>
              <a:t>对比了纳武利尤单抗与安慰剂分别联合以奥沙利铂为基础的化疗作为不可切除的晚期或复发性胃或胃食管结合部癌一线治疗的疗效。</a:t>
            </a:r>
            <a:endParaRPr lang="en-US" altLang="zh-CN" b="0" i="0" dirty="0">
              <a:solidFill>
                <a:srgbClr val="0C0C0C"/>
              </a:solidFill>
              <a:effectLst/>
              <a:latin typeface="宋体" panose="02010600030101010101" pitchFamily="2" charset="-122"/>
              <a:ea typeface="宋体" panose="02010600030101010101" pitchFamily="2" charset="-122"/>
            </a:endParaRPr>
          </a:p>
          <a:p>
            <a:r>
              <a:rPr lang="zh-CN" altLang="en-US" b="0" i="0" dirty="0">
                <a:solidFill>
                  <a:srgbClr val="0C0C0C"/>
                </a:solidFill>
                <a:effectLst/>
                <a:latin typeface="宋体" panose="02010600030101010101" pitchFamily="2" charset="-122"/>
                <a:ea typeface="宋体" panose="02010600030101010101" pitchFamily="2" charset="-122"/>
              </a:rPr>
              <a:t>研究表明纳武利尤单抗联合以奥沙利铂为基础的化疗作为晚期一线治疗并未延长</a:t>
            </a:r>
            <a:r>
              <a:rPr lang="en-US" altLang="zh-CN" b="0" i="0" dirty="0">
                <a:solidFill>
                  <a:srgbClr val="0C0C0C"/>
                </a:solidFill>
                <a:effectLst/>
                <a:latin typeface="宋体" panose="02010600030101010101" pitchFamily="2" charset="-122"/>
                <a:ea typeface="宋体" panose="02010600030101010101" pitchFamily="2" charset="-122"/>
              </a:rPr>
              <a:t>OS</a:t>
            </a:r>
            <a:r>
              <a:rPr lang="zh-CN" altLang="en-US" b="0" i="0" dirty="0">
                <a:solidFill>
                  <a:srgbClr val="0C0C0C"/>
                </a:solidFill>
                <a:effectLst/>
                <a:latin typeface="宋体" panose="02010600030101010101" pitchFamily="2" charset="-122"/>
                <a:ea typeface="宋体" panose="02010600030101010101" pitchFamily="2" charset="-122"/>
              </a:rPr>
              <a:t>，</a:t>
            </a:r>
            <a:endParaRPr lang="en-US" altLang="zh-CN" b="0" i="0" dirty="0">
              <a:solidFill>
                <a:srgbClr val="0C0C0C"/>
              </a:solidFill>
              <a:effectLst/>
              <a:latin typeface="宋体" panose="02010600030101010101" pitchFamily="2" charset="-122"/>
              <a:ea typeface="宋体" panose="02010600030101010101" pitchFamily="2" charset="-122"/>
            </a:endParaRPr>
          </a:p>
          <a:p>
            <a:r>
              <a:rPr lang="zh-CN" altLang="en-US" b="0" i="0" dirty="0">
                <a:solidFill>
                  <a:srgbClr val="24292F"/>
                </a:solidFill>
                <a:effectLst/>
                <a:latin typeface="-apple-system"/>
              </a:rPr>
              <a:t>该研究同样，</a:t>
            </a:r>
            <a:r>
              <a:rPr lang="en-US" altLang="zh-CN" b="0" i="0" dirty="0">
                <a:solidFill>
                  <a:srgbClr val="24292F"/>
                </a:solidFill>
                <a:effectLst/>
                <a:latin typeface="-apple-system"/>
              </a:rPr>
              <a:t>84%</a:t>
            </a:r>
            <a:r>
              <a:rPr lang="zh-CN" altLang="en-US" b="0" i="0" dirty="0">
                <a:solidFill>
                  <a:srgbClr val="24292F"/>
                </a:solidFill>
                <a:effectLst/>
                <a:latin typeface="-apple-system"/>
              </a:rPr>
              <a:t>的患者为</a:t>
            </a:r>
            <a:r>
              <a:rPr lang="en-US" altLang="zh-CN" b="0" i="0" dirty="0">
                <a:solidFill>
                  <a:srgbClr val="24292F"/>
                </a:solidFill>
                <a:effectLst/>
                <a:latin typeface="-apple-system"/>
              </a:rPr>
              <a:t>TPS</a:t>
            </a:r>
            <a:r>
              <a:rPr lang="zh-CN" altLang="en-US" b="0" i="0" dirty="0">
                <a:solidFill>
                  <a:srgbClr val="24292F"/>
                </a:solidFill>
                <a:effectLst/>
                <a:latin typeface="-apple-system"/>
              </a:rPr>
              <a:t>阴性，但它确实改善了主要终点</a:t>
            </a:r>
            <a:r>
              <a:rPr lang="en-US" altLang="zh-CN" b="0" i="0" dirty="0">
                <a:solidFill>
                  <a:srgbClr val="24292F"/>
                </a:solidFill>
                <a:effectLst/>
                <a:latin typeface="-apple-system"/>
              </a:rPr>
              <a:t>PFS</a:t>
            </a:r>
            <a:r>
              <a:rPr lang="zh-CN" altLang="en-US" b="0" i="0" dirty="0">
                <a:solidFill>
                  <a:srgbClr val="24292F"/>
                </a:solidFill>
                <a:effectLst/>
                <a:latin typeface="-apple-system"/>
              </a:rPr>
              <a:t>，并提高了响应持续时间</a:t>
            </a:r>
            <a:r>
              <a:rPr lang="en-US" altLang="zh-CN"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132648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我们已经发表了一项关于 </a:t>
            </a:r>
            <a:r>
              <a:rPr lang="en-US" altLang="zh-CN" dirty="0"/>
              <a:t>nivolumab </a:t>
            </a:r>
            <a:r>
              <a:rPr lang="zh-CN" altLang="en-US" dirty="0"/>
              <a:t>改善亚洲人群转移性胃癌生存期的阴性试验。 然而，为了平衡这一点，我们有 </a:t>
            </a:r>
            <a:r>
              <a:rPr lang="en-US" altLang="zh-CN" dirty="0" err="1"/>
              <a:t>CheckMate</a:t>
            </a:r>
            <a:r>
              <a:rPr lang="en-US" altLang="zh-CN" dirty="0"/>
              <a:t> 649</a:t>
            </a:r>
            <a:r>
              <a:rPr lang="zh-CN" altLang="en-US" dirty="0"/>
              <a:t>研究。</a:t>
            </a:r>
            <a:endParaRPr lang="en-US" altLang="zh-CN" dirty="0"/>
          </a:p>
          <a:p>
            <a:r>
              <a:rPr lang="zh-CN" altLang="en-US" b="0" i="0" dirty="0">
                <a:solidFill>
                  <a:srgbClr val="454556"/>
                </a:solidFill>
                <a:effectLst/>
                <a:latin typeface="Arial" panose="020B0604020202020204" pitchFamily="34" charset="0"/>
              </a:rPr>
              <a:t>研究既往未经治疗、不可切除的晚期转移性胃癌、胃食管连接部癌及食管腺癌患者。研究将纳武利尤单抗与化疗联合，</a:t>
            </a:r>
            <a:r>
              <a:rPr lang="zh-CN" altLang="en-US" b="0" i="0" dirty="0">
                <a:solidFill>
                  <a:srgbClr val="24292F"/>
                </a:solidFill>
                <a:effectLst/>
                <a:latin typeface="-apple-system"/>
              </a:rPr>
              <a:t>这提高了所有患者的总生存率，但可以说，生存益处仅限于</a:t>
            </a:r>
            <a:r>
              <a:rPr lang="en-US" altLang="zh-CN" b="0" i="0" dirty="0">
                <a:solidFill>
                  <a:srgbClr val="24292F"/>
                </a:solidFill>
                <a:effectLst/>
                <a:latin typeface="-apple-system"/>
              </a:rPr>
              <a:t>CPS</a:t>
            </a:r>
            <a:r>
              <a:rPr lang="zh-CN" altLang="en-US" b="0" i="0" dirty="0">
                <a:solidFill>
                  <a:srgbClr val="9195A3"/>
                </a:solidFill>
                <a:effectLst/>
                <a:latin typeface="Arial" panose="020B0604020202020204" pitchFamily="34" charset="0"/>
              </a:rPr>
              <a:t> </a:t>
            </a:r>
            <a:r>
              <a:rPr lang="zh-CN" altLang="en-US" b="0" i="0" dirty="0">
                <a:solidFill>
                  <a:srgbClr val="333333"/>
                </a:solidFill>
                <a:effectLst/>
                <a:latin typeface="Arial" panose="020B0604020202020204" pitchFamily="34" charset="0"/>
              </a:rPr>
              <a:t>≥</a:t>
            </a:r>
            <a:r>
              <a:rPr lang="en-US" altLang="zh-CN" b="0" i="0" dirty="0">
                <a:solidFill>
                  <a:srgbClr val="24292F"/>
                </a:solidFill>
                <a:effectLst/>
                <a:latin typeface="-apple-system"/>
              </a:rPr>
              <a:t>5</a:t>
            </a:r>
            <a:r>
              <a:rPr lang="zh-CN" altLang="en-US" b="0" i="0" dirty="0">
                <a:solidFill>
                  <a:srgbClr val="24292F"/>
                </a:solidFill>
                <a:effectLst/>
                <a:latin typeface="-apple-system"/>
              </a:rPr>
              <a:t>％的患者。因此，这也是由</a:t>
            </a:r>
            <a:r>
              <a:rPr lang="en-US" altLang="zh-CN" b="0" i="0" dirty="0">
                <a:solidFill>
                  <a:srgbClr val="24292F"/>
                </a:solidFill>
                <a:effectLst/>
                <a:latin typeface="-apple-system"/>
              </a:rPr>
              <a:t>PD-L1</a:t>
            </a:r>
            <a:r>
              <a:rPr lang="zh-CN" altLang="en-US" b="0" i="0" dirty="0">
                <a:solidFill>
                  <a:srgbClr val="24292F"/>
                </a:solidFill>
                <a:effectLst/>
                <a:latin typeface="-apple-system"/>
              </a:rPr>
              <a:t>状态驱动的受益。在这项试验中，</a:t>
            </a:r>
            <a:r>
              <a:rPr lang="en-US" altLang="zh-CN" b="0" i="0" dirty="0">
                <a:solidFill>
                  <a:srgbClr val="24292F"/>
                </a:solidFill>
                <a:effectLst/>
                <a:latin typeface="-apple-system"/>
              </a:rPr>
              <a:t>60</a:t>
            </a:r>
            <a:r>
              <a:rPr lang="zh-CN" altLang="en-US" b="0" i="0" dirty="0">
                <a:solidFill>
                  <a:srgbClr val="24292F"/>
                </a:solidFill>
                <a:effectLst/>
                <a:latin typeface="-apple-system"/>
              </a:rPr>
              <a:t>％的</a:t>
            </a:r>
            <a:r>
              <a:rPr lang="en-US" altLang="zh-CN" b="0" i="0" dirty="0">
                <a:solidFill>
                  <a:srgbClr val="24292F"/>
                </a:solidFill>
                <a:effectLst/>
                <a:latin typeface="-apple-system"/>
              </a:rPr>
              <a:t>CPS</a:t>
            </a:r>
            <a:r>
              <a:rPr lang="zh-CN" altLang="en-US" b="0" i="0" dirty="0">
                <a:solidFill>
                  <a:srgbClr val="9195A3"/>
                </a:solidFill>
                <a:effectLst/>
                <a:latin typeface="Arial" panose="020B0604020202020204" pitchFamily="34" charset="0"/>
              </a:rPr>
              <a:t> </a:t>
            </a:r>
            <a:r>
              <a:rPr lang="zh-CN" altLang="en-US" b="0" i="0" dirty="0">
                <a:solidFill>
                  <a:srgbClr val="333333"/>
                </a:solidFill>
                <a:effectLst/>
                <a:latin typeface="Arial" panose="020B0604020202020204" pitchFamily="34" charset="0"/>
              </a:rPr>
              <a:t>≥</a:t>
            </a:r>
            <a:r>
              <a:rPr lang="en-US" altLang="zh-CN" b="0" i="0" dirty="0">
                <a:solidFill>
                  <a:srgbClr val="24292F"/>
                </a:solidFill>
                <a:effectLst/>
                <a:latin typeface="-apple-system"/>
              </a:rPr>
              <a:t>5</a:t>
            </a:r>
            <a:r>
              <a:rPr lang="zh-CN" altLang="en-US" b="0" i="0" dirty="0">
                <a:solidFill>
                  <a:srgbClr val="24292F"/>
                </a:solidFill>
                <a:effectLst/>
                <a:latin typeface="-apple-system"/>
              </a:rPr>
              <a:t>％。我们可以看到，那武单抗的生存益处实际上仅限于</a:t>
            </a:r>
            <a:r>
              <a:rPr lang="en-US" altLang="zh-CN" b="0" i="0" dirty="0">
                <a:solidFill>
                  <a:srgbClr val="24292F"/>
                </a:solidFill>
                <a:effectLst/>
                <a:latin typeface="-apple-system"/>
              </a:rPr>
              <a:t>CPS</a:t>
            </a:r>
            <a:r>
              <a:rPr lang="zh-CN" altLang="en-US" b="0" i="0" dirty="0">
                <a:solidFill>
                  <a:srgbClr val="9195A3"/>
                </a:solidFill>
                <a:effectLst/>
                <a:latin typeface="Arial" panose="020B0604020202020204" pitchFamily="34" charset="0"/>
              </a:rPr>
              <a:t> </a:t>
            </a:r>
            <a:r>
              <a:rPr lang="zh-CN" altLang="en-US" b="0" i="0" dirty="0">
                <a:solidFill>
                  <a:srgbClr val="333333"/>
                </a:solidFill>
                <a:effectLst/>
                <a:latin typeface="Arial" panose="020B0604020202020204" pitchFamily="34" charset="0"/>
              </a:rPr>
              <a:t>≥</a:t>
            </a:r>
            <a:r>
              <a:rPr lang="en-US" altLang="zh-CN" b="0" i="0" dirty="0">
                <a:solidFill>
                  <a:srgbClr val="24292F"/>
                </a:solidFill>
                <a:effectLst/>
                <a:latin typeface="-apple-system"/>
              </a:rPr>
              <a:t> 5</a:t>
            </a:r>
            <a:r>
              <a:rPr lang="zh-CN" altLang="en-US" b="0" i="0" dirty="0">
                <a:solidFill>
                  <a:srgbClr val="24292F"/>
                </a:solidFill>
                <a:effectLst/>
                <a:latin typeface="-apple-system"/>
              </a:rPr>
              <a:t>％的患者。那么加用那武单抗的辅助治疗呢？</a:t>
            </a:r>
            <a:endParaRPr lang="zh-CN" altLang="en-US" dirty="0"/>
          </a:p>
        </p:txBody>
      </p:sp>
    </p:spTree>
    <p:extLst>
      <p:ext uri="{BB962C8B-B14F-4D97-AF65-F5344CB8AC3E}">
        <p14:creationId xmlns:p14="http://schemas.microsoft.com/office/powerpoint/2010/main" val="1318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在这里，我们有一个阳性的研究</a:t>
            </a:r>
            <a:r>
              <a:rPr lang="en-US" altLang="zh-CN" b="0" i="0" dirty="0">
                <a:solidFill>
                  <a:srgbClr val="24292F"/>
                </a:solidFill>
                <a:effectLst/>
                <a:latin typeface="-apple-system"/>
              </a:rPr>
              <a:t>- </a:t>
            </a:r>
            <a:r>
              <a:rPr lang="en-US" altLang="zh-CN" b="0" i="0" dirty="0" err="1">
                <a:solidFill>
                  <a:srgbClr val="24292F"/>
                </a:solidFill>
                <a:effectLst/>
                <a:latin typeface="-apple-system"/>
              </a:rPr>
              <a:t>CheckMate</a:t>
            </a:r>
            <a:r>
              <a:rPr lang="en-US" altLang="zh-CN" b="0" i="0" dirty="0">
                <a:solidFill>
                  <a:srgbClr val="24292F"/>
                </a:solidFill>
                <a:effectLst/>
                <a:latin typeface="-apple-system"/>
              </a:rPr>
              <a:t> 577-</a:t>
            </a:r>
            <a:r>
              <a:rPr lang="zh-CN" altLang="en-US" b="0" i="0" dirty="0">
                <a:solidFill>
                  <a:srgbClr val="24292F"/>
                </a:solidFill>
                <a:effectLst/>
                <a:latin typeface="-apple-system"/>
              </a:rPr>
              <a:t>针对食管和</a:t>
            </a:r>
            <a:r>
              <a:rPr lang="en-US" altLang="zh-CN" b="0" i="0" dirty="0">
                <a:solidFill>
                  <a:srgbClr val="24292F"/>
                </a:solidFill>
                <a:effectLst/>
                <a:latin typeface="-apple-system"/>
              </a:rPr>
              <a:t>GE</a:t>
            </a:r>
            <a:r>
              <a:rPr lang="zh-CN" altLang="en-US" b="0" i="0" dirty="0">
                <a:solidFill>
                  <a:srgbClr val="24292F"/>
                </a:solidFill>
                <a:effectLst/>
                <a:latin typeface="-apple-system"/>
              </a:rPr>
              <a:t>结合部腺癌和鳞状细胞癌，在化放疗和手术后加用那武单抗。而在这个试验中，鳞状细胞癌实际上是少数患者。我在这里强调了腺癌的</a:t>
            </a:r>
            <a:r>
              <a:rPr lang="en-US" altLang="zh-CN" b="0" i="0" dirty="0">
                <a:solidFill>
                  <a:srgbClr val="24292F"/>
                </a:solidFill>
                <a:effectLst/>
                <a:latin typeface="-apple-system"/>
              </a:rPr>
              <a:t>DFS</a:t>
            </a:r>
            <a:r>
              <a:rPr lang="zh-CN" altLang="en-US" b="0" i="0" dirty="0">
                <a:solidFill>
                  <a:srgbClr val="24292F"/>
                </a:solidFill>
                <a:effectLst/>
                <a:latin typeface="-apple-system"/>
              </a:rPr>
              <a:t>曲线明显分离，</a:t>
            </a:r>
            <a:r>
              <a:rPr lang="en-US" altLang="zh-CN" b="0" i="0" dirty="0">
                <a:solidFill>
                  <a:srgbClr val="24292F"/>
                </a:solidFill>
                <a:effectLst/>
                <a:latin typeface="-apple-system"/>
              </a:rPr>
              <a:t>HR</a:t>
            </a:r>
            <a:r>
              <a:rPr lang="zh-CN" altLang="en-US" b="0" i="0" dirty="0">
                <a:solidFill>
                  <a:srgbClr val="24292F"/>
                </a:solidFill>
                <a:effectLst/>
                <a:latin typeface="-apple-system"/>
              </a:rPr>
              <a:t>为</a:t>
            </a:r>
            <a:r>
              <a:rPr lang="en-US" altLang="zh-CN" b="0" i="0" dirty="0">
                <a:solidFill>
                  <a:srgbClr val="24292F"/>
                </a:solidFill>
                <a:effectLst/>
                <a:latin typeface="-apple-system"/>
              </a:rPr>
              <a:t>0.75</a:t>
            </a:r>
            <a:r>
              <a:rPr lang="zh-CN" altLang="en-US" b="0" i="0" dirty="0">
                <a:solidFill>
                  <a:srgbClr val="24292F"/>
                </a:solidFill>
                <a:effectLst/>
                <a:latin typeface="-apple-system"/>
              </a:rPr>
              <a:t>。</a:t>
            </a:r>
            <a:endParaRPr lang="en-US" altLang="zh-CN" b="0" i="0" dirty="0">
              <a:solidFill>
                <a:srgbClr val="24292F"/>
              </a:solidFill>
              <a:effectLst/>
              <a:latin typeface="-apple-system"/>
            </a:endParaRPr>
          </a:p>
          <a:p>
            <a:r>
              <a:rPr lang="zh-CN" altLang="en-US" b="0" i="0" dirty="0">
                <a:solidFill>
                  <a:srgbClr val="24292F"/>
                </a:solidFill>
                <a:effectLst/>
                <a:latin typeface="-apple-system"/>
              </a:rPr>
              <a:t>在这里，</a:t>
            </a:r>
            <a:r>
              <a:rPr lang="en-US" altLang="zh-CN" b="0" i="0" dirty="0">
                <a:solidFill>
                  <a:srgbClr val="24292F"/>
                </a:solidFill>
                <a:effectLst/>
                <a:latin typeface="-apple-system"/>
              </a:rPr>
              <a:t>TPS</a:t>
            </a:r>
            <a:r>
              <a:rPr lang="zh-CN" altLang="en-US" b="0" i="0" dirty="0">
                <a:solidFill>
                  <a:srgbClr val="24292F"/>
                </a:solidFill>
                <a:effectLst/>
                <a:latin typeface="-apple-system"/>
              </a:rPr>
              <a:t>阳性和阴性患者都受益了。但是，如果我们看一下可能更准确的</a:t>
            </a:r>
            <a:r>
              <a:rPr lang="en-US" altLang="zh-CN" b="0" i="0" dirty="0">
                <a:solidFill>
                  <a:srgbClr val="24292F"/>
                </a:solidFill>
                <a:effectLst/>
                <a:latin typeface="-apple-system"/>
              </a:rPr>
              <a:t>CPS</a:t>
            </a:r>
            <a:r>
              <a:rPr lang="zh-CN" altLang="en-US" b="0" i="0" dirty="0">
                <a:solidFill>
                  <a:srgbClr val="24292F"/>
                </a:solidFill>
                <a:effectLst/>
                <a:latin typeface="-apple-system"/>
              </a:rPr>
              <a:t>评分，真正获益的患者在于</a:t>
            </a:r>
            <a:r>
              <a:rPr lang="en-US" altLang="zh-CN" b="0" i="0" dirty="0">
                <a:solidFill>
                  <a:srgbClr val="24292F"/>
                </a:solidFill>
                <a:effectLst/>
                <a:latin typeface="-apple-system"/>
              </a:rPr>
              <a:t>CPS </a:t>
            </a:r>
            <a:r>
              <a:rPr lang="zh-CN" altLang="en-US" b="0" i="0" dirty="0">
                <a:solidFill>
                  <a:srgbClr val="9195A3"/>
                </a:solidFill>
                <a:effectLst/>
                <a:latin typeface="Arial" panose="020B0604020202020204" pitchFamily="34" charset="0"/>
              </a:rPr>
              <a:t> </a:t>
            </a:r>
            <a:r>
              <a:rPr lang="zh-CN" altLang="en-US" b="0" i="0" dirty="0">
                <a:solidFill>
                  <a:srgbClr val="333333"/>
                </a:solidFill>
                <a:effectLst/>
                <a:latin typeface="Arial" panose="020B0604020202020204" pitchFamily="34" charset="0"/>
              </a:rPr>
              <a:t>≥</a:t>
            </a:r>
            <a:r>
              <a:rPr lang="en-US" altLang="zh-CN" b="0" i="0" dirty="0">
                <a:solidFill>
                  <a:srgbClr val="24292F"/>
                </a:solidFill>
                <a:effectLst/>
                <a:latin typeface="-apple-system"/>
              </a:rPr>
              <a:t>5</a:t>
            </a:r>
            <a:r>
              <a:rPr lang="zh-CN" altLang="en-US" b="0" i="0" dirty="0">
                <a:solidFill>
                  <a:srgbClr val="24292F"/>
                </a:solidFill>
                <a:effectLst/>
                <a:latin typeface="-apple-system"/>
              </a:rPr>
              <a:t>％的患者，而低</a:t>
            </a:r>
            <a:r>
              <a:rPr lang="en-US" altLang="zh-CN" b="0" i="0" dirty="0">
                <a:solidFill>
                  <a:srgbClr val="24292F"/>
                </a:solidFill>
                <a:effectLst/>
                <a:latin typeface="-apple-system"/>
              </a:rPr>
              <a:t>CPS</a:t>
            </a:r>
            <a:r>
              <a:rPr lang="zh-CN" altLang="en-US" b="0" i="0" dirty="0">
                <a:solidFill>
                  <a:srgbClr val="24292F"/>
                </a:solidFill>
                <a:effectLst/>
                <a:latin typeface="-apple-system"/>
              </a:rPr>
              <a:t>人群则明显减少了获益。</a:t>
            </a:r>
            <a:endParaRPr lang="en-US" altLang="zh-CN" b="0" i="0" dirty="0">
              <a:solidFill>
                <a:srgbClr val="24292F"/>
              </a:solidFill>
              <a:effectLst/>
              <a:latin typeface="-apple-system"/>
            </a:endParaRPr>
          </a:p>
          <a:p>
            <a:r>
              <a:rPr lang="zh-CN" altLang="en-US" b="0" i="0" dirty="0">
                <a:solidFill>
                  <a:srgbClr val="24292F"/>
                </a:solidFill>
                <a:effectLst/>
                <a:latin typeface="-apple-system"/>
              </a:rPr>
              <a:t>而且，我们不喜欢过多关注子集。但是，与更近端的肿瘤相比，</a:t>
            </a:r>
            <a:r>
              <a:rPr lang="en-US" altLang="zh-CN" b="0" i="0" dirty="0">
                <a:solidFill>
                  <a:srgbClr val="24292F"/>
                </a:solidFill>
                <a:effectLst/>
                <a:latin typeface="-apple-system"/>
              </a:rPr>
              <a:t>GE </a:t>
            </a:r>
            <a:r>
              <a:rPr lang="zh-CN" altLang="en-US" b="0" i="0" dirty="0">
                <a:solidFill>
                  <a:srgbClr val="24292F"/>
                </a:solidFill>
                <a:effectLst/>
                <a:latin typeface="-apple-system"/>
              </a:rPr>
              <a:t>交界处患者</a:t>
            </a:r>
            <a:r>
              <a:rPr lang="en-US" altLang="zh-CN" b="0" i="0" dirty="0">
                <a:solidFill>
                  <a:srgbClr val="24292F"/>
                </a:solidFill>
                <a:effectLst/>
                <a:latin typeface="-apple-system"/>
              </a:rPr>
              <a:t>——</a:t>
            </a:r>
            <a:r>
              <a:rPr lang="zh-CN" altLang="en-US" b="0" i="0" dirty="0">
                <a:solidFill>
                  <a:srgbClr val="24292F"/>
                </a:solidFill>
                <a:effectLst/>
                <a:latin typeface="-apple-system"/>
              </a:rPr>
              <a:t>在该试验中治疗的腺癌的</a:t>
            </a:r>
            <a:r>
              <a:rPr lang="en-US" altLang="zh-CN" b="0" i="0" dirty="0">
                <a:solidFill>
                  <a:srgbClr val="24292F"/>
                </a:solidFill>
                <a:effectLst/>
                <a:latin typeface="-apple-system"/>
              </a:rPr>
              <a:t>DFS</a:t>
            </a:r>
            <a:r>
              <a:rPr lang="zh-CN" altLang="en-US" b="0" i="0" dirty="0">
                <a:solidFill>
                  <a:srgbClr val="24292F"/>
                </a:solidFill>
                <a:effectLst/>
                <a:latin typeface="-apple-system"/>
              </a:rPr>
              <a:t>获益要小得多。</a:t>
            </a:r>
            <a:endParaRPr lang="zh-CN" altLang="en-US" dirty="0"/>
          </a:p>
        </p:txBody>
      </p:sp>
    </p:spTree>
    <p:extLst>
      <p:ext uri="{BB962C8B-B14F-4D97-AF65-F5344CB8AC3E}">
        <p14:creationId xmlns:p14="http://schemas.microsoft.com/office/powerpoint/2010/main" val="295463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那么，更早引入检查点抑制剂是否有帮助？ </a:t>
            </a:r>
            <a:r>
              <a:rPr lang="en-US" altLang="zh-CN" b="0" i="0" dirty="0" err="1">
                <a:solidFill>
                  <a:srgbClr val="24292F"/>
                </a:solidFill>
                <a:effectLst/>
                <a:latin typeface="-apple-system"/>
              </a:rPr>
              <a:t>CheckMate</a:t>
            </a:r>
            <a:r>
              <a:rPr lang="en-US" altLang="zh-CN" b="0" i="0" dirty="0">
                <a:solidFill>
                  <a:srgbClr val="24292F"/>
                </a:solidFill>
                <a:effectLst/>
                <a:latin typeface="-apple-system"/>
              </a:rPr>
              <a:t> 577 </a:t>
            </a:r>
            <a:r>
              <a:rPr lang="zh-CN" altLang="en-US" b="0" i="0" dirty="0">
                <a:solidFill>
                  <a:srgbClr val="24292F"/>
                </a:solidFill>
                <a:effectLst/>
                <a:latin typeface="-apple-system"/>
              </a:rPr>
              <a:t>实际上更倾向于晚引入而不是更早引入 </a:t>
            </a:r>
            <a:r>
              <a:rPr lang="en-US" altLang="zh-CN" b="0" i="0" dirty="0">
                <a:solidFill>
                  <a:srgbClr val="24292F"/>
                </a:solidFill>
                <a:effectLst/>
                <a:latin typeface="-apple-system"/>
              </a:rPr>
              <a:t>nivolumab</a:t>
            </a:r>
            <a:r>
              <a:rPr lang="zh-CN" altLang="en-US" b="0" i="0" dirty="0">
                <a:solidFill>
                  <a:srgbClr val="24292F"/>
                </a:solidFill>
                <a:effectLst/>
                <a:latin typeface="-apple-system"/>
              </a:rPr>
              <a:t>。 事实上，在手术后 </a:t>
            </a:r>
            <a:r>
              <a:rPr lang="en-US" altLang="zh-CN" b="0" i="0" dirty="0">
                <a:solidFill>
                  <a:srgbClr val="24292F"/>
                </a:solidFill>
                <a:effectLst/>
                <a:latin typeface="-apple-system"/>
              </a:rPr>
              <a:t>10 </a:t>
            </a:r>
            <a:r>
              <a:rPr lang="zh-CN" altLang="en-US" b="0" i="0" dirty="0">
                <a:solidFill>
                  <a:srgbClr val="24292F"/>
                </a:solidFill>
                <a:effectLst/>
                <a:latin typeface="-apple-system"/>
              </a:rPr>
              <a:t>周以上开始使用 </a:t>
            </a:r>
            <a:r>
              <a:rPr lang="en-US" altLang="zh-CN" b="0" i="0" dirty="0">
                <a:solidFill>
                  <a:srgbClr val="24292F"/>
                </a:solidFill>
                <a:effectLst/>
                <a:latin typeface="-apple-system"/>
              </a:rPr>
              <a:t>nivolumab </a:t>
            </a:r>
            <a:r>
              <a:rPr lang="zh-CN" altLang="en-US" b="0" i="0" dirty="0">
                <a:solidFill>
                  <a:srgbClr val="24292F"/>
                </a:solidFill>
                <a:effectLst/>
                <a:latin typeface="-apple-system"/>
              </a:rPr>
              <a:t>的患者比开始使用不到 </a:t>
            </a:r>
            <a:r>
              <a:rPr lang="en-US" altLang="zh-CN" b="0" i="0" dirty="0">
                <a:solidFill>
                  <a:srgbClr val="24292F"/>
                </a:solidFill>
                <a:effectLst/>
                <a:latin typeface="-apple-system"/>
              </a:rPr>
              <a:t>10 </a:t>
            </a:r>
            <a:r>
              <a:rPr lang="zh-CN" altLang="en-US" b="0" i="0" dirty="0">
                <a:solidFill>
                  <a:srgbClr val="24292F"/>
                </a:solidFill>
                <a:effectLst/>
                <a:latin typeface="-apple-system"/>
              </a:rPr>
              <a:t>周的患者获得了更好的</a:t>
            </a:r>
            <a:r>
              <a:rPr lang="en-US" altLang="zh-CN" b="0" i="0" dirty="0">
                <a:solidFill>
                  <a:srgbClr val="24292F"/>
                </a:solidFill>
                <a:effectLst/>
                <a:latin typeface="-apple-system"/>
              </a:rPr>
              <a:t>DFS</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152596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因此，我从 </a:t>
            </a:r>
            <a:r>
              <a:rPr lang="en-US" altLang="zh-CN" dirty="0"/>
              <a:t>ATTRACTION 5 </a:t>
            </a:r>
            <a:r>
              <a:rPr lang="zh-CN" altLang="en-US" dirty="0"/>
              <a:t>中得出的结论</a:t>
            </a:r>
            <a:r>
              <a:rPr lang="en-US" altLang="zh-CN" dirty="0"/>
              <a:t>——</a:t>
            </a:r>
            <a:r>
              <a:rPr lang="zh-CN" altLang="en-US" dirty="0"/>
              <a:t>辅助纳武单抗并没有提高</a:t>
            </a:r>
            <a:r>
              <a:rPr lang="en-US" altLang="zh-CN" dirty="0"/>
              <a:t>OS</a:t>
            </a:r>
            <a:r>
              <a:rPr lang="zh-CN" altLang="en-US" dirty="0"/>
              <a:t>。 可以说，它反映了在转移性疾病的 </a:t>
            </a:r>
            <a:r>
              <a:rPr lang="en-US" altLang="zh-CN" dirty="0"/>
              <a:t>ATTRACTION 4 </a:t>
            </a:r>
            <a:r>
              <a:rPr lang="zh-CN" altLang="en-US" dirty="0"/>
              <a:t>试验中看到的绝对生存获益。</a:t>
            </a:r>
            <a:endParaRPr lang="en-US" altLang="zh-CN" dirty="0"/>
          </a:p>
          <a:p>
            <a:r>
              <a:rPr lang="zh-CN" altLang="en-US" dirty="0"/>
              <a:t>单药检查点抑制剂治疗可能还不够，我们可能需要寻找替代免疫治疗药物或组合，并使用针对 </a:t>
            </a:r>
            <a:r>
              <a:rPr lang="en-US" altLang="zh-CN" dirty="0"/>
              <a:t>CLAUDIN 18.2</a:t>
            </a:r>
            <a:r>
              <a:rPr lang="zh-CN" altLang="en-US" dirty="0"/>
              <a:t>、</a:t>
            </a:r>
            <a:r>
              <a:rPr lang="en-US" altLang="zh-CN" dirty="0"/>
              <a:t>FGFR </a:t>
            </a:r>
            <a:r>
              <a:rPr lang="zh-CN" altLang="en-US" dirty="0"/>
              <a:t>和 </a:t>
            </a:r>
            <a:r>
              <a:rPr lang="en-US" altLang="zh-CN" dirty="0"/>
              <a:t>HER2+ </a:t>
            </a:r>
            <a:r>
              <a:rPr lang="zh-CN" altLang="en-US" dirty="0"/>
              <a:t>等通路的新药物来靶向子集。 尽管 </a:t>
            </a:r>
            <a:r>
              <a:rPr lang="en-US" altLang="zh-CN" dirty="0"/>
              <a:t>TPS </a:t>
            </a:r>
            <a:r>
              <a:rPr lang="zh-CN" altLang="en-US" dirty="0"/>
              <a:t>阳性患者受益，但这仅占人群的 </a:t>
            </a:r>
            <a:r>
              <a:rPr lang="en-US" altLang="zh-CN" dirty="0"/>
              <a:t>14%</a:t>
            </a:r>
            <a:r>
              <a:rPr lang="zh-CN" altLang="en-US" dirty="0"/>
              <a:t>。 请记住，</a:t>
            </a:r>
            <a:r>
              <a:rPr lang="en-US" altLang="zh-CN" dirty="0"/>
              <a:t>60% </a:t>
            </a:r>
            <a:r>
              <a:rPr lang="zh-CN" altLang="en-US" dirty="0"/>
              <a:t>到 </a:t>
            </a:r>
            <a:r>
              <a:rPr lang="en-US" altLang="zh-CN" dirty="0"/>
              <a:t>80% </a:t>
            </a:r>
            <a:r>
              <a:rPr lang="zh-CN" altLang="en-US" dirty="0"/>
              <a:t>的 </a:t>
            </a:r>
            <a:r>
              <a:rPr lang="en-US" altLang="zh-CN" dirty="0"/>
              <a:t>TPS </a:t>
            </a:r>
            <a:r>
              <a:rPr lang="zh-CN" altLang="en-US" dirty="0"/>
              <a:t>阴性患者</a:t>
            </a:r>
            <a:r>
              <a:rPr lang="en-US" altLang="zh-CN" dirty="0"/>
              <a:t>CPS </a:t>
            </a:r>
            <a:r>
              <a:rPr lang="zh-CN" altLang="en-US" dirty="0"/>
              <a:t>阳性。 我们希望研究人员报告 </a:t>
            </a:r>
            <a:r>
              <a:rPr lang="en-US" altLang="zh-CN" dirty="0"/>
              <a:t>CPS </a:t>
            </a:r>
            <a:r>
              <a:rPr lang="zh-CN" altLang="en-US" dirty="0"/>
              <a:t>阳性和 </a:t>
            </a:r>
            <a:r>
              <a:rPr lang="en-US" altLang="zh-CN" dirty="0"/>
              <a:t>MSI -H</a:t>
            </a:r>
            <a:r>
              <a:rPr lang="zh-CN" altLang="en-US" dirty="0"/>
              <a:t>人群的结果。</a:t>
            </a:r>
          </a:p>
        </p:txBody>
      </p:sp>
    </p:spTree>
    <p:extLst>
      <p:ext uri="{BB962C8B-B14F-4D97-AF65-F5344CB8AC3E}">
        <p14:creationId xmlns:p14="http://schemas.microsoft.com/office/powerpoint/2010/main" val="1672100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最后，看看 </a:t>
            </a:r>
            <a:r>
              <a:rPr lang="en-US" altLang="zh-CN" dirty="0" err="1"/>
              <a:t>CheckMate</a:t>
            </a:r>
            <a:r>
              <a:rPr lang="en-US" altLang="zh-CN" dirty="0"/>
              <a:t> 577 </a:t>
            </a:r>
            <a:r>
              <a:rPr lang="zh-CN" altLang="en-US" dirty="0"/>
              <a:t>研究，</a:t>
            </a:r>
            <a:r>
              <a:rPr lang="zh-CN" altLang="en-US" b="0" i="0" dirty="0">
                <a:effectLst/>
                <a:latin typeface="微软雅黑" panose="020B0503020204020204" pitchFamily="34" charset="-122"/>
                <a:ea typeface="微软雅黑" panose="020B0503020204020204" pitchFamily="34" charset="-122"/>
              </a:rPr>
              <a:t>这是一项评估纳武利尤单抗治疗</a:t>
            </a:r>
            <a:r>
              <a:rPr lang="en-US" altLang="zh-CN" b="0" i="0" dirty="0">
                <a:effectLst/>
                <a:latin typeface="微软雅黑" panose="020B0503020204020204" pitchFamily="34" charset="-122"/>
                <a:ea typeface="微软雅黑" panose="020B0503020204020204" pitchFamily="34" charset="-122"/>
              </a:rPr>
              <a:t>CRT</a:t>
            </a:r>
            <a:r>
              <a:rPr lang="zh-CN" altLang="en-US" b="0" i="0" dirty="0">
                <a:effectLst/>
                <a:latin typeface="微软雅黑" panose="020B0503020204020204" pitchFamily="34" charset="-122"/>
                <a:ea typeface="微软雅黑" panose="020B0503020204020204" pitchFamily="34" charset="-122"/>
              </a:rPr>
              <a:t>及完全手术切除后仍有病理学残留的食管癌或胃食管连接部癌的患者的疗效与安全性。</a:t>
            </a:r>
            <a:endParaRPr lang="en-US" altLang="zh-CN" dirty="0"/>
          </a:p>
          <a:p>
            <a:r>
              <a:rPr lang="zh-CN" altLang="en-US" dirty="0"/>
              <a:t>研究结果提示无论 </a:t>
            </a:r>
            <a:r>
              <a:rPr lang="en-US" altLang="zh-CN" dirty="0"/>
              <a:t>TPS </a:t>
            </a:r>
            <a:r>
              <a:rPr lang="zh-CN" altLang="en-US" dirty="0"/>
              <a:t>状态如何，这都会使患者受益，并且后期使用 </a:t>
            </a:r>
            <a:r>
              <a:rPr lang="en-US" altLang="zh-CN" dirty="0"/>
              <a:t>nivolumab </a:t>
            </a:r>
            <a:r>
              <a:rPr lang="zh-CN" altLang="en-US" dirty="0"/>
              <a:t>治疗优于早期治疗。 术前或早期检查点抑制剂治疗会更好吗？ 我们等待 </a:t>
            </a:r>
            <a:r>
              <a:rPr lang="en-US" altLang="zh-CN" dirty="0"/>
              <a:t>MATTERHORN </a:t>
            </a:r>
            <a:r>
              <a:rPr lang="zh-CN" altLang="en-US" dirty="0"/>
              <a:t>和 </a:t>
            </a:r>
            <a:r>
              <a:rPr lang="en-US" altLang="zh-CN" dirty="0"/>
              <a:t>KEYNOTE 585 </a:t>
            </a:r>
            <a:r>
              <a:rPr lang="zh-CN" altLang="en-US" dirty="0"/>
              <a:t>以及其他试验的结果。</a:t>
            </a:r>
          </a:p>
        </p:txBody>
      </p:sp>
    </p:spTree>
    <p:extLst>
      <p:ext uri="{BB962C8B-B14F-4D97-AF65-F5344CB8AC3E}">
        <p14:creationId xmlns:p14="http://schemas.microsoft.com/office/powerpoint/2010/main" val="310053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因此，接下来是第二个报告，</a:t>
            </a:r>
            <a:r>
              <a:rPr lang="zh-CN" altLang="en-US" b="0" i="0" dirty="0">
                <a:solidFill>
                  <a:srgbClr val="000000"/>
                </a:solidFill>
                <a:effectLst/>
                <a:latin typeface="-apple-system"/>
              </a:rPr>
              <a:t>来自中山大学肿瘤防治中心的袁庶强教授团队进行了一项前瞻性、随机、开放标签的</a:t>
            </a:r>
            <a:r>
              <a:rPr lang="en-US" altLang="zh-CN" b="0" i="0" dirty="0">
                <a:solidFill>
                  <a:srgbClr val="000000"/>
                </a:solidFill>
                <a:effectLst/>
                <a:latin typeface="-apple-system"/>
              </a:rPr>
              <a:t>II</a:t>
            </a:r>
            <a:r>
              <a:rPr lang="zh-CN" altLang="en-US" b="0" i="0" dirty="0">
                <a:solidFill>
                  <a:srgbClr val="000000"/>
                </a:solidFill>
                <a:effectLst/>
                <a:latin typeface="-apple-system"/>
              </a:rPr>
              <a:t>期试验，评估了在局部晚期可切除胃癌或</a:t>
            </a:r>
            <a:r>
              <a:rPr lang="en-US" altLang="zh-CN" b="0" i="0" dirty="0">
                <a:solidFill>
                  <a:srgbClr val="000000"/>
                </a:solidFill>
                <a:effectLst/>
                <a:latin typeface="-apple-system"/>
              </a:rPr>
              <a:t>GEJ</a:t>
            </a:r>
            <a:r>
              <a:rPr lang="zh-CN" altLang="en-US" b="0" i="0" dirty="0">
                <a:solidFill>
                  <a:srgbClr val="000000"/>
                </a:solidFill>
                <a:effectLst/>
                <a:latin typeface="-apple-system"/>
              </a:rPr>
              <a:t>癌患者围手术期化疗中添加</a:t>
            </a:r>
            <a:r>
              <a:rPr lang="en-US" altLang="zh-CN" b="0" i="0" dirty="0">
                <a:solidFill>
                  <a:srgbClr val="000000"/>
                </a:solidFill>
                <a:effectLst/>
                <a:latin typeface="-apple-system"/>
              </a:rPr>
              <a:t>PD-1</a:t>
            </a:r>
            <a:r>
              <a:rPr lang="zh-CN" altLang="en-US" b="0" i="0" dirty="0">
                <a:solidFill>
                  <a:srgbClr val="000000"/>
                </a:solidFill>
                <a:effectLst/>
                <a:latin typeface="-apple-system"/>
              </a:rPr>
              <a:t>抗体的有效性。</a:t>
            </a:r>
            <a:endParaRPr lang="zh-CN" altLang="en-US" dirty="0"/>
          </a:p>
        </p:txBody>
      </p:sp>
    </p:spTree>
    <p:extLst>
      <p:ext uri="{BB962C8B-B14F-4D97-AF65-F5344CB8AC3E}">
        <p14:creationId xmlns:p14="http://schemas.microsoft.com/office/powerpoint/2010/main" val="71945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研究设计相当简单。入组患者为高危临床</a:t>
            </a:r>
            <a:r>
              <a:rPr lang="en-US" altLang="zh-CN" b="0" i="0" dirty="0">
                <a:solidFill>
                  <a:srgbClr val="24292F"/>
                </a:solidFill>
                <a:effectLst/>
                <a:latin typeface="-apple-system"/>
              </a:rPr>
              <a:t>III</a:t>
            </a:r>
            <a:r>
              <a:rPr lang="zh-CN" altLang="en-US" b="0" i="0" dirty="0">
                <a:solidFill>
                  <a:srgbClr val="24292F"/>
                </a:solidFill>
                <a:effectLst/>
                <a:latin typeface="-apple-system"/>
              </a:rPr>
              <a:t>期胃癌。</a:t>
            </a:r>
            <a:r>
              <a:rPr lang="zh-CN" altLang="en-US" b="0" i="0" dirty="0">
                <a:solidFill>
                  <a:srgbClr val="000000"/>
                </a:solidFill>
                <a:effectLst/>
                <a:latin typeface="-apple-system"/>
              </a:rPr>
              <a:t>随机（</a:t>
            </a:r>
            <a:r>
              <a:rPr lang="en-US" altLang="zh-CN" b="0" i="0" dirty="0">
                <a:solidFill>
                  <a:srgbClr val="000000"/>
                </a:solidFill>
                <a:effectLst/>
                <a:latin typeface="-apple-system"/>
              </a:rPr>
              <a:t>1:1</a:t>
            </a:r>
            <a:r>
              <a:rPr lang="zh-CN" altLang="en-US" b="0" i="0" dirty="0">
                <a:solidFill>
                  <a:srgbClr val="000000"/>
                </a:solidFill>
                <a:effectLst/>
                <a:latin typeface="-apple-system"/>
              </a:rPr>
              <a:t>）分为接受</a:t>
            </a:r>
            <a:r>
              <a:rPr lang="en-US" altLang="zh-CN" b="0" i="0" dirty="0">
                <a:solidFill>
                  <a:srgbClr val="000000"/>
                </a:solidFill>
                <a:effectLst/>
                <a:latin typeface="-apple-system"/>
              </a:rPr>
              <a:t>3</a:t>
            </a:r>
            <a:r>
              <a:rPr lang="zh-CN" altLang="en-US" b="0" i="0" dirty="0">
                <a:solidFill>
                  <a:srgbClr val="000000"/>
                </a:solidFill>
                <a:effectLst/>
                <a:latin typeface="-apple-system"/>
              </a:rPr>
              <a:t>个术前和</a:t>
            </a:r>
            <a:r>
              <a:rPr lang="en-US" altLang="zh-CN" b="0" i="0" dirty="0">
                <a:solidFill>
                  <a:srgbClr val="000000"/>
                </a:solidFill>
                <a:effectLst/>
                <a:latin typeface="-apple-system"/>
              </a:rPr>
              <a:t>5</a:t>
            </a:r>
            <a:r>
              <a:rPr lang="zh-CN" altLang="en-US" b="0" i="0" dirty="0">
                <a:solidFill>
                  <a:srgbClr val="000000"/>
                </a:solidFill>
                <a:effectLst/>
                <a:latin typeface="-apple-system"/>
              </a:rPr>
              <a:t>个术后的</a:t>
            </a:r>
            <a:r>
              <a:rPr lang="en-US" altLang="zh-CN" b="0" i="0" dirty="0">
                <a:solidFill>
                  <a:srgbClr val="000000"/>
                </a:solidFill>
                <a:effectLst/>
                <a:latin typeface="-apple-system"/>
              </a:rPr>
              <a:t>3</a:t>
            </a:r>
            <a:r>
              <a:rPr lang="zh-CN" altLang="en-US" b="0" i="0" dirty="0">
                <a:solidFill>
                  <a:srgbClr val="000000"/>
                </a:solidFill>
                <a:effectLst/>
                <a:latin typeface="-apple-system"/>
              </a:rPr>
              <a:t>个周期的</a:t>
            </a:r>
            <a:r>
              <a:rPr lang="en-US" altLang="zh-CN" b="0" i="0" dirty="0">
                <a:solidFill>
                  <a:srgbClr val="000000"/>
                </a:solidFill>
                <a:effectLst/>
                <a:latin typeface="-apple-system"/>
              </a:rPr>
              <a:t>SOX/XELOX</a:t>
            </a:r>
            <a:r>
              <a:rPr lang="zh-CN" altLang="en-US" b="0" i="0" dirty="0">
                <a:solidFill>
                  <a:srgbClr val="000000"/>
                </a:solidFill>
                <a:effectLst/>
                <a:latin typeface="-apple-system"/>
              </a:rPr>
              <a:t>治疗（</a:t>
            </a:r>
            <a:r>
              <a:rPr lang="en-US" altLang="zh-CN" b="0" i="0" dirty="0">
                <a:solidFill>
                  <a:srgbClr val="000000"/>
                </a:solidFill>
                <a:effectLst/>
                <a:latin typeface="-apple-system"/>
              </a:rPr>
              <a:t>C</a:t>
            </a:r>
            <a:r>
              <a:rPr lang="zh-CN" altLang="en-US" b="0" i="0" dirty="0">
                <a:solidFill>
                  <a:srgbClr val="000000"/>
                </a:solidFill>
                <a:effectLst/>
                <a:latin typeface="-apple-system"/>
              </a:rPr>
              <a:t>组）或</a:t>
            </a:r>
            <a:r>
              <a:rPr lang="en-US" altLang="zh-CN" b="0" i="0" dirty="0">
                <a:solidFill>
                  <a:srgbClr val="000000"/>
                </a:solidFill>
                <a:effectLst/>
                <a:latin typeface="-apple-system"/>
              </a:rPr>
              <a:t>PD-1</a:t>
            </a:r>
            <a:r>
              <a:rPr lang="zh-CN" altLang="en-US" b="0" i="0" dirty="0">
                <a:solidFill>
                  <a:srgbClr val="000000"/>
                </a:solidFill>
                <a:effectLst/>
                <a:latin typeface="-apple-system"/>
              </a:rPr>
              <a:t>抗体</a:t>
            </a:r>
            <a:r>
              <a:rPr lang="en-US" altLang="zh-CN" b="0" i="0" dirty="0" err="1">
                <a:solidFill>
                  <a:srgbClr val="000000"/>
                </a:solidFill>
                <a:effectLst/>
                <a:latin typeface="-apple-system"/>
              </a:rPr>
              <a:t>toripalimab</a:t>
            </a:r>
            <a:r>
              <a:rPr lang="zh-CN" altLang="en-US" b="0" i="0" dirty="0">
                <a:solidFill>
                  <a:srgbClr val="000000"/>
                </a:solidFill>
                <a:effectLst/>
                <a:latin typeface="-apple-system"/>
              </a:rPr>
              <a:t>联合</a:t>
            </a:r>
            <a:r>
              <a:rPr lang="en-US" altLang="zh-CN" b="0" i="0" dirty="0">
                <a:solidFill>
                  <a:srgbClr val="000000"/>
                </a:solidFill>
                <a:effectLst/>
                <a:latin typeface="-apple-system"/>
              </a:rPr>
              <a:t>SOX/XELOX</a:t>
            </a:r>
            <a:r>
              <a:rPr lang="zh-CN" altLang="en-US" b="0" i="0" dirty="0">
                <a:solidFill>
                  <a:srgbClr val="000000"/>
                </a:solidFill>
                <a:effectLst/>
                <a:latin typeface="-apple-system"/>
              </a:rPr>
              <a:t>，随后接受</a:t>
            </a:r>
            <a:r>
              <a:rPr lang="en-US" altLang="zh-CN" b="0" i="0" dirty="0" err="1">
                <a:solidFill>
                  <a:srgbClr val="000000"/>
                </a:solidFill>
                <a:effectLst/>
                <a:latin typeface="-apple-system"/>
              </a:rPr>
              <a:t>toripalimab</a:t>
            </a:r>
            <a:r>
              <a:rPr lang="zh-CN" altLang="en-US" b="0" i="0" dirty="0">
                <a:solidFill>
                  <a:srgbClr val="000000"/>
                </a:solidFill>
                <a:effectLst/>
                <a:latin typeface="-apple-system"/>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特瑞普利单抗</a:t>
            </a:r>
            <a:r>
              <a:rPr lang="zh-CN" altLang="en-US" b="0" i="0" dirty="0">
                <a:solidFill>
                  <a:srgbClr val="000000"/>
                </a:solidFill>
                <a:effectLst/>
                <a:latin typeface="-apple-system"/>
              </a:rPr>
              <a:t>）治疗</a:t>
            </a:r>
            <a:r>
              <a:rPr lang="en-US" altLang="zh-CN" b="0" i="0" dirty="0">
                <a:solidFill>
                  <a:srgbClr val="000000"/>
                </a:solidFill>
                <a:effectLst/>
                <a:latin typeface="-apple-system"/>
              </a:rPr>
              <a:t>6</a:t>
            </a:r>
            <a:r>
              <a:rPr lang="zh-CN" altLang="en-US" b="0" i="0" dirty="0">
                <a:solidFill>
                  <a:srgbClr val="000000"/>
                </a:solidFill>
                <a:effectLst/>
                <a:latin typeface="-apple-system"/>
              </a:rPr>
              <a:t>个月（</a:t>
            </a:r>
            <a:r>
              <a:rPr lang="en-US" altLang="zh-CN" b="0" i="0" dirty="0">
                <a:solidFill>
                  <a:srgbClr val="000000"/>
                </a:solidFill>
                <a:effectLst/>
                <a:latin typeface="-apple-system"/>
              </a:rPr>
              <a:t>C+T</a:t>
            </a:r>
            <a:r>
              <a:rPr lang="zh-CN" altLang="en-US" b="0" i="0" dirty="0">
                <a:solidFill>
                  <a:srgbClr val="000000"/>
                </a:solidFill>
                <a:effectLst/>
                <a:latin typeface="-apple-system"/>
              </a:rPr>
              <a:t>组）。</a:t>
            </a:r>
            <a:endParaRPr lang="en-US" altLang="zh-CN" b="0" i="0" dirty="0">
              <a:solidFill>
                <a:srgbClr val="24292F"/>
              </a:solidFill>
              <a:effectLst/>
              <a:latin typeface="-apple-system"/>
            </a:endParaRPr>
          </a:p>
        </p:txBody>
      </p:sp>
    </p:spTree>
    <p:extLst>
      <p:ext uri="{BB962C8B-B14F-4D97-AF65-F5344CB8AC3E}">
        <p14:creationId xmlns:p14="http://schemas.microsoft.com/office/powerpoint/2010/main" val="2898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在讨论这个问题之前，我们回顾一下目前的一些背景情况。辅助化疗在胃癌中显然是有效的。</a:t>
            </a:r>
            <a:endParaRPr lang="en-US" altLang="zh-CN" b="0" i="0" dirty="0">
              <a:solidFill>
                <a:srgbClr val="24292F"/>
              </a:solidFill>
              <a:effectLst/>
              <a:latin typeface="-apple-system"/>
            </a:endParaRPr>
          </a:p>
          <a:p>
            <a:r>
              <a:rPr lang="zh-CN" altLang="en-US" dirty="0"/>
              <a:t>局部晚期胃癌 </a:t>
            </a:r>
            <a:r>
              <a:rPr lang="en-US" altLang="zh-CN" dirty="0"/>
              <a:t>D2 </a:t>
            </a:r>
            <a:r>
              <a:rPr lang="zh-CN" altLang="en-US" dirty="0"/>
              <a:t>切除后，一年的 </a:t>
            </a:r>
            <a:r>
              <a:rPr lang="en-US" altLang="zh-CN" dirty="0"/>
              <a:t>S-1 </a:t>
            </a:r>
            <a:r>
              <a:rPr lang="zh-CN" altLang="en-US" dirty="0"/>
              <a:t>治疗或六个月的</a:t>
            </a:r>
            <a:r>
              <a:rPr lang="en-US" altLang="zh-CN" dirty="0"/>
              <a:t>CAPOX</a:t>
            </a:r>
            <a:r>
              <a:rPr lang="zh-CN" altLang="en-US" dirty="0"/>
              <a:t>辅助化疗为目前可接受的标准。</a:t>
            </a:r>
            <a:endParaRPr lang="en-US" altLang="zh-CN" dirty="0"/>
          </a:p>
          <a:p>
            <a:r>
              <a:rPr lang="zh-CN" altLang="en-US" b="0" i="0" dirty="0">
                <a:solidFill>
                  <a:srgbClr val="24292F"/>
                </a:solidFill>
                <a:effectLst/>
                <a:latin typeface="-apple-system"/>
              </a:rPr>
              <a:t>然而，在</a:t>
            </a:r>
            <a:r>
              <a:rPr lang="en-US" altLang="zh-CN" b="0" i="0" dirty="0">
                <a:solidFill>
                  <a:srgbClr val="24292F"/>
                </a:solidFill>
                <a:effectLst/>
                <a:latin typeface="-apple-system"/>
              </a:rPr>
              <a:t>III</a:t>
            </a:r>
            <a:r>
              <a:rPr lang="zh-CN" altLang="en-US" b="0" i="0" dirty="0">
                <a:solidFill>
                  <a:srgbClr val="24292F"/>
                </a:solidFill>
                <a:effectLst/>
                <a:latin typeface="-apple-system"/>
              </a:rPr>
              <a:t>期或淋巴结阳性的胃癌患者</a:t>
            </a:r>
            <a:r>
              <a:rPr lang="en-US" altLang="zh-CN" b="0" i="0" dirty="0">
                <a:solidFill>
                  <a:srgbClr val="24292F"/>
                </a:solidFill>
                <a:effectLst/>
                <a:latin typeface="-apple-system"/>
              </a:rPr>
              <a:t>D-2</a:t>
            </a:r>
            <a:r>
              <a:rPr lang="zh-CN" altLang="en-US" b="0" i="0" dirty="0">
                <a:solidFill>
                  <a:srgbClr val="24292F"/>
                </a:solidFill>
                <a:effectLst/>
                <a:latin typeface="-apple-system"/>
              </a:rPr>
              <a:t>手术切除后，联合化疗优于</a:t>
            </a:r>
            <a:r>
              <a:rPr lang="en-US" altLang="zh-CN" b="0" i="0" dirty="0">
                <a:solidFill>
                  <a:srgbClr val="24292F"/>
                </a:solidFill>
                <a:effectLst/>
                <a:latin typeface="-apple-system"/>
              </a:rPr>
              <a:t>S-1</a:t>
            </a:r>
            <a:r>
              <a:rPr lang="zh-CN" altLang="en-US" b="0" i="0" dirty="0">
                <a:solidFill>
                  <a:srgbClr val="24292F"/>
                </a:solidFill>
                <a:effectLst/>
                <a:latin typeface="-apple-system"/>
              </a:rPr>
              <a:t>单药治疗。在</a:t>
            </a:r>
            <a:r>
              <a:rPr lang="en-US" altLang="zh-CN" b="0" i="0" dirty="0">
                <a:solidFill>
                  <a:srgbClr val="24292F"/>
                </a:solidFill>
                <a:effectLst/>
                <a:latin typeface="-apple-system"/>
              </a:rPr>
              <a:t>JACCRO-GC07</a:t>
            </a:r>
            <a:r>
              <a:rPr lang="zh-CN" altLang="en-US" b="0" i="0" dirty="0">
                <a:solidFill>
                  <a:srgbClr val="24292F"/>
                </a:solidFill>
                <a:effectLst/>
                <a:latin typeface="-apple-system"/>
              </a:rPr>
              <a:t>研究中，对于根治术后</a:t>
            </a:r>
            <a:r>
              <a:rPr lang="en-US" altLang="zh-CN" b="0" i="0" dirty="0">
                <a:solidFill>
                  <a:srgbClr val="24292F"/>
                </a:solidFill>
                <a:effectLst/>
                <a:latin typeface="-apple-system"/>
              </a:rPr>
              <a:t>III</a:t>
            </a:r>
            <a:r>
              <a:rPr lang="zh-CN" altLang="en-US" b="0" i="0" dirty="0">
                <a:solidFill>
                  <a:srgbClr val="24292F"/>
                </a:solidFill>
                <a:effectLst/>
                <a:latin typeface="-apple-system"/>
              </a:rPr>
              <a:t>期胃癌患者，多西他赛加</a:t>
            </a:r>
            <a:r>
              <a:rPr lang="en-US" altLang="zh-CN" b="0" i="0" dirty="0">
                <a:solidFill>
                  <a:srgbClr val="24292F"/>
                </a:solidFill>
                <a:effectLst/>
                <a:latin typeface="-apple-system"/>
              </a:rPr>
              <a:t>S-1</a:t>
            </a:r>
            <a:r>
              <a:rPr lang="zh-CN" altLang="en-US" b="0" i="0" dirty="0">
                <a:solidFill>
                  <a:srgbClr val="24292F"/>
                </a:solidFill>
                <a:effectLst/>
                <a:latin typeface="-apple-system"/>
              </a:rPr>
              <a:t>优于</a:t>
            </a:r>
            <a:r>
              <a:rPr lang="en-US" altLang="zh-CN" b="0" i="0" dirty="0">
                <a:solidFill>
                  <a:srgbClr val="24292F"/>
                </a:solidFill>
                <a:effectLst/>
                <a:latin typeface="-apple-system"/>
              </a:rPr>
              <a:t>S-1</a:t>
            </a:r>
            <a:r>
              <a:rPr lang="zh-CN" altLang="en-US" b="0" i="0" dirty="0">
                <a:solidFill>
                  <a:srgbClr val="24292F"/>
                </a:solidFill>
                <a:effectLst/>
                <a:latin typeface="-apple-system"/>
              </a:rPr>
              <a:t>单药治疗，同样，在</a:t>
            </a:r>
            <a:r>
              <a:rPr lang="en-US" altLang="zh-CN" b="0" i="0" dirty="0">
                <a:solidFill>
                  <a:srgbClr val="24292F"/>
                </a:solidFill>
                <a:effectLst/>
                <a:latin typeface="-apple-system"/>
              </a:rPr>
              <a:t>ARTIST 2</a:t>
            </a:r>
            <a:r>
              <a:rPr lang="zh-CN" altLang="en-US" b="0" i="0" dirty="0">
                <a:solidFill>
                  <a:srgbClr val="24292F"/>
                </a:solidFill>
                <a:effectLst/>
                <a:latin typeface="-apple-system"/>
              </a:rPr>
              <a:t>研究中，对于淋巴结阳性的术后胃癌患者，</a:t>
            </a:r>
            <a:r>
              <a:rPr lang="en-US" altLang="zh-CN" b="0" i="0" dirty="0">
                <a:solidFill>
                  <a:srgbClr val="24292F"/>
                </a:solidFill>
                <a:effectLst/>
                <a:latin typeface="-apple-system"/>
              </a:rPr>
              <a:t>6</a:t>
            </a:r>
            <a:r>
              <a:rPr lang="zh-CN" altLang="en-US" b="0" i="0" dirty="0">
                <a:solidFill>
                  <a:srgbClr val="24292F"/>
                </a:solidFill>
                <a:effectLst/>
                <a:latin typeface="-apple-system"/>
              </a:rPr>
              <a:t>个月的</a:t>
            </a:r>
            <a:r>
              <a:rPr lang="en-US" altLang="zh-CN" b="0" i="0" dirty="0">
                <a:solidFill>
                  <a:srgbClr val="24292F"/>
                </a:solidFill>
                <a:effectLst/>
                <a:latin typeface="-apple-system"/>
              </a:rPr>
              <a:t>SOX</a:t>
            </a:r>
            <a:r>
              <a:rPr lang="zh-CN" altLang="en-US" b="0" i="0" dirty="0">
                <a:solidFill>
                  <a:srgbClr val="24292F"/>
                </a:solidFill>
                <a:effectLst/>
                <a:latin typeface="-apple-system"/>
              </a:rPr>
              <a:t>方案治疗优于</a:t>
            </a:r>
            <a:r>
              <a:rPr lang="en-US" altLang="zh-CN" b="0" i="0" dirty="0">
                <a:solidFill>
                  <a:srgbClr val="24292F"/>
                </a:solidFill>
                <a:effectLst/>
                <a:latin typeface="-apple-system"/>
              </a:rPr>
              <a:t>S-1</a:t>
            </a:r>
            <a:r>
              <a:rPr lang="zh-CN" altLang="en-US" b="0" i="0" dirty="0">
                <a:solidFill>
                  <a:srgbClr val="24292F"/>
                </a:solidFill>
                <a:effectLst/>
                <a:latin typeface="-apple-system"/>
              </a:rPr>
              <a:t>单药治疗。</a:t>
            </a:r>
            <a:endParaRPr lang="en-US" altLang="zh-CN" b="0" i="0" dirty="0">
              <a:solidFill>
                <a:srgbClr val="24292F"/>
              </a:solidFill>
              <a:effectLst/>
              <a:latin typeface="-apple-system"/>
            </a:endParaRPr>
          </a:p>
          <a:p>
            <a:r>
              <a:rPr lang="zh-CN" altLang="en-US" b="0" i="0" dirty="0">
                <a:solidFill>
                  <a:srgbClr val="24292F"/>
                </a:solidFill>
                <a:effectLst/>
                <a:latin typeface="-apple-system"/>
              </a:rPr>
              <a:t>在西方，胃癌手术前后都会接受化疗。从最近的</a:t>
            </a:r>
            <a:r>
              <a:rPr lang="en-US" altLang="zh-CN" b="0" i="0" dirty="0">
                <a:solidFill>
                  <a:srgbClr val="24292F"/>
                </a:solidFill>
                <a:effectLst/>
                <a:latin typeface="-apple-system"/>
              </a:rPr>
              <a:t>FLOT-4</a:t>
            </a:r>
            <a:r>
              <a:rPr lang="zh-CN" altLang="en-US" b="0" i="0" dirty="0">
                <a:solidFill>
                  <a:srgbClr val="24292F"/>
                </a:solidFill>
                <a:effectLst/>
                <a:latin typeface="-apple-system"/>
              </a:rPr>
              <a:t>研究中我们知道，</a:t>
            </a:r>
            <a:r>
              <a:rPr lang="en-US" altLang="zh-CN" b="0" i="0" dirty="0">
                <a:solidFill>
                  <a:srgbClr val="24292F"/>
                </a:solidFill>
                <a:effectLst/>
                <a:latin typeface="-apple-system"/>
              </a:rPr>
              <a:t>FLOT</a:t>
            </a:r>
            <a:r>
              <a:rPr lang="zh-CN" altLang="en-US" b="0" i="0" dirty="0">
                <a:solidFill>
                  <a:srgbClr val="24292F"/>
                </a:solidFill>
                <a:effectLst/>
                <a:latin typeface="-apple-system"/>
              </a:rPr>
              <a:t>方案优于</a:t>
            </a:r>
            <a:r>
              <a:rPr lang="en-US" altLang="zh-CN" b="0" i="0" dirty="0">
                <a:solidFill>
                  <a:srgbClr val="24292F"/>
                </a:solidFill>
                <a:effectLst/>
                <a:latin typeface="-apple-system"/>
              </a:rPr>
              <a:t>ECF</a:t>
            </a:r>
            <a:r>
              <a:rPr lang="zh-CN" altLang="en-US" b="0" i="0" dirty="0">
                <a:solidFill>
                  <a:srgbClr val="24292F"/>
                </a:solidFill>
                <a:effectLst/>
                <a:latin typeface="-apple-system"/>
              </a:rPr>
              <a:t>方案。</a:t>
            </a:r>
            <a:endParaRPr lang="zh-CN" altLang="en-US" dirty="0"/>
          </a:p>
        </p:txBody>
      </p:sp>
    </p:spTree>
    <p:extLst>
      <p:ext uri="{BB962C8B-B14F-4D97-AF65-F5344CB8AC3E}">
        <p14:creationId xmlns:p14="http://schemas.microsoft.com/office/powerpoint/2010/main" val="241970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apple-system"/>
              </a:rPr>
              <a:t>主要终点为病理学完全退缩</a:t>
            </a:r>
            <a:r>
              <a:rPr lang="en-US" altLang="zh-CN" b="0" i="0" dirty="0">
                <a:solidFill>
                  <a:srgbClr val="000000"/>
                </a:solidFill>
                <a:effectLst/>
                <a:latin typeface="-apple-system"/>
              </a:rPr>
              <a:t>/</a:t>
            </a:r>
            <a:r>
              <a:rPr lang="zh-CN" altLang="en-US" b="0" i="0" dirty="0">
                <a:solidFill>
                  <a:srgbClr val="000000"/>
                </a:solidFill>
                <a:effectLst/>
                <a:latin typeface="-apple-system"/>
              </a:rPr>
              <a:t>中度退缩率（</a:t>
            </a:r>
            <a:r>
              <a:rPr lang="en-US" altLang="zh-CN" b="0" i="0" dirty="0">
                <a:solidFill>
                  <a:srgbClr val="000000"/>
                </a:solidFill>
                <a:effectLst/>
                <a:latin typeface="-apple-system"/>
              </a:rPr>
              <a:t>TRG 0/1</a:t>
            </a:r>
            <a:r>
              <a:rPr lang="zh-CN" altLang="en-US" b="0" i="0" dirty="0">
                <a:solidFill>
                  <a:srgbClr val="000000"/>
                </a:solidFill>
                <a:effectLst/>
                <a:latin typeface="-apple-system"/>
              </a:rPr>
              <a:t>）</a:t>
            </a:r>
            <a:endParaRPr lang="zh-CN" altLang="en-US" dirty="0"/>
          </a:p>
        </p:txBody>
      </p:sp>
    </p:spTree>
    <p:extLst>
      <p:ext uri="{BB962C8B-B14F-4D97-AF65-F5344CB8AC3E}">
        <p14:creationId xmlns:p14="http://schemas.microsoft.com/office/powerpoint/2010/main" val="268868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因此，这项研究确实达到了终点。 病理完全缓解率从 </a:t>
            </a:r>
            <a:r>
              <a:rPr lang="en-US" altLang="zh-CN" dirty="0"/>
              <a:t>7% </a:t>
            </a:r>
            <a:r>
              <a:rPr lang="zh-CN" altLang="en-US" dirty="0"/>
              <a:t>显着提高到 </a:t>
            </a:r>
            <a:r>
              <a:rPr lang="en-US" altLang="zh-CN" dirty="0"/>
              <a:t>22%</a:t>
            </a:r>
            <a:r>
              <a:rPr lang="zh-CN" altLang="en-US" dirty="0"/>
              <a:t>，</a:t>
            </a:r>
            <a:r>
              <a:rPr lang="zh-CN" altLang="en-US" b="0" i="0" dirty="0">
                <a:solidFill>
                  <a:srgbClr val="333333"/>
                </a:solidFill>
                <a:effectLst/>
                <a:latin typeface="Microsoft YaHei" panose="020B0503020204020204" pitchFamily="34" charset="-122"/>
                <a:ea typeface="Microsoft YaHei" panose="020B0503020204020204" pitchFamily="34" charset="-122"/>
              </a:rPr>
              <a:t>病理学完全退缩和中度退缩</a:t>
            </a:r>
            <a:r>
              <a:rPr lang="zh-CN" altLang="en-US" b="0" i="0" dirty="0">
                <a:solidFill>
                  <a:srgbClr val="000000"/>
                </a:solidFill>
                <a:effectLst/>
                <a:latin typeface="-apple-system"/>
              </a:rPr>
              <a:t>的患者</a:t>
            </a:r>
            <a:r>
              <a:rPr lang="zh-CN" altLang="en-US" dirty="0"/>
              <a:t>翻了一番，达到了试验的主要终点。</a:t>
            </a:r>
          </a:p>
        </p:txBody>
      </p:sp>
    </p:spTree>
    <p:extLst>
      <p:ext uri="{BB962C8B-B14F-4D97-AF65-F5344CB8AC3E}">
        <p14:creationId xmlns:p14="http://schemas.microsoft.com/office/powerpoint/2010/main" val="313902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在肠型和弥漫型胃癌中，提示肠型受益更大。</a:t>
            </a:r>
            <a:endParaRPr lang="zh-CN" altLang="en-US" dirty="0"/>
          </a:p>
        </p:txBody>
      </p:sp>
    </p:spTree>
    <p:extLst>
      <p:ext uri="{BB962C8B-B14F-4D97-AF65-F5344CB8AC3E}">
        <p14:creationId xmlns:p14="http://schemas.microsoft.com/office/powerpoint/2010/main" val="2820723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最大的受益来自 </a:t>
            </a:r>
            <a:r>
              <a:rPr lang="en-US" altLang="zh-CN" dirty="0"/>
              <a:t>T</a:t>
            </a:r>
            <a:r>
              <a:rPr lang="zh-CN" altLang="en-US" dirty="0"/>
              <a:t>分期的</a:t>
            </a:r>
            <a:r>
              <a:rPr lang="en-US" altLang="zh-CN" dirty="0"/>
              <a:t> </a:t>
            </a:r>
            <a:r>
              <a:rPr lang="zh-CN" altLang="en-US" dirty="0"/>
              <a:t>降级。 我们并没有真正看到明显的节点降期。我们不喜欢进行交叉试验比较，</a:t>
            </a:r>
          </a:p>
        </p:txBody>
      </p:sp>
    </p:spTree>
    <p:extLst>
      <p:ext uri="{BB962C8B-B14F-4D97-AF65-F5344CB8AC3E}">
        <p14:creationId xmlns:p14="http://schemas.microsoft.com/office/powerpoint/2010/main" val="100814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但我们在去年的 </a:t>
            </a:r>
            <a:r>
              <a:rPr lang="en-US" altLang="zh-CN" dirty="0"/>
              <a:t>ASCO </a:t>
            </a:r>
            <a:r>
              <a:rPr lang="zh-CN" altLang="en-US" dirty="0"/>
              <a:t>上展示了来自德国的 </a:t>
            </a:r>
            <a:r>
              <a:rPr lang="en-US" altLang="zh-CN" dirty="0"/>
              <a:t>DANTE </a:t>
            </a:r>
            <a:r>
              <a:rPr lang="zh-CN" altLang="en-US" dirty="0"/>
              <a:t>试验，这是一项更大的随机 </a:t>
            </a:r>
            <a:r>
              <a:rPr lang="en-US" altLang="zh-CN" dirty="0"/>
              <a:t>II </a:t>
            </a:r>
            <a:r>
              <a:rPr lang="zh-CN" altLang="en-US" dirty="0"/>
              <a:t>期试验，将 </a:t>
            </a:r>
            <a:r>
              <a:rPr lang="en-US" altLang="zh-CN" dirty="0"/>
              <a:t>atezolizumab </a:t>
            </a:r>
            <a:r>
              <a:rPr lang="zh-CN" altLang="en-US" dirty="0">
                <a:solidFill>
                  <a:schemeClr val="tx1"/>
                </a:solidFill>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阿替利珠单抗</a:t>
            </a:r>
            <a:r>
              <a:rPr lang="zh-CN" altLang="en-US" dirty="0">
                <a:solidFill>
                  <a:schemeClr val="tx1"/>
                </a:solidFill>
              </a:rPr>
              <a:t>）</a:t>
            </a:r>
            <a:r>
              <a:rPr lang="zh-CN" altLang="en-US" dirty="0"/>
              <a:t>添加到胃癌围手术期 </a:t>
            </a:r>
            <a:r>
              <a:rPr lang="en-US" altLang="zh-CN" dirty="0"/>
              <a:t>FLOT </a:t>
            </a:r>
            <a:r>
              <a:rPr lang="zh-CN" altLang="en-US" dirty="0"/>
              <a:t>中。</a:t>
            </a:r>
          </a:p>
        </p:txBody>
      </p:sp>
    </p:spTree>
    <p:extLst>
      <p:ext uri="{BB962C8B-B14F-4D97-AF65-F5344CB8AC3E}">
        <p14:creationId xmlns:p14="http://schemas.microsoft.com/office/powerpoint/2010/main" val="975089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因此，如果我们比较当前研究</a:t>
            </a:r>
            <a:r>
              <a:rPr lang="en-US" altLang="zh-CN" b="0" i="0" dirty="0">
                <a:solidFill>
                  <a:srgbClr val="24292F"/>
                </a:solidFill>
                <a:effectLst/>
                <a:latin typeface="-apple-system"/>
              </a:rPr>
              <a:t>-</a:t>
            </a:r>
            <a:r>
              <a:rPr lang="en-US" altLang="zh-CN" b="0" i="0" dirty="0" err="1">
                <a:solidFill>
                  <a:srgbClr val="24292F"/>
                </a:solidFill>
                <a:effectLst/>
                <a:latin typeface="-apple-system"/>
              </a:rPr>
              <a:t>toripalimab</a:t>
            </a:r>
            <a:r>
              <a:rPr lang="zh-CN" altLang="en-US" b="0" i="0" dirty="0">
                <a:solidFill>
                  <a:srgbClr val="000000"/>
                </a:solidFill>
                <a:effectLst/>
                <a:latin typeface="-apple-system"/>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特瑞普利单抗</a:t>
            </a:r>
            <a:r>
              <a:rPr lang="zh-CN" altLang="en-US" b="0" i="0" dirty="0">
                <a:solidFill>
                  <a:srgbClr val="000000"/>
                </a:solidFill>
                <a:effectLst/>
                <a:latin typeface="-apple-system"/>
              </a:rPr>
              <a:t>）</a:t>
            </a:r>
            <a:r>
              <a:rPr lang="zh-CN" altLang="en-US" b="0" i="0" dirty="0">
                <a:solidFill>
                  <a:srgbClr val="24292F"/>
                </a:solidFill>
                <a:effectLst/>
                <a:latin typeface="-apple-system"/>
              </a:rPr>
              <a:t>与</a:t>
            </a:r>
            <a:r>
              <a:rPr lang="en-US" altLang="zh-CN" b="0" i="0" dirty="0">
                <a:solidFill>
                  <a:srgbClr val="24292F"/>
                </a:solidFill>
                <a:effectLst/>
                <a:latin typeface="-apple-system"/>
              </a:rPr>
              <a:t>atezolizumab</a:t>
            </a:r>
            <a:r>
              <a:rPr lang="zh-CN" altLang="en-US" dirty="0">
                <a:solidFill>
                  <a:schemeClr val="tx1"/>
                </a:solidFill>
              </a:rPr>
              <a:t>（</a:t>
            </a:r>
            <a:r>
              <a:rPr lang="zh-CN" altLang="en-US" b="0" u="sng"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阿替利珠单抗</a:t>
            </a:r>
            <a:r>
              <a:rPr lang="zh-CN" altLang="en-US" dirty="0">
                <a:solidFill>
                  <a:schemeClr val="tx1"/>
                </a:solidFill>
              </a:rPr>
              <a:t>）</a:t>
            </a:r>
            <a:r>
              <a:rPr lang="en-US" altLang="zh-CN" b="0" i="0" dirty="0">
                <a:solidFill>
                  <a:srgbClr val="24292F"/>
                </a:solidFill>
                <a:effectLst/>
                <a:latin typeface="-apple-system"/>
              </a:rPr>
              <a:t>-</a:t>
            </a:r>
            <a:r>
              <a:rPr lang="zh-CN" altLang="en-US" b="0" i="0" dirty="0">
                <a:solidFill>
                  <a:srgbClr val="24292F"/>
                </a:solidFill>
                <a:effectLst/>
                <a:latin typeface="-apple-system"/>
              </a:rPr>
              <a:t>的数据，它们实际上非常相似。</a:t>
            </a:r>
            <a:r>
              <a:rPr lang="en-US" altLang="zh-CN" b="0" i="0" dirty="0" err="1">
                <a:solidFill>
                  <a:srgbClr val="24292F"/>
                </a:solidFill>
                <a:effectLst/>
                <a:latin typeface="-apple-system"/>
              </a:rPr>
              <a:t>toripalimab</a:t>
            </a:r>
            <a:r>
              <a:rPr lang="zh-CN" altLang="en-US" b="0" i="0" dirty="0">
                <a:solidFill>
                  <a:srgbClr val="000000"/>
                </a:solidFill>
                <a:effectLst/>
                <a:latin typeface="-apple-system"/>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特瑞普利单抗</a:t>
            </a:r>
            <a:r>
              <a:rPr lang="zh-CN" altLang="en-US" b="0" i="0" dirty="0">
                <a:solidFill>
                  <a:srgbClr val="000000"/>
                </a:solidFill>
                <a:effectLst/>
                <a:latin typeface="-apple-system"/>
              </a:rPr>
              <a:t>）</a:t>
            </a:r>
            <a:r>
              <a:rPr lang="zh-CN" altLang="en-US" b="0" i="0" dirty="0">
                <a:solidFill>
                  <a:srgbClr val="24292F"/>
                </a:solidFill>
                <a:effectLst/>
                <a:latin typeface="-apple-system"/>
              </a:rPr>
              <a:t>的</a:t>
            </a:r>
            <a:r>
              <a:rPr lang="en-US" altLang="zh-CN" b="0" i="0" dirty="0">
                <a:solidFill>
                  <a:srgbClr val="24292F"/>
                </a:solidFill>
                <a:effectLst/>
                <a:latin typeface="-apple-system"/>
              </a:rPr>
              <a:t>CR</a:t>
            </a:r>
            <a:r>
              <a:rPr lang="zh-CN" altLang="en-US" b="0" i="0" dirty="0">
                <a:solidFill>
                  <a:srgbClr val="24292F"/>
                </a:solidFill>
                <a:effectLst/>
                <a:latin typeface="-apple-system"/>
              </a:rPr>
              <a:t>率为</a:t>
            </a:r>
            <a:r>
              <a:rPr lang="en-US" altLang="zh-CN" b="0" i="0" dirty="0">
                <a:solidFill>
                  <a:srgbClr val="24292F"/>
                </a:solidFill>
                <a:effectLst/>
                <a:latin typeface="-apple-system"/>
              </a:rPr>
              <a:t>22</a:t>
            </a:r>
            <a:r>
              <a:rPr lang="zh-CN" altLang="en-US" b="0" i="0" dirty="0">
                <a:solidFill>
                  <a:srgbClr val="24292F"/>
                </a:solidFill>
                <a:effectLst/>
                <a:latin typeface="-apple-system"/>
              </a:rPr>
              <a:t>％，</a:t>
            </a:r>
            <a:r>
              <a:rPr lang="en-US" altLang="zh-CN" b="0" i="0" dirty="0">
                <a:solidFill>
                  <a:srgbClr val="24292F"/>
                </a:solidFill>
                <a:effectLst/>
                <a:latin typeface="-apple-system"/>
              </a:rPr>
              <a:t>atezolizumab </a:t>
            </a:r>
            <a:r>
              <a:rPr lang="zh-CN" altLang="en-US" dirty="0">
                <a:solidFill>
                  <a:schemeClr val="tx1"/>
                </a:solidFill>
              </a:rPr>
              <a:t>（</a:t>
            </a:r>
            <a:r>
              <a:rPr lang="zh-CN" altLang="en-US" b="0" u="sng"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阿替利珠单抗</a:t>
            </a:r>
            <a:r>
              <a:rPr lang="zh-CN" altLang="en-US" dirty="0">
                <a:solidFill>
                  <a:schemeClr val="tx1"/>
                </a:solidFill>
              </a:rPr>
              <a:t>）</a:t>
            </a:r>
            <a:r>
              <a:rPr lang="en-US" altLang="zh-CN" b="0" i="0" dirty="0">
                <a:solidFill>
                  <a:srgbClr val="24292F"/>
                </a:solidFill>
                <a:effectLst/>
                <a:latin typeface="-apple-system"/>
              </a:rPr>
              <a:t>FLOT</a:t>
            </a:r>
            <a:r>
              <a:rPr lang="zh-CN" altLang="en-US" b="0" i="0" dirty="0">
                <a:solidFill>
                  <a:srgbClr val="24292F"/>
                </a:solidFill>
                <a:effectLst/>
                <a:latin typeface="-apple-system"/>
              </a:rPr>
              <a:t>组为</a:t>
            </a:r>
            <a:r>
              <a:rPr lang="en-US" altLang="zh-CN" b="0" i="0" dirty="0">
                <a:solidFill>
                  <a:srgbClr val="24292F"/>
                </a:solidFill>
                <a:effectLst/>
                <a:latin typeface="-apple-system"/>
              </a:rPr>
              <a:t>24</a:t>
            </a:r>
            <a:r>
              <a:rPr lang="zh-CN" altLang="en-US" b="0" i="0" dirty="0">
                <a:solidFill>
                  <a:srgbClr val="24292F"/>
                </a:solidFill>
                <a:effectLst/>
                <a:latin typeface="-apple-system"/>
              </a:rPr>
              <a:t>％。</a:t>
            </a:r>
            <a:r>
              <a:rPr lang="en-US" altLang="zh-CN" b="0" i="0" dirty="0">
                <a:solidFill>
                  <a:srgbClr val="24292F"/>
                </a:solidFill>
                <a:effectLst/>
                <a:latin typeface="-apple-system"/>
              </a:rPr>
              <a:t>TRG 0 -</a:t>
            </a:r>
            <a:r>
              <a:rPr lang="zh-CN" altLang="en-US" b="0" i="0" dirty="0">
                <a:solidFill>
                  <a:srgbClr val="24292F"/>
                </a:solidFill>
                <a:effectLst/>
                <a:latin typeface="-apple-system"/>
              </a:rPr>
              <a:t> </a:t>
            </a:r>
            <a:r>
              <a:rPr lang="en-US" altLang="zh-CN" b="0" i="0" dirty="0">
                <a:solidFill>
                  <a:srgbClr val="24292F"/>
                </a:solidFill>
                <a:effectLst/>
                <a:latin typeface="-apple-system"/>
              </a:rPr>
              <a:t>1 </a:t>
            </a:r>
            <a:r>
              <a:rPr lang="zh-CN" altLang="en-US" b="0" i="0" dirty="0">
                <a:solidFill>
                  <a:srgbClr val="24292F"/>
                </a:solidFill>
                <a:effectLst/>
                <a:latin typeface="-apple-system"/>
              </a:rPr>
              <a:t>的组合，特瑞普利单抗为 </a:t>
            </a:r>
            <a:r>
              <a:rPr lang="en-US" altLang="zh-CN" b="0" i="0" dirty="0">
                <a:solidFill>
                  <a:srgbClr val="24292F"/>
                </a:solidFill>
                <a:effectLst/>
                <a:latin typeface="-apple-system"/>
              </a:rPr>
              <a:t>44%</a:t>
            </a:r>
            <a:r>
              <a:rPr lang="zh-CN" altLang="en-US" b="0" i="0" dirty="0">
                <a:solidFill>
                  <a:srgbClr val="24292F"/>
                </a:solidFill>
                <a:effectLst/>
                <a:latin typeface="-apple-system"/>
              </a:rPr>
              <a:t>，阿特珠单抗为 </a:t>
            </a:r>
            <a:r>
              <a:rPr lang="en-US" altLang="zh-CN" b="0" i="0" dirty="0">
                <a:solidFill>
                  <a:srgbClr val="24292F"/>
                </a:solidFill>
                <a:effectLst/>
                <a:latin typeface="-apple-system"/>
              </a:rPr>
              <a:t>49%</a:t>
            </a:r>
            <a:r>
              <a:rPr lang="zh-CN" altLang="en-US" b="0" i="0" dirty="0">
                <a:solidFill>
                  <a:srgbClr val="24292F"/>
                </a:solidFill>
                <a:effectLst/>
                <a:latin typeface="-apple-system"/>
              </a:rPr>
              <a:t>。</a:t>
            </a:r>
            <a:endParaRPr lang="en-US" altLang="zh-CN" b="0" i="0" dirty="0">
              <a:solidFill>
                <a:srgbClr val="24292F"/>
              </a:solidFill>
              <a:effectLst/>
              <a:latin typeface="-apple-system"/>
            </a:endParaRPr>
          </a:p>
          <a:p>
            <a:r>
              <a:rPr lang="zh-CN" altLang="en-US" dirty="0"/>
              <a:t>所以我认为目前的研究确实支持这种更高病理反应的观察结果，即在围手术期化疗中加入一种检查点抑制剂。</a:t>
            </a:r>
          </a:p>
        </p:txBody>
      </p:sp>
    </p:spTree>
    <p:extLst>
      <p:ext uri="{BB962C8B-B14F-4D97-AF65-F5344CB8AC3E}">
        <p14:creationId xmlns:p14="http://schemas.microsoft.com/office/powerpoint/2010/main" val="103811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但在 </a:t>
            </a:r>
            <a:r>
              <a:rPr lang="en-US" altLang="zh-CN" dirty="0"/>
              <a:t>DANTE </a:t>
            </a:r>
            <a:r>
              <a:rPr lang="zh-CN" altLang="en-US" dirty="0"/>
              <a:t>试验中，</a:t>
            </a:r>
            <a:r>
              <a:rPr lang="en-US" altLang="zh-CN" dirty="0"/>
              <a:t>atezolizumab </a:t>
            </a:r>
            <a:r>
              <a:rPr lang="zh-CN" altLang="en-US" dirty="0">
                <a:solidFill>
                  <a:schemeClr val="tx1"/>
                </a:solidFill>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阿替利珠单抗</a:t>
            </a:r>
            <a:r>
              <a:rPr lang="zh-CN" altLang="en-US" dirty="0">
                <a:solidFill>
                  <a:schemeClr val="tx1"/>
                </a:solidFill>
              </a:rPr>
              <a:t>）</a:t>
            </a:r>
            <a:r>
              <a:rPr lang="zh-CN" altLang="en-US" dirty="0"/>
              <a:t>的益处由 </a:t>
            </a:r>
            <a:r>
              <a:rPr lang="en-US" altLang="zh-CN" dirty="0"/>
              <a:t>CPS </a:t>
            </a:r>
            <a:r>
              <a:rPr lang="zh-CN" altLang="en-US" dirty="0"/>
              <a:t>评分和 </a:t>
            </a:r>
            <a:r>
              <a:rPr lang="en-US" altLang="zh-CN" dirty="0"/>
              <a:t>MSI </a:t>
            </a:r>
            <a:r>
              <a:rPr lang="zh-CN" altLang="en-US" dirty="0"/>
              <a:t>的状态决定。 </a:t>
            </a:r>
            <a:r>
              <a:rPr lang="en-US" altLang="zh-CN" dirty="0"/>
              <a:t>CPS&gt;= 10% </a:t>
            </a:r>
            <a:r>
              <a:rPr lang="zh-CN" altLang="en-US" dirty="0"/>
              <a:t>或 </a:t>
            </a:r>
            <a:r>
              <a:rPr lang="en-US" altLang="zh-CN" dirty="0"/>
              <a:t>MSI -H</a:t>
            </a:r>
            <a:r>
              <a:rPr lang="zh-CN" altLang="en-US" dirty="0"/>
              <a:t>的患者确实推动了这项研究的病理学获益。</a:t>
            </a:r>
          </a:p>
        </p:txBody>
      </p:sp>
    </p:spTree>
    <p:extLst>
      <p:ext uri="{BB962C8B-B14F-4D97-AF65-F5344CB8AC3E}">
        <p14:creationId xmlns:p14="http://schemas.microsoft.com/office/powerpoint/2010/main" val="278756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最后，再看一下淋巴结分期下降问题。对于</a:t>
            </a:r>
            <a:r>
              <a:rPr lang="en-US" altLang="zh-CN" b="0" i="0" dirty="0" err="1">
                <a:solidFill>
                  <a:srgbClr val="24292F"/>
                </a:solidFill>
                <a:effectLst/>
                <a:latin typeface="-apple-system"/>
              </a:rPr>
              <a:t>toripalimab</a:t>
            </a:r>
            <a:r>
              <a:rPr lang="zh-CN" altLang="en-US" b="0" i="0" dirty="0">
                <a:solidFill>
                  <a:srgbClr val="000000"/>
                </a:solidFill>
                <a:effectLst/>
                <a:latin typeface="-apple-system"/>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特瑞普利单抗</a:t>
            </a:r>
            <a:r>
              <a:rPr lang="zh-CN" altLang="en-US" b="0" i="0" dirty="0">
                <a:solidFill>
                  <a:srgbClr val="000000"/>
                </a:solidFill>
                <a:effectLst/>
                <a:latin typeface="-apple-system"/>
              </a:rPr>
              <a:t>）</a:t>
            </a:r>
            <a:r>
              <a:rPr lang="zh-CN" altLang="en-US" b="0" i="0" dirty="0">
                <a:solidFill>
                  <a:srgbClr val="24292F"/>
                </a:solidFill>
                <a:effectLst/>
                <a:latin typeface="-apple-system"/>
              </a:rPr>
              <a:t>而言，真正的受益在于</a:t>
            </a:r>
            <a:r>
              <a:rPr lang="en-US" altLang="zh-CN" b="0" i="0" dirty="0">
                <a:solidFill>
                  <a:srgbClr val="24292F"/>
                </a:solidFill>
                <a:effectLst/>
                <a:latin typeface="-apple-system"/>
              </a:rPr>
              <a:t>T</a:t>
            </a:r>
            <a:r>
              <a:rPr lang="zh-CN" altLang="en-US" b="0" i="0" dirty="0">
                <a:solidFill>
                  <a:srgbClr val="24292F"/>
                </a:solidFill>
                <a:effectLst/>
                <a:latin typeface="-apple-system"/>
              </a:rPr>
              <a:t>分期降低。实际上没有淋巴结分期下降。但是，在</a:t>
            </a:r>
            <a:r>
              <a:rPr lang="en-US" altLang="zh-CN" b="0" i="0" dirty="0">
                <a:solidFill>
                  <a:srgbClr val="24292F"/>
                </a:solidFill>
                <a:effectLst/>
                <a:latin typeface="-apple-system"/>
              </a:rPr>
              <a:t>FLOT</a:t>
            </a:r>
            <a:r>
              <a:rPr lang="zh-CN" altLang="en-US" b="0" i="0" dirty="0">
                <a:solidFill>
                  <a:srgbClr val="24292F"/>
                </a:solidFill>
                <a:effectLst/>
                <a:latin typeface="-apple-system"/>
              </a:rPr>
              <a:t>试验中，</a:t>
            </a:r>
            <a:r>
              <a:rPr lang="en-US" altLang="zh-CN" b="0" i="0" dirty="0">
                <a:solidFill>
                  <a:srgbClr val="24292F"/>
                </a:solidFill>
                <a:effectLst/>
                <a:latin typeface="-apple-system"/>
              </a:rPr>
              <a:t>atezolizumab</a:t>
            </a:r>
            <a:r>
              <a:rPr lang="zh-CN" altLang="en-US" dirty="0">
                <a:solidFill>
                  <a:schemeClr val="tx1"/>
                </a:solidFill>
              </a:rPr>
              <a:t>（</a:t>
            </a:r>
            <a:r>
              <a:rPr lang="zh-CN" altLang="en-US" b="0" u="sng"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阿替利珠单抗</a:t>
            </a:r>
            <a:r>
              <a:rPr lang="zh-CN" altLang="en-US" dirty="0">
                <a:solidFill>
                  <a:schemeClr val="tx1"/>
                </a:solidFill>
              </a:rPr>
              <a:t>）</a:t>
            </a:r>
            <a:r>
              <a:rPr lang="zh-CN" altLang="en-US" b="0" i="0" dirty="0">
                <a:solidFill>
                  <a:srgbClr val="24292F"/>
                </a:solidFill>
                <a:effectLst/>
                <a:latin typeface="-apple-system"/>
              </a:rPr>
              <a:t>使</a:t>
            </a:r>
            <a:r>
              <a:rPr lang="en-US" altLang="zh-CN" b="0" i="0" dirty="0">
                <a:solidFill>
                  <a:srgbClr val="24292F"/>
                </a:solidFill>
                <a:effectLst/>
                <a:latin typeface="-apple-system"/>
              </a:rPr>
              <a:t>FLOT</a:t>
            </a:r>
            <a:r>
              <a:rPr lang="zh-CN" altLang="en-US" b="0" i="0" dirty="0">
                <a:solidFill>
                  <a:srgbClr val="24292F"/>
                </a:solidFill>
                <a:effectLst/>
                <a:latin typeface="-apple-system"/>
              </a:rPr>
              <a:t>组的病理</a:t>
            </a:r>
            <a:r>
              <a:rPr lang="en-US" altLang="zh-CN" b="0" i="0" dirty="0">
                <a:solidFill>
                  <a:srgbClr val="24292F"/>
                </a:solidFill>
                <a:effectLst/>
                <a:latin typeface="-apple-system"/>
              </a:rPr>
              <a:t>N0</a:t>
            </a:r>
            <a:r>
              <a:rPr lang="zh-CN" altLang="en-US" b="0" i="0" dirty="0">
                <a:solidFill>
                  <a:srgbClr val="24292F"/>
                </a:solidFill>
                <a:effectLst/>
                <a:latin typeface="-apple-system"/>
              </a:rPr>
              <a:t>率提高了</a:t>
            </a:r>
            <a:r>
              <a:rPr lang="en-US" altLang="zh-CN" b="0" i="0" dirty="0">
                <a:solidFill>
                  <a:srgbClr val="24292F"/>
                </a:solidFill>
                <a:effectLst/>
                <a:latin typeface="-apple-system"/>
              </a:rPr>
              <a:t>15</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23677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因此，我的看法是：术前</a:t>
            </a:r>
            <a:r>
              <a:rPr lang="en-US" altLang="zh-CN" b="0" i="0" dirty="0" err="1">
                <a:solidFill>
                  <a:srgbClr val="24292F"/>
                </a:solidFill>
                <a:effectLst/>
                <a:latin typeface="-apple-system"/>
              </a:rPr>
              <a:t>toripalimab</a:t>
            </a:r>
            <a:r>
              <a:rPr lang="zh-CN" altLang="en-US" b="0" i="0" dirty="0">
                <a:solidFill>
                  <a:srgbClr val="000000"/>
                </a:solidFill>
                <a:effectLst/>
                <a:latin typeface="-apple-system"/>
              </a:rPr>
              <a:t>（</a:t>
            </a:r>
            <a:r>
              <a:rPr lang="zh-CN" altLang="en-US" b="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特瑞普利单抗</a:t>
            </a:r>
            <a:r>
              <a:rPr lang="zh-CN" altLang="en-US" b="0" i="0" dirty="0">
                <a:solidFill>
                  <a:srgbClr val="000000"/>
                </a:solidFill>
                <a:effectLst/>
                <a:latin typeface="-apple-system"/>
              </a:rPr>
              <a:t>）</a:t>
            </a:r>
            <a:r>
              <a:rPr lang="en-US" altLang="zh-CN" b="0" i="0" dirty="0">
                <a:solidFill>
                  <a:srgbClr val="24292F"/>
                </a:solidFill>
                <a:effectLst/>
                <a:latin typeface="-apple-system"/>
              </a:rPr>
              <a:t>-</a:t>
            </a:r>
            <a:r>
              <a:rPr lang="zh-CN" altLang="en-US" b="0" i="0" dirty="0">
                <a:solidFill>
                  <a:srgbClr val="24292F"/>
                </a:solidFill>
                <a:effectLst/>
                <a:latin typeface="-apple-system"/>
              </a:rPr>
              <a:t>将检查点抑制剂添加到术前化疗中改善了病理学完全和近乎完全反应。我们正在等待该研究中</a:t>
            </a:r>
            <a:r>
              <a:rPr lang="en-US" altLang="zh-CN" b="0" i="0" dirty="0">
                <a:solidFill>
                  <a:srgbClr val="24292F"/>
                </a:solidFill>
                <a:effectLst/>
                <a:latin typeface="-apple-system"/>
              </a:rPr>
              <a:t>MSI</a:t>
            </a:r>
            <a:r>
              <a:rPr lang="zh-CN" altLang="en-US" b="0" i="0" dirty="0">
                <a:solidFill>
                  <a:srgbClr val="24292F"/>
                </a:solidFill>
                <a:effectLst/>
                <a:latin typeface="-apple-system"/>
              </a:rPr>
              <a:t>和</a:t>
            </a:r>
            <a:r>
              <a:rPr lang="en-US" altLang="zh-CN" b="0" i="0" dirty="0">
                <a:solidFill>
                  <a:srgbClr val="24292F"/>
                </a:solidFill>
                <a:effectLst/>
                <a:latin typeface="-apple-system"/>
              </a:rPr>
              <a:t>CPS</a:t>
            </a:r>
            <a:r>
              <a:rPr lang="zh-CN" altLang="en-US" b="0" i="0" dirty="0">
                <a:solidFill>
                  <a:srgbClr val="24292F"/>
                </a:solidFill>
                <a:effectLst/>
                <a:latin typeface="-apple-system"/>
              </a:rPr>
              <a:t>状态的结果，但是我们已经从</a:t>
            </a:r>
            <a:r>
              <a:rPr lang="en-US" altLang="zh-CN" b="0" i="0" dirty="0">
                <a:solidFill>
                  <a:srgbClr val="24292F"/>
                </a:solidFill>
                <a:effectLst/>
                <a:latin typeface="-apple-system"/>
              </a:rPr>
              <a:t>DANTE</a:t>
            </a:r>
            <a:r>
              <a:rPr lang="zh-CN" altLang="en-US" b="0" i="0" dirty="0">
                <a:solidFill>
                  <a:srgbClr val="24292F"/>
                </a:solidFill>
                <a:effectLst/>
                <a:latin typeface="-apple-system"/>
              </a:rPr>
              <a:t>试验中了解到，</a:t>
            </a:r>
            <a:r>
              <a:rPr lang="en-US" altLang="zh-CN" b="0" i="0" dirty="0">
                <a:solidFill>
                  <a:srgbClr val="24292F"/>
                </a:solidFill>
                <a:effectLst/>
                <a:latin typeface="-apple-system"/>
              </a:rPr>
              <a:t>CPS</a:t>
            </a:r>
            <a:r>
              <a:rPr lang="zh-CN" altLang="en-US" b="0" i="0" dirty="0">
                <a:solidFill>
                  <a:srgbClr val="9195A3"/>
                </a:solidFill>
                <a:effectLst/>
                <a:latin typeface="Arial" panose="020B0604020202020204" pitchFamily="34" charset="0"/>
              </a:rPr>
              <a:t> </a:t>
            </a:r>
            <a:r>
              <a:rPr lang="zh-CN" altLang="en-US" b="0" i="0" dirty="0">
                <a:solidFill>
                  <a:srgbClr val="333333"/>
                </a:solidFill>
                <a:effectLst/>
                <a:latin typeface="Arial" panose="020B0604020202020204" pitchFamily="34" charset="0"/>
              </a:rPr>
              <a:t>≥</a:t>
            </a:r>
            <a:r>
              <a:rPr lang="en-US" altLang="zh-CN" b="0" i="0" dirty="0">
                <a:solidFill>
                  <a:srgbClr val="24292F"/>
                </a:solidFill>
                <a:effectLst/>
                <a:latin typeface="-apple-system"/>
              </a:rPr>
              <a:t>10</a:t>
            </a:r>
            <a:r>
              <a:rPr lang="zh-CN" altLang="en-US" b="0" i="0" dirty="0">
                <a:solidFill>
                  <a:srgbClr val="24292F"/>
                </a:solidFill>
                <a:effectLst/>
                <a:latin typeface="-apple-system"/>
              </a:rPr>
              <a:t>％以及</a:t>
            </a:r>
            <a:r>
              <a:rPr lang="en-US" altLang="zh-CN" b="0" i="0" dirty="0">
                <a:solidFill>
                  <a:srgbClr val="24292F"/>
                </a:solidFill>
                <a:effectLst/>
                <a:latin typeface="-apple-system"/>
              </a:rPr>
              <a:t>MSI-H</a:t>
            </a:r>
            <a:r>
              <a:rPr lang="zh-CN" altLang="en-US" b="0" i="0" dirty="0">
                <a:solidFill>
                  <a:srgbClr val="24292F"/>
                </a:solidFill>
                <a:effectLst/>
                <a:latin typeface="-apple-system"/>
              </a:rPr>
              <a:t>的患者获益最大。我们还在等待</a:t>
            </a:r>
            <a:r>
              <a:rPr lang="en-US" altLang="zh-CN" b="0" i="0" dirty="0">
                <a:solidFill>
                  <a:srgbClr val="24292F"/>
                </a:solidFill>
                <a:effectLst/>
                <a:latin typeface="-apple-system"/>
              </a:rPr>
              <a:t>PFS</a:t>
            </a:r>
            <a:r>
              <a:rPr lang="zh-CN" altLang="en-US" b="0" i="0" dirty="0">
                <a:solidFill>
                  <a:srgbClr val="24292F"/>
                </a:solidFill>
                <a:effectLst/>
                <a:latin typeface="-apple-system"/>
              </a:rPr>
              <a:t>和</a:t>
            </a:r>
            <a:r>
              <a:rPr lang="en-US" altLang="zh-CN" b="0" i="0" dirty="0">
                <a:solidFill>
                  <a:srgbClr val="24292F"/>
                </a:solidFill>
                <a:effectLst/>
                <a:latin typeface="-apple-system"/>
              </a:rPr>
              <a:t>OS</a:t>
            </a:r>
            <a:r>
              <a:rPr lang="zh-CN" altLang="en-US" b="0" i="0" dirty="0">
                <a:solidFill>
                  <a:srgbClr val="24292F"/>
                </a:solidFill>
                <a:effectLst/>
                <a:latin typeface="-apple-system"/>
              </a:rPr>
              <a:t>的结果。 </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我们还在等待完成的</a:t>
            </a:r>
            <a:r>
              <a:rPr lang="en-US" altLang="zh-CN" b="0" i="0" dirty="0">
                <a:solidFill>
                  <a:srgbClr val="24292F"/>
                </a:solidFill>
                <a:effectLst/>
                <a:latin typeface="-apple-system"/>
              </a:rPr>
              <a:t>III</a:t>
            </a:r>
            <a:r>
              <a:rPr lang="zh-CN" altLang="en-US" b="0" i="0" dirty="0">
                <a:solidFill>
                  <a:srgbClr val="24292F"/>
                </a:solidFill>
                <a:effectLst/>
                <a:latin typeface="-apple-system"/>
              </a:rPr>
              <a:t>期试验结果，包括</a:t>
            </a:r>
            <a:r>
              <a:rPr lang="en-US" altLang="zh-CN" b="0" i="0" dirty="0">
                <a:solidFill>
                  <a:srgbClr val="24292F"/>
                </a:solidFill>
                <a:effectLst/>
                <a:latin typeface="-apple-system"/>
              </a:rPr>
              <a:t>KEYNOTE 585</a:t>
            </a:r>
            <a:r>
              <a:rPr lang="zh-CN" altLang="en-US" b="0" i="0" dirty="0">
                <a:solidFill>
                  <a:srgbClr val="24292F"/>
                </a:solidFill>
                <a:effectLst/>
                <a:latin typeface="-apple-system"/>
              </a:rPr>
              <a:t>和</a:t>
            </a:r>
            <a:r>
              <a:rPr lang="en-US" altLang="zh-CN" b="0" i="0" dirty="0">
                <a:solidFill>
                  <a:srgbClr val="24292F"/>
                </a:solidFill>
                <a:effectLst/>
                <a:latin typeface="-apple-system"/>
              </a:rPr>
              <a:t>MATTERHORN</a:t>
            </a:r>
            <a:r>
              <a:rPr lang="zh-CN" altLang="en-US" b="0" i="0" dirty="0">
                <a:solidFill>
                  <a:srgbClr val="24292F"/>
                </a:solidFill>
                <a:effectLst/>
                <a:latin typeface="-apple-system"/>
              </a:rPr>
              <a:t>试验。</a:t>
            </a:r>
            <a:endParaRPr lang="en-US" altLang="zh-CN" b="0" i="0" dirty="0">
              <a:solidFill>
                <a:srgbClr val="24292F"/>
              </a:solidFill>
              <a:effectLst/>
              <a:latin typeface="-apple-system"/>
            </a:endParaRPr>
          </a:p>
          <a:p>
            <a:r>
              <a:rPr lang="zh-CN" altLang="en-US" b="0" i="0" dirty="0">
                <a:solidFill>
                  <a:srgbClr val="24292F"/>
                </a:solidFill>
                <a:effectLst/>
                <a:latin typeface="-apple-system"/>
              </a:rPr>
              <a:t>今天实际上有一份新闻稿表明，</a:t>
            </a:r>
            <a:r>
              <a:rPr lang="en-US" altLang="zh-CN" b="0" i="0" dirty="0">
                <a:solidFill>
                  <a:srgbClr val="24292F"/>
                </a:solidFill>
                <a:effectLst/>
                <a:latin typeface="-apple-system"/>
              </a:rPr>
              <a:t>MATTERHORN</a:t>
            </a:r>
            <a:r>
              <a:rPr lang="zh-CN" altLang="en-US" b="0" i="0" dirty="0">
                <a:solidFill>
                  <a:srgbClr val="24292F"/>
                </a:solidFill>
                <a:effectLst/>
                <a:latin typeface="-apple-system"/>
              </a:rPr>
              <a:t>也添加了检查点抑制剂到围手术期化疗中，并改善了病理学反应。我想在专家讨论中提出一个问题，即是否应将任何</a:t>
            </a:r>
            <a:r>
              <a:rPr lang="en-US" altLang="zh-CN" b="0" i="0" dirty="0">
                <a:solidFill>
                  <a:srgbClr val="24292F"/>
                </a:solidFill>
                <a:effectLst/>
                <a:latin typeface="-apple-system"/>
              </a:rPr>
              <a:t>MSI-H</a:t>
            </a:r>
            <a:r>
              <a:rPr lang="zh-CN" altLang="en-US" b="0" i="0" dirty="0">
                <a:solidFill>
                  <a:srgbClr val="24292F"/>
                </a:solidFill>
                <a:effectLst/>
                <a:latin typeface="-apple-system"/>
              </a:rPr>
              <a:t>的患者纳入这些研究中？ 从生物学上讲，这是一种不同的疾病。我们可以争论这些患者都应该接受检查点抑制剂，甚至可能不需要化疗。或者甚至不需要手术。或者由于他们的良好预后，可能仅需要手术。但这是一个讨论点。</a:t>
            </a:r>
            <a:endParaRPr lang="en-US" altLang="zh-CN" b="0" i="0" dirty="0">
              <a:solidFill>
                <a:srgbClr val="24292F"/>
              </a:solidFill>
              <a:effectLst/>
              <a:latin typeface="-apple-system"/>
            </a:endParaRPr>
          </a:p>
          <a:p>
            <a:r>
              <a:rPr lang="zh-CN" altLang="en-US" b="0" i="0" dirty="0">
                <a:solidFill>
                  <a:srgbClr val="24292F"/>
                </a:solidFill>
                <a:effectLst/>
                <a:latin typeface="-apple-system"/>
              </a:rPr>
              <a:t>最后，我们今天的分享就到这里，非常感谢。</a:t>
            </a:r>
            <a:endParaRPr lang="zh-CN" altLang="en-US" dirty="0"/>
          </a:p>
        </p:txBody>
      </p:sp>
    </p:spTree>
    <p:extLst>
      <p:ext uri="{BB962C8B-B14F-4D97-AF65-F5344CB8AC3E}">
        <p14:creationId xmlns:p14="http://schemas.microsoft.com/office/powerpoint/2010/main" val="246587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然而，在胃癌辅助治疗研究中，局部复发相对较少见。</a:t>
            </a:r>
            <a:r>
              <a:rPr lang="en-US" altLang="zh-CN" b="0" i="0" dirty="0">
                <a:solidFill>
                  <a:srgbClr val="24292F"/>
                </a:solidFill>
                <a:effectLst/>
                <a:latin typeface="-apple-system"/>
              </a:rPr>
              <a:t>MAGIC</a:t>
            </a:r>
            <a:r>
              <a:rPr lang="zh-CN" altLang="en-US" b="0" i="0" dirty="0">
                <a:solidFill>
                  <a:srgbClr val="24292F"/>
                </a:solidFill>
                <a:effectLst/>
                <a:latin typeface="-apple-system"/>
              </a:rPr>
              <a:t>围手术期</a:t>
            </a:r>
            <a:r>
              <a:rPr lang="en-US" altLang="zh-CN" b="0" i="0" dirty="0">
                <a:solidFill>
                  <a:srgbClr val="24292F"/>
                </a:solidFill>
                <a:effectLst/>
                <a:latin typeface="-apple-system"/>
              </a:rPr>
              <a:t>ECF</a:t>
            </a:r>
            <a:r>
              <a:rPr lang="zh-CN" altLang="en-US" b="0" i="0" dirty="0">
                <a:solidFill>
                  <a:srgbClr val="24292F"/>
                </a:solidFill>
                <a:effectLst/>
                <a:latin typeface="-apple-system"/>
              </a:rPr>
              <a:t>研究中，</a:t>
            </a:r>
            <a:r>
              <a:rPr lang="en-US" altLang="zh-CN" b="0" i="0" dirty="0">
                <a:solidFill>
                  <a:srgbClr val="24292F"/>
                </a:solidFill>
                <a:effectLst/>
                <a:latin typeface="-apple-system"/>
              </a:rPr>
              <a:t>40%</a:t>
            </a:r>
            <a:r>
              <a:rPr lang="zh-CN" altLang="en-US" b="0" i="0" dirty="0">
                <a:solidFill>
                  <a:srgbClr val="24292F"/>
                </a:solidFill>
                <a:effectLst/>
                <a:latin typeface="-apple-system"/>
              </a:rPr>
              <a:t>的患者接受了</a:t>
            </a:r>
            <a:r>
              <a:rPr lang="en-US" altLang="zh-CN" b="0" i="0" dirty="0">
                <a:solidFill>
                  <a:srgbClr val="24292F"/>
                </a:solidFill>
                <a:effectLst/>
                <a:latin typeface="-apple-system"/>
              </a:rPr>
              <a:t>D2</a:t>
            </a:r>
            <a:r>
              <a:rPr lang="zh-CN" altLang="en-US" b="0" i="0" dirty="0">
                <a:solidFill>
                  <a:srgbClr val="24292F"/>
                </a:solidFill>
                <a:effectLst/>
                <a:latin typeface="-apple-system"/>
              </a:rPr>
              <a:t>切除，化疗</a:t>
            </a:r>
            <a:r>
              <a:rPr lang="en-US" altLang="zh-CN" b="0" i="0" dirty="0">
                <a:solidFill>
                  <a:srgbClr val="24292F"/>
                </a:solidFill>
                <a:effectLst/>
                <a:latin typeface="-apple-system"/>
              </a:rPr>
              <a:t>+</a:t>
            </a:r>
            <a:r>
              <a:rPr lang="zh-CN" altLang="en-US" b="0" i="0" dirty="0">
                <a:solidFill>
                  <a:srgbClr val="24292F"/>
                </a:solidFill>
                <a:effectLst/>
                <a:latin typeface="-apple-system"/>
              </a:rPr>
              <a:t>手术 术后局部复发率仅为</a:t>
            </a:r>
            <a:r>
              <a:rPr lang="en-US" altLang="zh-CN" b="0" i="0" dirty="0">
                <a:solidFill>
                  <a:srgbClr val="24292F"/>
                </a:solidFill>
                <a:effectLst/>
                <a:latin typeface="-apple-system"/>
              </a:rPr>
              <a:t>14%</a:t>
            </a:r>
            <a:r>
              <a:rPr lang="zh-CN" altLang="en-US" b="0" i="0" dirty="0">
                <a:solidFill>
                  <a:srgbClr val="24292F"/>
                </a:solidFill>
                <a:effectLst/>
                <a:latin typeface="-apple-system"/>
              </a:rPr>
              <a:t>。</a:t>
            </a:r>
            <a:endParaRPr lang="en-US" altLang="zh-CN" b="0" i="0" dirty="0">
              <a:solidFill>
                <a:srgbClr val="24292F"/>
              </a:solidFill>
              <a:effectLst/>
              <a:latin typeface="-apple-system"/>
            </a:endParaRPr>
          </a:p>
          <a:p>
            <a:r>
              <a:rPr lang="zh-CN" altLang="en-US" b="0" i="0" dirty="0">
                <a:solidFill>
                  <a:srgbClr val="24292F"/>
                </a:solidFill>
                <a:effectLst/>
                <a:latin typeface="-apple-system"/>
              </a:rPr>
              <a:t>而在更大型的亚洲试验中，所有患者均进行</a:t>
            </a:r>
            <a:r>
              <a:rPr lang="en-US" altLang="zh-CN" b="0" i="0" dirty="0">
                <a:solidFill>
                  <a:srgbClr val="24292F"/>
                </a:solidFill>
                <a:effectLst/>
                <a:latin typeface="-apple-system"/>
              </a:rPr>
              <a:t>D2</a:t>
            </a:r>
            <a:r>
              <a:rPr lang="zh-CN" altLang="en-US" b="0" i="0" dirty="0">
                <a:solidFill>
                  <a:srgbClr val="24292F"/>
                </a:solidFill>
                <a:effectLst/>
                <a:latin typeface="-apple-system"/>
              </a:rPr>
              <a:t>切除，无论是否接受化疗，局部复发率从</a:t>
            </a:r>
            <a:r>
              <a:rPr lang="en-US" altLang="zh-CN" b="0" i="0" dirty="0">
                <a:solidFill>
                  <a:srgbClr val="24292F"/>
                </a:solidFill>
                <a:effectLst/>
                <a:latin typeface="-apple-system"/>
              </a:rPr>
              <a:t>2%</a:t>
            </a:r>
            <a:r>
              <a:rPr lang="zh-CN" altLang="en-US" b="0" i="0" dirty="0">
                <a:solidFill>
                  <a:srgbClr val="24292F"/>
                </a:solidFill>
                <a:effectLst/>
                <a:latin typeface="-apple-system"/>
              </a:rPr>
              <a:t>到</a:t>
            </a:r>
            <a:r>
              <a:rPr lang="en-US" altLang="zh-CN" b="0" i="0" dirty="0">
                <a:solidFill>
                  <a:srgbClr val="24292F"/>
                </a:solidFill>
                <a:effectLst/>
                <a:latin typeface="-apple-system"/>
              </a:rPr>
              <a:t>3%</a:t>
            </a:r>
            <a:r>
              <a:rPr lang="zh-CN" altLang="en-US" b="0" i="0" dirty="0">
                <a:solidFill>
                  <a:srgbClr val="24292F"/>
                </a:solidFill>
                <a:effectLst/>
                <a:latin typeface="-apple-system"/>
              </a:rPr>
              <a:t>到</a:t>
            </a:r>
            <a:r>
              <a:rPr lang="en-US" altLang="zh-CN" b="0" i="0" dirty="0">
                <a:solidFill>
                  <a:srgbClr val="24292F"/>
                </a:solidFill>
                <a:effectLst/>
                <a:latin typeface="-apple-system"/>
              </a:rPr>
              <a:t>4%</a:t>
            </a:r>
            <a:r>
              <a:rPr lang="zh-CN" altLang="en-US" b="0" i="0" dirty="0">
                <a:solidFill>
                  <a:srgbClr val="24292F"/>
                </a:solidFill>
                <a:effectLst/>
                <a:latin typeface="-apple-system"/>
              </a:rPr>
              <a:t>到</a:t>
            </a:r>
            <a:r>
              <a:rPr lang="en-US" altLang="zh-CN" b="0" i="0" dirty="0">
                <a:solidFill>
                  <a:srgbClr val="24292F"/>
                </a:solidFill>
                <a:effectLst/>
                <a:latin typeface="-apple-system"/>
              </a:rPr>
              <a:t>9%</a:t>
            </a:r>
            <a:r>
              <a:rPr lang="zh-CN" altLang="en-US" b="0" i="0" dirty="0">
                <a:solidFill>
                  <a:srgbClr val="24292F"/>
                </a:solidFill>
                <a:effectLst/>
                <a:latin typeface="-apple-system"/>
              </a:rPr>
              <a:t>不等。因此，如果手术得当，胃癌的局部复发并不常见，</a:t>
            </a:r>
            <a:endParaRPr lang="en-US" altLang="zh-CN" b="0" i="0" dirty="0">
              <a:solidFill>
                <a:srgbClr val="24292F"/>
              </a:solidFill>
              <a:effectLst/>
              <a:latin typeface="-apple-system"/>
            </a:endParaRPr>
          </a:p>
          <a:p>
            <a:r>
              <a:rPr lang="zh-CN" altLang="en-US" dirty="0"/>
              <a:t>当务之急是完善这类患者的全身辅助治疗。 实际上目前只为切除范围小于 </a:t>
            </a:r>
            <a:r>
              <a:rPr lang="en-US" altLang="zh-CN" dirty="0"/>
              <a:t>D1</a:t>
            </a:r>
            <a:r>
              <a:rPr lang="zh-CN" altLang="en-US"/>
              <a:t>切除</a:t>
            </a:r>
            <a:r>
              <a:rPr lang="en-US" altLang="zh-CN"/>
              <a:t> </a:t>
            </a:r>
            <a:r>
              <a:rPr lang="zh-CN" altLang="en-US" dirty="0"/>
              <a:t>的患者保留放射治疗。</a:t>
            </a:r>
          </a:p>
        </p:txBody>
      </p:sp>
    </p:spTree>
    <p:extLst>
      <p:ext uri="{BB962C8B-B14F-4D97-AF65-F5344CB8AC3E}">
        <p14:creationId xmlns:p14="http://schemas.microsoft.com/office/powerpoint/2010/main" val="193754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在亚洲，围手术期化疗也是可行的，并且已经进行了研究。然而，它是否更好呢？我在这里列出了来自日本、韩国和中国的三项研究。</a:t>
            </a:r>
            <a:endParaRPr lang="en-US" altLang="zh-CN" b="0" i="0" dirty="0">
              <a:solidFill>
                <a:srgbClr val="24292F"/>
              </a:solidFill>
              <a:effectLst/>
              <a:latin typeface="-apple-system"/>
            </a:endParaRPr>
          </a:p>
          <a:p>
            <a:r>
              <a:rPr lang="zh-CN" altLang="en-US" dirty="0"/>
              <a:t>日本的研究针对高风险的 </a:t>
            </a:r>
            <a:r>
              <a:rPr lang="en-US" altLang="zh-CN" dirty="0"/>
              <a:t>III </a:t>
            </a:r>
            <a:r>
              <a:rPr lang="zh-CN" altLang="en-US" dirty="0"/>
              <a:t>期患者，并在 </a:t>
            </a:r>
            <a:r>
              <a:rPr lang="en-US" altLang="zh-CN" dirty="0"/>
              <a:t>S-1</a:t>
            </a:r>
            <a:r>
              <a:rPr lang="zh-CN" altLang="en-US" dirty="0"/>
              <a:t>辅助化疗</a:t>
            </a:r>
            <a:r>
              <a:rPr lang="en-US" altLang="zh-CN" dirty="0"/>
              <a:t> </a:t>
            </a:r>
            <a:r>
              <a:rPr lang="zh-CN" altLang="en-US" dirty="0"/>
              <a:t>的基础上增加了术前 </a:t>
            </a:r>
            <a:r>
              <a:rPr lang="en-US" altLang="zh-CN" dirty="0"/>
              <a:t>S-1 </a:t>
            </a:r>
            <a:r>
              <a:rPr lang="zh-CN" altLang="en-US" dirty="0"/>
              <a:t>与顺铂化疗；</a:t>
            </a:r>
            <a:endParaRPr lang="en-US" altLang="zh-CN" dirty="0"/>
          </a:p>
          <a:p>
            <a:r>
              <a:rPr lang="zh-CN" altLang="en-US" b="0" i="0" dirty="0">
                <a:solidFill>
                  <a:srgbClr val="24292F"/>
                </a:solidFill>
                <a:effectLst/>
                <a:latin typeface="-apple-system"/>
              </a:rPr>
              <a:t>韩国</a:t>
            </a:r>
            <a:r>
              <a:rPr lang="en-US" altLang="zh-CN" b="0" i="0" dirty="0">
                <a:solidFill>
                  <a:srgbClr val="24292F"/>
                </a:solidFill>
                <a:effectLst/>
                <a:latin typeface="-apple-system"/>
              </a:rPr>
              <a:t>PRODIGY</a:t>
            </a:r>
            <a:r>
              <a:rPr lang="zh-CN" altLang="en-US" b="0" i="0" dirty="0">
                <a:solidFill>
                  <a:srgbClr val="24292F"/>
                </a:solidFill>
                <a:effectLst/>
                <a:latin typeface="-apple-system"/>
              </a:rPr>
              <a:t>研究</a:t>
            </a:r>
            <a:r>
              <a:rPr lang="zh-CN" altLang="en-US" dirty="0"/>
              <a:t>在 </a:t>
            </a:r>
            <a:r>
              <a:rPr lang="en-US" altLang="zh-CN" dirty="0"/>
              <a:t>S-1</a:t>
            </a:r>
            <a:r>
              <a:rPr lang="zh-CN" altLang="en-US" dirty="0"/>
              <a:t>辅助化疗</a:t>
            </a:r>
            <a:r>
              <a:rPr lang="en-US" altLang="zh-CN" dirty="0"/>
              <a:t> </a:t>
            </a:r>
            <a:r>
              <a:rPr lang="zh-CN" altLang="en-US" dirty="0"/>
              <a:t>的基础上增加了术前</a:t>
            </a:r>
            <a:r>
              <a:rPr lang="zh-CN" altLang="en-US" b="0" i="0" dirty="0">
                <a:solidFill>
                  <a:srgbClr val="24292F"/>
                </a:solidFill>
                <a:effectLst/>
                <a:latin typeface="-apple-system"/>
              </a:rPr>
              <a:t>多西他赛</a:t>
            </a:r>
            <a:r>
              <a:rPr lang="en-US" altLang="zh-CN" b="0" i="0" dirty="0">
                <a:solidFill>
                  <a:srgbClr val="24292F"/>
                </a:solidFill>
                <a:effectLst/>
                <a:latin typeface="-apple-system"/>
              </a:rPr>
              <a:t>/</a:t>
            </a:r>
            <a:r>
              <a:rPr lang="zh-CN" altLang="en-US" b="0" i="0" dirty="0">
                <a:solidFill>
                  <a:srgbClr val="24292F"/>
                </a:solidFill>
                <a:effectLst/>
                <a:latin typeface="-apple-system"/>
              </a:rPr>
              <a:t>奥沙利铂和</a:t>
            </a:r>
            <a:r>
              <a:rPr lang="en-US" altLang="zh-CN" b="0" i="0" dirty="0">
                <a:solidFill>
                  <a:srgbClr val="24292F"/>
                </a:solidFill>
                <a:effectLst/>
                <a:latin typeface="-apple-system"/>
              </a:rPr>
              <a:t>S-1</a:t>
            </a:r>
            <a:r>
              <a:rPr lang="zh-CN" altLang="en-US" b="0" i="0" dirty="0">
                <a:solidFill>
                  <a:srgbClr val="24292F"/>
                </a:solidFill>
                <a:effectLst/>
                <a:latin typeface="-apple-system"/>
              </a:rPr>
              <a:t>化疗；</a:t>
            </a:r>
            <a:endParaRPr lang="en-US" altLang="zh-CN" b="0" i="0" dirty="0">
              <a:solidFill>
                <a:srgbClr val="24292F"/>
              </a:solidFill>
              <a:effectLst/>
              <a:latin typeface="-apple-system"/>
            </a:endParaRPr>
          </a:p>
          <a:p>
            <a:r>
              <a:rPr lang="zh-CN" altLang="en-US" b="0" i="0" dirty="0">
                <a:solidFill>
                  <a:srgbClr val="24292F"/>
                </a:solidFill>
                <a:effectLst/>
                <a:latin typeface="-apple-system"/>
              </a:rPr>
              <a:t>而中国的</a:t>
            </a:r>
            <a:r>
              <a:rPr lang="en-US" altLang="zh-CN" b="0" i="0" dirty="0">
                <a:solidFill>
                  <a:srgbClr val="24292F"/>
                </a:solidFill>
                <a:effectLst/>
                <a:latin typeface="-apple-system"/>
              </a:rPr>
              <a:t>RESOLOVE</a:t>
            </a:r>
            <a:r>
              <a:rPr lang="zh-CN" altLang="en-US" b="0" i="0" dirty="0">
                <a:solidFill>
                  <a:srgbClr val="24292F"/>
                </a:solidFill>
                <a:effectLst/>
                <a:latin typeface="-apple-system"/>
              </a:rPr>
              <a:t>研究则将围手术期</a:t>
            </a:r>
            <a:r>
              <a:rPr lang="en-US" altLang="zh-CN" b="0" i="0" dirty="0">
                <a:solidFill>
                  <a:srgbClr val="24292F"/>
                </a:solidFill>
                <a:effectLst/>
                <a:latin typeface="-apple-system"/>
              </a:rPr>
              <a:t>SOX</a:t>
            </a:r>
            <a:r>
              <a:rPr lang="zh-CN" altLang="en-US" b="0" i="0" dirty="0">
                <a:solidFill>
                  <a:srgbClr val="24292F"/>
                </a:solidFill>
                <a:effectLst/>
                <a:latin typeface="-apple-system"/>
              </a:rPr>
              <a:t>与辅助化疗进行了比较。</a:t>
            </a:r>
            <a:endParaRPr lang="en-US" altLang="zh-CN" b="0" i="0" dirty="0">
              <a:solidFill>
                <a:srgbClr val="24292F"/>
              </a:solidFill>
              <a:effectLst/>
              <a:latin typeface="-apple-system"/>
            </a:endParaRPr>
          </a:p>
          <a:p>
            <a:r>
              <a:rPr lang="zh-CN" altLang="en-US" b="0" i="0" dirty="0">
                <a:solidFill>
                  <a:srgbClr val="24292F"/>
                </a:solidFill>
                <a:effectLst/>
                <a:latin typeface="-apple-system"/>
              </a:rPr>
              <a:t>但是，对我而言，这些研究表明，在亚洲，这也可以是一种可接受的方法。它是否比辅助化疗更好仍然不清楚。</a:t>
            </a:r>
            <a:endParaRPr lang="zh-CN" altLang="en-US" dirty="0"/>
          </a:p>
        </p:txBody>
      </p:sp>
    </p:spTree>
    <p:extLst>
      <p:ext uri="{BB962C8B-B14F-4D97-AF65-F5344CB8AC3E}">
        <p14:creationId xmlns:p14="http://schemas.microsoft.com/office/powerpoint/2010/main" val="159579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现在我们来讨论</a:t>
            </a:r>
            <a:r>
              <a:rPr lang="en-US" altLang="zh-CN" b="0" i="0" dirty="0" err="1">
                <a:solidFill>
                  <a:srgbClr val="24292F"/>
                </a:solidFill>
                <a:effectLst/>
                <a:latin typeface="-apple-system"/>
              </a:rPr>
              <a:t>Treashima</a:t>
            </a:r>
            <a:r>
              <a:rPr lang="zh-CN" altLang="en-US" b="0" i="0" dirty="0">
                <a:solidFill>
                  <a:srgbClr val="24292F"/>
                </a:solidFill>
                <a:effectLst/>
                <a:latin typeface="-apple-system"/>
              </a:rPr>
              <a:t>博士的第一篇摘要。这是一项</a:t>
            </a:r>
            <a:r>
              <a:rPr lang="en-US" altLang="zh-CN" b="0" i="0" dirty="0">
                <a:solidFill>
                  <a:srgbClr val="24292F"/>
                </a:solidFill>
                <a:effectLst/>
                <a:latin typeface="-apple-system"/>
              </a:rPr>
              <a:t>III</a:t>
            </a:r>
            <a:r>
              <a:rPr lang="zh-CN" altLang="en-US" b="0" i="0" dirty="0">
                <a:solidFill>
                  <a:srgbClr val="24292F"/>
                </a:solidFill>
                <a:effectLst/>
                <a:latin typeface="-apple-system"/>
              </a:rPr>
              <a:t>期研究，旨在评估纳武利尤单抗联合化疗作为病理学</a:t>
            </a:r>
            <a:r>
              <a:rPr lang="en-US" altLang="zh-CN" b="0" i="0" dirty="0">
                <a:solidFill>
                  <a:srgbClr val="24292F"/>
                </a:solidFill>
                <a:effectLst/>
                <a:latin typeface="-apple-system"/>
              </a:rPr>
              <a:t>Ⅲ</a:t>
            </a:r>
            <a:r>
              <a:rPr lang="zh-CN" altLang="en-US" b="0" i="0" dirty="0">
                <a:solidFill>
                  <a:srgbClr val="24292F"/>
                </a:solidFill>
                <a:effectLst/>
                <a:latin typeface="-apple-system"/>
              </a:rPr>
              <a:t>期（</a:t>
            </a:r>
            <a:r>
              <a:rPr lang="en-US" altLang="zh-CN" b="0" i="0" dirty="0" err="1">
                <a:solidFill>
                  <a:srgbClr val="24292F"/>
                </a:solidFill>
                <a:effectLst/>
                <a:latin typeface="-apple-system"/>
              </a:rPr>
              <a:t>pStage</a:t>
            </a:r>
            <a:r>
              <a:rPr lang="en-US" altLang="zh-CN" b="0" i="0" dirty="0">
                <a:solidFill>
                  <a:srgbClr val="24292F"/>
                </a:solidFill>
                <a:effectLst/>
                <a:latin typeface="-apple-system"/>
              </a:rPr>
              <a:t> Ⅲ</a:t>
            </a:r>
            <a:r>
              <a:rPr lang="zh-CN" altLang="en-US" b="0" i="0" dirty="0">
                <a:solidFill>
                  <a:srgbClr val="24292F"/>
                </a:solidFill>
                <a:effectLst/>
                <a:latin typeface="-apple-system"/>
              </a:rPr>
              <a:t>）胃或胃食管交界处（</a:t>
            </a:r>
            <a:r>
              <a:rPr lang="en-US" altLang="zh-CN" b="0" i="0" dirty="0">
                <a:solidFill>
                  <a:srgbClr val="24292F"/>
                </a:solidFill>
                <a:effectLst/>
                <a:latin typeface="-apple-system"/>
              </a:rPr>
              <a:t>G/GEJ</a:t>
            </a:r>
            <a:r>
              <a:rPr lang="zh-CN" altLang="en-US" b="0" i="0" dirty="0">
                <a:solidFill>
                  <a:srgbClr val="24292F"/>
                </a:solidFill>
                <a:effectLst/>
                <a:latin typeface="-apple-system"/>
              </a:rPr>
              <a:t>）肿瘤的术后辅助治疗</a:t>
            </a:r>
            <a:endParaRPr lang="zh-CN" altLang="en-US" dirty="0"/>
          </a:p>
        </p:txBody>
      </p:sp>
    </p:spTree>
    <p:extLst>
      <p:ext uri="{BB962C8B-B14F-4D97-AF65-F5344CB8AC3E}">
        <p14:creationId xmlns:p14="http://schemas.microsoft.com/office/powerpoint/2010/main" val="62674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我们之前讨论了该研究的设计。研究纳入了接受</a:t>
            </a:r>
            <a:r>
              <a:rPr lang="en-US" altLang="zh-CN" b="0" i="0" dirty="0">
                <a:solidFill>
                  <a:srgbClr val="24292F"/>
                </a:solidFill>
                <a:effectLst/>
                <a:latin typeface="-apple-system"/>
              </a:rPr>
              <a:t>D2</a:t>
            </a:r>
            <a:r>
              <a:rPr lang="zh-CN" altLang="en-US" b="0" i="0" dirty="0">
                <a:solidFill>
                  <a:srgbClr val="24292F"/>
                </a:solidFill>
                <a:effectLst/>
                <a:latin typeface="-apple-system"/>
              </a:rPr>
              <a:t>或更大范围胃切除术的</a:t>
            </a:r>
            <a:r>
              <a:rPr lang="en-US" altLang="zh-CN" b="0" i="0" dirty="0" err="1">
                <a:solidFill>
                  <a:srgbClr val="24292F"/>
                </a:solidFill>
                <a:effectLst/>
                <a:latin typeface="-apple-system"/>
              </a:rPr>
              <a:t>pStage</a:t>
            </a:r>
            <a:r>
              <a:rPr lang="en-US" altLang="zh-CN" b="0" i="0" dirty="0">
                <a:solidFill>
                  <a:srgbClr val="24292F"/>
                </a:solidFill>
                <a:effectLst/>
                <a:latin typeface="-apple-system"/>
              </a:rPr>
              <a:t> III G/GEJ</a:t>
            </a:r>
            <a:r>
              <a:rPr lang="zh-CN" altLang="en-US" b="0" i="0" dirty="0">
                <a:solidFill>
                  <a:srgbClr val="24292F"/>
                </a:solidFill>
                <a:effectLst/>
                <a:latin typeface="-apple-system"/>
              </a:rPr>
              <a:t>肿瘤；并且对肿瘤进行 </a:t>
            </a:r>
            <a:r>
              <a:rPr lang="en-US" altLang="zh-CN" b="0" i="0" dirty="0">
                <a:solidFill>
                  <a:srgbClr val="24292F"/>
                </a:solidFill>
                <a:effectLst/>
                <a:latin typeface="-apple-system"/>
              </a:rPr>
              <a:t>PD-L1 </a:t>
            </a:r>
            <a:r>
              <a:rPr lang="zh-CN" altLang="en-US" b="0" i="0" dirty="0">
                <a:solidFill>
                  <a:srgbClr val="24292F"/>
                </a:solidFill>
                <a:effectLst/>
                <a:latin typeface="-apple-system"/>
              </a:rPr>
              <a:t>检测。</a:t>
            </a:r>
            <a:endParaRPr lang="en-US" altLang="zh-CN" b="0" i="0" dirty="0">
              <a:solidFill>
                <a:srgbClr val="24292F"/>
              </a:solidFill>
              <a:effectLst/>
              <a:latin typeface="-apple-system"/>
            </a:endParaRPr>
          </a:p>
          <a:p>
            <a:r>
              <a:rPr lang="zh-CN" altLang="en-US" b="0" i="0" dirty="0">
                <a:solidFill>
                  <a:srgbClr val="24292F"/>
                </a:solidFill>
                <a:effectLst/>
                <a:latin typeface="-apple-system"/>
              </a:rPr>
              <a:t>患者被（</a:t>
            </a:r>
            <a:r>
              <a:rPr lang="en-US" altLang="zh-CN" b="0" i="0" dirty="0">
                <a:solidFill>
                  <a:srgbClr val="24292F"/>
                </a:solidFill>
                <a:effectLst/>
                <a:latin typeface="-apple-system"/>
              </a:rPr>
              <a:t>1:1</a:t>
            </a:r>
            <a:r>
              <a:rPr lang="zh-CN" altLang="en-US" b="0" i="0" dirty="0">
                <a:solidFill>
                  <a:srgbClr val="24292F"/>
                </a:solidFill>
                <a:effectLst/>
                <a:latin typeface="-apple-system"/>
              </a:rPr>
              <a:t>）随机分配到</a:t>
            </a:r>
            <a:r>
              <a:rPr lang="en-US" altLang="zh-CN" b="0" i="0" dirty="0">
                <a:solidFill>
                  <a:srgbClr val="24292F"/>
                </a:solidFill>
                <a:effectLst/>
                <a:latin typeface="-apple-system"/>
              </a:rPr>
              <a:t>N+C</a:t>
            </a:r>
            <a:r>
              <a:rPr lang="zh-CN" altLang="en-US" b="0" i="0" dirty="0">
                <a:solidFill>
                  <a:srgbClr val="24292F"/>
                </a:solidFill>
                <a:effectLst/>
                <a:latin typeface="-apple-system"/>
              </a:rPr>
              <a:t>或安慰剂加化疗（</a:t>
            </a:r>
            <a:r>
              <a:rPr lang="en-US" altLang="zh-CN" b="0" i="0" dirty="0">
                <a:solidFill>
                  <a:srgbClr val="24292F"/>
                </a:solidFill>
                <a:effectLst/>
                <a:latin typeface="-apple-system"/>
              </a:rPr>
              <a:t>P+C</a:t>
            </a:r>
            <a:r>
              <a:rPr lang="zh-CN" altLang="en-US" b="0" i="0" dirty="0">
                <a:solidFill>
                  <a:srgbClr val="24292F"/>
                </a:solidFill>
                <a:effectLst/>
                <a:latin typeface="-apple-system"/>
              </a:rPr>
              <a:t>）组 。研究人员可以选择</a:t>
            </a:r>
            <a:r>
              <a:rPr lang="en-US" altLang="zh-CN" b="0" i="0" dirty="0">
                <a:solidFill>
                  <a:srgbClr val="24292F"/>
                </a:solidFill>
                <a:effectLst/>
                <a:latin typeface="-apple-system"/>
              </a:rPr>
              <a:t>S-1</a:t>
            </a:r>
            <a:r>
              <a:rPr lang="zh-CN" altLang="en-US" b="0" i="0" dirty="0">
                <a:solidFill>
                  <a:srgbClr val="24292F"/>
                </a:solidFill>
                <a:effectLst/>
                <a:latin typeface="-apple-system"/>
              </a:rPr>
              <a:t>治疗一年或</a:t>
            </a:r>
            <a:r>
              <a:rPr lang="en-US" altLang="zh-CN" b="0" i="0" dirty="0">
                <a:solidFill>
                  <a:srgbClr val="24292F"/>
                </a:solidFill>
                <a:effectLst/>
                <a:latin typeface="-apple-system"/>
              </a:rPr>
              <a:t>CAPOX</a:t>
            </a:r>
            <a:r>
              <a:rPr lang="zh-CN" altLang="en-US" b="0" i="0" dirty="0">
                <a:solidFill>
                  <a:srgbClr val="24292F"/>
                </a:solidFill>
                <a:effectLst/>
                <a:latin typeface="-apple-system"/>
              </a:rPr>
              <a:t>治疗六个月。</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这是一项设计良好、功效充足的研究，主要关注加用那武单抗是否能在基本上提高约</a:t>
            </a:r>
            <a:r>
              <a:rPr lang="en-US" altLang="zh-CN" b="0" i="0" dirty="0">
                <a:solidFill>
                  <a:srgbClr val="24292F"/>
                </a:solidFill>
                <a:effectLst/>
                <a:latin typeface="-apple-system"/>
              </a:rPr>
              <a:t>9%</a:t>
            </a:r>
            <a:r>
              <a:rPr lang="zh-CN" altLang="en-US" b="0" i="0" dirty="0">
                <a:solidFill>
                  <a:srgbClr val="24292F"/>
                </a:solidFill>
                <a:effectLst/>
                <a:latin typeface="-apple-system"/>
              </a:rPr>
              <a:t>的</a:t>
            </a:r>
            <a:r>
              <a:rPr lang="en-US" altLang="zh-CN" b="0" i="0" dirty="0">
                <a:solidFill>
                  <a:srgbClr val="24292F"/>
                </a:solidFill>
                <a:effectLst/>
                <a:latin typeface="-apple-system"/>
              </a:rPr>
              <a:t>RFS</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113283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在这里，我想强调一下人口统计学方面的几个问题。这些患者大多数为远端胃癌，不同的</a:t>
            </a:r>
            <a:r>
              <a:rPr lang="en-US" altLang="zh-CN" b="0" i="0" dirty="0">
                <a:solidFill>
                  <a:srgbClr val="24292F"/>
                </a:solidFill>
                <a:effectLst/>
                <a:latin typeface="-apple-system"/>
              </a:rPr>
              <a:t>III</a:t>
            </a:r>
            <a:r>
              <a:rPr lang="zh-CN" altLang="en-US" b="0" i="0" dirty="0">
                <a:solidFill>
                  <a:srgbClr val="24292F"/>
                </a:solidFill>
                <a:effectLst/>
                <a:latin typeface="-apple-system"/>
              </a:rPr>
              <a:t>期亚型有相当均衡的分布。然而，</a:t>
            </a:r>
            <a:r>
              <a:rPr lang="en-US" altLang="zh-CN" b="0" i="0" dirty="0">
                <a:solidFill>
                  <a:srgbClr val="24292F"/>
                </a:solidFill>
                <a:effectLst/>
                <a:latin typeface="-apple-system"/>
              </a:rPr>
              <a:t>TPS</a:t>
            </a:r>
            <a:r>
              <a:rPr lang="zh-CN" altLang="en-US" b="0" i="0" dirty="0">
                <a:solidFill>
                  <a:srgbClr val="24292F"/>
                </a:solidFill>
                <a:effectLst/>
                <a:latin typeface="-apple-system"/>
              </a:rPr>
              <a:t>用于评估</a:t>
            </a:r>
            <a:r>
              <a:rPr lang="en-US" altLang="zh-CN" b="0" i="0" dirty="0">
                <a:solidFill>
                  <a:srgbClr val="24292F"/>
                </a:solidFill>
                <a:effectLst/>
                <a:latin typeface="-apple-system"/>
              </a:rPr>
              <a:t>PD-L1</a:t>
            </a:r>
            <a:r>
              <a:rPr lang="zh-CN" altLang="en-US" b="0" i="0" dirty="0">
                <a:solidFill>
                  <a:srgbClr val="24292F"/>
                </a:solidFill>
                <a:effectLst/>
                <a:latin typeface="-apple-system"/>
              </a:rPr>
              <a:t>状态，只有</a:t>
            </a:r>
            <a:r>
              <a:rPr lang="en-US" altLang="zh-CN" b="0" i="0" dirty="0">
                <a:solidFill>
                  <a:srgbClr val="24292F"/>
                </a:solidFill>
                <a:effectLst/>
                <a:latin typeface="-apple-system"/>
              </a:rPr>
              <a:t>14%</a:t>
            </a:r>
            <a:r>
              <a:rPr lang="zh-CN" altLang="en-US" b="0" i="0" dirty="0">
                <a:solidFill>
                  <a:srgbClr val="24292F"/>
                </a:solidFill>
                <a:effectLst/>
                <a:latin typeface="-apple-system"/>
              </a:rPr>
              <a:t>呈</a:t>
            </a:r>
            <a:r>
              <a:rPr lang="en-US" altLang="zh-CN" b="0" i="0" dirty="0">
                <a:solidFill>
                  <a:srgbClr val="24292F"/>
                </a:solidFill>
                <a:effectLst/>
                <a:latin typeface="-apple-system"/>
              </a:rPr>
              <a:t>PD-L1 TPS</a:t>
            </a:r>
            <a:r>
              <a:rPr lang="zh-CN" altLang="en-US" b="0" i="0" dirty="0">
                <a:solidFill>
                  <a:srgbClr val="24292F"/>
                </a:solidFill>
                <a:effectLst/>
                <a:latin typeface="-apple-system"/>
              </a:rPr>
              <a:t>阳性。</a:t>
            </a:r>
            <a:r>
              <a:rPr lang="en-US" altLang="zh-CN" b="0" i="0" dirty="0">
                <a:solidFill>
                  <a:srgbClr val="24292F"/>
                </a:solidFill>
                <a:effectLst/>
                <a:latin typeface="-apple-system"/>
              </a:rPr>
              <a:t>82%</a:t>
            </a:r>
            <a:r>
              <a:rPr lang="zh-CN" altLang="en-US" b="0" i="0" dirty="0">
                <a:solidFill>
                  <a:srgbClr val="24292F"/>
                </a:solidFill>
                <a:effectLst/>
                <a:latin typeface="-apple-system"/>
              </a:rPr>
              <a:t>为</a:t>
            </a:r>
            <a:r>
              <a:rPr lang="en-US" altLang="zh-CN" b="0" i="0" dirty="0">
                <a:solidFill>
                  <a:srgbClr val="24292F"/>
                </a:solidFill>
                <a:effectLst/>
                <a:latin typeface="-apple-system"/>
              </a:rPr>
              <a:t>TPS</a:t>
            </a:r>
            <a:r>
              <a:rPr lang="zh-CN" altLang="en-US" b="0" i="0" dirty="0">
                <a:solidFill>
                  <a:srgbClr val="24292F"/>
                </a:solidFill>
                <a:effectLst/>
                <a:latin typeface="-apple-system"/>
              </a:rPr>
              <a:t>阴性。但是</a:t>
            </a:r>
            <a:r>
              <a:rPr lang="en-US" altLang="zh-CN" b="0" i="0" dirty="0">
                <a:solidFill>
                  <a:srgbClr val="24292F"/>
                </a:solidFill>
                <a:effectLst/>
                <a:latin typeface="-apple-system"/>
              </a:rPr>
              <a:t>60</a:t>
            </a:r>
            <a:r>
              <a:rPr lang="zh-CN" altLang="en-US" b="0" i="0" dirty="0">
                <a:solidFill>
                  <a:srgbClr val="24292F"/>
                </a:solidFill>
                <a:effectLst/>
                <a:latin typeface="-apple-system"/>
              </a:rPr>
              <a:t>％至</a:t>
            </a:r>
            <a:r>
              <a:rPr lang="en-US" altLang="zh-CN" b="0" i="0" dirty="0">
                <a:solidFill>
                  <a:srgbClr val="24292F"/>
                </a:solidFill>
                <a:effectLst/>
                <a:latin typeface="-apple-system"/>
              </a:rPr>
              <a:t>80</a:t>
            </a:r>
            <a:r>
              <a:rPr lang="zh-CN" altLang="en-US" b="0" i="0" dirty="0">
                <a:solidFill>
                  <a:srgbClr val="24292F"/>
                </a:solidFill>
                <a:effectLst/>
                <a:latin typeface="-apple-system"/>
              </a:rPr>
              <a:t>％的</a:t>
            </a:r>
            <a:r>
              <a:rPr lang="en-US" altLang="zh-CN" b="0" i="0" dirty="0">
                <a:solidFill>
                  <a:srgbClr val="24292F"/>
                </a:solidFill>
                <a:effectLst/>
                <a:latin typeface="-apple-system"/>
              </a:rPr>
              <a:t>TPS</a:t>
            </a:r>
            <a:r>
              <a:rPr lang="zh-CN" altLang="en-US" b="0" i="0" dirty="0">
                <a:solidFill>
                  <a:srgbClr val="24292F"/>
                </a:solidFill>
                <a:effectLst/>
                <a:latin typeface="-apple-system"/>
              </a:rPr>
              <a:t>阴性患者在</a:t>
            </a:r>
            <a:r>
              <a:rPr lang="en-US" altLang="zh-CN" b="0" i="0" dirty="0">
                <a:solidFill>
                  <a:srgbClr val="24292F"/>
                </a:solidFill>
                <a:effectLst/>
                <a:latin typeface="-apple-system"/>
              </a:rPr>
              <a:t>CPS</a:t>
            </a:r>
            <a:r>
              <a:rPr lang="zh-CN" altLang="en-US" b="0" i="0" dirty="0">
                <a:solidFill>
                  <a:srgbClr val="24292F"/>
                </a:solidFill>
                <a:effectLst/>
                <a:latin typeface="-apple-system"/>
              </a:rPr>
              <a:t>评分中实际上会为阳性，</a:t>
            </a:r>
            <a:r>
              <a:rPr lang="zh-CN" altLang="en-US" b="0" i="0" dirty="0">
                <a:solidFill>
                  <a:srgbClr val="000000"/>
                </a:solidFill>
                <a:effectLst/>
                <a:latin typeface="PingFangSC-Regular"/>
              </a:rPr>
              <a:t>但少数</a:t>
            </a:r>
            <a:r>
              <a:rPr lang="en-US" altLang="zh-CN" b="0" i="0" dirty="0">
                <a:solidFill>
                  <a:srgbClr val="000000"/>
                </a:solidFill>
                <a:effectLst/>
                <a:latin typeface="PingFangSC-Regular"/>
              </a:rPr>
              <a:t>TPS</a:t>
            </a:r>
            <a:r>
              <a:rPr lang="zh-CN" altLang="en-US" b="0" i="0" dirty="0">
                <a:solidFill>
                  <a:srgbClr val="000000"/>
                </a:solidFill>
                <a:effectLst/>
                <a:latin typeface="PingFangSC-Regular"/>
              </a:rPr>
              <a:t>阳性患者是</a:t>
            </a:r>
            <a:r>
              <a:rPr lang="en-US" altLang="zh-CN" b="0" i="0" dirty="0">
                <a:solidFill>
                  <a:srgbClr val="000000"/>
                </a:solidFill>
                <a:effectLst/>
                <a:latin typeface="PingFangSC-Regular"/>
              </a:rPr>
              <a:t>CPS</a:t>
            </a:r>
            <a:r>
              <a:rPr lang="zh-CN" altLang="en-US" b="0" i="0" dirty="0">
                <a:solidFill>
                  <a:srgbClr val="000000"/>
                </a:solidFill>
                <a:effectLst/>
                <a:latin typeface="PingFangSC-Regular"/>
              </a:rPr>
              <a:t>阳性的</a:t>
            </a:r>
            <a:endParaRPr lang="zh-CN" altLang="en-US" dirty="0"/>
          </a:p>
        </p:txBody>
      </p:sp>
    </p:spTree>
    <p:extLst>
      <p:ext uri="{BB962C8B-B14F-4D97-AF65-F5344CB8AC3E}">
        <p14:creationId xmlns:p14="http://schemas.microsoft.com/office/powerpoint/2010/main" val="23579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有关于</a:t>
            </a:r>
            <a:r>
              <a:rPr lang="en-US" altLang="zh-CN" dirty="0"/>
              <a:t>nivolumab </a:t>
            </a:r>
            <a:r>
              <a:rPr lang="zh-CN" altLang="en-US" dirty="0"/>
              <a:t>影响化疗的评论。 但是，我们看看那武单抗组与安慰剂组化疗的完成率是相当可比的。 分别为</a:t>
            </a:r>
            <a:r>
              <a:rPr lang="en-US" altLang="zh-CN" dirty="0"/>
              <a:t>76% vs. 81%</a:t>
            </a:r>
            <a:r>
              <a:rPr lang="zh-CN" altLang="en-US" dirty="0"/>
              <a:t>。 所以我们不能争辩说添加 </a:t>
            </a:r>
            <a:r>
              <a:rPr lang="en-US" altLang="zh-CN" dirty="0"/>
              <a:t>nivolumab </a:t>
            </a:r>
            <a:r>
              <a:rPr lang="zh-CN" altLang="en-US" dirty="0"/>
              <a:t>会影响化疗的实施。</a:t>
            </a:r>
          </a:p>
        </p:txBody>
      </p:sp>
    </p:spTree>
    <p:extLst>
      <p:ext uri="{BB962C8B-B14F-4D97-AF65-F5344CB8AC3E}">
        <p14:creationId xmlns:p14="http://schemas.microsoft.com/office/powerpoint/2010/main" val="154386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不幸的是，该研究未取得阳性的结果，研究未达到独立中心影像学评估的</a:t>
            </a:r>
            <a:r>
              <a:rPr lang="en-US" altLang="zh-CN" dirty="0"/>
              <a:t>RFS</a:t>
            </a:r>
            <a:r>
              <a:rPr lang="zh-CN" altLang="en-US" dirty="0"/>
              <a:t>主要疗效终点 。</a:t>
            </a:r>
            <a:endParaRPr lang="en-US" altLang="zh-CN" dirty="0"/>
          </a:p>
          <a:p>
            <a:r>
              <a:rPr lang="zh-CN" altLang="en-US" b="0" i="0" dirty="0">
                <a:solidFill>
                  <a:srgbClr val="24292F"/>
                </a:solidFill>
                <a:effectLst/>
                <a:latin typeface="-apple-system"/>
              </a:rPr>
              <a:t>实际上两组患者间没有显着差异</a:t>
            </a:r>
            <a:r>
              <a:rPr lang="en-US" altLang="zh-CN" b="0" i="0" dirty="0">
                <a:solidFill>
                  <a:srgbClr val="24292F"/>
                </a:solidFill>
                <a:effectLst/>
                <a:latin typeface="-apple-system"/>
              </a:rPr>
              <a:t>-</a:t>
            </a:r>
            <a:r>
              <a:rPr lang="zh-CN" altLang="en-US" dirty="0"/>
              <a:t>那武单抗组与安慰剂组</a:t>
            </a:r>
            <a:r>
              <a:rPr lang="en-US" altLang="zh-CN" dirty="0"/>
              <a:t>3</a:t>
            </a:r>
            <a:r>
              <a:rPr lang="zh-CN" altLang="en-US" dirty="0"/>
              <a:t>年</a:t>
            </a:r>
            <a:r>
              <a:rPr lang="en-US" altLang="zh-CN" dirty="0"/>
              <a:t>RFS</a:t>
            </a:r>
            <a:r>
              <a:rPr lang="zh-CN" altLang="en-US" dirty="0"/>
              <a:t>。 分别为</a:t>
            </a:r>
            <a:r>
              <a:rPr lang="en-US" altLang="zh-CN" dirty="0"/>
              <a:t>68.4% vs. 65.3%</a:t>
            </a:r>
            <a:r>
              <a:rPr lang="zh-CN" altLang="en-US" b="0" i="0" dirty="0">
                <a:solidFill>
                  <a:srgbClr val="24292F"/>
                </a:solidFill>
                <a:effectLst/>
                <a:latin typeface="-apple-system"/>
              </a:rPr>
              <a:t>，</a:t>
            </a:r>
            <a:r>
              <a:rPr lang="en-US" altLang="zh-CN" b="0" i="0" dirty="0">
                <a:solidFill>
                  <a:srgbClr val="24292F"/>
                </a:solidFill>
                <a:effectLst/>
                <a:latin typeface="-apple-system"/>
              </a:rPr>
              <a:t>HR</a:t>
            </a:r>
            <a:r>
              <a:rPr lang="zh-CN" altLang="en-US" b="0" i="0" dirty="0">
                <a:solidFill>
                  <a:srgbClr val="24292F"/>
                </a:solidFill>
                <a:effectLst/>
                <a:latin typeface="-apple-system"/>
              </a:rPr>
              <a:t>为</a:t>
            </a:r>
            <a:r>
              <a:rPr lang="en-US" altLang="zh-CN" b="0" i="0" dirty="0">
                <a:solidFill>
                  <a:srgbClr val="24292F"/>
                </a:solidFill>
                <a:effectLst/>
                <a:latin typeface="-apple-system"/>
              </a:rPr>
              <a:t>0.9</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412594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&lt;br /&gt;&lt;br /&gt;Immunotherapy in Localized Gastroesophageal Junction and Gastric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RFS per BICR in subgroups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Secondary endpoint: RFS per investigator and OS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Attraction 4: Nivolumab + CAPOX or SOX in M1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649: Positive Trial Nivolumab + FOLFOX in M1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577: Favored Later versus Earlier Use of Nivolumab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Takeaways from ATTRACTION 5: Gastric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Takeaways from ATTRACTION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PD-1 antibody toripalimab plus SOX or XELOX chemotherapy versus SOX or XELOX alone for locally advanced gastric or gastro-oesophageal junction cancer: results from a prospective, randomized, open-label, phase II trial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Study design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Adjuvant Chemo is Effective in Gastric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Endpoints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Pathological outcomes-tumor regression grade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Pathological outcomes-tumor regression grade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Pathological outcomes-TNM staging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Study Flow Chart&lt;br /&gt;DANTE is an investigator-initiated phase-II trial with the potential to transition into a phase-III trial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Path CR / Near Path CR: Toripalimab vs Atezo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DANTE: Atezo benefit determined by CPS score, MSI status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 and N downstaging: Toripalimab vs Atezo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Takeaways from preop Toripalimab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Local Recurrence is Uncommon in Gastric Cancer Adjuvant Trials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In Asia Pre Op Chemo is feasible: Is it better?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Study design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Baseline characteristics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Exposure and disposition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Primary endpoint: RFS per BICR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3053</Words>
  <Application>Microsoft Office PowerPoint</Application>
  <PresentationFormat>自定义</PresentationFormat>
  <Paragraphs>109</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-apple-system</vt:lpstr>
      <vt:lpstr>PingFangSC-Regular</vt:lpstr>
      <vt:lpstr>StarSymbol</vt:lpstr>
      <vt:lpstr>宋体</vt:lpstr>
      <vt:lpstr>微软雅黑</vt:lpstr>
      <vt:lpstr>微软雅黑</vt:lpstr>
      <vt:lpstr>Arial</vt:lpstr>
      <vt:lpstr>Times New Roman</vt:lpstr>
      <vt:lpstr>Default Design</vt:lpstr>
      <vt:lpstr>&lt;br /&gt;&lt;br /&gt;Immunotherapy in Localized Gastroesophageal Junction and Gastric Cancer</vt:lpstr>
      <vt:lpstr>Adjuvant Chemo is Effective in Gastric Cancer</vt:lpstr>
      <vt:lpstr>Local Recurrence is Uncommon in Gastric Cancer Adjuvant Trials</vt:lpstr>
      <vt:lpstr>In Asia Pre Op Chemo is feasible: Is it better? </vt:lpstr>
      <vt:lpstr>Slide 5</vt:lpstr>
      <vt:lpstr>Study design</vt:lpstr>
      <vt:lpstr>Baseline characteristics</vt:lpstr>
      <vt:lpstr>Exposure and disposition</vt:lpstr>
      <vt:lpstr>Primary endpoint: RFS per BICR</vt:lpstr>
      <vt:lpstr>RFS per BICR in subgroups</vt:lpstr>
      <vt:lpstr>Secondary endpoint: RFS per investigator and OS </vt:lpstr>
      <vt:lpstr>Attraction 4: Nivolumab + CAPOX or SOX in M1</vt:lpstr>
      <vt:lpstr>Checkmate 649: Positive Trial Nivolumab + FOLFOX in M1</vt:lpstr>
      <vt:lpstr>Slide 14</vt:lpstr>
      <vt:lpstr>CHECKMATE 577: Favored Later versus Earlier Use of Nivolumab </vt:lpstr>
      <vt:lpstr>Takeaways from ATTRACTION 5: Gastric Cancer</vt:lpstr>
      <vt:lpstr>Takeaways from ATTRACTION 5</vt:lpstr>
      <vt:lpstr>Perioperative PD-1 antibody toripalimab plus SOX or XELOX chemotherapy versus SOX or XELOX alone for locally advanced gastric or gastro-oesophageal junction cancer: results from a prospective, randomized, open-label, phase II trial</vt:lpstr>
      <vt:lpstr>Study design</vt:lpstr>
      <vt:lpstr>Endpoints</vt:lpstr>
      <vt:lpstr>Pathological outcomes-tumor regression grade</vt:lpstr>
      <vt:lpstr>Pathological outcomes-tumor regression grade</vt:lpstr>
      <vt:lpstr>Pathological outcomes-TNM staging</vt:lpstr>
      <vt:lpstr>Study Flow Chart&lt;br /&gt;DANTE is an investigator-initiated phase-II trial with the potential to transition into a phase-III trial </vt:lpstr>
      <vt:lpstr>Path CR / Near Path CR: Toripalimab vs Atezo</vt:lpstr>
      <vt:lpstr>DANTE: Atezo benefit determined by CPS score, MSI status</vt:lpstr>
      <vt:lpstr>T and N downstaging: Toripalimab vs Atezo</vt:lpstr>
      <vt:lpstr>Takeaways from preop Toripalimab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49</cp:revision>
  <dcterms:modified xsi:type="dcterms:W3CDTF">2023-06-20T16:17:36Z</dcterms:modified>
</cp:coreProperties>
</file>