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  <Override PartName="/ppt/slides/slide1b.xml" ContentType="application/vnd.openxmlformats-officedocument.presentationml.slide+xml"/>
  <Override PartName="/ppt/slides/slide1c.xml" ContentType="application/vnd.openxmlformats-officedocument.presentationml.slide+xml"/>
  <Override PartName="/ppt/slides/slide1d.xml" ContentType="application/vnd.openxmlformats-officedocument.presentationml.slide+xml"/>
  <Override PartName="/ppt/slides/slide1e.xml" ContentType="application/vnd.openxmlformats-officedocument.presentationml.slide+xml"/>
  <Override PartName="/ppt/slides/slide1f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  <p:sldId id="282" r:id="newSlide26"/>
    <p:sldId id="283" r:id="newSlide27"/>
    <p:sldId id="284" r:id="newSlide28"/>
    <p:sldId id="285" r:id="newSlide29"/>
    <p:sldId id="286" r:id="newSlide30"/>
    <p:sldId id="287" r:id="newSlide31"/>
    <p:sldId id="288" r:id="newSlide32"/>
    <p:sldId id="289" r:id="newSlide33"/>
    <p:sldId id="290" r:id="newSlide34"/>
    <p:sldId id="291" r:id="newSlide35"/>
    <p:sldId id="292" r:id="newSlide36"/>
    <p:sldId id="293" r:id="newSlide37"/>
    <p:sldId id="294" r:id="newSlide38"/>
    <p:sldId id="295" r:id="newSlide39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Relationship Type="http://schemas.openxmlformats.org/officeDocument/2006/relationships/slide" Target="/ppt/slides/slide1b.xml" Id="newSlide26" /><Relationship Type="http://schemas.openxmlformats.org/officeDocument/2006/relationships/slide" Target="/ppt/slides/slide1c.xml" Id="newSlide27" /><Relationship Type="http://schemas.openxmlformats.org/officeDocument/2006/relationships/slide" Target="/ppt/slides/slide1d.xml" Id="newSlide28" /><Relationship Type="http://schemas.openxmlformats.org/officeDocument/2006/relationships/slide" Target="/ppt/slides/slide1e.xml" Id="newSlide29" /><Relationship Type="http://schemas.openxmlformats.org/officeDocument/2006/relationships/slide" Target="/ppt/slides/slide1f.xml" Id="newSlide30" /><Relationship Type="http://schemas.openxmlformats.org/officeDocument/2006/relationships/slide" Target="/ppt/slides/slide20.xml" Id="newSlide31" /><Relationship Type="http://schemas.openxmlformats.org/officeDocument/2006/relationships/slide" Target="/ppt/slides/slide21.xml" Id="newSlide32" /><Relationship Type="http://schemas.openxmlformats.org/officeDocument/2006/relationships/slide" Target="/ppt/slides/slide22.xml" Id="newSlide33" /><Relationship Type="http://schemas.openxmlformats.org/officeDocument/2006/relationships/slide" Target="/ppt/slides/slide23.xml" Id="newSlide34" /><Relationship Type="http://schemas.openxmlformats.org/officeDocument/2006/relationships/slide" Target="/ppt/slides/slide24.xml" Id="newSlide35" /><Relationship Type="http://schemas.openxmlformats.org/officeDocument/2006/relationships/slide" Target="/ppt/slides/slide25.xml" Id="newSlide36" /><Relationship Type="http://schemas.openxmlformats.org/officeDocument/2006/relationships/slide" Target="/ppt/slides/slide26.xml" Id="newSlide37" /><Relationship Type="http://schemas.openxmlformats.org/officeDocument/2006/relationships/slide" Target="/ppt/slides/slide27.xml" Id="newSlide38" /><Relationship Type="http://schemas.openxmlformats.org/officeDocument/2006/relationships/slide" Target="/ppt/slides/slide28.xml" Id="newSlide3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1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b.bin" Id="rId3" /><Relationship Type="http://schemas.openxmlformats.org/officeDocument/2006/relationships/image" Target="/ppt/media/image1a.jpg" Id="imgId25" /></Relationships>
</file>

<file path=ppt/slides/_rels/slide1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c.bin" Id="rId3" /><Relationship Type="http://schemas.openxmlformats.org/officeDocument/2006/relationships/image" Target="/ppt/media/image1b.jpg" Id="imgId26" /></Relationships>
</file>

<file path=ppt/slides/_rels/slide1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d.bin" Id="rId3" /><Relationship Type="http://schemas.openxmlformats.org/officeDocument/2006/relationships/image" Target="/ppt/media/image1c.jpg" Id="imgId27" /></Relationships>
</file>

<file path=ppt/slides/_rels/slide1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e.bin" Id="rId3" /><Relationship Type="http://schemas.openxmlformats.org/officeDocument/2006/relationships/image" Target="/ppt/media/image1d.jpg" Id="imgId28" /></Relationships>
</file>

<file path=ppt/slides/_rels/slide1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f.bin" Id="rId3" /><Relationship Type="http://schemas.openxmlformats.org/officeDocument/2006/relationships/image" Target="/ppt/media/image1e.jpg" Id="imgId2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0.bin" Id="rId3" /><Relationship Type="http://schemas.openxmlformats.org/officeDocument/2006/relationships/image" Target="/ppt/media/image1f.jpg" Id="imgId30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1.bin" Id="rId3" /><Relationship Type="http://schemas.openxmlformats.org/officeDocument/2006/relationships/image" Target="/ppt/media/image20.jpg" Id="imgId3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2.bin" Id="rId3" /><Relationship Type="http://schemas.openxmlformats.org/officeDocument/2006/relationships/image" Target="/ppt/media/image21.jpg" Id="imgId32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3.bin" Id="rId3" /><Relationship Type="http://schemas.openxmlformats.org/officeDocument/2006/relationships/image" Target="/ppt/media/image22.jpg" Id="imgId33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4.bin" Id="rId3" /><Relationship Type="http://schemas.openxmlformats.org/officeDocument/2006/relationships/image" Target="/ppt/media/image23.jpg" Id="imgId34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5.bin" Id="rId3" /><Relationship Type="http://schemas.openxmlformats.org/officeDocument/2006/relationships/image" Target="/ppt/media/image24.jpg" Id="imgId35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6.bin" Id="rId3" /><Relationship Type="http://schemas.openxmlformats.org/officeDocument/2006/relationships/image" Target="/ppt/media/image25.jpg" Id="imgId36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7.bin" Id="rId3" /><Relationship Type="http://schemas.openxmlformats.org/officeDocument/2006/relationships/image" Target="/ppt/media/image26.jpg" Id="imgId37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8.bin" Id="rId3" /><Relationship Type="http://schemas.openxmlformats.org/officeDocument/2006/relationships/image" Target="/ppt/media/image27.jpg" Id="imgId38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Home Messages : HER2+ mCRC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HER2 TESTING IN COLORECTAL CANCER: CONCORDANCE ANALYSIS BETWEEN BREAST AND GASTRIC SCORING ALGORITHMS FROM THE MOUNTAINEER TRIAL 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HER2 testing in the MOUNTAINEER trial with tucatinib and trastuzumab  A high level agreement of HER2 status observed across multiple central HER2 testing modalities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&lt;br /&gt;Results: MOUNTAINEER Cohorts A+B | Response Assessment by Testing Platform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&lt;br /&gt;Tucatanib and trastuzumab | Response Assessment by Testing Platform (MOUNTAINEER)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Home Messages : HER2+ mCRC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Home Messages : HER2+ mCRC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Knowledge After ASCO #2023  Data of HER2-targeted therapies in patients with advanced or metastatic colorectal cancer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&lt;br /&gt;Tucatanib and trastuzumab ( MOUNTAINEER) | Response Assessment by IHC + FISH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Best Percentage Change in Sum of Diameters by BICR for T-DXd 5.4 mg/kg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Home Messages : HER2+ mCRC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Future Directions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Immune checkpoint Inhibitors (ICIs) for Microsatellite Stable (MSS) in Mets Colorectal Cancers (mCRC)&lt;br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Why is MSS (pMMR) mCRC resistant to ICIs?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Evolving Strategies Enhancing the role of ICIs for MSS (pMMR) Colorectal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TRIBE Meets DESTINY: A LEAP Forward in the Treatment of Advanced Colorectal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Knowledge Prior to ASCO 2023&lt;br /&gt;Randomized PII/III studies with IO+ for MSS mCRC: From Negative to Borderline Positive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There may be a small subgroup that exhibits disease control with ICIs (in combination)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Immunoscore IC = Densities of CD8+ and PD-L1+ cells and their proximity into the tumor core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Immunoscore-IC is a promising predictor of benefit from ICIs in pMMR mCRC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Conclusions/Take-Away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Thank You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Actionable colorectal cancer targets in 2012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Actionable colorectal cancer targets in 2023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Knowledge Before ASCO #2023  Data of HER2-targeted therapies in patients with advanced or metastatic colorectal cancer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T-DXd @ Lower Dose = Winner !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Home Messages : HER2+ mCRC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Home Messages : HER2+ mCRC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HER2 Amplifications in Metastatic CRC are Typically Left Sided and RAS WT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Impact of Anti-EGFR Therapies on HER2-Positive Metastatic Colorectal Cancer: &lt;br /&gt;A Systematic Literature Review and Meta-Analysis of Clinical Outcomes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Home Messages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Study Design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