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68276" autoAdjust="0"/>
  </p:normalViewPr>
  <p:slideViewPr>
    <p:cSldViewPr>
      <p:cViewPr varScale="1">
        <p:scale>
          <a:sx n="31" d="100"/>
          <a:sy n="31" d="100"/>
        </p:scale>
        <p:origin x="1445" y="67"/>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大家晚上好，</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在前面的第</a:t>
            </a:r>
            <a:r>
              <a:rPr lang="en-US" altLang="zh-CN" dirty="0"/>
              <a:t>191</a:t>
            </a:r>
            <a:r>
              <a:rPr lang="zh-CN" altLang="en-US" dirty="0"/>
              <a:t>期我给大家分享了这场辩论的正方。</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对于左侧不可切除的转移性</a:t>
            </a:r>
            <a:r>
              <a:rPr lang="en-US" altLang="zh-CN" dirty="0"/>
              <a:t>RAS</a:t>
            </a:r>
            <a:r>
              <a:rPr lang="zh-CN" altLang="en-US" dirty="0"/>
              <a:t>野生型结直肠癌患者，一线</a:t>
            </a:r>
            <a:r>
              <a:rPr lang="en-US" altLang="zh-CN" dirty="0"/>
              <a:t>EGFR</a:t>
            </a:r>
            <a:r>
              <a:rPr lang="zh-CN" altLang="en-US" dirty="0"/>
              <a:t>抗体是必要的治疗方法</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今天我跟大家一起分享的是这场辩论的反方</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对于左侧不可切除的转移性</a:t>
            </a:r>
            <a:r>
              <a:rPr lang="en-US" altLang="zh-CN" dirty="0"/>
              <a:t>RAS</a:t>
            </a:r>
            <a:r>
              <a:rPr lang="zh-CN" altLang="en-US" dirty="0"/>
              <a:t>野生型结直肠癌患者，一线</a:t>
            </a:r>
            <a:r>
              <a:rPr lang="en-US" altLang="zh-CN" dirty="0"/>
              <a:t>EGFR</a:t>
            </a:r>
            <a:r>
              <a:rPr lang="zh-CN" altLang="en-US" dirty="0"/>
              <a:t>抗体是非必要的治疗方法</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分享者是</a:t>
            </a:r>
            <a:r>
              <a:rPr lang="zh-CN" altLang="en-US" b="0" i="0" dirty="0">
                <a:solidFill>
                  <a:srgbClr val="24292F"/>
                </a:solidFill>
                <a:effectLst/>
                <a:latin typeface="-apple-system"/>
              </a:rPr>
              <a:t>来自芝加哥大学的</a:t>
            </a:r>
            <a:r>
              <a:rPr lang="en-US" altLang="zh-CN" b="0" i="0" dirty="0" err="1">
                <a:solidFill>
                  <a:srgbClr val="24292F"/>
                </a:solidFill>
                <a:effectLst/>
                <a:latin typeface="-apple-system"/>
              </a:rPr>
              <a:t>Ardaman</a:t>
            </a:r>
            <a:r>
              <a:rPr lang="en-US" altLang="zh-CN" b="0" i="0" dirty="0">
                <a:solidFill>
                  <a:srgbClr val="24292F"/>
                </a:solidFill>
                <a:effectLst/>
                <a:latin typeface="-apple-system"/>
              </a:rPr>
              <a:t> </a:t>
            </a:r>
            <a:r>
              <a:rPr lang="en-US" altLang="zh-CN" b="0" i="0" dirty="0" err="1">
                <a:solidFill>
                  <a:srgbClr val="24292F"/>
                </a:solidFill>
                <a:effectLst/>
                <a:latin typeface="-apple-system"/>
              </a:rPr>
              <a:t>Shergill</a:t>
            </a:r>
            <a:r>
              <a:rPr lang="zh-CN" altLang="en-US" b="0" i="0" dirty="0">
                <a:solidFill>
                  <a:srgbClr val="24292F"/>
                </a:solidFill>
                <a:effectLst/>
                <a:latin typeface="-apple-system"/>
              </a:rPr>
              <a:t>博士</a:t>
            </a:r>
            <a:endParaRPr lang="zh-CN" altLang="en-US" dirty="0"/>
          </a:p>
        </p:txBody>
      </p:sp>
    </p:spTree>
    <p:extLst>
      <p:ext uri="{BB962C8B-B14F-4D97-AF65-F5344CB8AC3E}">
        <p14:creationId xmlns:p14="http://schemas.microsoft.com/office/powerpoint/2010/main" val="100129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那么，在一线治疗使用</a:t>
            </a:r>
            <a:r>
              <a:rPr lang="en-US" altLang="zh-CN" dirty="0"/>
              <a:t>EGFR</a:t>
            </a:r>
            <a:r>
              <a:rPr lang="zh-CN" altLang="en-US" dirty="0"/>
              <a:t>抗体</a:t>
            </a:r>
            <a:r>
              <a:rPr lang="zh-CN" altLang="en-US" b="0" i="0" dirty="0">
                <a:solidFill>
                  <a:srgbClr val="24292F"/>
                </a:solidFill>
                <a:effectLst/>
                <a:latin typeface="-apple-system"/>
              </a:rPr>
              <a:t>会有什么危害吗？首先让我们看看临床毒性。</a:t>
            </a:r>
            <a:endParaRPr lang="zh-CN" altLang="en-US" dirty="0"/>
          </a:p>
        </p:txBody>
      </p:sp>
    </p:spTree>
    <p:extLst>
      <p:ext uri="{BB962C8B-B14F-4D97-AF65-F5344CB8AC3E}">
        <p14:creationId xmlns:p14="http://schemas.microsoft.com/office/powerpoint/2010/main" val="59895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a:t>
            </a:r>
            <a:r>
              <a:rPr lang="en-US" altLang="zh-CN" b="0" i="0" dirty="0">
                <a:solidFill>
                  <a:srgbClr val="24292F"/>
                </a:solidFill>
                <a:effectLst/>
                <a:latin typeface="-apple-system"/>
              </a:rPr>
              <a:t>PARADIGM</a:t>
            </a:r>
            <a:r>
              <a:rPr lang="zh-CN" altLang="en-US" b="0" i="0" dirty="0">
                <a:solidFill>
                  <a:srgbClr val="24292F"/>
                </a:solidFill>
                <a:effectLst/>
                <a:latin typeface="-apple-system"/>
              </a:rPr>
              <a:t>研究。接受帕尼单抗的患者明显存在更高程度的</a:t>
            </a:r>
            <a:r>
              <a:rPr lang="en-US" altLang="zh-CN" b="0" i="0" dirty="0">
                <a:solidFill>
                  <a:srgbClr val="24292F"/>
                </a:solidFill>
                <a:effectLst/>
                <a:latin typeface="-apple-system"/>
              </a:rPr>
              <a:t>3</a:t>
            </a:r>
            <a:r>
              <a:rPr lang="zh-CN" altLang="en-US" b="0" i="0" dirty="0">
                <a:solidFill>
                  <a:srgbClr val="24292F"/>
                </a:solidFill>
                <a:effectLst/>
                <a:latin typeface="-apple-system"/>
              </a:rPr>
              <a:t>级或</a:t>
            </a:r>
            <a:r>
              <a:rPr lang="en-US" altLang="zh-CN" b="0" i="0" dirty="0">
                <a:solidFill>
                  <a:srgbClr val="24292F"/>
                </a:solidFill>
                <a:effectLst/>
                <a:latin typeface="-apple-system"/>
              </a:rPr>
              <a:t>4</a:t>
            </a:r>
            <a:r>
              <a:rPr lang="zh-CN" altLang="en-US" b="0" i="0" dirty="0">
                <a:solidFill>
                  <a:srgbClr val="24292F"/>
                </a:solidFill>
                <a:effectLst/>
                <a:latin typeface="-apple-system"/>
              </a:rPr>
              <a:t>级毒性。毒性等级是否重要？当然很重要。在抗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治疗中，具有反应的患者也是具有最严重毒性的患者。 这是诸如皮炎、口腔炎、甲沟炎之类的毒性。我们可能会想，这有什么大不了的？但让我们再次想想这是什么样子。</a:t>
            </a:r>
            <a:endParaRPr lang="zh-CN" altLang="en-US" dirty="0"/>
          </a:p>
        </p:txBody>
      </p:sp>
    </p:spTree>
    <p:extLst>
      <p:ext uri="{BB962C8B-B14F-4D97-AF65-F5344CB8AC3E}">
        <p14:creationId xmlns:p14="http://schemas.microsoft.com/office/powerpoint/2010/main" val="90131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这是西妥昔单抗导致的</a:t>
            </a:r>
            <a:r>
              <a:rPr lang="en-US" altLang="zh-CN" b="0" i="0" dirty="0">
                <a:solidFill>
                  <a:srgbClr val="000000"/>
                </a:solidFill>
                <a:effectLst/>
                <a:latin typeface="PingFangSC-Regular"/>
              </a:rPr>
              <a:t>3</a:t>
            </a:r>
            <a:r>
              <a:rPr lang="zh-CN" altLang="en-US" b="0" i="0" dirty="0">
                <a:solidFill>
                  <a:srgbClr val="000000"/>
                </a:solidFill>
                <a:effectLst/>
                <a:latin typeface="PingFangSC-Regular"/>
              </a:rPr>
              <a:t>级皮疹。把这个病人想象成一个内科医生。你认为这个病人还能继续工作吗？这位患者的生活质量如何？这位患者在其他方面的负担是什么？这对心理有什么影响？</a:t>
            </a:r>
            <a:endParaRPr lang="en-US" altLang="zh-CN" b="0" i="0" dirty="0">
              <a:solidFill>
                <a:srgbClr val="000000"/>
              </a:solidFill>
              <a:effectLst/>
              <a:latin typeface="PingFangSC-Regular"/>
            </a:endParaRPr>
          </a:p>
        </p:txBody>
      </p:sp>
    </p:spTree>
    <p:extLst>
      <p:ext uri="{BB962C8B-B14F-4D97-AF65-F5344CB8AC3E}">
        <p14:creationId xmlns:p14="http://schemas.microsoft.com/office/powerpoint/2010/main" val="341372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把他们想象成演员。 他们作为演员或任何其他面向人的工作。 你认为病人可以继续保持这样的毒性吗？ 如果我们必须让他们承受这种毒性，那为什么不把它留到以后呢？</a:t>
            </a:r>
          </a:p>
          <a:p>
            <a:endParaRPr lang="zh-CN" altLang="en-US" dirty="0"/>
          </a:p>
        </p:txBody>
      </p:sp>
    </p:spTree>
    <p:extLst>
      <p:ext uri="{BB962C8B-B14F-4D97-AF65-F5344CB8AC3E}">
        <p14:creationId xmlns:p14="http://schemas.microsoft.com/office/powerpoint/2010/main" val="57737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此外，这里还存在经济毒性。这里有一些显而易见的毒性</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药物的成本，收入的损失。有医疗保健生活质量毒性，坚持药物治疗。 已经有研究表明，正在接受癌症治疗并具有经济毒性的患者，他们服用的药物少于规定的药物，他们甚至没有服用药物。 这些可能是我们正在谈论的毒性的支持药物。 事实上，他们已经减少了在食物和衣服上的支出。 当我们为患者提供与治疗获益相关的治疗时，我们确实必须考虑所有这些因素。</a:t>
            </a:r>
            <a:endParaRPr lang="zh-CN" altLang="en-US" dirty="0"/>
          </a:p>
        </p:txBody>
      </p:sp>
    </p:spTree>
    <p:extLst>
      <p:ext uri="{BB962C8B-B14F-4D97-AF65-F5344CB8AC3E}">
        <p14:creationId xmlns:p14="http://schemas.microsoft.com/office/powerpoint/2010/main" val="413314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让我展示一下抗</a:t>
            </a:r>
            <a:r>
              <a:rPr lang="en-US" altLang="zh-CN" b="0" i="0" dirty="0">
                <a:solidFill>
                  <a:srgbClr val="000000"/>
                </a:solidFill>
                <a:effectLst/>
                <a:latin typeface="PingFangSC-Regular"/>
              </a:rPr>
              <a:t>EGFR</a:t>
            </a:r>
            <a:r>
              <a:rPr lang="zh-CN" altLang="en-US" b="0" i="0" dirty="0">
                <a:solidFill>
                  <a:srgbClr val="000000"/>
                </a:solidFill>
                <a:effectLst/>
                <a:latin typeface="PingFangSC-Regular"/>
              </a:rPr>
              <a:t>治疗的经济毒性。西妥昔单抗和帕尼单抗的价格大约比现在出售的</a:t>
            </a:r>
            <a:r>
              <a:rPr lang="en-US" altLang="zh-CN" b="0" i="0" dirty="0">
                <a:solidFill>
                  <a:srgbClr val="000000"/>
                </a:solidFill>
                <a:effectLst/>
                <a:latin typeface="PingFangSC-Regular"/>
              </a:rPr>
              <a:t>Bev</a:t>
            </a:r>
            <a:r>
              <a:rPr lang="zh-CN" altLang="en-US" b="0" i="0" dirty="0">
                <a:solidFill>
                  <a:srgbClr val="000000"/>
                </a:solidFill>
                <a:effectLst/>
                <a:latin typeface="PingFangSC-Regular"/>
              </a:rPr>
              <a:t>生物类似物贵</a:t>
            </a:r>
            <a:r>
              <a:rPr lang="en-US" altLang="zh-CN" b="0" i="0" dirty="0">
                <a:solidFill>
                  <a:srgbClr val="000000"/>
                </a:solidFill>
                <a:effectLst/>
                <a:latin typeface="PingFangSC-Regular"/>
              </a:rPr>
              <a:t>5000</a:t>
            </a:r>
            <a:r>
              <a:rPr lang="zh-CN" altLang="en-US" b="0" i="0" dirty="0">
                <a:solidFill>
                  <a:srgbClr val="000000"/>
                </a:solidFill>
                <a:effectLst/>
                <a:latin typeface="PingFangSC-Regular"/>
              </a:rPr>
              <a:t>美元左右。</a:t>
            </a:r>
            <a:endParaRPr lang="zh-CN" altLang="en-US" dirty="0"/>
          </a:p>
        </p:txBody>
      </p:sp>
    </p:spTree>
    <p:extLst>
      <p:ext uri="{BB962C8B-B14F-4D97-AF65-F5344CB8AC3E}">
        <p14:creationId xmlns:p14="http://schemas.microsoft.com/office/powerpoint/2010/main" val="327672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如果我们正在研究西妥昔单抗，那么对于一名接受一线治疗约 </a:t>
            </a:r>
            <a:r>
              <a:rPr lang="en-US" altLang="zh-CN" b="0" i="0" dirty="0">
                <a:solidFill>
                  <a:srgbClr val="000000"/>
                </a:solidFill>
                <a:effectLst/>
                <a:latin typeface="PingFangSC-Regular"/>
              </a:rPr>
              <a:t>14 </a:t>
            </a:r>
            <a:r>
              <a:rPr lang="zh-CN" altLang="en-US" b="0" i="0" dirty="0">
                <a:solidFill>
                  <a:srgbClr val="000000"/>
                </a:solidFill>
                <a:effectLst/>
                <a:latin typeface="PingFangSC-Regular"/>
              </a:rPr>
              <a:t>个月的患者来说，如 </a:t>
            </a:r>
            <a:r>
              <a:rPr lang="en-US" altLang="zh-CN" b="0" i="0" dirty="0">
                <a:solidFill>
                  <a:srgbClr val="000000"/>
                </a:solidFill>
                <a:effectLst/>
                <a:latin typeface="PingFangSC-Regular"/>
              </a:rPr>
              <a:t>PARADIGM </a:t>
            </a:r>
            <a:r>
              <a:rPr lang="zh-CN" altLang="en-US" b="0" i="0" dirty="0">
                <a:solidFill>
                  <a:srgbClr val="000000"/>
                </a:solidFill>
                <a:effectLst/>
                <a:latin typeface="PingFangSC-Regular"/>
              </a:rPr>
              <a:t>中所见，这一成本约为</a:t>
            </a:r>
            <a:r>
              <a:rPr lang="en-US" altLang="zh-CN" b="0" i="0" dirty="0">
                <a:solidFill>
                  <a:srgbClr val="000000"/>
                </a:solidFill>
                <a:effectLst/>
                <a:latin typeface="PingFangSC-Regular"/>
              </a:rPr>
              <a:t>13.6</a:t>
            </a:r>
            <a:r>
              <a:rPr lang="zh-CN" altLang="en-US" b="0" i="0" dirty="0">
                <a:solidFill>
                  <a:srgbClr val="000000"/>
                </a:solidFill>
                <a:effectLst/>
                <a:latin typeface="PingFangSC-Regular"/>
              </a:rPr>
              <a:t>万美元。这对一些人来说可能不是太多，但我认为对我们大多数人和我们的许多患者来说，这是一笔很大的钱。</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那么，我们是应该推迟这种毒性，还是有必要把这种毒性推到前线呢？让我们来谈谈预测未来吧。肿瘤学家能预测未来吗？答案是不能。</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我们能说出哪个不能切除的病人会变成可切除的吗？答案是也不能，对吧？</a:t>
            </a:r>
            <a:endParaRPr lang="zh-CN" altLang="en-US" dirty="0"/>
          </a:p>
        </p:txBody>
      </p:sp>
    </p:spTree>
    <p:extLst>
      <p:ext uri="{BB962C8B-B14F-4D97-AF65-F5344CB8AC3E}">
        <p14:creationId xmlns:p14="http://schemas.microsoft.com/office/powerpoint/2010/main" val="283399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 </a:t>
            </a:r>
            <a:r>
              <a:rPr lang="en-US" altLang="zh-CN" dirty="0"/>
              <a:t>CAIRO 5</a:t>
            </a:r>
            <a:r>
              <a:rPr lang="zh-CN" altLang="en-US" dirty="0"/>
              <a:t>。我关注的是左侧的 </a:t>
            </a:r>
            <a:r>
              <a:rPr lang="en-US" altLang="zh-CN" dirty="0"/>
              <a:t>RAS/RAF </a:t>
            </a:r>
            <a:r>
              <a:rPr lang="zh-CN" altLang="en-US" dirty="0"/>
              <a:t>野生型患者。</a:t>
            </a:r>
            <a:r>
              <a:rPr lang="zh-CN" altLang="en-US" b="0" i="0" dirty="0">
                <a:solidFill>
                  <a:srgbClr val="000000"/>
                </a:solidFill>
                <a:effectLst/>
                <a:latin typeface="PingFangSC-Regular"/>
              </a:rPr>
              <a:t>患者在化疗的同时接受贝伐珠单抗或帕尼单抗治疗。</a:t>
            </a:r>
            <a:endParaRPr lang="zh-CN" altLang="en-US" dirty="0"/>
          </a:p>
        </p:txBody>
      </p:sp>
    </p:spTree>
    <p:extLst>
      <p:ext uri="{BB962C8B-B14F-4D97-AF65-F5344CB8AC3E}">
        <p14:creationId xmlns:p14="http://schemas.microsoft.com/office/powerpoint/2010/main" val="109683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4292F"/>
                </a:solidFill>
                <a:effectLst/>
                <a:latin typeface="-apple-system"/>
              </a:rPr>
              <a:t>我们看到了深层次的反应，正如我们所听到的。在抗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治疗组中，包括</a:t>
            </a:r>
            <a:r>
              <a:rPr lang="en-US" altLang="zh-CN" b="0" i="0" dirty="0">
                <a:solidFill>
                  <a:srgbClr val="24292F"/>
                </a:solidFill>
                <a:effectLst/>
                <a:latin typeface="-apple-system"/>
              </a:rPr>
              <a:t>2</a:t>
            </a:r>
            <a:r>
              <a:rPr lang="zh-CN" altLang="en-US" b="0" i="0" dirty="0">
                <a:solidFill>
                  <a:srgbClr val="24292F"/>
                </a:solidFill>
                <a:effectLst/>
                <a:latin typeface="-apple-system"/>
              </a:rPr>
              <a:t>例死亡病例，毒性显著增高，这在许多研究中都有所体现。</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毒副作用确实存在，但这是否意味着他们接受了更多或更好的手术呢？</a:t>
            </a:r>
          </a:p>
          <a:p>
            <a:pPr algn="l"/>
            <a:r>
              <a:rPr lang="zh-CN" altLang="en-US" b="0" i="0" dirty="0">
                <a:solidFill>
                  <a:srgbClr val="24292F"/>
                </a:solidFill>
                <a:effectLst/>
                <a:latin typeface="-apple-system"/>
              </a:rPr>
              <a:t>答案是他们没有。</a:t>
            </a:r>
            <a:endParaRPr lang="zh-CN" altLang="en-US" dirty="0"/>
          </a:p>
        </p:txBody>
      </p:sp>
    </p:spTree>
    <p:extLst>
      <p:ext uri="{BB962C8B-B14F-4D97-AF65-F5344CB8AC3E}">
        <p14:creationId xmlns:p14="http://schemas.microsoft.com/office/powerpoint/2010/main" val="329077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0" i="0" dirty="0">
                <a:solidFill>
                  <a:srgbClr val="24292F"/>
                </a:solidFill>
                <a:effectLst/>
                <a:latin typeface="-apple-system"/>
              </a:rPr>
              <a:t>帕尼单抗与增加的毒性相关联，但这并没有导致患者手术切除（</a:t>
            </a:r>
            <a:r>
              <a:rPr lang="en-US" altLang="zh-CN" b="0" i="0" dirty="0">
                <a:solidFill>
                  <a:srgbClr val="24292F"/>
                </a:solidFill>
                <a:effectLst/>
                <a:latin typeface="-apple-system"/>
              </a:rPr>
              <a:t>R0</a:t>
            </a:r>
            <a:r>
              <a:rPr lang="zh-CN" altLang="en-US" b="0" i="0" dirty="0">
                <a:solidFill>
                  <a:srgbClr val="24292F"/>
                </a:solidFill>
                <a:effectLst/>
                <a:latin typeface="-apple-system"/>
              </a:rPr>
              <a:t>或</a:t>
            </a:r>
            <a:r>
              <a:rPr lang="en-US" altLang="zh-CN" b="0" i="0" dirty="0">
                <a:solidFill>
                  <a:srgbClr val="24292F"/>
                </a:solidFill>
                <a:effectLst/>
                <a:latin typeface="-apple-system"/>
              </a:rPr>
              <a:t>R1</a:t>
            </a:r>
            <a:r>
              <a:rPr lang="zh-CN" altLang="en-US" b="0" i="0" dirty="0">
                <a:solidFill>
                  <a:srgbClr val="24292F"/>
                </a:solidFill>
                <a:effectLst/>
                <a:latin typeface="-apple-system"/>
              </a:rPr>
              <a:t>）率的提高。</a:t>
            </a:r>
            <a:endParaRPr lang="en-US" altLang="zh-CN" b="0" i="0" dirty="0">
              <a:solidFill>
                <a:srgbClr val="24292F"/>
              </a:solidFill>
              <a:effectLst/>
              <a:latin typeface="-apple-system"/>
            </a:endParaRPr>
          </a:p>
          <a:p>
            <a:pPr algn="l"/>
            <a:r>
              <a:rPr lang="zh-CN" altLang="en-US" b="0" i="0" dirty="0">
                <a:solidFill>
                  <a:srgbClr val="24292F"/>
                </a:solidFill>
                <a:effectLst/>
                <a:latin typeface="-apple-system"/>
              </a:rPr>
              <a:t>这不是美国政治辩论。我们不是美国政治家。我们必须回答提出的问题 </a:t>
            </a:r>
            <a:r>
              <a:rPr lang="en-US" altLang="zh-CN" b="0" i="0" dirty="0">
                <a:solidFill>
                  <a:srgbClr val="24292F"/>
                </a:solidFill>
                <a:effectLst/>
                <a:latin typeface="-apple-system"/>
              </a:rPr>
              <a:t>- </a:t>
            </a:r>
            <a:r>
              <a:rPr lang="zh-CN" altLang="en-US" b="0" i="0" dirty="0">
                <a:solidFill>
                  <a:srgbClr val="24292F"/>
                </a:solidFill>
                <a:effectLst/>
                <a:latin typeface="-apple-system"/>
              </a:rPr>
              <a:t>面对我们面前的病例。</a:t>
            </a:r>
          </a:p>
          <a:p>
            <a:endParaRPr lang="zh-CN" altLang="en-US" dirty="0"/>
          </a:p>
        </p:txBody>
      </p:sp>
    </p:spTree>
    <p:extLst>
      <p:ext uri="{BB962C8B-B14F-4D97-AF65-F5344CB8AC3E}">
        <p14:creationId xmlns:p14="http://schemas.microsoft.com/office/powerpoint/2010/main" val="174608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首先我们来看一下这个案例</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这是一个身体状况良好的患者，患有</a:t>
            </a:r>
            <a:r>
              <a:rPr lang="zh-CN" altLang="en-US" dirty="0"/>
              <a:t>左侧不可切除的转移性</a:t>
            </a:r>
            <a:r>
              <a:rPr lang="en-US" altLang="zh-CN" dirty="0"/>
              <a:t>RAS</a:t>
            </a:r>
            <a:r>
              <a:rPr lang="zh-CN" altLang="en-US" dirty="0"/>
              <a:t>野生型结肠癌</a:t>
            </a:r>
            <a:r>
              <a:rPr lang="zh-CN" altLang="en-US" b="0" i="0" dirty="0">
                <a:solidFill>
                  <a:srgbClr val="24292F"/>
                </a:solidFill>
                <a:effectLst/>
                <a:latin typeface="-apple-system"/>
              </a:rPr>
              <a:t>。</a:t>
            </a:r>
            <a:endParaRPr lang="en-US" altLang="zh-CN" b="0" i="0" dirty="0">
              <a:solidFill>
                <a:srgbClr val="24292F"/>
              </a:solidFill>
              <a:effectLst/>
              <a:latin typeface="-apple-system"/>
            </a:endParaRPr>
          </a:p>
          <a:p>
            <a:r>
              <a:rPr lang="zh-CN" altLang="en-US" b="0" i="0" dirty="0">
                <a:solidFill>
                  <a:srgbClr val="24292F"/>
                </a:solidFill>
                <a:effectLst/>
                <a:latin typeface="-apple-system"/>
              </a:rPr>
              <a:t>当我们作为肿瘤医生看到这个患者时，我们会思考：我们要给这个患者两药还是三药治疗？我们要添加生物制剂吗？如果使用生物制剂，要选择哪一种？ </a:t>
            </a:r>
            <a:endParaRPr lang="en-US" altLang="zh-CN" b="0" i="0" dirty="0">
              <a:solidFill>
                <a:srgbClr val="24292F"/>
              </a:solidFill>
              <a:effectLst/>
              <a:latin typeface="-apple-system"/>
            </a:endParaRPr>
          </a:p>
          <a:p>
            <a:r>
              <a:rPr lang="zh-CN" altLang="en-US" b="0" i="0" dirty="0">
                <a:solidFill>
                  <a:srgbClr val="24292F"/>
                </a:solidFill>
                <a:effectLst/>
                <a:latin typeface="-apple-system"/>
              </a:rPr>
              <a:t>此外，我们通常会对这个患者进行</a:t>
            </a:r>
            <a:r>
              <a:rPr lang="en-US" altLang="zh-CN" b="0" i="0" dirty="0">
                <a:solidFill>
                  <a:srgbClr val="24292F"/>
                </a:solidFill>
                <a:effectLst/>
                <a:latin typeface="-apple-system"/>
              </a:rPr>
              <a:t>MDT</a:t>
            </a:r>
            <a:r>
              <a:rPr lang="zh-CN" altLang="en-US" b="0" i="0" dirty="0">
                <a:solidFill>
                  <a:srgbClr val="24292F"/>
                </a:solidFill>
                <a:effectLst/>
                <a:latin typeface="-apple-system"/>
              </a:rPr>
              <a:t>讨论，讨论未来手术切除的可能性。这就是问题所在。</a:t>
            </a:r>
            <a:endParaRPr lang="zh-CN" altLang="en-US" dirty="0"/>
          </a:p>
        </p:txBody>
      </p:sp>
    </p:spTree>
    <p:extLst>
      <p:ext uri="{BB962C8B-B14F-4D97-AF65-F5344CB8AC3E}">
        <p14:creationId xmlns:p14="http://schemas.microsoft.com/office/powerpoint/2010/main" val="444211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这不是一个负性超级筛选组中的患者，这是一个左侧</a:t>
            </a:r>
            <a:r>
              <a:rPr lang="en-US" altLang="zh-CN" b="0" i="0" dirty="0">
                <a:solidFill>
                  <a:srgbClr val="24292F"/>
                </a:solidFill>
                <a:effectLst/>
                <a:latin typeface="-apple-system"/>
              </a:rPr>
              <a:t>RAS</a:t>
            </a:r>
            <a:r>
              <a:rPr lang="zh-CN" altLang="en-US" b="0" i="0" dirty="0">
                <a:solidFill>
                  <a:srgbClr val="24292F"/>
                </a:solidFill>
                <a:effectLst/>
                <a:latin typeface="-apple-system"/>
              </a:rPr>
              <a:t>野生型的病例，</a:t>
            </a:r>
            <a:endParaRPr lang="en-US" altLang="zh-CN" b="0" i="0" dirty="0">
              <a:solidFill>
                <a:srgbClr val="24292F"/>
              </a:solidFill>
              <a:effectLst/>
              <a:latin typeface="-apple-system"/>
            </a:endParaRPr>
          </a:p>
          <a:p>
            <a:r>
              <a:rPr lang="zh-CN" altLang="en-US" b="0" i="0" dirty="0">
                <a:solidFill>
                  <a:srgbClr val="24292F"/>
                </a:solidFill>
                <a:effectLst/>
                <a:latin typeface="-apple-system"/>
              </a:rPr>
              <a:t>如我们今天早上所见，任何帕尼单抗组的突变患者的总生存率</a:t>
            </a:r>
            <a:r>
              <a:rPr lang="en-US" altLang="zh-CN" b="0" i="0" dirty="0">
                <a:solidFill>
                  <a:srgbClr val="24292F"/>
                </a:solidFill>
                <a:effectLst/>
                <a:latin typeface="-apple-system"/>
              </a:rPr>
              <a:t>(OS)</a:t>
            </a:r>
            <a:r>
              <a:rPr lang="zh-CN" altLang="en-US" b="0" i="0" dirty="0">
                <a:solidFill>
                  <a:srgbClr val="24292F"/>
                </a:solidFill>
                <a:effectLst/>
                <a:latin typeface="-apple-system"/>
              </a:rPr>
              <a:t>相似且较差。</a:t>
            </a:r>
            <a:endParaRPr lang="zh-CN" altLang="en-US" dirty="0"/>
          </a:p>
        </p:txBody>
      </p:sp>
    </p:spTree>
    <p:extLst>
      <p:ext uri="{BB962C8B-B14F-4D97-AF65-F5344CB8AC3E}">
        <p14:creationId xmlns:p14="http://schemas.microsoft.com/office/powerpoint/2010/main" val="324626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总结一下，这位适合接受治疗的</a:t>
            </a:r>
            <a:r>
              <a:rPr lang="zh-CN" altLang="en-US" dirty="0"/>
              <a:t>左侧不可切除的转移性</a:t>
            </a:r>
            <a:r>
              <a:rPr lang="en-US" altLang="zh-CN" dirty="0"/>
              <a:t>RAS</a:t>
            </a:r>
            <a:r>
              <a:rPr lang="zh-CN" altLang="en-US" dirty="0"/>
              <a:t>野生型结肠癌患者，一线</a:t>
            </a:r>
            <a:r>
              <a:rPr lang="en-US" altLang="zh-CN" dirty="0"/>
              <a:t>EGFR</a:t>
            </a:r>
            <a:r>
              <a:rPr lang="zh-CN" altLang="en-US" dirty="0"/>
              <a:t>抗体是非必要的治疗方法</a:t>
            </a:r>
            <a:endParaRPr lang="en-US" altLang="zh-CN" dirty="0"/>
          </a:p>
          <a:p>
            <a:r>
              <a:rPr lang="zh-CN" altLang="en-US" b="0" i="0" dirty="0">
                <a:solidFill>
                  <a:srgbClr val="24292F"/>
                </a:solidFill>
                <a:effectLst/>
                <a:latin typeface="-apple-system"/>
              </a:rPr>
              <a:t>。我谈到了临床疗效。我认为他们在某个时候需要抗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治疗，但这并不是在前线，我们可以在后续治疗中提供。</a:t>
            </a:r>
            <a:endParaRPr lang="en-US" altLang="zh-CN" b="0" i="0" dirty="0">
              <a:solidFill>
                <a:srgbClr val="24292F"/>
              </a:solidFill>
              <a:effectLst/>
              <a:latin typeface="-apple-system"/>
            </a:endParaRPr>
          </a:p>
          <a:p>
            <a:r>
              <a:rPr lang="zh-CN" altLang="en-US" b="0" i="0" dirty="0">
                <a:solidFill>
                  <a:srgbClr val="24292F"/>
                </a:solidFill>
                <a:effectLst/>
                <a:latin typeface="-apple-system"/>
              </a:rPr>
              <a:t>我认为有显著的临床毒性。还包括可见和不可见的经济毒性，以及不能转化为可切除性和毒性代价的风险。</a:t>
            </a:r>
            <a:endParaRPr lang="en-US" altLang="zh-CN" b="0" i="0" dirty="0">
              <a:solidFill>
                <a:srgbClr val="24292F"/>
              </a:solidFill>
              <a:effectLst/>
              <a:latin typeface="-apple-system"/>
            </a:endParaRPr>
          </a:p>
          <a:p>
            <a:r>
              <a:rPr lang="zh-CN" altLang="en-US" b="0" i="0" dirty="0">
                <a:solidFill>
                  <a:srgbClr val="24292F"/>
                </a:solidFill>
                <a:effectLst/>
                <a:latin typeface="-apple-system"/>
              </a:rPr>
              <a:t>最终，我会坚持我的反对论点。</a:t>
            </a:r>
            <a:endParaRPr lang="zh-CN" altLang="en-US" dirty="0"/>
          </a:p>
        </p:txBody>
      </p:sp>
    </p:spTree>
    <p:extLst>
      <p:ext uri="{BB962C8B-B14F-4D97-AF65-F5344CB8AC3E}">
        <p14:creationId xmlns:p14="http://schemas.microsoft.com/office/powerpoint/2010/main" val="4000415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我感谢所有帮助我准备这次演讲的人，然后我们会请求大家再次投票。</a:t>
            </a:r>
            <a:endParaRPr lang="zh-CN" altLang="en-US" dirty="0"/>
          </a:p>
        </p:txBody>
      </p:sp>
    </p:spTree>
    <p:extLst>
      <p:ext uri="{BB962C8B-B14F-4D97-AF65-F5344CB8AC3E}">
        <p14:creationId xmlns:p14="http://schemas.microsoft.com/office/powerpoint/2010/main" val="939672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24292F"/>
                </a:solidFill>
                <a:effectLst/>
                <a:latin typeface="-apple-system"/>
              </a:rPr>
              <a:t>让我再读一下问题。</a:t>
            </a:r>
            <a:r>
              <a:rPr lang="zh-CN" altLang="en-US" dirty="0"/>
              <a:t>对于左侧不可切除的转移性</a:t>
            </a:r>
            <a:r>
              <a:rPr lang="en-US" altLang="zh-CN" dirty="0"/>
              <a:t>RAS</a:t>
            </a:r>
            <a:r>
              <a:rPr lang="zh-CN" altLang="en-US" dirty="0"/>
              <a:t>野生型结直肠癌患者，一线</a:t>
            </a:r>
            <a:r>
              <a:rPr lang="en-US" altLang="zh-CN" dirty="0"/>
              <a:t>EGFR</a:t>
            </a:r>
            <a:r>
              <a:rPr lang="zh-CN" altLang="en-US" dirty="0"/>
              <a:t>抗体是否为必要的治疗方法，你们认为呢？</a:t>
            </a:r>
            <a:endParaRPr lang="en-US" altLang="zh-CN" dirty="0"/>
          </a:p>
          <a:p>
            <a:endParaRPr lang="zh-CN" altLang="en-US" dirty="0"/>
          </a:p>
        </p:txBody>
      </p:sp>
    </p:spTree>
    <p:extLst>
      <p:ext uri="{BB962C8B-B14F-4D97-AF65-F5344CB8AC3E}">
        <p14:creationId xmlns:p14="http://schemas.microsoft.com/office/powerpoint/2010/main" val="1656225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这是一场精彩的辩论，争论激烈。</a:t>
            </a:r>
            <a:endParaRPr lang="en-US" altLang="zh-CN" b="0" i="0" dirty="0">
              <a:solidFill>
                <a:srgbClr val="24292F"/>
              </a:solidFill>
              <a:effectLst/>
              <a:latin typeface="-apple-system"/>
            </a:endParaRPr>
          </a:p>
          <a:p>
            <a:r>
              <a:rPr lang="zh-CN" altLang="en-US" b="0" i="0" dirty="0">
                <a:solidFill>
                  <a:srgbClr val="24292F"/>
                </a:solidFill>
                <a:effectLst/>
                <a:latin typeface="-apple-system"/>
              </a:rPr>
              <a:t>最后我的分享到处结束，感谢您的时间！</a:t>
            </a:r>
            <a:endParaRPr lang="zh-CN" altLang="en-US" dirty="0"/>
          </a:p>
        </p:txBody>
      </p:sp>
    </p:spTree>
    <p:extLst>
      <p:ext uri="{BB962C8B-B14F-4D97-AF65-F5344CB8AC3E}">
        <p14:creationId xmlns:p14="http://schemas.microsoft.com/office/powerpoint/2010/main" val="109341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我的论点将基于医疗价值。</a:t>
            </a:r>
            <a:endParaRPr lang="en-US" altLang="zh-CN" b="0" i="0" dirty="0">
              <a:solidFill>
                <a:srgbClr val="24292F"/>
              </a:solidFill>
              <a:effectLst/>
              <a:latin typeface="-apple-system"/>
            </a:endParaRPr>
          </a:p>
          <a:p>
            <a:r>
              <a:rPr lang="zh-CN" altLang="en-US" b="0" i="0" dirty="0">
                <a:solidFill>
                  <a:srgbClr val="000000"/>
                </a:solidFill>
                <a:effectLst/>
                <a:latin typeface="PingFangSC-Regular"/>
              </a:rPr>
              <a:t>什么是价值？价值在于临床效率，所以我们提供的任何治疗方法，都必须在获益和毒性之间取得平衡。</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毒性有很多种</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临床毒性，经济毒性，以及其他一些我谈到的内容。但让我们先来看看抗</a:t>
            </a:r>
            <a:r>
              <a:rPr lang="en-US" altLang="zh-CN" b="0" i="0" dirty="0">
                <a:solidFill>
                  <a:srgbClr val="000000"/>
                </a:solidFill>
                <a:effectLst/>
                <a:latin typeface="PingFangSC-Regular"/>
              </a:rPr>
              <a:t>EGFR</a:t>
            </a:r>
            <a:r>
              <a:rPr lang="zh-CN" altLang="en-US" b="0" i="0" dirty="0">
                <a:solidFill>
                  <a:srgbClr val="000000"/>
                </a:solidFill>
                <a:effectLst/>
                <a:latin typeface="PingFangSC-Regular"/>
              </a:rPr>
              <a:t>疗法在一线治疗中的疗效。</a:t>
            </a:r>
            <a:endParaRPr lang="zh-CN" altLang="en-US" dirty="0"/>
          </a:p>
        </p:txBody>
      </p:sp>
    </p:spTree>
    <p:extLst>
      <p:ext uri="{BB962C8B-B14F-4D97-AF65-F5344CB8AC3E}">
        <p14:creationId xmlns:p14="http://schemas.microsoft.com/office/powerpoint/2010/main" val="3629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FIRE-3</a:t>
            </a:r>
            <a:r>
              <a:rPr lang="zh-CN" altLang="en-US" b="0" i="0" dirty="0">
                <a:solidFill>
                  <a:srgbClr val="24292F"/>
                </a:solidFill>
                <a:effectLst/>
                <a:latin typeface="-apple-system"/>
              </a:rPr>
              <a:t>、</a:t>
            </a:r>
            <a:r>
              <a:rPr lang="en-US" altLang="zh-CN" b="0" i="0" dirty="0">
                <a:solidFill>
                  <a:srgbClr val="24292F"/>
                </a:solidFill>
                <a:effectLst/>
                <a:latin typeface="-apple-system"/>
              </a:rPr>
              <a:t>SWOG 80405</a:t>
            </a:r>
            <a:r>
              <a:rPr lang="zh-CN" altLang="en-US" b="0" i="0" dirty="0">
                <a:solidFill>
                  <a:srgbClr val="24292F"/>
                </a:solidFill>
                <a:effectLst/>
                <a:latin typeface="-apple-system"/>
              </a:rPr>
              <a:t>和</a:t>
            </a:r>
            <a:r>
              <a:rPr lang="en-US" altLang="zh-CN" b="0" i="0" dirty="0">
                <a:solidFill>
                  <a:srgbClr val="24292F"/>
                </a:solidFill>
                <a:effectLst/>
                <a:latin typeface="-apple-system"/>
              </a:rPr>
              <a:t>PEAK</a:t>
            </a:r>
            <a:r>
              <a:rPr lang="zh-CN" altLang="en-US" b="0" i="0" dirty="0">
                <a:solidFill>
                  <a:srgbClr val="24292F"/>
                </a:solidFill>
                <a:effectLst/>
                <a:latin typeface="-apple-system"/>
              </a:rPr>
              <a:t>研究都旨在探讨一线治疗中使用哪种生物制剂与化疗联合使用的问题。这些</a:t>
            </a:r>
            <a:r>
              <a:rPr lang="en-US" altLang="zh-CN" b="0" i="0" dirty="0">
                <a:solidFill>
                  <a:srgbClr val="24292F"/>
                </a:solidFill>
                <a:effectLst/>
                <a:latin typeface="-apple-system"/>
              </a:rPr>
              <a:t>III</a:t>
            </a:r>
            <a:r>
              <a:rPr lang="zh-CN" altLang="en-US" b="0" i="0" dirty="0">
                <a:solidFill>
                  <a:srgbClr val="24292F"/>
                </a:solidFill>
                <a:effectLst/>
                <a:latin typeface="-apple-system"/>
              </a:rPr>
              <a:t>期随机研究的主要终点没有达到。</a:t>
            </a:r>
            <a:endParaRPr lang="en-US" altLang="zh-CN" b="0" i="0" dirty="0">
              <a:solidFill>
                <a:srgbClr val="24292F"/>
              </a:solidFill>
              <a:effectLst/>
              <a:latin typeface="-apple-system"/>
            </a:endParaRPr>
          </a:p>
          <a:p>
            <a:r>
              <a:rPr lang="en-US" altLang="zh-CN" b="0" i="0" dirty="0">
                <a:solidFill>
                  <a:srgbClr val="24292F"/>
                </a:solidFill>
                <a:effectLst/>
                <a:latin typeface="-apple-system"/>
              </a:rPr>
              <a:t>PEAK</a:t>
            </a:r>
            <a:r>
              <a:rPr lang="zh-CN" altLang="en-US" b="0" i="0" dirty="0">
                <a:solidFill>
                  <a:srgbClr val="24292F"/>
                </a:solidFill>
                <a:effectLst/>
                <a:latin typeface="-apple-system"/>
              </a:rPr>
              <a:t>研究确实达到了其主要终点。然而，在后续分析或总体生存的二次分析中，我们确实看到</a:t>
            </a:r>
            <a:r>
              <a:rPr lang="zh-CN" altLang="en-US" dirty="0"/>
              <a:t>左侧</a:t>
            </a:r>
            <a:r>
              <a:rPr lang="en-US" altLang="zh-CN" dirty="0"/>
              <a:t>RAS</a:t>
            </a:r>
            <a:r>
              <a:rPr lang="zh-CN" altLang="en-US" dirty="0"/>
              <a:t>野生型结肠癌</a:t>
            </a:r>
            <a:r>
              <a:rPr lang="zh-CN" altLang="en-US" b="0" i="0" dirty="0">
                <a:solidFill>
                  <a:srgbClr val="24292F"/>
                </a:solidFill>
                <a:effectLst/>
                <a:latin typeface="-apple-system"/>
              </a:rPr>
              <a:t>存在某些好的获益信号。</a:t>
            </a:r>
            <a:endParaRPr lang="en-US" altLang="zh-CN" b="0" i="0" dirty="0">
              <a:solidFill>
                <a:srgbClr val="24292F"/>
              </a:solidFill>
              <a:effectLst/>
              <a:latin typeface="-apple-system"/>
            </a:endParaRPr>
          </a:p>
          <a:p>
            <a:r>
              <a:rPr lang="zh-CN" altLang="en-US" b="0" i="0" dirty="0">
                <a:solidFill>
                  <a:srgbClr val="24292F"/>
                </a:solidFill>
                <a:effectLst/>
                <a:latin typeface="-apple-system"/>
              </a:rPr>
              <a:t>预计根据这些研究，总体生存时间获益可能会达到</a:t>
            </a:r>
            <a:r>
              <a:rPr lang="en-US" altLang="zh-CN" b="0" i="0" dirty="0">
                <a:solidFill>
                  <a:srgbClr val="24292F"/>
                </a:solidFill>
                <a:effectLst/>
                <a:latin typeface="-apple-system"/>
              </a:rPr>
              <a:t>7</a:t>
            </a:r>
            <a:r>
              <a:rPr lang="zh-CN" altLang="en-US" b="0" i="0" dirty="0">
                <a:solidFill>
                  <a:srgbClr val="24292F"/>
                </a:solidFill>
                <a:effectLst/>
                <a:latin typeface="-apple-system"/>
              </a:rPr>
              <a:t>至</a:t>
            </a:r>
            <a:r>
              <a:rPr lang="en-US" altLang="zh-CN" b="0" i="0" dirty="0">
                <a:solidFill>
                  <a:srgbClr val="24292F"/>
                </a:solidFill>
                <a:effectLst/>
                <a:latin typeface="-apple-system"/>
              </a:rPr>
              <a:t>12</a:t>
            </a:r>
            <a:r>
              <a:rPr lang="zh-CN" altLang="en-US" b="0" i="0" dirty="0">
                <a:solidFill>
                  <a:srgbClr val="24292F"/>
                </a:solidFill>
                <a:effectLst/>
                <a:latin typeface="-apple-system"/>
              </a:rPr>
              <a:t>个月。</a:t>
            </a:r>
            <a:endParaRPr lang="zh-CN" altLang="en-US" dirty="0"/>
          </a:p>
        </p:txBody>
      </p:sp>
    </p:spTree>
    <p:extLst>
      <p:ext uri="{BB962C8B-B14F-4D97-AF65-F5344CB8AC3E}">
        <p14:creationId xmlns:p14="http://schemas.microsoft.com/office/powerpoint/2010/main" val="120729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4292F"/>
                </a:solidFill>
                <a:effectLst/>
                <a:latin typeface="-apple-system"/>
              </a:rPr>
              <a:t>PARADIGM</a:t>
            </a:r>
            <a:r>
              <a:rPr lang="zh-CN" altLang="en-US" b="0" i="0" dirty="0">
                <a:solidFill>
                  <a:srgbClr val="24292F"/>
                </a:solidFill>
                <a:effectLst/>
                <a:latin typeface="-apple-system"/>
              </a:rPr>
              <a:t>研究是否证明了这一点？</a:t>
            </a:r>
            <a:endParaRPr lang="en-US" altLang="zh-CN" b="0" i="0" dirty="0">
              <a:solidFill>
                <a:srgbClr val="24292F"/>
              </a:solidFill>
              <a:effectLst/>
              <a:latin typeface="-apple-system"/>
            </a:endParaRPr>
          </a:p>
          <a:p>
            <a:r>
              <a:rPr lang="zh-CN" altLang="en-US" b="0" i="0" dirty="0">
                <a:solidFill>
                  <a:srgbClr val="24292F"/>
                </a:solidFill>
                <a:effectLst/>
                <a:latin typeface="-apple-system"/>
              </a:rPr>
              <a:t>答案是否定的</a:t>
            </a:r>
            <a:r>
              <a:rPr lang="en-US" altLang="zh-CN" b="0" i="0" dirty="0">
                <a:solidFill>
                  <a:srgbClr val="24292F"/>
                </a:solidFill>
                <a:effectLst/>
                <a:latin typeface="-apple-system"/>
              </a:rPr>
              <a:t>—PARADIGM</a:t>
            </a:r>
            <a:r>
              <a:rPr lang="zh-CN" altLang="en-US" b="0" i="0" dirty="0">
                <a:solidFill>
                  <a:srgbClr val="24292F"/>
                </a:solidFill>
                <a:effectLst/>
                <a:latin typeface="-apple-system"/>
              </a:rPr>
              <a:t>研究的总体生存时间获益为</a:t>
            </a:r>
            <a:r>
              <a:rPr lang="en-US" altLang="zh-CN" b="0" i="0" dirty="0">
                <a:solidFill>
                  <a:srgbClr val="24292F"/>
                </a:solidFill>
                <a:effectLst/>
                <a:latin typeface="-apple-system"/>
              </a:rPr>
              <a:t>3.6</a:t>
            </a:r>
            <a:r>
              <a:rPr lang="zh-CN" altLang="en-US" b="0" i="0" dirty="0">
                <a:solidFill>
                  <a:srgbClr val="24292F"/>
                </a:solidFill>
                <a:effectLst/>
                <a:latin typeface="-apple-system"/>
              </a:rPr>
              <a:t>个月。</a:t>
            </a:r>
            <a:endParaRPr lang="en-US" altLang="zh-CN" b="0" i="0" dirty="0">
              <a:solidFill>
                <a:srgbClr val="24292F"/>
              </a:solidFill>
              <a:effectLst/>
              <a:latin typeface="-apple-system"/>
            </a:endParaRPr>
          </a:p>
          <a:p>
            <a:r>
              <a:rPr lang="zh-CN" altLang="en-US" b="0" i="0" dirty="0">
                <a:solidFill>
                  <a:srgbClr val="24292F"/>
                </a:solidFill>
                <a:effectLst/>
                <a:latin typeface="-apple-system"/>
              </a:rPr>
              <a:t>让我们仔细观察这个生存曲线。在前</a:t>
            </a:r>
            <a:r>
              <a:rPr lang="en-US" altLang="zh-CN" b="0" i="0" dirty="0">
                <a:solidFill>
                  <a:srgbClr val="24292F"/>
                </a:solidFill>
                <a:effectLst/>
                <a:latin typeface="-apple-system"/>
              </a:rPr>
              <a:t>2</a:t>
            </a:r>
            <a:r>
              <a:rPr lang="zh-CN" altLang="en-US" b="0" i="0" dirty="0">
                <a:solidFill>
                  <a:srgbClr val="24292F"/>
                </a:solidFill>
                <a:effectLst/>
                <a:latin typeface="-apple-system"/>
              </a:rPr>
              <a:t>年或前</a:t>
            </a:r>
            <a:r>
              <a:rPr lang="en-US" altLang="zh-CN" b="0" i="0" dirty="0">
                <a:solidFill>
                  <a:srgbClr val="24292F"/>
                </a:solidFill>
                <a:effectLst/>
                <a:latin typeface="-apple-system"/>
              </a:rPr>
              <a:t>2</a:t>
            </a:r>
            <a:r>
              <a:rPr lang="zh-CN" altLang="en-US" b="0" i="0" dirty="0">
                <a:solidFill>
                  <a:srgbClr val="24292F"/>
                </a:solidFill>
                <a:effectLst/>
                <a:latin typeface="-apple-system"/>
              </a:rPr>
              <a:t>年半左右的时间里，两条曲线几乎相互重合。然后交叉，交叉后我们看到了生存获益，因此我们必须查看随后的治疗，以了解疾病发展过程中后面发生了什么。”</a:t>
            </a:r>
            <a:endParaRPr lang="en-US" altLang="zh-CN" b="0" i="0" dirty="0">
              <a:solidFill>
                <a:srgbClr val="24292F"/>
              </a:solidFill>
              <a:effectLst/>
              <a:latin typeface="-apple-system"/>
            </a:endParaRPr>
          </a:p>
          <a:p>
            <a:r>
              <a:rPr lang="zh-CN" altLang="en-US" b="0" i="0" dirty="0">
                <a:solidFill>
                  <a:srgbClr val="24292F"/>
                </a:solidFill>
                <a:effectLst/>
                <a:latin typeface="-apple-system"/>
              </a:rPr>
              <a:t>值得一提的是，中位</a:t>
            </a:r>
            <a:r>
              <a:rPr lang="en-US" altLang="zh-CN" b="0" i="0" dirty="0">
                <a:solidFill>
                  <a:srgbClr val="24292F"/>
                </a:solidFill>
                <a:effectLst/>
                <a:latin typeface="-apple-system"/>
              </a:rPr>
              <a:t>PFS</a:t>
            </a:r>
            <a:r>
              <a:rPr lang="zh-CN" altLang="en-US" b="0" i="0" dirty="0">
                <a:solidFill>
                  <a:srgbClr val="24292F"/>
                </a:solidFill>
                <a:effectLst/>
                <a:latin typeface="-apple-system"/>
              </a:rPr>
              <a:t>在两组中都相同，约为</a:t>
            </a:r>
            <a:r>
              <a:rPr lang="en-US" altLang="zh-CN" b="0" i="0" dirty="0">
                <a:solidFill>
                  <a:srgbClr val="24292F"/>
                </a:solidFill>
                <a:effectLst/>
                <a:latin typeface="-apple-system"/>
              </a:rPr>
              <a:t>14</a:t>
            </a:r>
            <a:r>
              <a:rPr lang="zh-CN" altLang="en-US" b="0" i="0" dirty="0">
                <a:solidFill>
                  <a:srgbClr val="24292F"/>
                </a:solidFill>
                <a:effectLst/>
                <a:latin typeface="-apple-system"/>
              </a:rPr>
              <a:t>个月。</a:t>
            </a:r>
            <a:endParaRPr lang="zh-CN" altLang="en-US" dirty="0"/>
          </a:p>
        </p:txBody>
      </p:sp>
    </p:spTree>
    <p:extLst>
      <p:ext uri="{BB962C8B-B14F-4D97-AF65-F5344CB8AC3E}">
        <p14:creationId xmlns:p14="http://schemas.microsoft.com/office/powerpoint/2010/main" val="328134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让我们来看看随后的治疗。在贝伐单抗组中，有</a:t>
            </a:r>
            <a:r>
              <a:rPr lang="en-US" altLang="zh-CN" b="0" i="0" dirty="0">
                <a:solidFill>
                  <a:srgbClr val="24292F"/>
                </a:solidFill>
                <a:effectLst/>
                <a:latin typeface="-apple-system"/>
              </a:rPr>
              <a:t>55</a:t>
            </a:r>
            <a:r>
              <a:rPr lang="zh-CN" altLang="en-US" b="0" i="0" dirty="0">
                <a:solidFill>
                  <a:srgbClr val="24292F"/>
                </a:solidFill>
                <a:effectLst/>
                <a:latin typeface="-apple-system"/>
              </a:rPr>
              <a:t>％的患者在后续治疗中实际上接受了抗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治疗。这些是</a:t>
            </a:r>
            <a:r>
              <a:rPr lang="zh-CN" altLang="en-US" dirty="0"/>
              <a:t>左侧</a:t>
            </a:r>
            <a:r>
              <a:rPr lang="en-US" altLang="zh-CN" dirty="0"/>
              <a:t>RAS</a:t>
            </a:r>
            <a:r>
              <a:rPr lang="zh-CN" altLang="en-US" dirty="0"/>
              <a:t>野生型结肠癌</a:t>
            </a:r>
            <a:r>
              <a:rPr lang="zh-CN" altLang="en-US" b="0" i="0" dirty="0">
                <a:solidFill>
                  <a:srgbClr val="24292F"/>
                </a:solidFill>
                <a:effectLst/>
                <a:latin typeface="-apple-system"/>
              </a:rPr>
              <a:t>患者，其中约一半人在后续治疗中没有接受抗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a:t>
            </a:r>
            <a:endParaRPr lang="en-US" altLang="zh-CN" b="0" i="0" dirty="0">
              <a:solidFill>
                <a:srgbClr val="24292F"/>
              </a:solidFill>
              <a:effectLst/>
              <a:latin typeface="-apple-system"/>
            </a:endParaRPr>
          </a:p>
          <a:p>
            <a:r>
              <a:rPr lang="zh-CN" altLang="en-US" b="0" i="0" dirty="0">
                <a:solidFill>
                  <a:srgbClr val="24292F"/>
                </a:solidFill>
                <a:effectLst/>
                <a:latin typeface="-apple-system"/>
              </a:rPr>
              <a:t>两组中同样数量的患者接受了二线、三线和四线治疗。 </a:t>
            </a:r>
            <a:endParaRPr lang="en-US" altLang="zh-CN" b="0" i="0" dirty="0">
              <a:solidFill>
                <a:srgbClr val="24292F"/>
              </a:solidFill>
              <a:effectLst/>
              <a:latin typeface="-apple-system"/>
            </a:endParaRPr>
          </a:p>
          <a:p>
            <a:r>
              <a:rPr lang="zh-CN" altLang="en-US" b="0" i="0" dirty="0">
                <a:solidFill>
                  <a:srgbClr val="24292F"/>
                </a:solidFill>
                <a:effectLst/>
                <a:latin typeface="-apple-system"/>
              </a:rPr>
              <a:t>这种差异是因为他们在任何时候都没有接受抗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治疗，还是因为他们没有在前线接受抗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a:t>
            </a:r>
            <a:endParaRPr lang="en-US" altLang="zh-CN" b="0" i="0" dirty="0">
              <a:solidFill>
                <a:srgbClr val="24292F"/>
              </a:solidFill>
              <a:effectLst/>
              <a:latin typeface="-apple-system"/>
            </a:endParaRPr>
          </a:p>
          <a:p>
            <a:r>
              <a:rPr lang="zh-CN" altLang="en-US" b="0" i="0" dirty="0">
                <a:solidFill>
                  <a:srgbClr val="24292F"/>
                </a:solidFill>
                <a:effectLst/>
                <a:latin typeface="-apple-system"/>
              </a:rPr>
              <a:t>值得注意的是，在帕尼单抗组中，约</a:t>
            </a:r>
            <a:r>
              <a:rPr lang="en-US" altLang="zh-CN" b="0" i="0" dirty="0">
                <a:solidFill>
                  <a:srgbClr val="24292F"/>
                </a:solidFill>
                <a:effectLst/>
                <a:latin typeface="-apple-system"/>
              </a:rPr>
              <a:t>30</a:t>
            </a:r>
            <a:r>
              <a:rPr lang="zh-CN" altLang="en-US" b="0" i="0" dirty="0">
                <a:solidFill>
                  <a:srgbClr val="24292F"/>
                </a:solidFill>
                <a:effectLst/>
                <a:latin typeface="-apple-system"/>
              </a:rPr>
              <a:t>％的患者重新接受了抗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治疗。尽管存在所有这些情况，两组之间的差异仅约为三个月。</a:t>
            </a:r>
            <a:endParaRPr lang="zh-CN" altLang="en-US" dirty="0"/>
          </a:p>
        </p:txBody>
      </p:sp>
    </p:spTree>
    <p:extLst>
      <p:ext uri="{BB962C8B-B14F-4D97-AF65-F5344CB8AC3E}">
        <p14:creationId xmlns:p14="http://schemas.microsoft.com/office/powerpoint/2010/main" val="139761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让我们来看看患者是否会在后线治疗中接受抗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治疗。这是</a:t>
            </a:r>
            <a:r>
              <a:rPr lang="en-US" altLang="zh-CN" b="0" i="0" dirty="0">
                <a:solidFill>
                  <a:srgbClr val="24292F"/>
                </a:solidFill>
                <a:effectLst/>
                <a:latin typeface="-apple-system"/>
              </a:rPr>
              <a:t>STRATEGIC-1</a:t>
            </a:r>
            <a:r>
              <a:rPr lang="zh-CN" altLang="en-US" b="0" i="0" dirty="0">
                <a:solidFill>
                  <a:srgbClr val="24292F"/>
                </a:solidFill>
                <a:effectLst/>
                <a:latin typeface="-apple-system"/>
              </a:rPr>
              <a:t>研究，旨在探索</a:t>
            </a:r>
            <a:r>
              <a:rPr lang="en-US" altLang="zh-CN" b="0" i="0" dirty="0">
                <a:solidFill>
                  <a:srgbClr val="24292F"/>
                </a:solidFill>
                <a:effectLst/>
                <a:latin typeface="-apple-system"/>
              </a:rPr>
              <a:t>FOLFIRI-cetuximab</a:t>
            </a:r>
            <a:r>
              <a:rPr lang="zh-CN" altLang="en-US" b="0" i="0" dirty="0">
                <a:solidFill>
                  <a:srgbClr val="24292F"/>
                </a:solidFill>
                <a:effectLst/>
                <a:latin typeface="-apple-system"/>
              </a:rPr>
              <a:t>作为一线治疗，然后同时更改生物制剂和化疗。</a:t>
            </a:r>
            <a:r>
              <a:rPr lang="en-US" altLang="zh-CN" b="0" i="0" dirty="0">
                <a:solidFill>
                  <a:srgbClr val="24292F"/>
                </a:solidFill>
                <a:effectLst/>
                <a:latin typeface="-apple-system"/>
              </a:rPr>
              <a:t>B</a:t>
            </a:r>
            <a:r>
              <a:rPr lang="zh-CN" altLang="en-US" b="0" i="0" dirty="0">
                <a:solidFill>
                  <a:srgbClr val="24292F"/>
                </a:solidFill>
                <a:effectLst/>
                <a:latin typeface="-apple-system"/>
              </a:rPr>
              <a:t>组是化疗，一线治疗从贝伐珠单抗开始，继续使用贝伐珠单抗，然后在三线治疗中使用抗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a:t>
            </a:r>
            <a:endParaRPr lang="zh-CN" altLang="en-US" dirty="0"/>
          </a:p>
        </p:txBody>
      </p:sp>
    </p:spTree>
    <p:extLst>
      <p:ext uri="{BB962C8B-B14F-4D97-AF65-F5344CB8AC3E}">
        <p14:creationId xmlns:p14="http://schemas.microsoft.com/office/powerpoint/2010/main" val="102791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两组患者的总体生存期没有差异。</a:t>
            </a:r>
            <a:endParaRPr lang="zh-CN" altLang="en-US" dirty="0"/>
          </a:p>
        </p:txBody>
      </p:sp>
    </p:spTree>
    <p:extLst>
      <p:ext uri="{BB962C8B-B14F-4D97-AF65-F5344CB8AC3E}">
        <p14:creationId xmlns:p14="http://schemas.microsoft.com/office/powerpoint/2010/main" val="243736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4292F"/>
                </a:solidFill>
                <a:effectLst/>
                <a:latin typeface="-apple-system"/>
              </a:rPr>
              <a:t>这是一项加拿大的研究，比较了三线治疗中的抗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治疗和最佳支持性治疗。我们在三线治疗中也看到约</a:t>
            </a:r>
            <a:r>
              <a:rPr lang="en-US" altLang="zh-CN" b="0" i="0" dirty="0">
                <a:solidFill>
                  <a:srgbClr val="24292F"/>
                </a:solidFill>
                <a:effectLst/>
                <a:latin typeface="-apple-system"/>
              </a:rPr>
              <a:t>4</a:t>
            </a:r>
            <a:r>
              <a:rPr lang="zh-CN" altLang="en-US" b="0" i="0" dirty="0">
                <a:solidFill>
                  <a:srgbClr val="24292F"/>
                </a:solidFill>
                <a:effectLst/>
                <a:latin typeface="-apple-system"/>
              </a:rPr>
              <a:t>个月的获益。</a:t>
            </a:r>
            <a:endParaRPr lang="en-US" altLang="zh-CN" b="0" i="0" dirty="0">
              <a:solidFill>
                <a:srgbClr val="24292F"/>
              </a:solidFill>
              <a:effectLst/>
              <a:latin typeface="-apple-system"/>
            </a:endParaRPr>
          </a:p>
          <a:p>
            <a:r>
              <a:rPr lang="zh-CN" altLang="en-US" b="0" i="0" dirty="0">
                <a:solidFill>
                  <a:srgbClr val="24292F"/>
                </a:solidFill>
                <a:effectLst/>
                <a:latin typeface="-apple-system"/>
              </a:rPr>
              <a:t>因此，在考虑效率时，我认为后续治疗中抗</a:t>
            </a:r>
            <a:r>
              <a:rPr lang="en-US" altLang="zh-CN" b="0" i="0" dirty="0">
                <a:solidFill>
                  <a:srgbClr val="24292F"/>
                </a:solidFill>
                <a:effectLst/>
                <a:latin typeface="-apple-system"/>
              </a:rPr>
              <a:t>EGFR</a:t>
            </a:r>
            <a:r>
              <a:rPr lang="zh-CN" altLang="en-US" b="0" i="0" dirty="0">
                <a:solidFill>
                  <a:srgbClr val="24292F"/>
                </a:solidFill>
                <a:effectLst/>
                <a:latin typeface="-apple-system"/>
              </a:rPr>
              <a:t>治疗的使用不足，这可能解释了一些研究中所观察到的表面上的一线总体生存受益。</a:t>
            </a:r>
            <a:endParaRPr lang="zh-CN" altLang="en-US" dirty="0"/>
          </a:p>
        </p:txBody>
      </p:sp>
    </p:spTree>
    <p:extLst>
      <p:ext uri="{BB962C8B-B14F-4D97-AF65-F5344CB8AC3E}">
        <p14:creationId xmlns:p14="http://schemas.microsoft.com/office/powerpoint/2010/main" val="289707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ASSIGNED DEBATE TOPIC: &lt;br /&gt;For a Fit Patient with Unresectable Metastatic RAS wild-type Sigmoid Colon Adenocarcinoma, First-line EGFR antibody is an essential treatment - AGAINST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VALUE IN CARE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EGFR Toxicity (Per PARADIGM ASCO Presentation)&lt;br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Financial Toxicity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VISIBLE TOXICITY: &lt;br /&gt;COST PER CYCLE for 1st line mCRC regimens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VISIBLE COST for an INDIVIDUAL PATIENT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CAIRO-5: RAS/BRAFV600E wildtype, left-sided &lt;br /&gt;		   Efficacy and Toxicity 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CAIRO-5: RAS/BRAFV600E wildtype, left-sided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Is 1st line anti-EGFR therapy ESSENTIAL?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SUMMARY:&lt;br /&gt;Anti-EGFR therapy is NOT essential in 1st line setting in fit patients with unresectable left sided RAS wild type mCRC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THANK YOU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Let’s look at the original poll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VALUE BASED CARE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 EFFICACY of anti-EGFR therapy in 1st line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PARADIGM: Prospective, Randomized, Phase III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Duration of Disease Control (DDC)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NCIC CO-17: 3rd line Cetuximab vs. Best Supportive Care&lt;br /&gt;KRAS EXON 2 Wild Type ONLY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2269</Words>
  <Application>Microsoft Office PowerPoint</Application>
  <PresentationFormat>自定义</PresentationFormat>
  <Paragraphs>101</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-apple-system</vt:lpstr>
      <vt:lpstr>PingFangSC-Regular</vt:lpstr>
      <vt:lpstr>StarSymbol</vt:lpstr>
      <vt:lpstr>Arial</vt:lpstr>
      <vt:lpstr>Times New Roman</vt:lpstr>
      <vt:lpstr>Default Design</vt:lpstr>
      <vt:lpstr>ASSIGNED DEBATE TOPIC: &lt;br /&gt;For a Fit Patient with Unresectable Metastatic RAS wild-type Sigmoid Colon Adenocarcinoma, First-line EGFR antibody is an essential treatment - AGAINST</vt:lpstr>
      <vt:lpstr>Is 1st line anti-EGFR therapy ESSENTIAL? </vt:lpstr>
      <vt:lpstr>VALUE BASED CARE</vt:lpstr>
      <vt:lpstr> EFFICACY of anti-EGFR therapy in 1st line </vt:lpstr>
      <vt:lpstr>PARADIGM: Prospective, Randomized, Phase III</vt:lpstr>
      <vt:lpstr>Slide 6</vt:lpstr>
      <vt:lpstr>Slide 7</vt:lpstr>
      <vt:lpstr>Duration of Disease Control (DDC)</vt:lpstr>
      <vt:lpstr>NCIC CO-17: 3rd line Cetuximab vs. Best Supportive Care&lt;br /&gt;KRAS EXON 2 Wild Type ONLY</vt:lpstr>
      <vt:lpstr>VALUE IN CARE</vt:lpstr>
      <vt:lpstr>EGFR Toxicity (Per PARADIGM ASCO Presentation)&lt;br /&gt;</vt:lpstr>
      <vt:lpstr>Slide 12</vt:lpstr>
      <vt:lpstr>Slide 13</vt:lpstr>
      <vt:lpstr>Financial Toxicity</vt:lpstr>
      <vt:lpstr>VISIBLE TOXICITY: &lt;br /&gt;COST PER CYCLE for 1st line mCRC regimens</vt:lpstr>
      <vt:lpstr>VISIBLE COST for an INDIVIDUAL PATIENT</vt:lpstr>
      <vt:lpstr>Slide 17</vt:lpstr>
      <vt:lpstr>CAIRO-5: RAS/BRAFV600E wildtype, left-sided &lt;br /&gt;     Efficacy and Toxicity Data</vt:lpstr>
      <vt:lpstr>CAIRO-5: RAS/BRAFV600E wildtype, left-sided </vt:lpstr>
      <vt:lpstr>Slide 20</vt:lpstr>
      <vt:lpstr>SUMMARY:&lt;br /&gt;Anti-EGFR therapy is NOT essential in 1st line setting in fit patients with unresectable left sided RAS wild type mCRC</vt:lpstr>
      <vt:lpstr>THANK YOU</vt:lpstr>
      <vt:lpstr>Slide 23</vt:lpstr>
      <vt:lpstr>Let’s look at the original poll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36</cp:revision>
  <dcterms:modified xsi:type="dcterms:W3CDTF">2023-05-31T08:54:54Z</dcterms:modified>
</cp:coreProperties>
</file>