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13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24387175" cy="1463040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1pPr>
    <a:lvl2pPr marL="9144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2pPr>
    <a:lvl3pPr marL="18288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3pPr>
    <a:lvl4pPr marL="27432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4pPr>
    <a:lvl5pPr marL="36576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5pPr>
    <a:lvl6pPr marL="4572000" algn="l" defTabSz="1828800" rtl="0" eaLnBrk="1" latinLnBrk="0" hangingPunct="1"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6pPr>
    <a:lvl7pPr marL="5486400" algn="l" defTabSz="1828800" rtl="0" eaLnBrk="1" latinLnBrk="0" hangingPunct="1"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7pPr>
    <a:lvl8pPr marL="6401435" algn="l" defTabSz="1828800" rtl="0" eaLnBrk="1" latinLnBrk="0" hangingPunct="1"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8pPr>
    <a:lvl9pPr marL="7315835" algn="l" defTabSz="1828800" rtl="0" eaLnBrk="1" latinLnBrk="0" hangingPunct="1"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4629" autoAdjust="0"/>
  </p:normalViewPr>
  <p:slideViewPr>
    <p:cSldViewPr>
      <p:cViewPr varScale="1">
        <p:scale>
          <a:sx n="44" d="100"/>
          <a:sy n="44" d="100"/>
        </p:scale>
        <p:origin x="1416" y="108"/>
      </p:cViewPr>
      <p:guideLst>
        <p:guide orient="horz" pos="4608"/>
        <p:guide pos="7681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1238" y="1006475"/>
            <a:ext cx="57483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44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24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1pPr>
    <a:lvl2pPr marL="1485900" indent="-571500" algn="l" defTabSz="9144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24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2pPr>
    <a:lvl3pPr marL="2286000" indent="-457200" algn="l" defTabSz="9144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24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3pPr>
    <a:lvl4pPr marL="3200400" indent="-457200" algn="l" defTabSz="9144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24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4pPr>
    <a:lvl5pPr marL="4114800" indent="-457200" algn="l" defTabSz="9144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24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5pPr>
    <a:lvl6pPr marL="45720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435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835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41" y="4544909"/>
            <a:ext cx="20729099" cy="31360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9" y="8290560"/>
            <a:ext cx="17071023" cy="3738880"/>
          </a:xfrm>
        </p:spPr>
        <p:txBody>
          <a:bodyPr/>
          <a:lstStyle>
            <a:lvl1pPr marL="0" indent="0" algn="ctr">
              <a:buNone/>
              <a:defRPr/>
            </a:lvl1pPr>
            <a:lvl2pPr marL="914400" indent="0" algn="ctr">
              <a:buNone/>
              <a:defRPr/>
            </a:lvl2pPr>
            <a:lvl3pPr marL="1828800" indent="0" algn="ctr">
              <a:buNone/>
              <a:defRPr/>
            </a:lvl3pPr>
            <a:lvl4pPr marL="2743200" indent="0" algn="ctr">
              <a:buNone/>
              <a:defRPr/>
            </a:lvl4pPr>
            <a:lvl5pPr marL="3657600" indent="0" algn="ctr">
              <a:buNone/>
              <a:defRPr/>
            </a:lvl5pPr>
            <a:lvl6pPr marL="4571365" indent="0" algn="ctr">
              <a:buNone/>
              <a:defRPr/>
            </a:lvl6pPr>
            <a:lvl7pPr marL="5485765" indent="0" algn="ctr">
              <a:buNone/>
              <a:defRPr/>
            </a:lvl7pPr>
            <a:lvl8pPr marL="6400165" indent="0" algn="ctr">
              <a:buNone/>
              <a:defRPr/>
            </a:lvl8pPr>
            <a:lvl9pPr marL="731456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5507" y="1215819"/>
            <a:ext cx="5203443" cy="120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0936" y="1215819"/>
            <a:ext cx="15208114" cy="120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20" y="9401390"/>
            <a:ext cx="20729099" cy="2905760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20" y="6200989"/>
            <a:ext cx="20729099" cy="3200398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400" indent="0">
              <a:buNone/>
              <a:defRPr sz="3600"/>
            </a:lvl2pPr>
            <a:lvl3pPr marL="1828800" indent="0">
              <a:buNone/>
              <a:defRPr sz="3200"/>
            </a:lvl3pPr>
            <a:lvl4pPr marL="2743200" indent="0">
              <a:buNone/>
              <a:defRPr sz="2800"/>
            </a:lvl4pPr>
            <a:lvl5pPr marL="3657600" indent="0">
              <a:buNone/>
              <a:defRPr sz="2800"/>
            </a:lvl5pPr>
            <a:lvl6pPr marL="4571365" indent="0">
              <a:buNone/>
              <a:defRPr sz="2800"/>
            </a:lvl6pPr>
            <a:lvl7pPr marL="5485765" indent="0">
              <a:buNone/>
              <a:defRPr sz="2800"/>
            </a:lvl7pPr>
            <a:lvl8pPr marL="6400165" indent="0">
              <a:buNone/>
              <a:defRPr sz="2800"/>
            </a:lvl8pPr>
            <a:lvl9pPr marL="7314565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936" y="4067389"/>
            <a:ext cx="10203662" cy="920834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053" y="4067389"/>
            <a:ext cx="10207895" cy="920834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85894"/>
            <a:ext cx="21948458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0" y="3274909"/>
            <a:ext cx="10775237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1365" indent="0">
              <a:buNone/>
              <a:defRPr sz="3200" b="1"/>
            </a:lvl6pPr>
            <a:lvl7pPr marL="5485765" indent="0">
              <a:buNone/>
              <a:defRPr sz="3200" b="1"/>
            </a:lvl7pPr>
            <a:lvl8pPr marL="6400165" indent="0">
              <a:buNone/>
              <a:defRPr sz="3200" b="1"/>
            </a:lvl8pPr>
            <a:lvl9pPr marL="7314565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0" y="4639735"/>
            <a:ext cx="10775237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4" y="3274909"/>
            <a:ext cx="10779469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1365" indent="0">
              <a:buNone/>
              <a:defRPr sz="3200" b="1"/>
            </a:lvl6pPr>
            <a:lvl7pPr marL="5485765" indent="0">
              <a:buNone/>
              <a:defRPr sz="3200" b="1"/>
            </a:lvl7pPr>
            <a:lvl8pPr marL="6400165" indent="0">
              <a:buNone/>
              <a:defRPr sz="3200" b="1"/>
            </a:lvl8pPr>
            <a:lvl9pPr marL="7314565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4" y="4639735"/>
            <a:ext cx="10779469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82506"/>
            <a:ext cx="8023213" cy="247904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82509"/>
            <a:ext cx="13633109" cy="12486642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3061549"/>
            <a:ext cx="8023213" cy="10007602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1365" indent="0">
              <a:buNone/>
              <a:defRPr sz="1800"/>
            </a:lvl6pPr>
            <a:lvl7pPr marL="5485765" indent="0">
              <a:buNone/>
              <a:defRPr sz="1800"/>
            </a:lvl7pPr>
            <a:lvl8pPr marL="6400165" indent="0">
              <a:buNone/>
              <a:defRPr sz="1800"/>
            </a:lvl8pPr>
            <a:lvl9pPr marL="7314565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10241281"/>
            <a:ext cx="14632305" cy="120904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307254"/>
            <a:ext cx="14632305" cy="877824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1365" indent="0">
              <a:buNone/>
              <a:defRPr sz="4000"/>
            </a:lvl6pPr>
            <a:lvl7pPr marL="5485765" indent="0">
              <a:buNone/>
              <a:defRPr sz="4000"/>
            </a:lvl7pPr>
            <a:lvl8pPr marL="6400165" indent="0">
              <a:buNone/>
              <a:defRPr sz="4000"/>
            </a:lvl8pPr>
            <a:lvl9pPr marL="7314565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1450323"/>
            <a:ext cx="14632305" cy="1717038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1365" indent="0">
              <a:buNone/>
              <a:defRPr sz="1800"/>
            </a:lvl6pPr>
            <a:lvl7pPr marL="5485765" indent="0">
              <a:buNone/>
              <a:defRPr sz="1800"/>
            </a:lvl7pPr>
            <a:lvl8pPr marL="6400165" indent="0">
              <a:buNone/>
              <a:defRPr sz="1800"/>
            </a:lvl8pPr>
            <a:lvl9pPr marL="7314565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0938" y="1215814"/>
            <a:ext cx="20818008" cy="24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en-GB"/>
              <a:t>Click to edit the title text format</a:t>
            </a:r>
            <a:endParaRPr lang="en-GB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0938" y="4067389"/>
            <a:ext cx="20818008" cy="92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en-GB"/>
              <a:t>Click to edit the outline text format</a:t>
            </a:r>
            <a:endParaRPr lang="en-GB"/>
          </a:p>
          <a:p>
            <a:pPr lvl="1"/>
            <a:r>
              <a:rPr lang="en-GB"/>
              <a:t>Second Outline Level</a:t>
            </a:r>
            <a:endParaRPr lang="en-GB"/>
          </a:p>
          <a:p>
            <a:pPr lvl="2"/>
            <a:r>
              <a:rPr lang="en-GB"/>
              <a:t>Third Outline Level</a:t>
            </a:r>
            <a:endParaRPr lang="en-GB"/>
          </a:p>
          <a:p>
            <a:pPr lvl="3"/>
            <a:r>
              <a:rPr lang="en-GB"/>
              <a:t>Fourth Outline Level</a:t>
            </a:r>
            <a:endParaRPr lang="en-GB"/>
          </a:p>
          <a:p>
            <a:pPr lvl="4"/>
            <a:r>
              <a:rPr lang="en-GB"/>
              <a:t>Fifth Outline Level</a:t>
            </a:r>
            <a:endParaRPr lang="en-GB"/>
          </a:p>
          <a:p>
            <a:pPr lvl="4"/>
            <a:r>
              <a:rPr lang="en-GB"/>
              <a:t>Sixth Outline Level</a:t>
            </a:r>
            <a:endParaRPr lang="en-GB"/>
          </a:p>
          <a:p>
            <a:pPr lvl="4"/>
            <a:r>
              <a:rPr lang="en-GB"/>
              <a:t>Seventh Outline Level</a:t>
            </a:r>
            <a:endParaRPr lang="en-GB"/>
          </a:p>
          <a:p>
            <a:pPr lvl="4"/>
            <a:r>
              <a:rPr lang="en-GB"/>
              <a:t>Eighth Outline Level</a:t>
            </a:r>
            <a:endParaRPr lang="en-GB"/>
          </a:p>
          <a:p>
            <a:pPr lvl="4"/>
            <a:r>
              <a:rPr lang="en-GB"/>
              <a:t>Ninth Outline Level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+mj-lt"/>
          <a:ea typeface="+mj-ea"/>
          <a:cs typeface="+mj-cs"/>
        </a:defRPr>
      </a:lvl1pPr>
      <a:lvl2pPr marL="8636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itchFamily="32" charset="0"/>
          <a:cs typeface="Lucida Sans Unicode" pitchFamily="32" charset="0"/>
        </a:defRPr>
      </a:lvl2pPr>
      <a:lvl3pPr marL="12954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itchFamily="32" charset="0"/>
          <a:cs typeface="Lucida Sans Unicode" pitchFamily="32" charset="0"/>
        </a:defRPr>
      </a:lvl3pPr>
      <a:lvl4pPr marL="17272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itchFamily="32" charset="0"/>
          <a:cs typeface="Lucida Sans Unicode" pitchFamily="32" charset="0"/>
        </a:defRPr>
      </a:lvl4pPr>
      <a:lvl5pPr marL="21590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itchFamily="32" charset="0"/>
          <a:cs typeface="Lucida Sans Unicode" pitchFamily="32" charset="0"/>
        </a:defRPr>
      </a:lvl5pPr>
      <a:lvl6pPr marL="30734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itchFamily="32" charset="0"/>
          <a:cs typeface="Lucida Sans Unicode" pitchFamily="32" charset="0"/>
        </a:defRPr>
      </a:lvl6pPr>
      <a:lvl7pPr marL="39878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itchFamily="32" charset="0"/>
          <a:cs typeface="Lucida Sans Unicode" pitchFamily="32" charset="0"/>
        </a:defRPr>
      </a:lvl7pPr>
      <a:lvl8pPr marL="4901565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itchFamily="32" charset="0"/>
          <a:cs typeface="Lucida Sans Unicode" pitchFamily="32" charset="0"/>
        </a:defRPr>
      </a:lvl8pPr>
      <a:lvl9pPr marL="5815965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itchFamily="32" charset="0"/>
          <a:cs typeface="Lucida Sans Unicode" pitchFamily="32" charset="0"/>
        </a:defRPr>
      </a:lvl9pPr>
    </p:titleStyle>
    <p:bodyStyle>
      <a:lvl1pPr marL="860425" indent="-647700" algn="l" defTabSz="914400" rtl="0" fontAlgn="base" hangingPunct="0">
        <a:lnSpc>
          <a:spcPct val="112000"/>
        </a:lnSpc>
        <a:spcBef>
          <a:spcPct val="0"/>
        </a:spcBef>
        <a:spcAft>
          <a:spcPts val="2850"/>
        </a:spcAft>
        <a:buClr>
          <a:srgbClr val="000000"/>
        </a:buClr>
        <a:buSzPct val="45000"/>
        <a:buFont typeface="StarSymbol" charset="0"/>
        <a:buChar char="●"/>
        <a:defRPr sz="6400">
          <a:solidFill>
            <a:srgbClr val="000000"/>
          </a:solidFill>
          <a:latin typeface="+mn-lt"/>
          <a:ea typeface="+mn-ea"/>
          <a:cs typeface="+mn-cs"/>
        </a:defRPr>
      </a:lvl1pPr>
      <a:lvl2pPr marL="1724025" indent="-571500" algn="l" defTabSz="914400" rtl="0" fontAlgn="base" hangingPunct="0">
        <a:lnSpc>
          <a:spcPct val="112000"/>
        </a:lnSpc>
        <a:spcBef>
          <a:spcPct val="0"/>
        </a:spcBef>
        <a:spcAft>
          <a:spcPts val="2275"/>
        </a:spcAft>
        <a:buClr>
          <a:srgbClr val="000000"/>
        </a:buClr>
        <a:buSzPct val="75000"/>
        <a:buFont typeface="StarSymbol" charset="0"/>
        <a:buChar char="–"/>
        <a:defRPr sz="5600">
          <a:solidFill>
            <a:srgbClr val="000000"/>
          </a:solidFill>
          <a:latin typeface="+mn-lt"/>
          <a:ea typeface="+mn-ea"/>
          <a:cs typeface="+mn-cs"/>
        </a:defRPr>
      </a:lvl2pPr>
      <a:lvl3pPr marL="2587625" indent="-431800" algn="l" defTabSz="914400" rtl="0" fontAlgn="base" hangingPunct="0">
        <a:lnSpc>
          <a:spcPct val="112000"/>
        </a:lnSpc>
        <a:spcBef>
          <a:spcPct val="0"/>
        </a:spcBef>
        <a:spcAft>
          <a:spcPts val="1700"/>
        </a:spcAft>
        <a:buClr>
          <a:srgbClr val="000000"/>
        </a:buClr>
        <a:buSzPct val="45000"/>
        <a:buFont typeface="StarSymbol" charset="0"/>
        <a:buChar char="●"/>
        <a:defRPr sz="4800">
          <a:solidFill>
            <a:srgbClr val="000000"/>
          </a:solidFill>
          <a:latin typeface="+mn-lt"/>
          <a:ea typeface="+mn-ea"/>
          <a:cs typeface="+mn-cs"/>
        </a:defRPr>
      </a:lvl3pPr>
      <a:lvl4pPr marL="3451225" indent="-428625" algn="l" defTabSz="914400" rtl="0" fontAlgn="base" hangingPunct="0">
        <a:lnSpc>
          <a:spcPct val="112000"/>
        </a:lnSpc>
        <a:spcBef>
          <a:spcPct val="0"/>
        </a:spcBef>
        <a:spcAft>
          <a:spcPts val="1150"/>
        </a:spcAft>
        <a:buClr>
          <a:srgbClr val="000000"/>
        </a:buClr>
        <a:buSzPct val="75000"/>
        <a:buFont typeface="StarSymbol" charset="0"/>
        <a:buChar char="–"/>
        <a:defRPr sz="4000">
          <a:solidFill>
            <a:srgbClr val="000000"/>
          </a:solidFill>
          <a:latin typeface="+mn-lt"/>
          <a:ea typeface="+mn-ea"/>
          <a:cs typeface="+mn-cs"/>
        </a:defRPr>
      </a:lvl4pPr>
      <a:lvl5pPr marL="4314190" indent="-431800" algn="l" defTabSz="914400" rtl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5pPr>
      <a:lvl6pPr marL="5228590" indent="-431800" algn="l" defTabSz="914400" rtl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6pPr>
      <a:lvl7pPr marL="6142990" indent="-431800" algn="l" defTabSz="914400" rtl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7pPr>
      <a:lvl8pPr marL="7057390" indent="-431800" algn="l" defTabSz="914400" rtl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8pPr>
      <a:lvl9pPr marL="7971790" indent="-431800" algn="l" defTabSz="914400" rtl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365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765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165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565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Kinetics of postoperative circulating cfDNA &lt;br /&gt;and impact on MRD detection rates &lt;br /&gt;in patients with resected stage I-III CRC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Slide 10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Background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Consort Diagram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First time point for ctDNA testing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Postoperative cfDNA dynamics at different timepoints 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Does higher cfDNA concentration impact ctDNA detection?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Percent samples ctDNA positive, by weeks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Multivariate analysis: sample level ctDNA-positivity in the Full cohort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Slide 9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1504</Words>
  <Application>WPS 文字</Application>
  <PresentationFormat>Custom</PresentationFormat>
  <Paragraphs>40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Arial</vt:lpstr>
      <vt:lpstr>宋体</vt:lpstr>
      <vt:lpstr>Wingdings</vt:lpstr>
      <vt:lpstr>Times New Roman</vt:lpstr>
      <vt:lpstr>StarSymbol</vt:lpstr>
      <vt:lpstr>苹方-简</vt:lpstr>
      <vt:lpstr>Lucida Sans Unicode</vt:lpstr>
      <vt:lpstr>微软雅黑</vt:lpstr>
      <vt:lpstr>汉仪旗黑</vt:lpstr>
      <vt:lpstr>宋体</vt:lpstr>
      <vt:lpstr>Arial Unicode MS</vt:lpstr>
      <vt:lpstr>汉仪书宋二KW</vt:lpstr>
      <vt:lpstr>Default Design</vt:lpstr>
      <vt:lpstr>Kinetics of postoperative circulating cfDNA &lt;br /&gt;and impact on MRD detection rates &lt;br /&gt;in patients with resected stage I-III CRC</vt:lpstr>
      <vt:lpstr>Background</vt:lpstr>
      <vt:lpstr>Consort Diagram</vt:lpstr>
      <vt:lpstr>First time point for ctDNA testing</vt:lpstr>
      <vt:lpstr>Postoperative cfDNA dynamics at different timepoints </vt:lpstr>
      <vt:lpstr>Does higher cfDNA concentration impact ctDNA detection?</vt:lpstr>
      <vt:lpstr>Percent samples ctDNA positive, by weeks</vt:lpstr>
      <vt:lpstr>Multivariate analysis: sample level ctDNA-positivity in the Full cohort</vt:lpstr>
      <vt:lpstr>Slide 9</vt:lpstr>
      <vt:lpstr>Slide 10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洪燕妮</cp:lastModifiedBy>
  <cp:revision>32</cp:revision>
  <dcterms:created xsi:type="dcterms:W3CDTF">2023-05-14T13:50:02Z</dcterms:created>
  <dcterms:modified xsi:type="dcterms:W3CDTF">2023-05-14T13:50:02Z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79352F168D17D5C10AE7606492435E19_43</vt:lpwstr>
  </property>
  <property fmtid="{D5CDD505-2E9C-101B-9397-08002B2CF9AE}" pid="3" name="KSOProductBuildVer">
    <vt:lpwstr>2052-5.4.0.7913</vt:lpwstr>
  </property>
</Properties>
</file>