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76490" autoAdjust="0"/>
  </p:normalViewPr>
  <p:slideViewPr>
    <p:cSldViewPr>
      <p:cViewPr>
        <p:scale>
          <a:sx n="30" d="100"/>
          <a:sy n="30" d="100"/>
        </p:scale>
        <p:origin x="1507" y="283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大家晚上好，今天我跟大家一起分享的是对于不可切除的转移性</a:t>
            </a:r>
            <a:r>
              <a:rPr lang="en-US" altLang="zh-CN" dirty="0"/>
              <a:t>RAS</a:t>
            </a:r>
            <a:r>
              <a:rPr lang="zh-CN" altLang="en-US" dirty="0"/>
              <a:t>野生型乙状结肠腺癌患者，一线</a:t>
            </a:r>
            <a:r>
              <a:rPr lang="en-US" altLang="zh-CN" dirty="0"/>
              <a:t>EGFR</a:t>
            </a:r>
            <a:r>
              <a:rPr lang="zh-CN" altLang="en-US" dirty="0"/>
              <a:t>抗体是必要的治疗方法</a:t>
            </a:r>
            <a:r>
              <a:rPr lang="en-US" altLang="zh-CN" dirty="0"/>
              <a:t>-</a:t>
            </a:r>
            <a:r>
              <a:rPr lang="zh-CN" altLang="en-US" dirty="0"/>
              <a:t>支持方</a:t>
            </a:r>
          </a:p>
        </p:txBody>
      </p:sp>
    </p:spTree>
    <p:extLst>
      <p:ext uri="{BB962C8B-B14F-4D97-AF65-F5344CB8AC3E}">
        <p14:creationId xmlns:p14="http://schemas.microsoft.com/office/powerpoint/2010/main" val="3044442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现在，我们直接进入了由我们的同事</a:t>
            </a:r>
            <a:r>
              <a:rPr lang="en-US" altLang="zh-CN" b="0" i="0" dirty="0" err="1">
                <a:solidFill>
                  <a:srgbClr val="24292F"/>
                </a:solidFill>
                <a:effectLst/>
                <a:latin typeface="-apple-system"/>
              </a:rPr>
              <a:t>Shitara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博士展示的数据，我只展示两张幻灯片，因为我们可以无限制地讨论下去。但我认为重要的是他们使用</a:t>
            </a:r>
            <a:r>
              <a:rPr lang="en-US" altLang="zh-CN" b="0" i="0" dirty="0" err="1">
                <a:solidFill>
                  <a:srgbClr val="24292F"/>
                </a:solidFill>
                <a:effectLst/>
                <a:latin typeface="-apple-system"/>
              </a:rPr>
              <a:t>ctDNA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来试图确定为什么会得到这些结果。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现在有人在谈论样本的敏感性。我认为该试验每组大约有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800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名患者。因此，在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90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％的患者中</a:t>
            </a:r>
            <a:r>
              <a:rPr lang="en-US" altLang="zh-CN" b="0" i="0" dirty="0" err="1">
                <a:solidFill>
                  <a:srgbClr val="24292F"/>
                </a:solidFill>
                <a:effectLst/>
                <a:latin typeface="-apple-system"/>
              </a:rPr>
              <a:t>ctDNA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阳性，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因此，我的第一反应是，大多数时候可以使用</a:t>
            </a:r>
            <a:r>
              <a:rPr lang="en-US" altLang="zh-CN" b="0" i="0" dirty="0" err="1">
                <a:solidFill>
                  <a:srgbClr val="000000"/>
                </a:solidFill>
                <a:effectLst/>
                <a:latin typeface="PingFangSC-Regular"/>
              </a:rPr>
              <a:t>ctDNA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而不是固定的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NGS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检测</a:t>
            </a:r>
            <a:endParaRPr lang="en-US" altLang="zh-CN" b="0" i="0" dirty="0">
              <a:solidFill>
                <a:srgbClr val="000000"/>
              </a:solidFill>
              <a:effectLst/>
              <a:latin typeface="PingFangSC-Regular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我认为重要的是他们显示了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BRAF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状态，这里我们并不争论，但我认为我们通常会在一线进行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BRAF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状态检测。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HER2 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很有趣，因为它可能在左侧富集。 但是所有这些其他改变在技术上在治疗上都不可行，所以我认为我们对 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BRAF 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疗法有很好的治疗方法，现在对 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HER2 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疗法也有很好的治疗方法，但所有这些其他改变，包括 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NTRK 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MSI –H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等均不属于本次讨论的一部分。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6305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总之，这非常有趣。研究结果提示使用</a:t>
            </a:r>
            <a:r>
              <a:rPr lang="en-US" altLang="zh-CN" b="0" i="0" dirty="0" err="1">
                <a:solidFill>
                  <a:srgbClr val="24292F"/>
                </a:solidFill>
                <a:effectLst/>
                <a:latin typeface="-apple-system"/>
              </a:rPr>
              <a:t>ctDNA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的负性超级筛选组中左侧结直肠癌一线使用帕尼单抗治疗与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BEV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单抗的患者</a:t>
            </a:r>
            <a:r>
              <a:rPr lang="zh-CN" altLang="en-US" dirty="0"/>
              <a:t>，</a:t>
            </a:r>
            <a:r>
              <a:rPr lang="en-US" altLang="zh-CN" dirty="0"/>
              <a:t>OS</a:t>
            </a:r>
            <a:r>
              <a:rPr lang="zh-CN" altLang="en-US" dirty="0"/>
              <a:t>分别为</a:t>
            </a:r>
            <a:r>
              <a:rPr lang="en-US" altLang="zh-CN" dirty="0"/>
              <a:t>42.1</a:t>
            </a:r>
            <a:r>
              <a:rPr lang="zh-CN" altLang="en-US" dirty="0"/>
              <a:t>与</a:t>
            </a:r>
            <a:r>
              <a:rPr lang="en-US" altLang="zh-CN" dirty="0"/>
              <a:t>35.5</a:t>
            </a:r>
            <a:r>
              <a:rPr lang="zh-CN" altLang="en-US" dirty="0"/>
              <a:t>个月，</a:t>
            </a:r>
            <a:endParaRPr lang="en-US" altLang="zh-CN" dirty="0"/>
          </a:p>
          <a:p>
            <a:r>
              <a:rPr lang="zh-CN" altLang="en-US" dirty="0"/>
              <a:t>但对于基因改变组来说，虽然它在</a:t>
            </a:r>
            <a:r>
              <a:rPr lang="en-US" altLang="zh-CN" dirty="0"/>
              <a:t>OS</a:t>
            </a:r>
            <a:r>
              <a:rPr lang="zh-CN" altLang="en-US" dirty="0"/>
              <a:t>方面看起来确实不错，但在临床上或统计上并没有显着差异。</a:t>
            </a:r>
            <a:endParaRPr lang="en-US" altLang="zh-CN" dirty="0"/>
          </a:p>
          <a:p>
            <a:r>
              <a:rPr lang="zh-CN" altLang="en-US" dirty="0"/>
              <a:t> 我们都在关注这个奇怪的问题，</a:t>
            </a:r>
            <a:r>
              <a:rPr lang="en-US" altLang="zh-CN" dirty="0"/>
              <a:t>2</a:t>
            </a:r>
            <a:r>
              <a:rPr lang="zh-CN" altLang="en-US" dirty="0"/>
              <a:t>个生存曲线在 </a:t>
            </a:r>
            <a:r>
              <a:rPr lang="en-US" altLang="zh-CN" dirty="0"/>
              <a:t>24 </a:t>
            </a:r>
            <a:r>
              <a:rPr lang="zh-CN" altLang="en-US" dirty="0"/>
              <a:t>个月时出现曲线分离，也在 </a:t>
            </a:r>
            <a:r>
              <a:rPr lang="en-US" altLang="zh-CN" dirty="0"/>
              <a:t>24 </a:t>
            </a:r>
            <a:r>
              <a:rPr lang="zh-CN" altLang="en-US" dirty="0"/>
              <a:t>个月时出现曲线会合。在</a:t>
            </a:r>
            <a:r>
              <a:rPr lang="en-US" altLang="zh-CN" b="0" i="0" dirty="0" err="1">
                <a:solidFill>
                  <a:srgbClr val="24292F"/>
                </a:solidFill>
                <a:effectLst/>
                <a:latin typeface="-apple-system"/>
              </a:rPr>
              <a:t>ctDNA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的负性超级筛选组中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OS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曲线出现分离，而</a:t>
            </a:r>
            <a:r>
              <a:rPr lang="zh-CN" altLang="en-US" dirty="0"/>
              <a:t>在基因改变组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则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OS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曲线出现汇的。那么实际上发生了什么？现在我们必须考虑科学问题。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1014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我们已经看到这种情况有一段时间了。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数据表明我们可以使用</a:t>
            </a:r>
            <a:r>
              <a:rPr lang="en-US" altLang="zh-CN" b="0" i="0" dirty="0" err="1">
                <a:solidFill>
                  <a:srgbClr val="24292F"/>
                </a:solidFill>
                <a:effectLst/>
                <a:latin typeface="-apple-system"/>
              </a:rPr>
              <a:t>ctDNA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来指导管理，并理解患者为何会有反应和进展。其中一个可能是抗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EGFR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治疗造成的耐药，导致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RAS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、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HER2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或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BRAF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等基因发生突变。这仍然是一个问题。这就像海格力斯试图杀死九头蛇一样。当你杀死一头蛇头时，另一头会出现。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这是现实。但这也是我们在其他肿瘤中看到的情况。为什么我们不遵循生物学规律呢？我想目前</a:t>
            </a:r>
            <a:r>
              <a:rPr lang="en-US" altLang="zh-CN" b="0" i="0" dirty="0" err="1">
                <a:solidFill>
                  <a:srgbClr val="24292F"/>
                </a:solidFill>
                <a:effectLst/>
                <a:latin typeface="-apple-system"/>
              </a:rPr>
              <a:t>ctDNA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是我们拥有的最佳工具之一。”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7998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最后几张幻灯片中，我们知道如果首先进行抗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EGFR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治疗，那么可以给予不同的抗体或化疗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-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或者间断休息。如果休息至少四到五个月，那些耐药的克隆细胞可能会消失，这将导致三线治疗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RR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率达到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30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％，这比我们拥有的任何其他化疗耐药药物，如朗斯弗或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regorafenib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好得多。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这是来自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MD Anderson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的数据，他们在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2018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年展示了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RAS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EGFR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基因突变克隆半衰期。现在，他们提出了抗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EGFR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治疗再挑战的观点：也许在一线治疗中，基因变异并不太重要，但一旦进入二、三线治疗，一切都会变得有点混乱。因此，如果您要进行任何再挑战的试验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-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我们不仅必须基于时间，还要基于生物学，而且希望能够应用</a:t>
            </a:r>
            <a:r>
              <a:rPr lang="en-US" altLang="zh-CN" b="0" i="0" dirty="0" err="1">
                <a:solidFill>
                  <a:srgbClr val="24292F"/>
                </a:solidFill>
                <a:effectLst/>
                <a:latin typeface="-apple-system"/>
              </a:rPr>
              <a:t>ctDNA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等技术。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2641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这些是最新指南，我们看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E​​SMO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指南的听众可能更容易，但这与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NCCN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指南非常相似，即强制性地，在前期阶段，我们应该进行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RAS-BRAF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MMR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检测。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DPD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是另一个问题。”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HER2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扩增和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NTRK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融合推荐作为耐药情况的检测，尽管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NCCN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认为应考虑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HER2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治疗。不推荐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ROS1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、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RET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融合、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HER2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突变检测，这是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PARADIGM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项目的一部分。有趣的是，在这里，他们只是隐晦地说当没有组织可用时，</a:t>
            </a:r>
            <a:r>
              <a:rPr lang="en-US" altLang="zh-CN" b="0" i="0" dirty="0" err="1">
                <a:solidFill>
                  <a:srgbClr val="24292F"/>
                </a:solidFill>
                <a:effectLst/>
                <a:latin typeface="-apple-system"/>
              </a:rPr>
              <a:t>ctDNA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检测是一种有效的替代方法。我认为，即使可以使用组织样本，也应该进行</a:t>
            </a:r>
            <a:r>
              <a:rPr lang="en-US" altLang="zh-CN" b="0" i="0" dirty="0" err="1">
                <a:solidFill>
                  <a:srgbClr val="24292F"/>
                </a:solidFill>
                <a:effectLst/>
                <a:latin typeface="-apple-system"/>
              </a:rPr>
              <a:t>ctDNA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检测。这可能会给我们提供更好的结果。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而对于需要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MDT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讨论的无法切除的病例，或者需要进一步的研究也推荐进行</a:t>
            </a:r>
            <a:r>
              <a:rPr lang="en-US" altLang="zh-CN" b="0" i="0" dirty="0" err="1">
                <a:solidFill>
                  <a:srgbClr val="24292F"/>
                </a:solidFill>
                <a:effectLst/>
                <a:latin typeface="-apple-system"/>
              </a:rPr>
              <a:t>ctDNA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检测。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990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因此，这便是我的当前个人看法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-</a:t>
            </a: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对于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KRAS-NRAS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BRAF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均为野生型的</a:t>
            </a:r>
            <a:r>
              <a:rPr lang="en-US" altLang="zh-CN" b="0" i="0" dirty="0" err="1">
                <a:solidFill>
                  <a:srgbClr val="24292F"/>
                </a:solidFill>
                <a:effectLst/>
                <a:latin typeface="-apple-system"/>
              </a:rPr>
              <a:t>pMMR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及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MSS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型左侧不可切除转移性结直肠癌，我认为应接受一线抗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RGFR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联合治疗，并需同时考虑一线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/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二线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/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三线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/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后线及临床研究的治疗策略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如果你一线使用 抗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EGFR 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联合治疗，那么二线化疗，可能会去除 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RAS 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克隆或其他任何东西，包括抗血管生成。 所以它不一定是贝伐珠单抗。 它可能是雷莫芦单抗。 但它肯定会支持三线再挑战的理由，而且这个理由比双联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化疗联合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BEV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，二线化疗联合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BEV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更好，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 其次是希望他们在三线仍然是野生型。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所以我的个人看法完全是有偏见的，我很高兴有人反对它，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425274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我们现在也看到了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SUNLIGHT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数据。在耐药的情况下，我们有更多选择。当然，如果我们使用</a:t>
            </a:r>
            <a:r>
              <a:rPr lang="en-US" altLang="zh-CN" b="0" i="0" dirty="0" err="1">
                <a:solidFill>
                  <a:srgbClr val="24292F"/>
                </a:solidFill>
                <a:effectLst/>
                <a:latin typeface="-apple-system"/>
              </a:rPr>
              <a:t>ctDNA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，我们可能会发现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KRAS 12C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甚至是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KRAS 12D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。我们也可以考虑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HER2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靶向治疗在一线、二线和三线出现。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或者从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MSS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的角度来看，也许我们也有免疫治疗的选择。</a:t>
            </a:r>
            <a:endParaRPr lang="en-US" altLang="zh-CN" b="0" i="0" dirty="0">
              <a:solidFill>
                <a:srgbClr val="000000"/>
              </a:solidFill>
              <a:effectLst/>
              <a:latin typeface="PingFangSC-Regular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因此，按照这个顺序进行选择，我们实际上有潜在的六七种治疗方案，这就是我们在乳腺癌中所做的。我希望我已经澄清了一些问题，我希望我已经表明了我们有选择，但这些选择是由对患者进行全面和及时的检测和追踪来引导的，主要是通过</a:t>
            </a:r>
            <a:r>
              <a:rPr lang="en-US" altLang="zh-CN" b="0" i="0" dirty="0" err="1">
                <a:solidFill>
                  <a:srgbClr val="24292F"/>
                </a:solidFill>
                <a:effectLst/>
                <a:latin typeface="-apple-system"/>
              </a:rPr>
              <a:t>ctDNA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的检测。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我们能否克服不断演变的不良生物学？因为我们认为它在左侧是好的生物学，但它会变坏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——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看看九头蛇的头。 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是的，我们可以，但这需要整个肿瘤学界的承诺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——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不仅仅是我们作为临床医生，还有我们的护士和我们的医疗保健人员，以及其他专业人员，为我们的患者提供最好的连续护理。 非常感谢。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4808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今天的演讲者是来自英国大学医学院的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Kai-Keen </a:t>
            </a:r>
            <a:r>
              <a:rPr lang="en-US" altLang="zh-CN" b="0" i="0" dirty="0" err="1">
                <a:solidFill>
                  <a:srgbClr val="24292F"/>
                </a:solidFill>
                <a:effectLst/>
                <a:latin typeface="-apple-system"/>
              </a:rPr>
              <a:t>Shiu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教授，他将为作为正方进行辩论，主题是</a:t>
            </a:r>
            <a:r>
              <a:rPr lang="zh-CN" altLang="en-US" dirty="0"/>
              <a:t>对于不可切除的转移性</a:t>
            </a:r>
            <a:r>
              <a:rPr lang="en-US" altLang="zh-CN" dirty="0"/>
              <a:t>RAS</a:t>
            </a:r>
            <a:r>
              <a:rPr lang="zh-CN" altLang="en-US" dirty="0"/>
              <a:t>野生型乙状结肠腺癌患者，一线</a:t>
            </a:r>
            <a:r>
              <a:rPr lang="en-US" altLang="zh-CN" dirty="0"/>
              <a:t>EGFR</a:t>
            </a:r>
            <a:r>
              <a:rPr lang="zh-CN" altLang="en-US" dirty="0"/>
              <a:t>抗体是必要的治疗方法</a:t>
            </a:r>
            <a:endParaRPr lang="en-US" altLang="zh-CN" dirty="0"/>
          </a:p>
          <a:p>
            <a:r>
              <a:rPr lang="zh-CN" altLang="en-US" dirty="0"/>
              <a:t>我们将在开始和结束时进行投票，那么现在是</a:t>
            </a:r>
            <a:r>
              <a:rPr lang="en-US" altLang="zh-CN" dirty="0"/>
              <a:t>80%</a:t>
            </a:r>
            <a:r>
              <a:rPr lang="zh-CN" altLang="en-US" dirty="0"/>
              <a:t>的人支持这个观点。</a:t>
            </a:r>
          </a:p>
        </p:txBody>
      </p:sp>
    </p:spTree>
    <p:extLst>
      <p:ext uri="{BB962C8B-B14F-4D97-AF65-F5344CB8AC3E}">
        <p14:creationId xmlns:p14="http://schemas.microsoft.com/office/powerpoint/2010/main" val="242236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20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年前我还不是肿瘤学家，但当进行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PRIME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试验时，我们还没有真正进行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RAS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的筛选。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现在当我们考虑患者群体时，我们将进行更全面的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NGS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面板或更具灵活性的纵向</a:t>
            </a:r>
            <a:r>
              <a:rPr lang="en-US" altLang="zh-CN" b="0" i="0" dirty="0" err="1">
                <a:solidFill>
                  <a:srgbClr val="24292F"/>
                </a:solidFill>
                <a:effectLst/>
                <a:latin typeface="-apple-system"/>
              </a:rPr>
              <a:t>ctDNA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检测，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我们确实为患者提供了选择，但是 它仍然是以患者为中心的方法。 临床医生会有自己的想法，他们对此有自己的看法和他们的临床判断。接下来我将与你们分享这几个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C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字母开头的内容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即使我们从未真正将其应用于纯左侧肠癌，也要基于试验结果支持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EGFR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治疗的论点。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dirty="0"/>
              <a:t>实际上，随着我们对肠癌生物学的更好理解，它是否符合科学？ 我正在努力推动这一点，以便为我们的患者做得更好，</a:t>
            </a:r>
            <a:endParaRPr lang="en-US" altLang="zh-CN" dirty="0"/>
          </a:p>
          <a:p>
            <a:r>
              <a:rPr lang="zh-CN" altLang="en-US" dirty="0"/>
              <a:t>我们应该进行全面的分子分析。 那里可能也存在整个问题的答案。</a:t>
            </a:r>
          </a:p>
        </p:txBody>
      </p:sp>
    </p:spTree>
    <p:extLst>
      <p:ext uri="{BB962C8B-B14F-4D97-AF65-F5344CB8AC3E}">
        <p14:creationId xmlns:p14="http://schemas.microsoft.com/office/powerpoint/2010/main" val="1355980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我们知道，对于不可切除的转移性肿瘤患者的一线治疗真的很重要。或许有些人会说我们会给二线治疗。甚至三线治疗，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但有些患者永远不会到达那里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-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要么是因为治疗的毒性使医生不想给予治疗，要么是患者不想接受治疗，或者疾病迅速进展，以至于他们无法进入第二线。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这是真实的数据。在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2016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年，只有不到一半的患者真正接受到有意义的二线治疗，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20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％接受了三线治疗。当我们考虑保留治疗到后线时，需要思考这一点，因为我们可能没有机会。这就是临床情况。但我也要向您展示其他科学证据，即您可能不应该将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EGFR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治疗保留到二线甚至三线治疗。”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5430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我们目前仍处于问题多于答案的状态。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10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年前，我们希望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FIRE-3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CALGB SWOG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研究能够回答这个问题。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FIRE-3 II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期研究关注的是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RR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率，他们认为反应深度更重要。我认为这确实很重要，对于那些可能永远无法接受根治切除或消融的患者，获得较好的反应深度是很重要的。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我们甚至在血液恶性肿瘤中也会考虑这一点。 因此，获得快速的早期深度反应非常重要。因此，这已经告诉我们首选的一线治疗方案。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62789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尽管我们从未适当地将其用于左侧肠癌，但预先指定的分析清楚地表明，如果仅看左侧肠癌，在是否使用抗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EGFR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治疗之间，我们看到了显著的生存差异，为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10.3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个月，这在免疫治疗研究之外非常重要。并且非常显著的。没有其他一线研究显示出如此大的生存差异。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dirty="0"/>
              <a:t>即使在 </a:t>
            </a:r>
            <a:r>
              <a:rPr lang="en-US" altLang="zh-CN" dirty="0"/>
              <a:t>SWOG </a:t>
            </a:r>
            <a:r>
              <a:rPr lang="zh-CN" altLang="en-US" dirty="0"/>
              <a:t>试验中，你可以说它对生存有影响，就一线抗 </a:t>
            </a:r>
            <a:r>
              <a:rPr lang="en-US" altLang="zh-CN" dirty="0"/>
              <a:t>EGFR </a:t>
            </a:r>
            <a:r>
              <a:rPr lang="zh-CN" altLang="en-US" dirty="0"/>
              <a:t>一治疗获益而言，它显示出相当显着的接近</a:t>
            </a:r>
            <a:r>
              <a:rPr lang="en-US" altLang="zh-CN" dirty="0"/>
              <a:t>7</a:t>
            </a:r>
            <a:r>
              <a:rPr lang="zh-CN" altLang="en-US" dirty="0"/>
              <a:t>个月的</a:t>
            </a:r>
            <a:r>
              <a:rPr lang="en-US" altLang="zh-CN" dirty="0"/>
              <a:t>OS</a:t>
            </a:r>
            <a:r>
              <a:rPr lang="zh-CN" altLang="en-US" dirty="0"/>
              <a:t>差异。</a:t>
            </a:r>
            <a:endParaRPr lang="en-US" altLang="zh-CN" dirty="0"/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然后我们看看荟萃分析。包括了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FIRE-3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、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80405 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、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CRYSTAL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、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PRIME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PEAK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等研究的 ，实际上所有获益趋势都是偏向于左侧肠癌。这当然这针对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RAS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野生型，没有考虑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HER2-BRAF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的突变情况。所有的研究似乎都表明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RAS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野生型左侧肠癌从一线抗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EGFR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联合治疗中获益。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546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如果我们进一步看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CMS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亚组分析，我们之前从未对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CMS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进行过分析，也从未设计成这样的研究。它旨在前瞻性地设计孤立的试验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-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我们将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CMS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逆向应用于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SWOG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FIRE-3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研究。这也显示出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CMS2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分型（认为更倾向于左侧野生型）比右侧肠癌获益更多。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8312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去年，我们已经进行了 </a:t>
            </a:r>
            <a:r>
              <a:rPr lang="en-US" altLang="zh-CN" dirty="0"/>
              <a:t>PARADIGM </a:t>
            </a:r>
            <a:r>
              <a:rPr lang="zh-CN" altLang="en-US" dirty="0"/>
              <a:t>试验。比较可惜的是这个研究一开始并非设计为针对左侧结直肠癌的研究。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只有亚组分析。但我们现在看到左侧肠癌一线抗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EGFR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治疗的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OS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显著更好，当然，每个人都在关注这个交叉的时间点，它在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24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个月时出现交叉，这超出了一线治疗的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PFS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。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"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8540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这里的亚组分析我们可以看到，左侧结直肠癌一线抗</a:t>
            </a:r>
            <a:r>
              <a:rPr lang="en-US" altLang="zh-CN" dirty="0"/>
              <a:t>EGFR</a:t>
            </a:r>
            <a:r>
              <a:rPr lang="zh-CN" altLang="en-US" dirty="0"/>
              <a:t>单抗与贝伐珠单抗相比，</a:t>
            </a:r>
            <a:r>
              <a:rPr lang="en-US" altLang="zh-CN" dirty="0"/>
              <a:t>RR</a:t>
            </a:r>
            <a:r>
              <a:rPr lang="zh-CN" altLang="en-US" dirty="0"/>
              <a:t>率分别为</a:t>
            </a:r>
            <a:r>
              <a:rPr lang="en-US" altLang="zh-CN" dirty="0"/>
              <a:t>80.2</a:t>
            </a:r>
            <a:r>
              <a:rPr lang="zh-CN" altLang="en-US" dirty="0"/>
              <a:t>和</a:t>
            </a:r>
            <a:r>
              <a:rPr lang="en-US" altLang="zh-CN" dirty="0"/>
              <a:t>68.7%</a:t>
            </a:r>
            <a:r>
              <a:rPr lang="zh-CN" altLang="en-US" dirty="0"/>
              <a:t>，</a:t>
            </a:r>
            <a:r>
              <a:rPr lang="en-US" altLang="zh-CN" dirty="0"/>
              <a:t>PFS</a:t>
            </a:r>
            <a:r>
              <a:rPr lang="zh-CN" altLang="en-US" dirty="0"/>
              <a:t>分别为</a:t>
            </a:r>
            <a:r>
              <a:rPr lang="en-US" altLang="zh-CN" dirty="0"/>
              <a:t>13.7</a:t>
            </a:r>
            <a:r>
              <a:rPr lang="zh-CN" altLang="en-US" dirty="0"/>
              <a:t>与</a:t>
            </a:r>
            <a:r>
              <a:rPr lang="en-US" altLang="zh-CN" dirty="0"/>
              <a:t>13.2</a:t>
            </a:r>
            <a:r>
              <a:rPr lang="zh-CN" altLang="en-US" dirty="0"/>
              <a:t>个月，这并不比我们在其他研究看到的结果好，但至少是一致的，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它与我们在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FIRE-3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，和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PEAK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等研究中发现的结果一致，即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OS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PFS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的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HR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显着，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RR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率则没有那么明显。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922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Debate: For a Fit Patient With Unresectable Metastatic RAS Wild-Type Sigmoid Colon Adenocarcinoma, First-Line EGFR Antibody Is an Essential Treatment - FOR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Subgroup analysis of overall survival by gene alteration in the overall population analyzed for ctDNA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Survival outcomes in the left-sided population analyzed for ctDNA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Resistance to Anti-EGFR Therapy in Colorectal Cancer: &lt;br /&gt;A Divergent to Convergent Evolution (and back again?)&lt;br /&gt;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Value of ctDNA testing for timing + type of systemic therapy&lt;br /&gt;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" y="-2540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NCCN and ESMO Molecular Testing Recommendations 2022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My current personal take on sequencing of treatment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Summary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Reflecting back to go forward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" y="182880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FIRE-3 and CALGB 80405 trial patients with left-sided RAS wt mCRC showed significantly better 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85" y="95683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813" y="507163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498" y="857683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 recurring paradox? It is at least a consistent finding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" y="95683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2584</Words>
  <Application>Microsoft Office PowerPoint</Application>
  <PresentationFormat>自定义</PresentationFormat>
  <Paragraphs>73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-apple-system</vt:lpstr>
      <vt:lpstr>PingFangSC-Regular</vt:lpstr>
      <vt:lpstr>StarSymbol</vt:lpstr>
      <vt:lpstr>Arial</vt:lpstr>
      <vt:lpstr>Times New Roman</vt:lpstr>
      <vt:lpstr>Default Design</vt:lpstr>
      <vt:lpstr>Debate: For a Fit Patient With Unresectable Metastatic RAS Wild-Type Sigmoid Colon Adenocarcinoma, First-Line EGFR Antibody Is an Essential Treatment - FOR</vt:lpstr>
      <vt:lpstr>Slide 2</vt:lpstr>
      <vt:lpstr>Reflecting back to go forward</vt:lpstr>
      <vt:lpstr>Slide 4</vt:lpstr>
      <vt:lpstr>Slide 5</vt:lpstr>
      <vt:lpstr>FIRE-3 and CALGB 80405 trial patients with left-sided RAS wt mCRC showed significantly better OS</vt:lpstr>
      <vt:lpstr>Slide 7</vt:lpstr>
      <vt:lpstr>Slide 8</vt:lpstr>
      <vt:lpstr>A recurring paradox? It is at least a consistent finding</vt:lpstr>
      <vt:lpstr>Subgroup analysis of overall survival by gene alteration in the overall population analyzed for ctDNA</vt:lpstr>
      <vt:lpstr>Survival outcomes in the left-sided population analyzed for ctDNA</vt:lpstr>
      <vt:lpstr>Resistance to Anti-EGFR Therapy in Colorectal Cancer: &lt;br /&gt;A Divergent to Convergent Evolution (and back again?)&lt;br /&gt;</vt:lpstr>
      <vt:lpstr>Value of ctDNA testing for timing + type of systemic therapy&lt;br /&gt;</vt:lpstr>
      <vt:lpstr>NCCN and ESMO Molecular Testing Recommendations 2022</vt:lpstr>
      <vt:lpstr>My current personal take on sequencing of treatment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su liyu</cp:lastModifiedBy>
  <cp:revision>38</cp:revision>
  <dcterms:modified xsi:type="dcterms:W3CDTF">2023-05-10T12:45:43Z</dcterms:modified>
</cp:coreProperties>
</file>