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1pPr>
    <a:lvl2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2pPr>
    <a:lvl3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3pPr>
    <a:lvl4pPr marL="2743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4pPr>
    <a:lvl5pPr marL="3657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6pPr>
    <a:lvl7pPr marL="5486400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7pPr>
    <a:lvl8pPr marL="64014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8pPr>
    <a:lvl9pPr marL="7315835" algn="l" defTabSz="1828800" rtl="0" eaLnBrk="1" latinLnBrk="0" hangingPunct="1">
      <a:defRPr sz="4800" kern="1200">
        <a:solidFill>
          <a:schemeClr val="bg1"/>
        </a:solidFill>
        <a:latin typeface="Times New Roman" panose="02020603050405020304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1485900" indent="-5715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22860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32004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4114800" indent="-457200" algn="l" defTabSz="9144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24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835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1365" indent="0" algn="ctr">
              <a:buNone/>
              <a:defRPr/>
            </a:lvl6pPr>
            <a:lvl7pPr marL="5485765" indent="0" algn="ctr">
              <a:buNone/>
              <a:defRPr/>
            </a:lvl7pPr>
            <a:lvl8pPr marL="6400165" indent="0" algn="ctr">
              <a:buNone/>
              <a:defRPr/>
            </a:lvl8pPr>
            <a:lvl9pPr marL="73145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1365" indent="0">
              <a:buNone/>
              <a:defRPr sz="2800"/>
            </a:lvl6pPr>
            <a:lvl7pPr marL="5485765" indent="0">
              <a:buNone/>
              <a:defRPr sz="2800"/>
            </a:lvl7pPr>
            <a:lvl8pPr marL="6400165" indent="0">
              <a:buNone/>
              <a:defRPr sz="2800"/>
            </a:lvl8pPr>
            <a:lvl9pPr marL="7314565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1365" indent="0">
              <a:buNone/>
              <a:defRPr sz="3200" b="1"/>
            </a:lvl6pPr>
            <a:lvl7pPr marL="5485765" indent="0">
              <a:buNone/>
              <a:defRPr sz="3200" b="1"/>
            </a:lvl7pPr>
            <a:lvl8pPr marL="6400165" indent="0">
              <a:buNone/>
              <a:defRPr sz="3200" b="1"/>
            </a:lvl8pPr>
            <a:lvl9pPr marL="7314565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1365" indent="0">
              <a:buNone/>
              <a:defRPr sz="4000"/>
            </a:lvl6pPr>
            <a:lvl7pPr marL="5485765" indent="0">
              <a:buNone/>
              <a:defRPr sz="4000"/>
            </a:lvl7pPr>
            <a:lvl8pPr marL="6400165" indent="0">
              <a:buNone/>
              <a:defRPr sz="4000"/>
            </a:lvl8pPr>
            <a:lvl9pPr marL="7314565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1365" indent="0">
              <a:buNone/>
              <a:defRPr sz="1800"/>
            </a:lvl6pPr>
            <a:lvl7pPr marL="5485765" indent="0">
              <a:buNone/>
              <a:defRPr sz="1800"/>
            </a:lvl7pPr>
            <a:lvl8pPr marL="6400165" indent="0">
              <a:buNone/>
              <a:defRPr sz="1800"/>
            </a:lvl8pPr>
            <a:lvl9pPr marL="731456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/>
              <a:t>Click to edit the title text format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/>
              <a:t>Click to edit the outline text format</a:t>
            </a:r>
            <a:endParaRPr lang="en-GB"/>
          </a:p>
          <a:p>
            <a:pPr lvl="1"/>
            <a:r>
              <a:rPr lang="en-GB"/>
              <a:t>Second Outline Level</a:t>
            </a:r>
            <a:endParaRPr lang="en-GB"/>
          </a:p>
          <a:p>
            <a:pPr lvl="2"/>
            <a:r>
              <a:rPr lang="en-GB"/>
              <a:t>Third Outline Level</a:t>
            </a:r>
            <a:endParaRPr lang="en-GB"/>
          </a:p>
          <a:p>
            <a:pPr lvl="3"/>
            <a:r>
              <a:rPr lang="en-GB"/>
              <a:t>Fourth Outline Level</a:t>
            </a:r>
            <a:endParaRPr lang="en-GB"/>
          </a:p>
          <a:p>
            <a:pPr lvl="4"/>
            <a:r>
              <a:rPr lang="en-GB"/>
              <a:t>Fifth Outline Level</a:t>
            </a:r>
            <a:endParaRPr lang="en-GB"/>
          </a:p>
          <a:p>
            <a:pPr lvl="4"/>
            <a:r>
              <a:rPr lang="en-GB"/>
              <a:t>Sixth Outline Level</a:t>
            </a:r>
            <a:endParaRPr lang="en-GB"/>
          </a:p>
          <a:p>
            <a:pPr lvl="4"/>
            <a:r>
              <a:rPr lang="en-GB"/>
              <a:t>Seventh Outline Level</a:t>
            </a:r>
            <a:endParaRPr lang="en-GB"/>
          </a:p>
          <a:p>
            <a:pPr lvl="4"/>
            <a:r>
              <a:rPr lang="en-GB"/>
              <a:t>Eighth Outline Level</a:t>
            </a:r>
            <a:endParaRPr lang="en-GB"/>
          </a:p>
          <a:p>
            <a:pPr lvl="4"/>
            <a:r>
              <a:rPr lang="en-GB"/>
              <a:t>Ninth Outline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+mj-lt"/>
          <a:ea typeface="+mj-ea"/>
          <a:cs typeface="+mj-cs"/>
        </a:defRPr>
      </a:lvl1pPr>
      <a:lvl2pPr marL="8636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2pPr>
      <a:lvl3pPr marL="1295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3pPr>
      <a:lvl4pPr marL="17272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4pPr>
      <a:lvl5pPr marL="21590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5pPr>
      <a:lvl6pPr marL="30734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6pPr>
      <a:lvl7pPr marL="3987800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7pPr>
      <a:lvl8pPr marL="49015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8pPr>
      <a:lvl9pPr marL="5815965" indent="-431800" algn="l" defTabSz="9144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800">
          <a:solidFill>
            <a:srgbClr val="000000"/>
          </a:solidFill>
          <a:latin typeface="Times New Roman" panose="02020603050405020304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425" indent="-647700" algn="l" defTabSz="914400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400">
          <a:solidFill>
            <a:srgbClr val="000000"/>
          </a:solidFill>
          <a:latin typeface="+mn-lt"/>
          <a:ea typeface="+mn-ea"/>
          <a:cs typeface="+mn-cs"/>
        </a:defRPr>
      </a:lvl1pPr>
      <a:lvl2pPr marL="1724025" indent="-571500" algn="l" defTabSz="914400" rtl="0" fontAlgn="base" hangingPunct="0">
        <a:lnSpc>
          <a:spcPct val="112000"/>
        </a:lnSpc>
        <a:spcBef>
          <a:spcPct val="0"/>
        </a:spcBef>
        <a:spcAft>
          <a:spcPts val="2275"/>
        </a:spcAft>
        <a:buClr>
          <a:srgbClr val="000000"/>
        </a:buClr>
        <a:buSzPct val="75000"/>
        <a:buFont typeface="StarSymbol" charset="0"/>
        <a:buChar char="–"/>
        <a:defRPr sz="5600">
          <a:solidFill>
            <a:srgbClr val="000000"/>
          </a:solidFill>
          <a:latin typeface="+mn-lt"/>
          <a:ea typeface="+mn-ea"/>
          <a:cs typeface="+mn-cs"/>
        </a:defRPr>
      </a:lvl2pPr>
      <a:lvl3pPr marL="2587625" indent="-431800" algn="l" defTabSz="914400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1225" indent="-428625" algn="l" defTabSz="914400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1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5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29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3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790" indent="-431800" algn="l" defTabSz="9144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3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7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1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65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Exploring Immunotherapy Combinations for DDR Deficient Pancreatic Cancer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PARPi + CTLA4 Results in Synergy in BRCA1 OvCa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PARPi + CTLA4 Synergy is T-Cell Mediated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 Randomized Phase Ib/II Study of Niraparib with Nivolumab or Ipilimumab in Patients with Advanced Pancreatic Cancer and No Progression Following At Least 4 Months of Platinum-Based Therapy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Niraparib + Ipilimumab: mPFS 8.1mo (PFS6 59.6%)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14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Maintenance Niraparib + Ipilimumab: Bottom Lines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Translational Assays (Ongoing)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Ongoing All-Comer PDAC IO Maintenance Clinical Trials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Ipi/Nivo in Progressing HRD Hepatobiliary Cancers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Bottom Lines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 New Era of Precision Medicine for PDAC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Acknowledgments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3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4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Slide 5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Studying A New Paradigm For Patients With Unique Biology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Immunological Effects of PARP Inhibitors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Ongoing Maintenance Trials of PARPi + PD1 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Should We Consider Anti-CTLA4 for &lt;br /&gt;Pancreatic Cancer?</a:t>
            </a:r>
            <a:endParaRPr lang="en-US" sz="1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/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anose="02020603050405020304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3027</Words>
  <Application>WPS 文字</Application>
  <PresentationFormat>Custom</PresentationFormat>
  <Paragraphs>80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Times New Roman</vt:lpstr>
      <vt:lpstr>StarSymbol</vt:lpstr>
      <vt:lpstr>苹方-简</vt:lpstr>
      <vt:lpstr>Lucida Sans Unicode</vt:lpstr>
      <vt:lpstr>微软雅黑</vt:lpstr>
      <vt:lpstr>汉仪旗黑</vt:lpstr>
      <vt:lpstr>宋体</vt:lpstr>
      <vt:lpstr>Arial Unicode MS</vt:lpstr>
      <vt:lpstr>汉仪书宋二KW</vt:lpstr>
      <vt:lpstr>Default Design</vt:lpstr>
      <vt:lpstr>Exploring Immunotherapy Combinations for DDR Deficient Pancreatic Cancer</vt:lpstr>
      <vt:lpstr>A New Era of Precision Medicine for PDAC</vt:lpstr>
      <vt:lpstr>Slide 3</vt:lpstr>
      <vt:lpstr>Slide 4</vt:lpstr>
      <vt:lpstr>Slide 5</vt:lpstr>
      <vt:lpstr>Studying A New Paradigm For Patients With Unique Biology</vt:lpstr>
      <vt:lpstr>Immunological Effects of PARP Inhibitors</vt:lpstr>
      <vt:lpstr>Ongoing Maintenance Trials of PARPi + PD1 </vt:lpstr>
      <vt:lpstr>Should We Consider Anti-CTLA4 for &lt;br /&gt;Pancreatic Cancer?</vt:lpstr>
      <vt:lpstr>PARPi + CTLA4 Results in Synergy in BRCA1 OvCa</vt:lpstr>
      <vt:lpstr>PARPi + CTLA4 Synergy is T-Cell Mediated</vt:lpstr>
      <vt:lpstr>A Randomized Phase Ib/II Study of Niraparib with Nivolumab or Ipilimumab in Patients with Advanced Pancreatic Cancer and No Progression Following At Least 4 Months of Platinum-Based Therapy</vt:lpstr>
      <vt:lpstr>Niraparib + Ipilimumab: mPFS 8.1mo (PFS6 59.6%)</vt:lpstr>
      <vt:lpstr>Slide 14</vt:lpstr>
      <vt:lpstr>Maintenance Niraparib + Ipilimumab: Bottom Lines</vt:lpstr>
      <vt:lpstr>Translational Assays (Ongoing)</vt:lpstr>
      <vt:lpstr>Ongoing All-Comer PDAC IO Maintenance Clinical Trials</vt:lpstr>
      <vt:lpstr>Ipi/Nivo in Progressing HRD Hepatobiliary Cancers</vt:lpstr>
      <vt:lpstr>Bottom Lines</vt:lpstr>
      <vt:lpstr>Acknowledgments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洪燕妮</cp:lastModifiedBy>
  <cp:revision>32</cp:revision>
  <dcterms:created xsi:type="dcterms:W3CDTF">2023-05-01T17:43:39Z</dcterms:created>
  <dcterms:modified xsi:type="dcterms:W3CDTF">2023-05-01T17:43:39Z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C184ED81775C69D74AFA4F642F0F25AA_43</vt:lpwstr>
  </property>
  <property fmtid="{D5CDD505-2E9C-101B-9397-08002B2CF9AE}" pid="3" name="KSOProductBuildVer">
    <vt:lpwstr>2052-5.4.0.7913</vt:lpwstr>
  </property>
</Properties>
</file>