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Lst>
  <p:sldSz cx="24387175" cy="14630400"/>
  <p:notesSz cx="7772400" cy="10058400"/>
  <p:defaultTextStyle>
    <a:defPPr>
      <a:defRPr lang="en-GB"/>
    </a:defPPr>
    <a:lvl1pPr algn="l" rtl="0" eaLnBrk="0" fontAlgn="base" hangingPunct="0">
      <a:spcBef>
        <a:spcPct val="0"/>
      </a:spcBef>
      <a:spcAft>
        <a:spcPct val="0"/>
      </a:spcAft>
      <a:defRPr sz="4800" kern="1200">
        <a:solidFill>
          <a:schemeClr val="bg1"/>
        </a:solidFill>
        <a:latin typeface="Times New Roman" pitchFamily="16" charset="0"/>
        <a:ea typeface="+mn-ea"/>
        <a:cs typeface="+mn-cs"/>
      </a:defRPr>
    </a:lvl1pPr>
    <a:lvl2pPr marL="914446" algn="l" rtl="0" eaLnBrk="0" fontAlgn="base" hangingPunct="0">
      <a:spcBef>
        <a:spcPct val="0"/>
      </a:spcBef>
      <a:spcAft>
        <a:spcPct val="0"/>
      </a:spcAft>
      <a:defRPr sz="4800" kern="1200">
        <a:solidFill>
          <a:schemeClr val="bg1"/>
        </a:solidFill>
        <a:latin typeface="Times New Roman" pitchFamily="16" charset="0"/>
        <a:ea typeface="+mn-ea"/>
        <a:cs typeface="+mn-cs"/>
      </a:defRPr>
    </a:lvl2pPr>
    <a:lvl3pPr marL="1828891" algn="l" rtl="0" eaLnBrk="0" fontAlgn="base" hangingPunct="0">
      <a:spcBef>
        <a:spcPct val="0"/>
      </a:spcBef>
      <a:spcAft>
        <a:spcPct val="0"/>
      </a:spcAft>
      <a:defRPr sz="4800" kern="1200">
        <a:solidFill>
          <a:schemeClr val="bg1"/>
        </a:solidFill>
        <a:latin typeface="Times New Roman" pitchFamily="16" charset="0"/>
        <a:ea typeface="+mn-ea"/>
        <a:cs typeface="+mn-cs"/>
      </a:defRPr>
    </a:lvl3pPr>
    <a:lvl4pPr marL="2743337" algn="l" rtl="0" eaLnBrk="0" fontAlgn="base" hangingPunct="0">
      <a:spcBef>
        <a:spcPct val="0"/>
      </a:spcBef>
      <a:spcAft>
        <a:spcPct val="0"/>
      </a:spcAft>
      <a:defRPr sz="4800" kern="1200">
        <a:solidFill>
          <a:schemeClr val="bg1"/>
        </a:solidFill>
        <a:latin typeface="Times New Roman" pitchFamily="16" charset="0"/>
        <a:ea typeface="+mn-ea"/>
        <a:cs typeface="+mn-cs"/>
      </a:defRPr>
    </a:lvl4pPr>
    <a:lvl5pPr marL="3657783" algn="l" rtl="0" eaLnBrk="0" fontAlgn="base" hangingPunct="0">
      <a:spcBef>
        <a:spcPct val="0"/>
      </a:spcBef>
      <a:spcAft>
        <a:spcPct val="0"/>
      </a:spcAft>
      <a:defRPr sz="4800" kern="1200">
        <a:solidFill>
          <a:schemeClr val="bg1"/>
        </a:solidFill>
        <a:latin typeface="Times New Roman" pitchFamily="16" charset="0"/>
        <a:ea typeface="+mn-ea"/>
        <a:cs typeface="+mn-cs"/>
      </a:defRPr>
    </a:lvl5pPr>
    <a:lvl6pPr marL="4572229" algn="l" defTabSz="1828891" rtl="0" eaLnBrk="1" latinLnBrk="0" hangingPunct="1">
      <a:defRPr sz="4800" kern="1200">
        <a:solidFill>
          <a:schemeClr val="bg1"/>
        </a:solidFill>
        <a:latin typeface="Times New Roman" pitchFamily="16" charset="0"/>
        <a:ea typeface="+mn-ea"/>
        <a:cs typeface="+mn-cs"/>
      </a:defRPr>
    </a:lvl6pPr>
    <a:lvl7pPr marL="5486674" algn="l" defTabSz="1828891" rtl="0" eaLnBrk="1" latinLnBrk="0" hangingPunct="1">
      <a:defRPr sz="4800" kern="1200">
        <a:solidFill>
          <a:schemeClr val="bg1"/>
        </a:solidFill>
        <a:latin typeface="Times New Roman" pitchFamily="16" charset="0"/>
        <a:ea typeface="+mn-ea"/>
        <a:cs typeface="+mn-cs"/>
      </a:defRPr>
    </a:lvl7pPr>
    <a:lvl8pPr marL="6401120" algn="l" defTabSz="1828891" rtl="0" eaLnBrk="1" latinLnBrk="0" hangingPunct="1">
      <a:defRPr sz="4800" kern="1200">
        <a:solidFill>
          <a:schemeClr val="bg1"/>
        </a:solidFill>
        <a:latin typeface="Times New Roman" pitchFamily="16" charset="0"/>
        <a:ea typeface="+mn-ea"/>
        <a:cs typeface="+mn-cs"/>
      </a:defRPr>
    </a:lvl8pPr>
    <a:lvl9pPr marL="7315566" algn="l" defTabSz="1828891" rtl="0" eaLnBrk="1" latinLnBrk="0" hangingPunct="1">
      <a:defRPr sz="4800" kern="1200">
        <a:solidFill>
          <a:schemeClr val="bg1"/>
        </a:solidFill>
        <a:latin typeface="Times New Roman" pitchFamily="16" charset="0"/>
        <a:ea typeface="+mn-ea"/>
        <a:cs typeface="+mn-cs"/>
      </a:defRPr>
    </a:lvl9pPr>
  </p:defaultTextStyle>
  <p:extLst>
    <p:ext uri="{EFAFB233-063F-42B5-8137-9DF3F51BA10A}">
      <p15:sldGuideLst xmlns:p15="http://schemas.microsoft.com/office/powerpoint/2012/main">
        <p15:guide id="1" orient="horz" pos="4608" userDrawn="1">
          <p15:clr>
            <a:srgbClr val="A4A3A4"/>
          </p15:clr>
        </p15:guide>
        <p15:guide id="2" pos="768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61" autoAdjust="0"/>
    <p:restoredTop sz="77694" autoAdjust="0"/>
  </p:normalViewPr>
  <p:slideViewPr>
    <p:cSldViewPr>
      <p:cViewPr>
        <p:scale>
          <a:sx n="50" d="100"/>
          <a:sy n="50" d="100"/>
        </p:scale>
        <p:origin x="-29" y="-514"/>
      </p:cViewPr>
      <p:guideLst>
        <p:guide orient="horz" pos="4608"/>
        <p:guide pos="7681"/>
      </p:guideLst>
    </p:cSldViewPr>
  </p:slideViewPr>
  <p:outlineViewPr>
    <p:cViewPr varScale="1">
      <p:scale>
        <a:sx n="170" d="200"/>
        <a:sy n="170" d="200"/>
      </p:scale>
      <p:origin x="0" y="0"/>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7772400" cy="10058400"/>
          </a:xfrm>
          <a:prstGeom prst="roundRect">
            <a:avLst>
              <a:gd name="adj" fmla="val 19"/>
            </a:avLst>
          </a:prstGeom>
          <a:solidFill>
            <a:srgbClr val="FFFFFF"/>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p>
            <a:endParaRPr lang="en-US"/>
          </a:p>
        </p:txBody>
      </p:sp>
      <p:sp>
        <p:nvSpPr>
          <p:cNvPr id="2050" name="Rectangle 2"/>
          <p:cNvSpPr>
            <a:spLocks noGrp="1" noRot="1" noChangeAspect="1" noChangeArrowheads="1" noTextEdit="1"/>
          </p:cNvSpPr>
          <p:nvPr>
            <p:ph type="sldImg"/>
          </p:nvPr>
        </p:nvSpPr>
        <p:spPr bwMode="auto">
          <a:xfrm>
            <a:off x="1011238" y="1006475"/>
            <a:ext cx="5748337"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1" name="Rectangle 3"/>
          <p:cNvSpPr txBox="1">
            <a:spLocks noGrp="1" noChangeArrowheads="1"/>
          </p:cNvSpPr>
          <p:nvPr>
            <p:ph type="body" idx="1"/>
          </p:nvPr>
        </p:nvSpPr>
        <p:spPr bwMode="auto">
          <a:xfrm>
            <a:off x="1185863" y="4787900"/>
            <a:ext cx="5407025" cy="382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endParaRPr lang="en-US"/>
          </a:p>
        </p:txBody>
      </p:sp>
    </p:spTree>
    <p:extLst>
      <p:ext uri="{BB962C8B-B14F-4D97-AF65-F5344CB8AC3E}">
        <p14:creationId xmlns:p14="http://schemas.microsoft.com/office/powerpoint/2010/main" val="2544658524"/>
      </p:ext>
    </p:extLst>
  </p:cSld>
  <p:clrMap bg1="lt1" tx1="dk1" bg2="lt2" tx2="dk2" accent1="accent1" accent2="accent2" accent3="accent3" accent4="accent4" accent5="accent5" accent6="accent6" hlink="hlink" folHlink="folHlink"/>
  <p:notesStyle>
    <a:lvl1pPr algn="l" defTabSz="914446" rtl="0" eaLnBrk="0" fontAlgn="base" hangingPunct="0">
      <a:spcBef>
        <a:spcPct val="30000"/>
      </a:spcBef>
      <a:spcAft>
        <a:spcPct val="0"/>
      </a:spcAft>
      <a:buClr>
        <a:srgbClr val="000000"/>
      </a:buClr>
      <a:buSzPct val="100000"/>
      <a:buFont typeface="Times New Roman" pitchFamily="16" charset="0"/>
      <a:defRPr sz="2400" kern="1200">
        <a:solidFill>
          <a:srgbClr val="000000"/>
        </a:solidFill>
        <a:latin typeface="Times New Roman" pitchFamily="16" charset="0"/>
        <a:ea typeface="+mn-ea"/>
        <a:cs typeface="+mn-cs"/>
      </a:defRPr>
    </a:lvl1pPr>
    <a:lvl2pPr marL="1485974" indent="-571529" algn="l" defTabSz="914446" rtl="0" eaLnBrk="0" fontAlgn="base" hangingPunct="0">
      <a:spcBef>
        <a:spcPct val="30000"/>
      </a:spcBef>
      <a:spcAft>
        <a:spcPct val="0"/>
      </a:spcAft>
      <a:buClr>
        <a:srgbClr val="000000"/>
      </a:buClr>
      <a:buSzPct val="100000"/>
      <a:buFont typeface="Times New Roman" pitchFamily="16" charset="0"/>
      <a:defRPr sz="2400" kern="1200">
        <a:solidFill>
          <a:srgbClr val="000000"/>
        </a:solidFill>
        <a:latin typeface="Times New Roman" pitchFamily="16" charset="0"/>
        <a:ea typeface="+mn-ea"/>
        <a:cs typeface="+mn-cs"/>
      </a:defRPr>
    </a:lvl2pPr>
    <a:lvl3pPr marL="2286114" indent="-457223" algn="l" defTabSz="914446" rtl="0" eaLnBrk="0" fontAlgn="base" hangingPunct="0">
      <a:spcBef>
        <a:spcPct val="30000"/>
      </a:spcBef>
      <a:spcAft>
        <a:spcPct val="0"/>
      </a:spcAft>
      <a:buClr>
        <a:srgbClr val="000000"/>
      </a:buClr>
      <a:buSzPct val="100000"/>
      <a:buFont typeface="Times New Roman" pitchFamily="16" charset="0"/>
      <a:defRPr sz="2400" kern="1200">
        <a:solidFill>
          <a:srgbClr val="000000"/>
        </a:solidFill>
        <a:latin typeface="Times New Roman" pitchFamily="16" charset="0"/>
        <a:ea typeface="+mn-ea"/>
        <a:cs typeface="+mn-cs"/>
      </a:defRPr>
    </a:lvl3pPr>
    <a:lvl4pPr marL="3200560" indent="-457223" algn="l" defTabSz="914446" rtl="0" eaLnBrk="0" fontAlgn="base" hangingPunct="0">
      <a:spcBef>
        <a:spcPct val="30000"/>
      </a:spcBef>
      <a:spcAft>
        <a:spcPct val="0"/>
      </a:spcAft>
      <a:buClr>
        <a:srgbClr val="000000"/>
      </a:buClr>
      <a:buSzPct val="100000"/>
      <a:buFont typeface="Times New Roman" pitchFamily="16" charset="0"/>
      <a:defRPr sz="2400" kern="1200">
        <a:solidFill>
          <a:srgbClr val="000000"/>
        </a:solidFill>
        <a:latin typeface="Times New Roman" pitchFamily="16" charset="0"/>
        <a:ea typeface="+mn-ea"/>
        <a:cs typeface="+mn-cs"/>
      </a:defRPr>
    </a:lvl4pPr>
    <a:lvl5pPr marL="4115006" indent="-457223" algn="l" defTabSz="914446" rtl="0" eaLnBrk="0" fontAlgn="base" hangingPunct="0">
      <a:spcBef>
        <a:spcPct val="30000"/>
      </a:spcBef>
      <a:spcAft>
        <a:spcPct val="0"/>
      </a:spcAft>
      <a:buClr>
        <a:srgbClr val="000000"/>
      </a:buClr>
      <a:buSzPct val="100000"/>
      <a:buFont typeface="Times New Roman" pitchFamily="16" charset="0"/>
      <a:defRPr sz="2400" kern="1200">
        <a:solidFill>
          <a:srgbClr val="000000"/>
        </a:solidFill>
        <a:latin typeface="Times New Roman" pitchFamily="16" charset="0"/>
        <a:ea typeface="+mn-ea"/>
        <a:cs typeface="+mn-cs"/>
      </a:defRPr>
    </a:lvl5pPr>
    <a:lvl6pPr marL="4572229" algn="l" defTabSz="1828891" rtl="0" eaLnBrk="1" latinLnBrk="0" hangingPunct="1">
      <a:defRPr sz="2400" kern="1200">
        <a:solidFill>
          <a:schemeClr val="tx1"/>
        </a:solidFill>
        <a:latin typeface="+mn-lt"/>
        <a:ea typeface="+mn-ea"/>
        <a:cs typeface="+mn-cs"/>
      </a:defRPr>
    </a:lvl6pPr>
    <a:lvl7pPr marL="5486674" algn="l" defTabSz="1828891" rtl="0" eaLnBrk="1" latinLnBrk="0" hangingPunct="1">
      <a:defRPr sz="2400" kern="1200">
        <a:solidFill>
          <a:schemeClr val="tx1"/>
        </a:solidFill>
        <a:latin typeface="+mn-lt"/>
        <a:ea typeface="+mn-ea"/>
        <a:cs typeface="+mn-cs"/>
      </a:defRPr>
    </a:lvl7pPr>
    <a:lvl8pPr marL="6401120" algn="l" defTabSz="1828891" rtl="0" eaLnBrk="1" latinLnBrk="0" hangingPunct="1">
      <a:defRPr sz="2400" kern="1200">
        <a:solidFill>
          <a:schemeClr val="tx1"/>
        </a:solidFill>
        <a:latin typeface="+mn-lt"/>
        <a:ea typeface="+mn-ea"/>
        <a:cs typeface="+mn-cs"/>
      </a:defRPr>
    </a:lvl8pPr>
    <a:lvl9pPr marL="7315566" algn="l" defTabSz="1828891"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baidu.com/link?url=-lTuP-RapLSjyahR_zhhNrs3-5uMniYfiKmSIVS8zNXCsAGc7w_FTN5MAIxNLYqDk0H_Et5QbFzCztgVQqqTDXTN1aIM4EpSve4Y-9afyhC&amp;wd=&amp;eqid=e7061604000369790000000663eca140"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bjcancer.org/Html/Diseases/Main/Index_41110.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bjcancer.org/Html/Diseases/Main/Index_41110.htm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大家晚上好，今天我跟大家分享的是</a:t>
            </a:r>
            <a:endParaRPr lang="en-US" altLang="zh-CN" dirty="0"/>
          </a:p>
          <a:p>
            <a:r>
              <a:rPr lang="zh-CN" altLang="en-US" dirty="0"/>
              <a:t>免疫生物标志物和 </a:t>
            </a:r>
            <a:r>
              <a:rPr lang="en-US" altLang="zh-CN" dirty="0"/>
              <a:t>TMB </a:t>
            </a:r>
            <a:r>
              <a:rPr lang="zh-CN" altLang="en-US" dirty="0"/>
              <a:t>在临床实践中的应用</a:t>
            </a:r>
            <a:endParaRPr lang="en-US" altLang="zh-CN" dirty="0"/>
          </a:p>
          <a:p>
            <a:r>
              <a:rPr lang="zh-CN" altLang="en-US" dirty="0"/>
              <a:t>分享者是来自匹兹堡大学医学中心的</a:t>
            </a:r>
            <a:r>
              <a:rPr lang="en-US" altLang="zh-CN" sz="1800" kern="0" spc="35" dirty="0">
                <a:solidFill>
                  <a:srgbClr val="4D4D4D"/>
                </a:solidFill>
                <a:effectLst/>
                <a:latin typeface="Roboto" panose="02000000000000000000" pitchFamily="2" charset="0"/>
                <a:ea typeface="宋体" panose="02010600030101010101" pitchFamily="2" charset="-122"/>
                <a:cs typeface="宋体" panose="02010600030101010101" pitchFamily="2" charset="-122"/>
              </a:rPr>
              <a:t>ANWAR</a:t>
            </a:r>
            <a:r>
              <a:rPr lang="zh-CN" altLang="en-US" dirty="0"/>
              <a:t>博士</a:t>
            </a:r>
          </a:p>
        </p:txBody>
      </p:sp>
    </p:spTree>
    <p:extLst>
      <p:ext uri="{BB962C8B-B14F-4D97-AF65-F5344CB8AC3E}">
        <p14:creationId xmlns:p14="http://schemas.microsoft.com/office/powerpoint/2010/main" val="2996532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46"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zh-CN" altLang="en-US" b="0" i="0" dirty="0">
                <a:solidFill>
                  <a:srgbClr val="000000"/>
                </a:solidFill>
                <a:effectLst/>
                <a:latin typeface="PingFangSC-Regular"/>
              </a:rPr>
              <a:t>这里的</a:t>
            </a:r>
            <a:r>
              <a:rPr lang="en-US" altLang="zh-CN" b="0" i="0" dirty="0">
                <a:solidFill>
                  <a:srgbClr val="000000"/>
                </a:solidFill>
                <a:effectLst/>
                <a:latin typeface="PingFangSC-Regular"/>
              </a:rPr>
              <a:t>CPS</a:t>
            </a:r>
            <a:r>
              <a:rPr lang="zh-CN" altLang="en-US" b="0" i="0" dirty="0">
                <a:solidFill>
                  <a:srgbClr val="000000"/>
                </a:solidFill>
                <a:effectLst/>
                <a:latin typeface="PingFangSC-Regular"/>
              </a:rPr>
              <a:t>评分，确定了从免疫治疗中受益更好的人群，这与我们在一线治疗中看到的情况一致。因此，除了上消化道肿瘤，</a:t>
            </a:r>
            <a:r>
              <a:rPr lang="en-US" altLang="zh-CN" b="0" i="0" dirty="0">
                <a:solidFill>
                  <a:srgbClr val="000000"/>
                </a:solidFill>
                <a:effectLst/>
                <a:latin typeface="PingFangSC-Regular"/>
              </a:rPr>
              <a:t>PD-L1 CPS</a:t>
            </a:r>
            <a:r>
              <a:rPr lang="zh-CN" altLang="en-US" b="0" i="0" dirty="0">
                <a:solidFill>
                  <a:srgbClr val="000000"/>
                </a:solidFill>
                <a:effectLst/>
                <a:latin typeface="PingFangSC-Regular"/>
              </a:rPr>
              <a:t>还没有在小型或大型研究中得到广泛的评估，甚至是简单的评估。但这里要提到的一项研究是肝细胞癌患者的 </a:t>
            </a:r>
            <a:r>
              <a:rPr lang="en-US" altLang="zh-CN" b="0" i="0" dirty="0">
                <a:solidFill>
                  <a:srgbClr val="000000"/>
                </a:solidFill>
                <a:effectLst/>
                <a:latin typeface="PingFangSC-Regular"/>
              </a:rPr>
              <a:t>IMbrave150</a:t>
            </a:r>
            <a:r>
              <a:rPr lang="zh-CN" altLang="en-US" b="0" i="0" dirty="0">
                <a:solidFill>
                  <a:srgbClr val="000000"/>
                </a:solidFill>
                <a:effectLst/>
                <a:latin typeface="PingFangSC-Regular"/>
              </a:rPr>
              <a:t>。 这导致</a:t>
            </a:r>
            <a:r>
              <a:rPr lang="zh-CN" altLang="en-US" b="0" i="0" dirty="0">
                <a:solidFill>
                  <a:schemeClr val="tx1"/>
                </a:solidFill>
                <a:effectLst/>
                <a:latin typeface="PingFangSC-Regular"/>
              </a:rPr>
              <a:t>了</a:t>
            </a:r>
            <a:r>
              <a:rPr lang="en-US" altLang="zh-CN" b="0" i="0" u="sng" dirty="0">
                <a:solidFill>
                  <a:srgbClr val="CCCCFF"/>
                </a:solidFill>
                <a:effectLst/>
                <a:latin typeface="Arial" panose="020B0604020202020204" pitchFamily="34" charset="0"/>
                <a:hlinkClick r:id="rId3">
                  <a:extLst>
                    <a:ext uri="{A12FA001-AC4F-418D-AE19-62706E023703}">
                      <ahyp:hlinkClr xmlns:ahyp="http://schemas.microsoft.com/office/drawing/2018/hyperlinkcolor" val="tx"/>
                    </a:ext>
                  </a:extLst>
                </a:hlinkClick>
              </a:rPr>
              <a:t>T</a:t>
            </a:r>
            <a:r>
              <a:rPr lang="en-US" altLang="zh-CN" b="0" u="sng" dirty="0">
                <a:solidFill>
                  <a:srgbClr val="CCCCFF"/>
                </a:solidFill>
                <a:effectLst/>
                <a:latin typeface="Arial" panose="020B0604020202020204" pitchFamily="34" charset="0"/>
                <a:hlinkClick r:id="rId3">
                  <a:extLst>
                    <a:ext uri="{A12FA001-AC4F-418D-AE19-62706E023703}">
                      <ahyp:hlinkClr xmlns:ahyp="http://schemas.microsoft.com/office/drawing/2018/hyperlinkcolor" val="tx"/>
                    </a:ext>
                  </a:extLst>
                </a:hlinkClick>
              </a:rPr>
              <a:t>+</a:t>
            </a:r>
            <a:r>
              <a:rPr lang="en-US" altLang="zh-CN" b="0" i="0" u="sng" dirty="0">
                <a:solidFill>
                  <a:schemeClr val="tx1"/>
                </a:solidFill>
                <a:effectLst/>
                <a:latin typeface="Arial" panose="020B0604020202020204" pitchFamily="34" charset="0"/>
                <a:hlinkClick r:id="rId3">
                  <a:extLst>
                    <a:ext uri="{A12FA001-AC4F-418D-AE19-62706E023703}">
                      <ahyp:hlinkClr xmlns:ahyp="http://schemas.microsoft.com/office/drawing/2018/hyperlinkcolor" val="tx"/>
                    </a:ext>
                  </a:extLst>
                </a:hlinkClick>
              </a:rPr>
              <a:t>A</a:t>
            </a:r>
            <a:r>
              <a:rPr lang="zh-CN" altLang="en-US" b="0" i="0" u="sng" dirty="0">
                <a:solidFill>
                  <a:schemeClr val="tx1"/>
                </a:solidFill>
                <a:effectLst/>
                <a:latin typeface="Arial" panose="020B0604020202020204" pitchFamily="34" charset="0"/>
              </a:rPr>
              <a:t>在晚期肝癌的获批应用</a:t>
            </a:r>
            <a:endParaRPr lang="en-US" altLang="zh-CN" b="0" dirty="0">
              <a:solidFill>
                <a:schemeClr val="tx1"/>
              </a:solidFill>
              <a:effectLst/>
              <a:latin typeface="Arial" panose="020B0604020202020204" pitchFamily="34" charset="0"/>
            </a:endParaRPr>
          </a:p>
          <a:p>
            <a:r>
              <a:rPr lang="zh-CN" altLang="en-US" dirty="0"/>
              <a:t>。在这项研究中，仍主要关注</a:t>
            </a:r>
            <a:r>
              <a:rPr lang="en-US" altLang="zh-CN" dirty="0"/>
              <a:t>PD-L1</a:t>
            </a:r>
            <a:r>
              <a:rPr lang="zh-CN" altLang="en-US" dirty="0"/>
              <a:t>，但该分析不是 </a:t>
            </a:r>
            <a:r>
              <a:rPr lang="en-US" altLang="zh-CN" dirty="0"/>
              <a:t>CPS </a:t>
            </a:r>
            <a:r>
              <a:rPr lang="zh-CN" altLang="en-US" dirty="0"/>
              <a:t>评分。 他们使用了一种不同的 </a:t>
            </a:r>
            <a:r>
              <a:rPr lang="en-US" altLang="zh-CN" dirty="0"/>
              <a:t>PD-L1 </a:t>
            </a:r>
            <a:r>
              <a:rPr lang="zh-CN" altLang="en-US" dirty="0"/>
              <a:t>分析方法，即使用肿瘤细胞或其免疫细胞中 </a:t>
            </a:r>
            <a:r>
              <a:rPr lang="en-US" altLang="zh-CN" dirty="0"/>
              <a:t>PD-L1 </a:t>
            </a:r>
            <a:r>
              <a:rPr lang="zh-CN" altLang="en-US" dirty="0"/>
              <a:t>的表达，并根据 </a:t>
            </a:r>
            <a:r>
              <a:rPr lang="en-US" altLang="zh-CN" b="0" i="0" dirty="0">
                <a:solidFill>
                  <a:srgbClr val="505050"/>
                </a:solidFill>
                <a:effectLst/>
                <a:latin typeface="Helvetica" panose="020B0604020202020204" pitchFamily="34" charset="0"/>
              </a:rPr>
              <a:t>≥</a:t>
            </a:r>
            <a:r>
              <a:rPr lang="en-US" altLang="zh-CN" dirty="0"/>
              <a:t>1%</a:t>
            </a:r>
            <a:r>
              <a:rPr lang="zh-CN" altLang="en-US" dirty="0"/>
              <a:t>确定阳性率。</a:t>
            </a:r>
            <a:endParaRPr lang="en-US" altLang="zh-CN" dirty="0"/>
          </a:p>
          <a:p>
            <a:r>
              <a:rPr lang="zh-CN" altLang="en-US" b="0" i="0" dirty="0">
                <a:solidFill>
                  <a:srgbClr val="000000"/>
                </a:solidFill>
                <a:effectLst/>
                <a:latin typeface="PingFangSC-Regular"/>
              </a:rPr>
              <a:t>正如我们所看到的，</a:t>
            </a:r>
            <a:r>
              <a:rPr lang="en-US" altLang="zh-CN" b="0" i="0" dirty="0">
                <a:solidFill>
                  <a:srgbClr val="000000"/>
                </a:solidFill>
                <a:effectLst/>
                <a:latin typeface="PingFangSC-Regular"/>
              </a:rPr>
              <a:t>TC</a:t>
            </a:r>
            <a:r>
              <a:rPr lang="zh-CN" altLang="en-US" b="0" i="0" dirty="0">
                <a:solidFill>
                  <a:srgbClr val="000000"/>
                </a:solidFill>
                <a:effectLst/>
                <a:latin typeface="PingFangSC-Regular"/>
              </a:rPr>
              <a:t>或</a:t>
            </a:r>
            <a:r>
              <a:rPr lang="en-US" altLang="zh-CN" b="0" i="0" dirty="0">
                <a:solidFill>
                  <a:srgbClr val="000000"/>
                </a:solidFill>
                <a:effectLst/>
                <a:latin typeface="PingFangSC-Regular"/>
              </a:rPr>
              <a:t>IC</a:t>
            </a:r>
            <a:r>
              <a:rPr lang="en-US" altLang="zh-CN" b="0" i="0" dirty="0">
                <a:solidFill>
                  <a:srgbClr val="505050"/>
                </a:solidFill>
                <a:effectLst/>
                <a:latin typeface="Helvetica" panose="020B0604020202020204" pitchFamily="34" charset="0"/>
              </a:rPr>
              <a:t>≥</a:t>
            </a:r>
            <a:r>
              <a:rPr lang="en-US" altLang="zh-CN" dirty="0"/>
              <a:t>1%</a:t>
            </a:r>
            <a:r>
              <a:rPr lang="zh-CN" altLang="en-US" b="0" i="0" dirty="0">
                <a:solidFill>
                  <a:srgbClr val="000000"/>
                </a:solidFill>
                <a:effectLst/>
                <a:latin typeface="PingFangSC-Regular"/>
              </a:rPr>
              <a:t>的患者比</a:t>
            </a:r>
            <a:r>
              <a:rPr lang="en-US" altLang="zh-CN" b="0" i="0" dirty="0">
                <a:solidFill>
                  <a:srgbClr val="000000"/>
                </a:solidFill>
                <a:effectLst/>
                <a:latin typeface="PingFangSC-Regular"/>
              </a:rPr>
              <a:t>TC</a:t>
            </a:r>
            <a:r>
              <a:rPr lang="zh-CN" altLang="en-US" b="0" i="0" dirty="0">
                <a:solidFill>
                  <a:srgbClr val="000000"/>
                </a:solidFill>
                <a:effectLst/>
                <a:latin typeface="PingFangSC-Regular"/>
              </a:rPr>
              <a:t>或</a:t>
            </a:r>
            <a:r>
              <a:rPr lang="en-US" altLang="zh-CN" b="0" i="0" dirty="0">
                <a:solidFill>
                  <a:srgbClr val="000000"/>
                </a:solidFill>
                <a:effectLst/>
                <a:latin typeface="PingFangSC-Regular"/>
              </a:rPr>
              <a:t>IC</a:t>
            </a:r>
            <a:r>
              <a:rPr lang="en-US" altLang="zh-CN" b="0" i="0" dirty="0">
                <a:solidFill>
                  <a:srgbClr val="505050"/>
                </a:solidFill>
                <a:effectLst/>
                <a:latin typeface="Helvetica" panose="020B0604020202020204" pitchFamily="34" charset="0"/>
              </a:rPr>
              <a:t>&lt;</a:t>
            </a:r>
            <a:r>
              <a:rPr lang="en-US" altLang="zh-CN" dirty="0"/>
              <a:t>1%</a:t>
            </a:r>
            <a:r>
              <a:rPr lang="zh-CN" altLang="en-US" b="0" i="0" dirty="0">
                <a:solidFill>
                  <a:srgbClr val="000000"/>
                </a:solidFill>
                <a:effectLst/>
                <a:latin typeface="PingFangSC-Regular"/>
              </a:rPr>
              <a:t>的患者表现更好。</a:t>
            </a:r>
            <a:endParaRPr lang="zh-CN" altLang="en-US" dirty="0"/>
          </a:p>
        </p:txBody>
      </p:sp>
    </p:spTree>
    <p:extLst>
      <p:ext uri="{BB962C8B-B14F-4D97-AF65-F5344CB8AC3E}">
        <p14:creationId xmlns:p14="http://schemas.microsoft.com/office/powerpoint/2010/main" val="4100635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因此，这与我们在上 消化道肿瘤</a:t>
            </a:r>
            <a:r>
              <a:rPr lang="en-US" altLang="zh-CN" dirty="0"/>
              <a:t> </a:t>
            </a:r>
            <a:r>
              <a:rPr lang="zh-CN" altLang="en-US" dirty="0"/>
              <a:t>中看到的一致</a:t>
            </a:r>
            <a:r>
              <a:rPr lang="en-US" altLang="zh-CN" dirty="0"/>
              <a:t>——</a:t>
            </a:r>
            <a:r>
              <a:rPr lang="zh-CN" altLang="en-US" b="0" i="0" dirty="0">
                <a:solidFill>
                  <a:srgbClr val="000000"/>
                </a:solidFill>
                <a:effectLst/>
                <a:latin typeface="PingFangSC-Regular"/>
              </a:rPr>
              <a:t>我认为这需要在其他胃肠道恶性肿瘤中或正在进行的研究中评估</a:t>
            </a:r>
            <a:r>
              <a:rPr lang="en-US" altLang="zh-CN" b="0" i="0" dirty="0">
                <a:solidFill>
                  <a:srgbClr val="000000"/>
                </a:solidFill>
                <a:effectLst/>
                <a:latin typeface="PingFangSC-Regular"/>
              </a:rPr>
              <a:t>PD-L1</a:t>
            </a:r>
            <a:r>
              <a:rPr lang="zh-CN" altLang="en-US" b="0" i="0" dirty="0">
                <a:solidFill>
                  <a:srgbClr val="000000"/>
                </a:solidFill>
                <a:effectLst/>
                <a:latin typeface="PingFangSC-Regular"/>
              </a:rPr>
              <a:t>和免疫疗法，希望能超越上消化道恶性肿瘤。</a:t>
            </a:r>
            <a:endParaRPr lang="en-US" altLang="zh-CN" b="0" i="0" dirty="0">
              <a:solidFill>
                <a:srgbClr val="000000"/>
              </a:solidFill>
              <a:effectLst/>
              <a:latin typeface="PingFangSC-Regular"/>
            </a:endParaRPr>
          </a:p>
          <a:p>
            <a:r>
              <a:rPr lang="zh-CN" altLang="en-US" b="0" i="0" dirty="0">
                <a:solidFill>
                  <a:srgbClr val="000000"/>
                </a:solidFill>
                <a:effectLst/>
                <a:latin typeface="PingFangSC-Regular"/>
              </a:rPr>
              <a:t>话虽如此，我们也必须考虑这一标记物的临床挑战。</a:t>
            </a:r>
            <a:endParaRPr lang="en-US" altLang="zh-CN" b="0" i="0" dirty="0">
              <a:solidFill>
                <a:srgbClr val="000000"/>
              </a:solidFill>
              <a:effectLst/>
              <a:latin typeface="PingFangSC-Regular"/>
            </a:endParaRPr>
          </a:p>
          <a:p>
            <a:r>
              <a:rPr lang="zh-CN" altLang="en-US" b="0" i="0" dirty="0">
                <a:solidFill>
                  <a:srgbClr val="000000"/>
                </a:solidFill>
                <a:effectLst/>
                <a:latin typeface="PingFangSC-Regular"/>
              </a:rPr>
              <a:t>正如我们在许多重要研究中注意到的那样，这种检测方法存在一些与技术问题相关的挑战，在</a:t>
            </a:r>
            <a:r>
              <a:rPr lang="zh-CN" altLang="en-US" b="0" i="0" dirty="0">
                <a:solidFill>
                  <a:srgbClr val="3E3E3E"/>
                </a:solidFill>
                <a:effectLst/>
                <a:latin typeface="system-ui"/>
              </a:rPr>
              <a:t>常用免疫组化检测抗体</a:t>
            </a:r>
            <a:r>
              <a:rPr lang="zh-CN" altLang="en-US" b="0" i="0" dirty="0">
                <a:solidFill>
                  <a:srgbClr val="000000"/>
                </a:solidFill>
                <a:effectLst/>
                <a:latin typeface="PingFangSC-Regular"/>
              </a:rPr>
              <a:t>类型是不同的。在不同的研究中，这种抗体的检测平台不同，阳性的界限也不同。这也使我们对生物标记物的评估变得复杂。</a:t>
            </a:r>
            <a:endParaRPr lang="en-US" altLang="zh-CN" b="0" i="0" dirty="0">
              <a:solidFill>
                <a:srgbClr val="000000"/>
              </a:solidFill>
              <a:effectLst/>
              <a:latin typeface="PingFangSC-Regular"/>
            </a:endParaRPr>
          </a:p>
          <a:p>
            <a:r>
              <a:rPr lang="en-US" altLang="zh-CN" b="0" i="0" dirty="0">
                <a:solidFill>
                  <a:srgbClr val="000000"/>
                </a:solidFill>
                <a:effectLst/>
                <a:latin typeface="PingFangSC-Regular"/>
              </a:rPr>
              <a:t>PD-L1</a:t>
            </a:r>
            <a:r>
              <a:rPr lang="zh-CN" altLang="en-US" b="0" i="0" dirty="0">
                <a:solidFill>
                  <a:srgbClr val="000000"/>
                </a:solidFill>
                <a:effectLst/>
                <a:latin typeface="PingFangSC-Regular"/>
              </a:rPr>
              <a:t>表达的另一个问题是空间和时间的异质性。时间异质性意味着从同一部位进行多次活检，可能会得到不同的结果。然后是空间异质性，从原发肿瘤和不同的转移部位进行活检，可能会得到不同的结果。</a:t>
            </a:r>
            <a:endParaRPr lang="en-US" altLang="zh-CN" b="0" i="0" dirty="0">
              <a:solidFill>
                <a:srgbClr val="000000"/>
              </a:solidFill>
              <a:effectLst/>
              <a:latin typeface="PingFangSC-Regular"/>
            </a:endParaRPr>
          </a:p>
          <a:p>
            <a:r>
              <a:rPr lang="zh-CN" altLang="en-US" dirty="0"/>
              <a:t>考虑到这一点，以及表达也可能随着治疗线数（第一、第二和第三）而变化的时间异质性，使我们如何在现实世界的临床实践中利用这个标记物变得复杂。 </a:t>
            </a:r>
            <a:endParaRPr lang="en-US" altLang="zh-CN" dirty="0"/>
          </a:p>
        </p:txBody>
      </p:sp>
    </p:spTree>
    <p:extLst>
      <p:ext uri="{BB962C8B-B14F-4D97-AF65-F5344CB8AC3E}">
        <p14:creationId xmlns:p14="http://schemas.microsoft.com/office/powerpoint/2010/main" val="3293292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46"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zh-CN" altLang="en-US" dirty="0"/>
              <a:t>除此之外，还有分析的可重复性。 </a:t>
            </a:r>
            <a:endParaRPr lang="en-US" altLang="zh-CN" b="0" i="0" dirty="0">
              <a:solidFill>
                <a:srgbClr val="000000"/>
              </a:solidFill>
              <a:effectLst/>
              <a:latin typeface="PingFangSC-Regular"/>
            </a:endParaRPr>
          </a:p>
          <a:p>
            <a:r>
              <a:rPr lang="zh-CN" altLang="en-US" dirty="0"/>
              <a:t>众所周知，病理学家之间存在主观性</a:t>
            </a:r>
            <a:r>
              <a:rPr lang="en-US" altLang="zh-CN" dirty="0"/>
              <a:t>——</a:t>
            </a:r>
            <a:r>
              <a:rPr lang="zh-CN" altLang="en-US" dirty="0"/>
              <a:t>包括病理学家之间和病理学家内的主观性变化。</a:t>
            </a:r>
            <a:endParaRPr lang="en-US" altLang="zh-CN" dirty="0"/>
          </a:p>
          <a:p>
            <a:r>
              <a:rPr lang="zh-CN" altLang="en-US" dirty="0"/>
              <a:t>这意味着，如果我们盲目地将相同的样本交给同一位病理学家，而不告诉病理学家这是同一样本，我们可能会得到不同的分数。 主观性也使这一点的利用及其在现实世界中识别正确人群的可靠性变得复杂。 因此在现实世界的临床实践中</a:t>
            </a:r>
            <a:r>
              <a:rPr lang="en-US" altLang="zh-CN" dirty="0"/>
              <a:t>——</a:t>
            </a:r>
            <a:r>
              <a:rPr lang="zh-CN" altLang="en-US" dirty="0"/>
              <a:t>这可能就是为什么 </a:t>
            </a:r>
            <a:r>
              <a:rPr lang="en-US" altLang="zh-CN" dirty="0"/>
              <a:t>FDA </a:t>
            </a:r>
            <a:r>
              <a:rPr lang="zh-CN" altLang="en-US" dirty="0"/>
              <a:t>的批准是更广泛的批准，而不管 </a:t>
            </a:r>
            <a:r>
              <a:rPr lang="en-US" altLang="zh-CN" dirty="0"/>
              <a:t>CPS </a:t>
            </a:r>
            <a:r>
              <a:rPr lang="zh-CN" altLang="en-US" dirty="0"/>
              <a:t>评分如何。 但我会鼓励 </a:t>
            </a:r>
            <a:r>
              <a:rPr lang="en-US" altLang="zh-CN" dirty="0"/>
              <a:t>CPS</a:t>
            </a:r>
            <a:r>
              <a:rPr lang="zh-CN" altLang="en-US" dirty="0"/>
              <a:t>更高的人群（但不一定</a:t>
            </a:r>
            <a:r>
              <a:rPr lang="en-US" altLang="zh-CN" b="0" i="0" dirty="0">
                <a:solidFill>
                  <a:srgbClr val="505050"/>
                </a:solidFill>
                <a:effectLst/>
                <a:latin typeface="Helvetica" panose="020B0604020202020204" pitchFamily="34" charset="0"/>
              </a:rPr>
              <a:t>≥10</a:t>
            </a:r>
            <a:r>
              <a:rPr lang="zh-CN" altLang="en-US" b="0" i="0" dirty="0">
                <a:solidFill>
                  <a:srgbClr val="505050"/>
                </a:solidFill>
                <a:effectLst/>
                <a:latin typeface="Helvetica" panose="020B0604020202020204" pitchFamily="34" charset="0"/>
              </a:rPr>
              <a:t>）</a:t>
            </a:r>
            <a:r>
              <a:rPr lang="zh-CN" altLang="en-US" dirty="0"/>
              <a:t>，在临床上使用免疫治疗。</a:t>
            </a:r>
          </a:p>
        </p:txBody>
      </p:sp>
    </p:spTree>
    <p:extLst>
      <p:ext uri="{BB962C8B-B14F-4D97-AF65-F5344CB8AC3E}">
        <p14:creationId xmlns:p14="http://schemas.microsoft.com/office/powerpoint/2010/main" val="2255792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000000"/>
                </a:solidFill>
                <a:effectLst/>
                <a:latin typeface="PingFangSC-Regular"/>
              </a:rPr>
              <a:t>这里换个话题，谈谈不同的</a:t>
            </a:r>
            <a:r>
              <a:rPr lang="en-US" altLang="zh-CN" b="0" i="0" dirty="0">
                <a:solidFill>
                  <a:srgbClr val="000000"/>
                </a:solidFill>
                <a:effectLst/>
                <a:latin typeface="PingFangSC-Regular"/>
              </a:rPr>
              <a:t>IO</a:t>
            </a:r>
            <a:r>
              <a:rPr lang="zh-CN" altLang="en-US" b="0" i="0" dirty="0">
                <a:solidFill>
                  <a:srgbClr val="000000"/>
                </a:solidFill>
                <a:effectLst/>
                <a:latin typeface="PingFangSC-Regular"/>
              </a:rPr>
              <a:t>生物标记物。我认为，随着赫赛汀的批准应用，以及基于 </a:t>
            </a:r>
            <a:r>
              <a:rPr lang="en-US" altLang="zh-CN" b="0" i="0" dirty="0">
                <a:solidFill>
                  <a:srgbClr val="000000"/>
                </a:solidFill>
                <a:effectLst/>
                <a:latin typeface="PingFangSC-Regular"/>
              </a:rPr>
              <a:t>KEYNOTE-811</a:t>
            </a:r>
            <a:r>
              <a:rPr lang="zh-CN" altLang="en-US" b="0" i="0" dirty="0">
                <a:solidFill>
                  <a:srgbClr val="000000"/>
                </a:solidFill>
                <a:effectLst/>
                <a:latin typeface="PingFangSC-Regular"/>
              </a:rPr>
              <a:t>的研究结果，</a:t>
            </a:r>
            <a:r>
              <a:rPr lang="en-US" altLang="zh-CN" b="0" i="0" dirty="0">
                <a:solidFill>
                  <a:srgbClr val="505050"/>
                </a:solidFill>
                <a:effectLst/>
                <a:latin typeface="Helvetica" panose="020B0604020202020204" pitchFamily="34" charset="0"/>
              </a:rPr>
              <a:t>FDA</a:t>
            </a:r>
            <a:r>
              <a:rPr lang="zh-CN" altLang="en-US" b="0" i="0" dirty="0">
                <a:solidFill>
                  <a:srgbClr val="505050"/>
                </a:solidFill>
                <a:effectLst/>
                <a:latin typeface="Helvetica" panose="020B0604020202020204" pitchFamily="34" charset="0"/>
              </a:rPr>
              <a:t>批准帕博利珠单抗联合</a:t>
            </a:r>
            <a:r>
              <a:rPr lang="zh-CN" altLang="en-US" b="0" i="0" dirty="0">
                <a:solidFill>
                  <a:srgbClr val="000000"/>
                </a:solidFill>
                <a:effectLst/>
                <a:latin typeface="PingFangSC-Regular"/>
              </a:rPr>
              <a:t>赫赛汀</a:t>
            </a:r>
            <a:r>
              <a:rPr lang="zh-CN" altLang="en-US" b="0" i="0" dirty="0">
                <a:solidFill>
                  <a:srgbClr val="505050"/>
                </a:solidFill>
                <a:effectLst/>
                <a:latin typeface="Helvetica" panose="020B0604020202020204" pitchFamily="34" charset="0"/>
              </a:rPr>
              <a:t>、化疗用于局部晚期不可切除或转移性</a:t>
            </a:r>
            <a:r>
              <a:rPr lang="en-US" altLang="zh-CN" b="0" i="0" dirty="0">
                <a:solidFill>
                  <a:srgbClr val="505050"/>
                </a:solidFill>
                <a:effectLst/>
                <a:latin typeface="Helvetica" panose="020B0604020202020204" pitchFamily="34" charset="0"/>
              </a:rPr>
              <a:t>HER2</a:t>
            </a:r>
            <a:r>
              <a:rPr lang="zh-CN" altLang="en-US" b="0" i="0" dirty="0">
                <a:solidFill>
                  <a:srgbClr val="505050"/>
                </a:solidFill>
                <a:effectLst/>
                <a:latin typeface="Helvetica" panose="020B0604020202020204" pitchFamily="34" charset="0"/>
              </a:rPr>
              <a:t>阳性</a:t>
            </a:r>
            <a:r>
              <a:rPr lang="zh-CN" altLang="en-US" b="0" i="0" u="none" strike="noStrike" dirty="0">
                <a:solidFill>
                  <a:srgbClr val="06529D"/>
                </a:solidFill>
                <a:effectLst/>
                <a:latin typeface="Helvetica" panose="020B0604020202020204" pitchFamily="34" charset="0"/>
                <a:hlinkClick r:id="rId3"/>
              </a:rPr>
              <a:t>胃癌</a:t>
            </a:r>
            <a:r>
              <a:rPr lang="zh-CN" altLang="en-US" b="0" i="0" dirty="0">
                <a:solidFill>
                  <a:srgbClr val="505050"/>
                </a:solidFill>
                <a:effectLst/>
                <a:latin typeface="Helvetica" panose="020B0604020202020204" pitchFamily="34" charset="0"/>
              </a:rPr>
              <a:t>或胃食管交界腺癌患者的一线治疗。</a:t>
            </a:r>
            <a:r>
              <a:rPr lang="zh-CN" altLang="en-US" b="0" i="0" dirty="0">
                <a:solidFill>
                  <a:srgbClr val="000000"/>
                </a:solidFill>
                <a:effectLst/>
                <a:latin typeface="PingFangSC-Regular"/>
              </a:rPr>
              <a:t>我们会认为</a:t>
            </a:r>
            <a:r>
              <a:rPr lang="en-US" altLang="zh-CN" b="0" i="0" dirty="0">
                <a:solidFill>
                  <a:srgbClr val="000000"/>
                </a:solidFill>
                <a:effectLst/>
                <a:latin typeface="PingFangSC-Regular"/>
              </a:rPr>
              <a:t>HER2</a:t>
            </a:r>
            <a:r>
              <a:rPr lang="zh-CN" altLang="en-US" b="0" i="0" dirty="0">
                <a:solidFill>
                  <a:srgbClr val="000000"/>
                </a:solidFill>
                <a:effectLst/>
                <a:latin typeface="PingFangSC-Regular"/>
              </a:rPr>
              <a:t>的过表达是一个潜在的</a:t>
            </a:r>
            <a:r>
              <a:rPr lang="en-US" altLang="zh-CN" b="0" i="0" dirty="0">
                <a:solidFill>
                  <a:srgbClr val="000000"/>
                </a:solidFill>
                <a:effectLst/>
                <a:latin typeface="PingFangSC-Regular"/>
              </a:rPr>
              <a:t>IO</a:t>
            </a:r>
            <a:r>
              <a:rPr lang="zh-CN" altLang="en-US" b="0" i="0" dirty="0">
                <a:solidFill>
                  <a:srgbClr val="000000"/>
                </a:solidFill>
                <a:effectLst/>
                <a:latin typeface="PingFangSC-Regular"/>
              </a:rPr>
              <a:t>生物标记物。</a:t>
            </a:r>
            <a:endParaRPr lang="zh-CN" altLang="en-US" dirty="0"/>
          </a:p>
        </p:txBody>
      </p:sp>
    </p:spTree>
    <p:extLst>
      <p:ext uri="{BB962C8B-B14F-4D97-AF65-F5344CB8AC3E}">
        <p14:creationId xmlns:p14="http://schemas.microsoft.com/office/powerpoint/2010/main" val="3269698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46"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zh-CN" altLang="en-US" b="0" i="0" dirty="0">
                <a:solidFill>
                  <a:srgbClr val="000000"/>
                </a:solidFill>
                <a:effectLst/>
                <a:latin typeface="PingFangSC-Regular"/>
              </a:rPr>
              <a:t>这就是导致 </a:t>
            </a:r>
            <a:r>
              <a:rPr lang="en-US" altLang="zh-CN" b="0" i="0" dirty="0">
                <a:solidFill>
                  <a:srgbClr val="000000"/>
                </a:solidFill>
                <a:effectLst/>
                <a:latin typeface="PingFangSC-Regular"/>
              </a:rPr>
              <a:t>KEYNOTE-811 </a:t>
            </a:r>
            <a:r>
              <a:rPr lang="zh-CN" altLang="en-US" b="0" i="0" dirty="0">
                <a:solidFill>
                  <a:srgbClr val="000000"/>
                </a:solidFill>
                <a:effectLst/>
                <a:latin typeface="PingFangSC-Regular"/>
              </a:rPr>
              <a:t>诞生的试验。 这是 在人群中进行</a:t>
            </a:r>
            <a:r>
              <a:rPr lang="zh-CN" altLang="en-US" b="0" i="0" dirty="0">
                <a:solidFill>
                  <a:srgbClr val="505050"/>
                </a:solidFill>
                <a:effectLst/>
                <a:latin typeface="Helvetica" panose="020B0604020202020204" pitchFamily="34" charset="0"/>
              </a:rPr>
              <a:t>帕博利珠单抗联合赫赛汀和化疗治疗</a:t>
            </a:r>
            <a:r>
              <a:rPr lang="en-US" altLang="zh-CN" b="0" i="0" dirty="0">
                <a:solidFill>
                  <a:srgbClr val="505050"/>
                </a:solidFill>
                <a:effectLst/>
                <a:latin typeface="Helvetica" panose="020B0604020202020204" pitchFamily="34" charset="0"/>
              </a:rPr>
              <a:t>HER2</a:t>
            </a:r>
            <a:r>
              <a:rPr lang="zh-CN" altLang="en-US" b="0" i="0" dirty="0">
                <a:solidFill>
                  <a:srgbClr val="505050"/>
                </a:solidFill>
                <a:effectLst/>
                <a:latin typeface="Helvetica" panose="020B0604020202020204" pitchFamily="34" charset="0"/>
              </a:rPr>
              <a:t>阳性</a:t>
            </a:r>
            <a:r>
              <a:rPr lang="zh-CN" altLang="en-US" b="0" i="0" u="none" strike="noStrike" dirty="0">
                <a:solidFill>
                  <a:srgbClr val="06529D"/>
                </a:solidFill>
                <a:effectLst/>
                <a:latin typeface="Helvetica" panose="020B0604020202020204" pitchFamily="34" charset="0"/>
                <a:hlinkClick r:id="rId3"/>
              </a:rPr>
              <a:t>胃癌</a:t>
            </a:r>
            <a:r>
              <a:rPr lang="en-US" altLang="zh-CN" b="0" i="0" dirty="0">
                <a:solidFill>
                  <a:srgbClr val="505050"/>
                </a:solidFill>
                <a:effectLst/>
                <a:latin typeface="Helvetica" panose="020B0604020202020204" pitchFamily="34" charset="0"/>
              </a:rPr>
              <a:t>Ⅲ</a:t>
            </a:r>
            <a:r>
              <a:rPr lang="zh-CN" altLang="en-US" b="0" i="0" dirty="0">
                <a:solidFill>
                  <a:srgbClr val="505050"/>
                </a:solidFill>
                <a:effectLst/>
                <a:latin typeface="Helvetica" panose="020B0604020202020204" pitchFamily="34" charset="0"/>
              </a:rPr>
              <a:t>期临床试验</a:t>
            </a:r>
            <a:endParaRPr lang="zh-CN" altLang="en-US" dirty="0"/>
          </a:p>
          <a:p>
            <a:r>
              <a:rPr lang="zh-CN" altLang="en-US" b="0" i="0" dirty="0">
                <a:solidFill>
                  <a:srgbClr val="000000"/>
                </a:solidFill>
                <a:effectLst/>
                <a:latin typeface="PingFangSC-Regular"/>
              </a:rPr>
              <a:t>，结果令人印象深刻，</a:t>
            </a:r>
            <a:r>
              <a:rPr lang="en-US" altLang="zh-CN" b="0" i="0" dirty="0">
                <a:solidFill>
                  <a:srgbClr val="000000"/>
                </a:solidFill>
                <a:effectLst/>
                <a:latin typeface="PingFangSC-Regular"/>
              </a:rPr>
              <a:t>DCR</a:t>
            </a:r>
            <a:r>
              <a:rPr lang="zh-CN" altLang="en-US" b="0" i="0" dirty="0">
                <a:solidFill>
                  <a:srgbClr val="000000"/>
                </a:solidFill>
                <a:effectLst/>
                <a:latin typeface="PingFangSC-Regular"/>
              </a:rPr>
              <a:t>为</a:t>
            </a:r>
            <a:r>
              <a:rPr lang="en-US" altLang="zh-CN" b="0" i="0" dirty="0">
                <a:solidFill>
                  <a:srgbClr val="000000"/>
                </a:solidFill>
                <a:effectLst/>
                <a:latin typeface="PingFangSC-Regular"/>
              </a:rPr>
              <a:t>100%</a:t>
            </a:r>
            <a:r>
              <a:rPr lang="zh-CN" altLang="en-US" b="0" i="0" dirty="0">
                <a:solidFill>
                  <a:srgbClr val="000000"/>
                </a:solidFill>
                <a:effectLst/>
                <a:latin typeface="PingFangSC-Regular"/>
              </a:rPr>
              <a:t>，</a:t>
            </a:r>
            <a:r>
              <a:rPr lang="en-US" altLang="zh-CN" b="0" i="0" dirty="0">
                <a:solidFill>
                  <a:srgbClr val="000000"/>
                </a:solidFill>
                <a:effectLst/>
                <a:latin typeface="PingFangSC-Regular"/>
              </a:rPr>
              <a:t>ORR</a:t>
            </a:r>
            <a:r>
              <a:rPr lang="zh-CN" altLang="en-US" b="0" i="0" dirty="0">
                <a:solidFill>
                  <a:srgbClr val="000000"/>
                </a:solidFill>
                <a:effectLst/>
                <a:latin typeface="PingFangSC-Regular"/>
              </a:rPr>
              <a:t>为</a:t>
            </a:r>
            <a:r>
              <a:rPr lang="en-US" altLang="zh-CN" b="0" i="0" dirty="0">
                <a:solidFill>
                  <a:srgbClr val="000000"/>
                </a:solidFill>
                <a:effectLst/>
                <a:latin typeface="PingFangSC-Regular"/>
              </a:rPr>
              <a:t>91%</a:t>
            </a:r>
            <a:r>
              <a:rPr lang="zh-CN" altLang="en-US" b="0" i="0" dirty="0">
                <a:solidFill>
                  <a:srgbClr val="000000"/>
                </a:solidFill>
                <a:effectLst/>
                <a:latin typeface="PingFangSC-Regular"/>
              </a:rPr>
              <a:t>，这项研究目前仍正在进行中，</a:t>
            </a:r>
            <a:endParaRPr lang="zh-CN" altLang="en-US" dirty="0"/>
          </a:p>
        </p:txBody>
      </p:sp>
    </p:spTree>
    <p:extLst>
      <p:ext uri="{BB962C8B-B14F-4D97-AF65-F5344CB8AC3E}">
        <p14:creationId xmlns:p14="http://schemas.microsoft.com/office/powerpoint/2010/main" val="17174424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000000"/>
                </a:solidFill>
                <a:effectLst/>
                <a:latin typeface="PingFangSC-Regular"/>
              </a:rPr>
              <a:t>其中期结果显示，在</a:t>
            </a:r>
            <a:r>
              <a:rPr lang="en-US" altLang="zh-CN" b="0" i="0" dirty="0">
                <a:solidFill>
                  <a:srgbClr val="000000"/>
                </a:solidFill>
                <a:effectLst/>
                <a:latin typeface="PingFangSC-Regular"/>
              </a:rPr>
              <a:t>toga</a:t>
            </a:r>
            <a:r>
              <a:rPr lang="zh-CN" altLang="en-US" b="0" i="0" dirty="0">
                <a:solidFill>
                  <a:srgbClr val="000000"/>
                </a:solidFill>
                <a:effectLst/>
                <a:latin typeface="PingFangSC-Regular"/>
              </a:rPr>
              <a:t>方案中加入帕博利珠单抗后，与安慰剂组相比，</a:t>
            </a:r>
            <a:r>
              <a:rPr lang="zh-CN" altLang="en-US" b="0" i="0" dirty="0">
                <a:solidFill>
                  <a:srgbClr val="505050"/>
                </a:solidFill>
                <a:effectLst/>
                <a:latin typeface="Helvetica" panose="020B0604020202020204" pitchFamily="34" charset="0"/>
              </a:rPr>
              <a:t>可显著缩小肿瘤，诱导某些患者的完全缓解，显著提高客观缓解率</a:t>
            </a:r>
            <a:r>
              <a:rPr lang="zh-CN" altLang="en-US" b="0" i="0" dirty="0">
                <a:solidFill>
                  <a:srgbClr val="000000"/>
                </a:solidFill>
                <a:effectLst/>
                <a:latin typeface="PingFangSC-Regular"/>
              </a:rPr>
              <a:t>。</a:t>
            </a:r>
            <a:endParaRPr lang="en-US" altLang="zh-CN" b="0" i="0" dirty="0">
              <a:solidFill>
                <a:srgbClr val="000000"/>
              </a:solidFill>
              <a:effectLst/>
              <a:latin typeface="PingFangSC-Regular"/>
            </a:endParaRPr>
          </a:p>
          <a:p>
            <a:r>
              <a:rPr lang="zh-CN" altLang="en-US" b="0" i="0" dirty="0">
                <a:solidFill>
                  <a:srgbClr val="000000"/>
                </a:solidFill>
                <a:effectLst/>
                <a:latin typeface="PingFangSC-Regular"/>
              </a:rPr>
              <a:t>就这里的亚组分析而言，需要考虑的一件事是，当评估任何生物标记物作为独立</a:t>
            </a:r>
            <a:r>
              <a:rPr lang="en-US" altLang="zh-CN" b="0" i="0" dirty="0">
                <a:solidFill>
                  <a:srgbClr val="000000"/>
                </a:solidFill>
                <a:effectLst/>
                <a:latin typeface="PingFangSC-Regular"/>
              </a:rPr>
              <a:t>IO</a:t>
            </a:r>
            <a:r>
              <a:rPr lang="zh-CN" altLang="en-US" b="0" i="0" dirty="0">
                <a:solidFill>
                  <a:srgbClr val="000000"/>
                </a:solidFill>
                <a:effectLst/>
                <a:latin typeface="PingFangSC-Regular"/>
              </a:rPr>
              <a:t>生物标记物时，我们必须查看其他可能混淆结果的免疫标记物</a:t>
            </a:r>
            <a:r>
              <a:rPr lang="en-US" altLang="zh-CN" b="0" i="0" dirty="0">
                <a:solidFill>
                  <a:srgbClr val="000000"/>
                </a:solidFill>
                <a:effectLst/>
                <a:latin typeface="PingFangSC-Regular"/>
              </a:rPr>
              <a:t>--</a:t>
            </a:r>
            <a:r>
              <a:rPr lang="zh-CN" altLang="en-US" b="0" i="0" dirty="0">
                <a:solidFill>
                  <a:srgbClr val="000000"/>
                </a:solidFill>
                <a:effectLst/>
                <a:latin typeface="PingFangSC-Regular"/>
              </a:rPr>
              <a:t>例如</a:t>
            </a:r>
            <a:r>
              <a:rPr lang="en-US" altLang="zh-CN" b="0" i="0" dirty="0">
                <a:solidFill>
                  <a:srgbClr val="000000"/>
                </a:solidFill>
                <a:effectLst/>
                <a:latin typeface="PingFangSC-Regular"/>
              </a:rPr>
              <a:t>PD-L1 CPS</a:t>
            </a:r>
            <a:r>
              <a:rPr lang="zh-CN" altLang="en-US" b="0" i="0" dirty="0">
                <a:solidFill>
                  <a:srgbClr val="000000"/>
                </a:solidFill>
                <a:effectLst/>
                <a:latin typeface="PingFangSC-Regular"/>
              </a:rPr>
              <a:t>。我们现在看到的就是这一点。考虑到样本量较小，而且这是一项中期分析，</a:t>
            </a:r>
            <a:r>
              <a:rPr lang="en-US" altLang="zh-CN" b="0" i="0" dirty="0">
                <a:solidFill>
                  <a:srgbClr val="000000"/>
                </a:solidFill>
                <a:effectLst/>
                <a:latin typeface="PingFangSC-Regular"/>
              </a:rPr>
              <a:t>PD-L1 CPS</a:t>
            </a:r>
            <a:r>
              <a:rPr lang="zh-CN" altLang="en-US" b="0" i="0" dirty="0">
                <a:solidFill>
                  <a:srgbClr val="000000"/>
                </a:solidFill>
                <a:effectLst/>
                <a:latin typeface="PingFangSC-Regular"/>
              </a:rPr>
              <a:t>评分较低的患者在研究中并没有太大的获益。因此，我们期待着</a:t>
            </a:r>
            <a:r>
              <a:rPr lang="en-US" altLang="zh-CN" b="0" i="0" dirty="0">
                <a:solidFill>
                  <a:srgbClr val="000000"/>
                </a:solidFill>
                <a:effectLst/>
                <a:latin typeface="PingFangSC-Regular"/>
              </a:rPr>
              <a:t>Keynote-811</a:t>
            </a:r>
            <a:r>
              <a:rPr lang="zh-CN" altLang="en-US" b="0" i="0" dirty="0">
                <a:solidFill>
                  <a:srgbClr val="000000"/>
                </a:solidFill>
                <a:effectLst/>
                <a:latin typeface="PingFangSC-Regular"/>
              </a:rPr>
              <a:t>的成熟结果来验证</a:t>
            </a:r>
            <a:r>
              <a:rPr lang="en-US" altLang="zh-CN" b="0" i="0" dirty="0">
                <a:solidFill>
                  <a:srgbClr val="000000"/>
                </a:solidFill>
                <a:effectLst/>
                <a:latin typeface="PingFangSC-Regular"/>
              </a:rPr>
              <a:t>HER2</a:t>
            </a:r>
            <a:r>
              <a:rPr lang="zh-CN" altLang="en-US" b="0" i="0" dirty="0">
                <a:solidFill>
                  <a:srgbClr val="000000"/>
                </a:solidFill>
                <a:effectLst/>
                <a:latin typeface="PingFangSC-Regular"/>
              </a:rPr>
              <a:t>作为一个独立的生物标记物。</a:t>
            </a:r>
            <a:endParaRPr lang="zh-CN" altLang="en-US" dirty="0"/>
          </a:p>
        </p:txBody>
      </p:sp>
    </p:spTree>
    <p:extLst>
      <p:ext uri="{BB962C8B-B14F-4D97-AF65-F5344CB8AC3E}">
        <p14:creationId xmlns:p14="http://schemas.microsoft.com/office/powerpoint/2010/main" val="1887758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Catenacci</a:t>
            </a:r>
            <a:r>
              <a:rPr lang="en-US" altLang="zh-CN" dirty="0"/>
              <a:t> </a:t>
            </a:r>
            <a:r>
              <a:rPr lang="zh-CN" altLang="en-US" dirty="0"/>
              <a:t>博士</a:t>
            </a:r>
            <a:r>
              <a:rPr lang="en-US" altLang="zh-CN" dirty="0"/>
              <a:t>2020</a:t>
            </a:r>
            <a:r>
              <a:rPr lang="zh-CN" altLang="en-US" dirty="0"/>
              <a:t>年发表在 </a:t>
            </a:r>
            <a:r>
              <a:rPr lang="en-US" altLang="zh-CN" dirty="0"/>
              <a:t>Lancet Oncology  </a:t>
            </a:r>
            <a:r>
              <a:rPr lang="zh-CN" altLang="en-US" dirty="0"/>
              <a:t>上的另一项研究是</a:t>
            </a:r>
            <a:r>
              <a:rPr lang="zh-CN" altLang="en-US" b="0" i="0" dirty="0">
                <a:solidFill>
                  <a:srgbClr val="333333"/>
                </a:solidFill>
                <a:effectLst/>
                <a:latin typeface="Arial" panose="020B0604020202020204" pitchFamily="34" charset="0"/>
              </a:rPr>
              <a:t>玛格妥昔单抗</a:t>
            </a:r>
            <a:r>
              <a:rPr lang="zh-CN" altLang="en-US" dirty="0"/>
              <a:t>，它是一种新型 </a:t>
            </a:r>
            <a:r>
              <a:rPr lang="en-US" altLang="zh-CN" dirty="0"/>
              <a:t>PD1 </a:t>
            </a:r>
            <a:r>
              <a:rPr lang="zh-CN" altLang="en-US" dirty="0"/>
              <a:t>抑制剂，与 </a:t>
            </a:r>
            <a:r>
              <a:rPr lang="en-US" altLang="zh-CN" dirty="0"/>
              <a:t>pembrolizumab </a:t>
            </a:r>
            <a:r>
              <a:rPr lang="zh-CN" altLang="en-US" dirty="0"/>
              <a:t>联合用于曲妥珠单抗难治性人群。</a:t>
            </a:r>
            <a:endParaRPr lang="en-US" altLang="zh-CN" dirty="0"/>
          </a:p>
          <a:p>
            <a:r>
              <a:rPr lang="zh-CN" altLang="en-US" dirty="0"/>
              <a:t>该研究在进展后保持 </a:t>
            </a:r>
            <a:r>
              <a:rPr lang="en-US" altLang="zh-CN" dirty="0"/>
              <a:t>HER2 </a:t>
            </a:r>
            <a:r>
              <a:rPr lang="zh-CN" altLang="en-US" dirty="0"/>
              <a:t>阳性的患者中也显示出阳性结果。 查看该研究的亚组分析，与 </a:t>
            </a:r>
            <a:r>
              <a:rPr lang="en-US" altLang="zh-CN" dirty="0"/>
              <a:t>KEYNOTE-811 </a:t>
            </a:r>
            <a:r>
              <a:rPr lang="zh-CN" altLang="en-US" dirty="0"/>
              <a:t>研究的中期分析一致，</a:t>
            </a:r>
            <a:r>
              <a:rPr lang="zh-CN" altLang="en-US" b="0" i="0" dirty="0">
                <a:solidFill>
                  <a:srgbClr val="000000"/>
                </a:solidFill>
                <a:effectLst/>
                <a:latin typeface="PingFangSC-Regular"/>
              </a:rPr>
              <a:t>那些</a:t>
            </a:r>
            <a:r>
              <a:rPr lang="en-US" altLang="zh-CN" b="0" i="0" dirty="0">
                <a:solidFill>
                  <a:srgbClr val="000000"/>
                </a:solidFill>
                <a:effectLst/>
                <a:latin typeface="PingFangSC-Regular"/>
              </a:rPr>
              <a:t>HER2</a:t>
            </a:r>
            <a:r>
              <a:rPr lang="zh-CN" altLang="en-US" b="0" i="0" dirty="0">
                <a:solidFill>
                  <a:srgbClr val="000000"/>
                </a:solidFill>
                <a:effectLst/>
                <a:latin typeface="PingFangSC-Regular"/>
              </a:rPr>
              <a:t>扩增、</a:t>
            </a:r>
            <a:r>
              <a:rPr lang="en-US" altLang="zh-CN" b="0" i="0" dirty="0">
                <a:solidFill>
                  <a:srgbClr val="000000"/>
                </a:solidFill>
                <a:effectLst/>
                <a:latin typeface="PingFangSC-Regular"/>
              </a:rPr>
              <a:t>IC</a:t>
            </a:r>
            <a:r>
              <a:rPr lang="zh-CN" altLang="en-US" b="0" i="0" dirty="0">
                <a:solidFill>
                  <a:srgbClr val="000000"/>
                </a:solidFill>
                <a:effectLst/>
                <a:latin typeface="PingFangSC-Regular"/>
              </a:rPr>
              <a:t>和</a:t>
            </a:r>
            <a:r>
              <a:rPr lang="en-US" altLang="zh-CN" b="0" i="0" dirty="0">
                <a:solidFill>
                  <a:srgbClr val="000000"/>
                </a:solidFill>
                <a:effectLst/>
                <a:latin typeface="PingFangSC-Regular"/>
              </a:rPr>
              <a:t>PD-L1</a:t>
            </a:r>
            <a:r>
              <a:rPr lang="zh-CN" altLang="en-US" b="0" i="0" dirty="0">
                <a:solidFill>
                  <a:srgbClr val="000000"/>
                </a:solidFill>
                <a:effectLst/>
                <a:latin typeface="PingFangSC-Regular"/>
              </a:rPr>
              <a:t>阴性的患者与</a:t>
            </a:r>
            <a:r>
              <a:rPr lang="en-US" altLang="zh-CN" b="0" i="0" dirty="0">
                <a:solidFill>
                  <a:srgbClr val="000000"/>
                </a:solidFill>
                <a:effectLst/>
                <a:latin typeface="PingFangSC-Regular"/>
              </a:rPr>
              <a:t>HER2</a:t>
            </a:r>
            <a:r>
              <a:rPr lang="zh-CN" altLang="en-US" b="0" i="0" dirty="0">
                <a:solidFill>
                  <a:srgbClr val="000000"/>
                </a:solidFill>
                <a:effectLst/>
                <a:latin typeface="PingFangSC-Regular"/>
              </a:rPr>
              <a:t>和</a:t>
            </a:r>
            <a:r>
              <a:rPr lang="en-US" altLang="zh-CN" b="0" i="0" dirty="0">
                <a:solidFill>
                  <a:srgbClr val="000000"/>
                </a:solidFill>
                <a:effectLst/>
                <a:latin typeface="PingFangSC-Regular"/>
              </a:rPr>
              <a:t>PD-L1</a:t>
            </a:r>
            <a:r>
              <a:rPr lang="zh-CN" altLang="en-US" b="0" i="0" dirty="0">
                <a:solidFill>
                  <a:srgbClr val="000000"/>
                </a:solidFill>
                <a:effectLst/>
                <a:latin typeface="PingFangSC-Regular"/>
              </a:rPr>
              <a:t>均为阳性的患者相比，表现欠佳。因此，我认为需要进一步的研究来验证</a:t>
            </a:r>
            <a:r>
              <a:rPr lang="en-US" altLang="zh-CN" b="0" i="0" dirty="0">
                <a:solidFill>
                  <a:srgbClr val="000000"/>
                </a:solidFill>
                <a:effectLst/>
                <a:latin typeface="PingFangSC-Regular"/>
              </a:rPr>
              <a:t>HER2</a:t>
            </a:r>
            <a:r>
              <a:rPr lang="zh-CN" altLang="en-US" b="0" i="0" dirty="0">
                <a:solidFill>
                  <a:srgbClr val="000000"/>
                </a:solidFill>
                <a:effectLst/>
                <a:latin typeface="PingFangSC-Regular"/>
              </a:rPr>
              <a:t>作为</a:t>
            </a:r>
            <a:r>
              <a:rPr lang="en-US" altLang="zh-CN" b="0" i="0" dirty="0">
                <a:solidFill>
                  <a:srgbClr val="000000"/>
                </a:solidFill>
                <a:effectLst/>
                <a:latin typeface="PingFangSC-Regular"/>
              </a:rPr>
              <a:t>IO</a:t>
            </a:r>
            <a:r>
              <a:rPr lang="zh-CN" altLang="en-US" b="0" i="0" dirty="0">
                <a:solidFill>
                  <a:srgbClr val="000000"/>
                </a:solidFill>
                <a:effectLst/>
                <a:latin typeface="PingFangSC-Regular"/>
              </a:rPr>
              <a:t>生物标志物的有效性</a:t>
            </a:r>
            <a:endParaRPr lang="zh-CN" altLang="en-US" dirty="0"/>
          </a:p>
        </p:txBody>
      </p:sp>
    </p:spTree>
    <p:extLst>
      <p:ext uri="{BB962C8B-B14F-4D97-AF65-F5344CB8AC3E}">
        <p14:creationId xmlns:p14="http://schemas.microsoft.com/office/powerpoint/2010/main" val="21296734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000000"/>
                </a:solidFill>
                <a:effectLst/>
                <a:latin typeface="PingFangSC-Regular"/>
              </a:rPr>
              <a:t>换个话题来讨论，另一个在临床上使用的</a:t>
            </a:r>
            <a:r>
              <a:rPr lang="en-US" altLang="zh-CN" b="0" i="0" dirty="0">
                <a:solidFill>
                  <a:srgbClr val="000000"/>
                </a:solidFill>
                <a:effectLst/>
                <a:latin typeface="PingFangSC-Regular"/>
              </a:rPr>
              <a:t>IO</a:t>
            </a:r>
            <a:r>
              <a:rPr lang="zh-CN" altLang="en-US" b="0" i="0" dirty="0">
                <a:solidFill>
                  <a:srgbClr val="000000"/>
                </a:solidFill>
                <a:effectLst/>
                <a:latin typeface="PingFangSC-Regular"/>
              </a:rPr>
              <a:t>生物标记物是肿瘤突变负荷，简称</a:t>
            </a:r>
            <a:r>
              <a:rPr lang="en-US" altLang="zh-CN" b="0" i="0" dirty="0">
                <a:solidFill>
                  <a:srgbClr val="000000"/>
                </a:solidFill>
                <a:effectLst/>
                <a:latin typeface="PingFangSC-Regular"/>
              </a:rPr>
              <a:t>TMB</a:t>
            </a:r>
            <a:r>
              <a:rPr lang="zh-CN" altLang="en-US" b="0" i="0" dirty="0">
                <a:solidFill>
                  <a:srgbClr val="000000"/>
                </a:solidFill>
                <a:effectLst/>
                <a:latin typeface="PingFangSC-Regular"/>
              </a:rPr>
              <a:t>。这是</a:t>
            </a:r>
            <a:r>
              <a:rPr lang="en-US" altLang="zh-CN" b="0" i="0" dirty="0">
                <a:solidFill>
                  <a:srgbClr val="000000"/>
                </a:solidFill>
                <a:effectLst/>
                <a:latin typeface="PingFangSC-Regular"/>
              </a:rPr>
              <a:t>TMB</a:t>
            </a:r>
            <a:r>
              <a:rPr lang="zh-CN" altLang="en-US" b="0" i="0" dirty="0">
                <a:solidFill>
                  <a:srgbClr val="000000"/>
                </a:solidFill>
                <a:effectLst/>
                <a:latin typeface="PingFangSC-Regular"/>
              </a:rPr>
              <a:t>高表达的流行率，当我们用普遍的临界值来定义它时，根据</a:t>
            </a:r>
            <a:r>
              <a:rPr lang="en-US" altLang="zh-CN" b="0" i="0" dirty="0">
                <a:solidFill>
                  <a:srgbClr val="000000"/>
                </a:solidFill>
                <a:effectLst/>
                <a:latin typeface="PingFangSC-Regular"/>
              </a:rPr>
              <a:t>FDA</a:t>
            </a:r>
            <a:r>
              <a:rPr lang="zh-CN" altLang="en-US" b="0" i="0" dirty="0">
                <a:solidFill>
                  <a:srgbClr val="000000"/>
                </a:solidFill>
                <a:effectLst/>
                <a:latin typeface="PingFangSC-Regular"/>
              </a:rPr>
              <a:t>对</a:t>
            </a:r>
            <a:r>
              <a:rPr lang="en-US" altLang="zh-CN" b="0" i="0" dirty="0">
                <a:solidFill>
                  <a:srgbClr val="000000"/>
                </a:solidFill>
                <a:effectLst/>
                <a:latin typeface="PingFangSC-Regular"/>
              </a:rPr>
              <a:t>Pembrolizumab</a:t>
            </a:r>
            <a:r>
              <a:rPr lang="zh-CN" altLang="en-US" b="0" i="0" dirty="0">
                <a:solidFill>
                  <a:srgbClr val="000000"/>
                </a:solidFill>
                <a:effectLst/>
                <a:latin typeface="PingFangSC-Regular"/>
              </a:rPr>
              <a:t>的标签定义</a:t>
            </a:r>
            <a:r>
              <a:rPr lang="en-US" altLang="zh-CN" b="0" i="0" dirty="0">
                <a:solidFill>
                  <a:srgbClr val="000000"/>
                </a:solidFill>
                <a:effectLst/>
                <a:latin typeface="PingFangSC-Regular"/>
              </a:rPr>
              <a:t>TMB</a:t>
            </a:r>
            <a:r>
              <a:rPr lang="zh-CN" altLang="en-US" b="0" i="0" dirty="0">
                <a:solidFill>
                  <a:srgbClr val="000000"/>
                </a:solidFill>
                <a:effectLst/>
                <a:latin typeface="PingFangSC-Regular"/>
              </a:rPr>
              <a:t>高表达，即</a:t>
            </a:r>
            <a:r>
              <a:rPr lang="en-US" altLang="zh-CN" b="0" i="0" dirty="0">
                <a:solidFill>
                  <a:srgbClr val="F73131"/>
                </a:solidFill>
                <a:effectLst/>
                <a:latin typeface="Arial" panose="020B0604020202020204" pitchFamily="34" charset="0"/>
              </a:rPr>
              <a:t>TMB</a:t>
            </a:r>
            <a:r>
              <a:rPr lang="zh-CN" altLang="en-US" b="0" i="0" dirty="0">
                <a:solidFill>
                  <a:srgbClr val="F73131"/>
                </a:solidFill>
                <a:effectLst/>
                <a:latin typeface="Arial" panose="020B0604020202020204" pitchFamily="34" charset="0"/>
              </a:rPr>
              <a:t>每百万个碱基超过</a:t>
            </a:r>
            <a:r>
              <a:rPr lang="en-US" altLang="zh-CN" b="0" i="0" dirty="0">
                <a:solidFill>
                  <a:srgbClr val="F73131"/>
                </a:solidFill>
                <a:effectLst/>
                <a:latin typeface="Arial" panose="020B0604020202020204" pitchFamily="34" charset="0"/>
              </a:rPr>
              <a:t>10</a:t>
            </a:r>
            <a:r>
              <a:rPr lang="zh-CN" altLang="en-US" b="0" i="0" dirty="0">
                <a:solidFill>
                  <a:srgbClr val="F73131"/>
                </a:solidFill>
                <a:effectLst/>
                <a:latin typeface="Arial" panose="020B0604020202020204" pitchFamily="34" charset="0"/>
              </a:rPr>
              <a:t>个突变就是高表达</a:t>
            </a:r>
            <a:r>
              <a:rPr lang="zh-CN" altLang="en-US" b="0" i="0" dirty="0">
                <a:solidFill>
                  <a:srgbClr val="000000"/>
                </a:solidFill>
                <a:effectLst/>
                <a:latin typeface="PingFangSC-Regular"/>
              </a:rPr>
              <a:t>。如图所见，</a:t>
            </a:r>
            <a:r>
              <a:rPr lang="en-US" altLang="zh-CN" b="0" i="0" dirty="0">
                <a:solidFill>
                  <a:srgbClr val="000000"/>
                </a:solidFill>
                <a:effectLst/>
                <a:latin typeface="PingFangSC-Regular"/>
              </a:rPr>
              <a:t>15%</a:t>
            </a:r>
            <a:r>
              <a:rPr lang="zh-CN" altLang="en-US" b="0" i="0" dirty="0">
                <a:solidFill>
                  <a:srgbClr val="000000"/>
                </a:solidFill>
                <a:effectLst/>
                <a:latin typeface="PingFangSC-Regular"/>
              </a:rPr>
              <a:t>的结直肠癌，</a:t>
            </a:r>
            <a:r>
              <a:rPr lang="en-US" altLang="zh-CN" b="0" i="0" dirty="0">
                <a:solidFill>
                  <a:srgbClr val="000000"/>
                </a:solidFill>
                <a:effectLst/>
                <a:latin typeface="PingFangSC-Regular"/>
              </a:rPr>
              <a:t>4%</a:t>
            </a:r>
            <a:r>
              <a:rPr lang="zh-CN" altLang="en-US" b="0" i="0" dirty="0">
                <a:solidFill>
                  <a:srgbClr val="000000"/>
                </a:solidFill>
                <a:effectLst/>
                <a:latin typeface="PingFangSC-Regular"/>
              </a:rPr>
              <a:t>的食管癌，</a:t>
            </a:r>
            <a:r>
              <a:rPr lang="en-US" altLang="zh-CN" b="0" i="0" dirty="0">
                <a:solidFill>
                  <a:srgbClr val="000000"/>
                </a:solidFill>
                <a:effectLst/>
                <a:latin typeface="PingFangSC-Regular"/>
              </a:rPr>
              <a:t>22%</a:t>
            </a:r>
            <a:r>
              <a:rPr lang="zh-CN" altLang="en-US" b="0" i="0" dirty="0">
                <a:solidFill>
                  <a:srgbClr val="000000"/>
                </a:solidFill>
                <a:effectLst/>
                <a:latin typeface="PingFangSC-Regular"/>
              </a:rPr>
              <a:t>的胃腺癌为</a:t>
            </a:r>
            <a:r>
              <a:rPr lang="en-US" altLang="zh-CN" b="0" i="0" dirty="0">
                <a:solidFill>
                  <a:srgbClr val="000000"/>
                </a:solidFill>
                <a:effectLst/>
                <a:latin typeface="PingFangSC-Regular"/>
              </a:rPr>
              <a:t>TMB-</a:t>
            </a:r>
            <a:r>
              <a:rPr lang="zh-CN" altLang="en-US" b="0" i="0" dirty="0">
                <a:solidFill>
                  <a:srgbClr val="000000"/>
                </a:solidFill>
                <a:effectLst/>
                <a:latin typeface="PingFangSC-Regular"/>
              </a:rPr>
              <a:t>高表达。</a:t>
            </a:r>
            <a:endParaRPr lang="zh-CN" altLang="en-US" dirty="0"/>
          </a:p>
        </p:txBody>
      </p:sp>
    </p:spTree>
    <p:extLst>
      <p:ext uri="{BB962C8B-B14F-4D97-AF65-F5344CB8AC3E}">
        <p14:creationId xmlns:p14="http://schemas.microsoft.com/office/powerpoint/2010/main" val="29258755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KEYNOTE-158 </a:t>
            </a:r>
            <a:r>
              <a:rPr lang="zh-CN" altLang="en-US" dirty="0"/>
              <a:t>在大量患者中评估了 </a:t>
            </a:r>
            <a:r>
              <a:rPr lang="en-US" altLang="zh-CN" dirty="0"/>
              <a:t>pembrolizumab</a:t>
            </a:r>
            <a:r>
              <a:rPr lang="zh-CN" altLang="en-US" b="0" i="0" dirty="0">
                <a:solidFill>
                  <a:srgbClr val="333333"/>
                </a:solidFill>
                <a:effectLst/>
                <a:latin typeface="微软雅黑" panose="020B0503020204020204" pitchFamily="34" charset="-122"/>
                <a:ea typeface="微软雅黑" panose="020B0503020204020204" pitchFamily="34" charset="-122"/>
              </a:rPr>
              <a:t>的疗效和安全性</a:t>
            </a:r>
            <a:r>
              <a:rPr lang="en-US" altLang="zh-CN" b="0" i="0" baseline="30000" dirty="0">
                <a:solidFill>
                  <a:srgbClr val="333333"/>
                </a:solidFill>
                <a:effectLst/>
                <a:latin typeface="Arial" panose="020B0604020202020204" pitchFamily="34" charset="0"/>
                <a:ea typeface="微软雅黑" panose="020B0503020204020204" pitchFamily="34" charset="-122"/>
              </a:rPr>
              <a:t>4</a:t>
            </a:r>
            <a:r>
              <a:rPr lang="zh-CN" altLang="en-US" b="0" i="0" dirty="0">
                <a:solidFill>
                  <a:srgbClr val="333333"/>
                </a:solidFill>
                <a:effectLst/>
                <a:latin typeface="微软雅黑" panose="020B0503020204020204" pitchFamily="34" charset="-122"/>
                <a:ea typeface="微软雅黑" panose="020B0503020204020204" pitchFamily="34" charset="-122"/>
              </a:rPr>
              <a:t>。这里</a:t>
            </a:r>
            <a:r>
              <a:rPr lang="zh-CN" altLang="en-US" dirty="0"/>
              <a:t>根据 </a:t>
            </a:r>
            <a:r>
              <a:rPr lang="en-US" altLang="zh-CN" dirty="0"/>
              <a:t>TMB </a:t>
            </a:r>
            <a:r>
              <a:rPr lang="zh-CN" altLang="en-US" dirty="0"/>
              <a:t>高表达与低表达分析结果，无论组织类型如何。 正如我们在这里看到的，总体而言，即使排除了 </a:t>
            </a:r>
            <a:r>
              <a:rPr lang="en-US" altLang="zh-CN" dirty="0"/>
              <a:t>MSI –H</a:t>
            </a:r>
            <a:r>
              <a:rPr lang="zh-CN" altLang="en-US" dirty="0"/>
              <a:t>的人群，也有良好的反应和结果。 但是，需要注意的是，除了相对罕见的 消化道恶性肿瘤（如肛门癌和胆道癌）之外，在该试验中没有 胃肠道</a:t>
            </a:r>
            <a:r>
              <a:rPr lang="en-US" altLang="zh-CN" dirty="0"/>
              <a:t> </a:t>
            </a:r>
            <a:r>
              <a:rPr lang="zh-CN" altLang="en-US" dirty="0"/>
              <a:t>恶性肿瘤的代表。 其他大多数是非 胃肠道恶性肿瘤。那么我们能否将这项研究的结果应用于临床呢？ 这是一个问题。 然后，另一个问题是，</a:t>
            </a:r>
            <a:r>
              <a:rPr lang="en-US" altLang="zh-CN" dirty="0"/>
              <a:t>TMB</a:t>
            </a:r>
            <a:r>
              <a:rPr lang="zh-CN" altLang="en-US" dirty="0"/>
              <a:t>临界值是多少？ 我们能否使用 </a:t>
            </a:r>
            <a:r>
              <a:rPr lang="en-US" altLang="zh-CN" dirty="0"/>
              <a:t>TMB </a:t>
            </a:r>
            <a:r>
              <a:rPr lang="zh-CN" altLang="en-US" dirty="0"/>
              <a:t>的通用临界值（</a:t>
            </a:r>
            <a:r>
              <a:rPr lang="zh-CN" altLang="en-US" b="0" i="0" dirty="0">
                <a:solidFill>
                  <a:srgbClr val="F73131"/>
                </a:solidFill>
                <a:effectLst/>
                <a:latin typeface="Arial" panose="020B0604020202020204" pitchFamily="34" charset="0"/>
              </a:rPr>
              <a:t>每百万个碱基超过</a:t>
            </a:r>
            <a:r>
              <a:rPr lang="en-US" altLang="zh-CN" b="0" i="0" dirty="0">
                <a:solidFill>
                  <a:srgbClr val="F73131"/>
                </a:solidFill>
                <a:effectLst/>
                <a:latin typeface="Arial" panose="020B0604020202020204" pitchFamily="34" charset="0"/>
              </a:rPr>
              <a:t>10</a:t>
            </a:r>
            <a:r>
              <a:rPr lang="zh-CN" altLang="en-US" b="0" i="0" dirty="0">
                <a:solidFill>
                  <a:srgbClr val="F73131"/>
                </a:solidFill>
                <a:effectLst/>
                <a:latin typeface="Arial" panose="020B0604020202020204" pitchFamily="34" charset="0"/>
              </a:rPr>
              <a:t>个突变</a:t>
            </a:r>
            <a:r>
              <a:rPr lang="zh-CN" altLang="en-US" dirty="0"/>
              <a:t>）作为适用于我们常见胃肠道肿瘤的通用临界值？ 根据许多质疑该临界值的观察性研究，可能需要更高的临界值。</a:t>
            </a:r>
          </a:p>
        </p:txBody>
      </p:sp>
    </p:spTree>
    <p:extLst>
      <p:ext uri="{BB962C8B-B14F-4D97-AF65-F5344CB8AC3E}">
        <p14:creationId xmlns:p14="http://schemas.microsoft.com/office/powerpoint/2010/main" val="21688805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000000"/>
                </a:solidFill>
                <a:effectLst/>
                <a:latin typeface="PingFangSC-Regular"/>
              </a:rPr>
              <a:t>这是一个研究</a:t>
            </a:r>
            <a:r>
              <a:rPr lang="en-US" altLang="zh-CN" b="0" i="0" dirty="0">
                <a:solidFill>
                  <a:srgbClr val="000000"/>
                </a:solidFill>
                <a:effectLst/>
                <a:latin typeface="PingFangSC-Regular"/>
              </a:rPr>
              <a:t>TMB</a:t>
            </a:r>
            <a:r>
              <a:rPr lang="zh-CN" altLang="en-US" b="0" i="0" dirty="0">
                <a:solidFill>
                  <a:srgbClr val="000000"/>
                </a:solidFill>
                <a:effectLst/>
                <a:latin typeface="PingFangSC-Regular"/>
              </a:rPr>
              <a:t>在上消化道肿瘤的一个例子，</a:t>
            </a:r>
            <a:r>
              <a:rPr lang="en-US" altLang="zh-CN" b="0" i="0" dirty="0">
                <a:solidFill>
                  <a:srgbClr val="000000"/>
                </a:solidFill>
                <a:effectLst/>
                <a:latin typeface="PingFangSC-Regular"/>
              </a:rPr>
              <a:t>Keynote-062</a:t>
            </a:r>
            <a:r>
              <a:rPr lang="zh-CN" altLang="en-US" b="0" i="0" dirty="0">
                <a:solidFill>
                  <a:srgbClr val="000000"/>
                </a:solidFill>
                <a:effectLst/>
                <a:latin typeface="PingFangSC-Regular"/>
              </a:rPr>
              <a:t>研究，在一线治疗中，研究了</a:t>
            </a:r>
            <a:r>
              <a:rPr lang="en-US" altLang="zh-CN" b="0" i="0" dirty="0">
                <a:solidFill>
                  <a:srgbClr val="000000"/>
                </a:solidFill>
                <a:effectLst/>
                <a:latin typeface="PingFangSC-Regular"/>
              </a:rPr>
              <a:t>Pembrolizumab</a:t>
            </a:r>
            <a:r>
              <a:rPr lang="zh-CN" altLang="en-US" b="0" i="0" dirty="0">
                <a:solidFill>
                  <a:srgbClr val="000000"/>
                </a:solidFill>
                <a:effectLst/>
                <a:latin typeface="PingFangSC-Regular"/>
              </a:rPr>
              <a:t>和化疗，或</a:t>
            </a:r>
            <a:r>
              <a:rPr lang="en-US" altLang="zh-CN" b="0" i="0" dirty="0" err="1">
                <a:solidFill>
                  <a:srgbClr val="000000"/>
                </a:solidFill>
                <a:effectLst/>
                <a:latin typeface="PingFangSC-Regular"/>
              </a:rPr>
              <a:t>Pbro</a:t>
            </a:r>
            <a:r>
              <a:rPr lang="en-US" altLang="zh-CN" b="0" i="0" dirty="0">
                <a:solidFill>
                  <a:srgbClr val="000000"/>
                </a:solidFill>
                <a:effectLst/>
                <a:latin typeface="PingFangSC-Regular"/>
              </a:rPr>
              <a:t>-</a:t>
            </a:r>
            <a:r>
              <a:rPr lang="zh-CN" altLang="en-US" b="0" i="0" dirty="0">
                <a:solidFill>
                  <a:srgbClr val="000000"/>
                </a:solidFill>
                <a:effectLst/>
                <a:latin typeface="PingFangSC-Regular"/>
              </a:rPr>
              <a:t>化疗与化疗。在这项研究中，当他们观察</a:t>
            </a:r>
            <a:r>
              <a:rPr lang="en-US" altLang="zh-CN" b="0" i="0" dirty="0">
                <a:solidFill>
                  <a:srgbClr val="000000"/>
                </a:solidFill>
                <a:effectLst/>
                <a:latin typeface="PingFangSC-Regular"/>
              </a:rPr>
              <a:t>TMB</a:t>
            </a:r>
            <a:r>
              <a:rPr lang="zh-CN" altLang="en-US" b="0" i="0" dirty="0">
                <a:solidFill>
                  <a:srgbClr val="000000"/>
                </a:solidFill>
                <a:effectLst/>
                <a:latin typeface="PingFangSC-Regular"/>
              </a:rPr>
              <a:t>亚组时，</a:t>
            </a:r>
            <a:r>
              <a:rPr lang="en-US" altLang="zh-CN" b="0" i="0" dirty="0">
                <a:solidFill>
                  <a:srgbClr val="000000"/>
                </a:solidFill>
                <a:effectLst/>
                <a:latin typeface="PingFangSC-Regular"/>
              </a:rPr>
              <a:t>TMB</a:t>
            </a:r>
            <a:r>
              <a:rPr lang="zh-CN" altLang="en-US" b="0" i="0" dirty="0">
                <a:solidFill>
                  <a:srgbClr val="000000"/>
                </a:solidFill>
                <a:effectLst/>
                <a:latin typeface="PingFangSC-Regular"/>
              </a:rPr>
              <a:t>高表达表现比</a:t>
            </a:r>
            <a:r>
              <a:rPr lang="en-US" altLang="zh-CN" b="0" i="0" dirty="0">
                <a:solidFill>
                  <a:srgbClr val="000000"/>
                </a:solidFill>
                <a:effectLst/>
                <a:latin typeface="PingFangSC-Regular"/>
              </a:rPr>
              <a:t>TMB-</a:t>
            </a:r>
            <a:r>
              <a:rPr lang="zh-CN" altLang="en-US" b="0" i="0" dirty="0">
                <a:solidFill>
                  <a:srgbClr val="000000"/>
                </a:solidFill>
                <a:effectLst/>
                <a:latin typeface="PingFangSC-Regular"/>
              </a:rPr>
              <a:t>低表达组更好。然而，排除了</a:t>
            </a:r>
            <a:r>
              <a:rPr lang="en-US" altLang="zh-CN" b="0" i="0" dirty="0">
                <a:solidFill>
                  <a:srgbClr val="000000"/>
                </a:solidFill>
                <a:effectLst/>
                <a:latin typeface="PingFangSC-Regular"/>
              </a:rPr>
              <a:t>MSI-H</a:t>
            </a:r>
            <a:r>
              <a:rPr lang="zh-CN" altLang="en-US" b="0" i="0" dirty="0">
                <a:solidFill>
                  <a:srgbClr val="000000"/>
                </a:solidFill>
                <a:effectLst/>
                <a:latin typeface="PingFangSC-Regular"/>
              </a:rPr>
              <a:t>的人群后，在</a:t>
            </a:r>
            <a:r>
              <a:rPr lang="en-US" altLang="zh-CN" b="0" i="0" dirty="0">
                <a:solidFill>
                  <a:srgbClr val="000000"/>
                </a:solidFill>
                <a:effectLst/>
                <a:latin typeface="PingFangSC-Regular"/>
              </a:rPr>
              <a:t>PFS</a:t>
            </a:r>
            <a:r>
              <a:rPr lang="zh-CN" altLang="en-US" b="0" i="0" dirty="0">
                <a:solidFill>
                  <a:srgbClr val="000000"/>
                </a:solidFill>
                <a:effectLst/>
                <a:latin typeface="PingFangSC-Regular"/>
              </a:rPr>
              <a:t>或</a:t>
            </a:r>
            <a:r>
              <a:rPr lang="en-US" altLang="zh-CN" b="0" i="0" dirty="0">
                <a:solidFill>
                  <a:srgbClr val="000000"/>
                </a:solidFill>
                <a:effectLst/>
                <a:latin typeface="PingFangSC-Regular"/>
              </a:rPr>
              <a:t>OS</a:t>
            </a:r>
            <a:r>
              <a:rPr lang="zh-CN" altLang="en-US" b="0" i="0" dirty="0">
                <a:solidFill>
                  <a:srgbClr val="000000"/>
                </a:solidFill>
                <a:effectLst/>
                <a:latin typeface="PingFangSC-Regular"/>
              </a:rPr>
              <a:t>方面没有意义，与我前面提到的一致，它不会质疑</a:t>
            </a:r>
            <a:r>
              <a:rPr lang="en-US" altLang="zh-CN" b="0" i="0" dirty="0">
                <a:solidFill>
                  <a:srgbClr val="000000"/>
                </a:solidFill>
                <a:effectLst/>
                <a:latin typeface="PingFangSC-Regular"/>
              </a:rPr>
              <a:t>TMB</a:t>
            </a:r>
            <a:r>
              <a:rPr lang="zh-CN" altLang="en-US" b="0" i="0" dirty="0">
                <a:solidFill>
                  <a:srgbClr val="000000"/>
                </a:solidFill>
                <a:effectLst/>
                <a:latin typeface="PingFangSC-Regular"/>
              </a:rPr>
              <a:t>作为</a:t>
            </a:r>
            <a:r>
              <a:rPr lang="en-US" altLang="zh-CN" b="0" i="0" dirty="0">
                <a:solidFill>
                  <a:srgbClr val="000000"/>
                </a:solidFill>
                <a:effectLst/>
                <a:latin typeface="PingFangSC-Regular"/>
              </a:rPr>
              <a:t>IO</a:t>
            </a:r>
            <a:r>
              <a:rPr lang="zh-CN" altLang="en-US" b="0" i="0" dirty="0">
                <a:solidFill>
                  <a:srgbClr val="000000"/>
                </a:solidFill>
                <a:effectLst/>
                <a:latin typeface="PingFangSC-Regular"/>
              </a:rPr>
              <a:t>生物标志物，但它会质疑这个通用的临界值。我认为我们需要在常见的胃肠道恶性肿瘤中有更高的临界值，比如上消化道肿瘤和结直肠癌</a:t>
            </a:r>
            <a:endParaRPr lang="zh-CN" altLang="en-US" dirty="0"/>
          </a:p>
        </p:txBody>
      </p:sp>
    </p:spTree>
    <p:extLst>
      <p:ext uri="{BB962C8B-B14F-4D97-AF65-F5344CB8AC3E}">
        <p14:creationId xmlns:p14="http://schemas.microsoft.com/office/powerpoint/2010/main" val="504595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这是我的披露</a:t>
            </a:r>
          </a:p>
        </p:txBody>
      </p:sp>
    </p:spTree>
    <p:extLst>
      <p:ext uri="{BB962C8B-B14F-4D97-AF65-F5344CB8AC3E}">
        <p14:creationId xmlns:p14="http://schemas.microsoft.com/office/powerpoint/2010/main" val="2092787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在这项研究中，确定免疫检查点抑制剂的最佳 </a:t>
            </a:r>
            <a:r>
              <a:rPr lang="en-US" altLang="zh-CN" dirty="0"/>
              <a:t>TMB </a:t>
            </a:r>
            <a:r>
              <a:rPr lang="zh-CN" altLang="en-US" dirty="0"/>
              <a:t>临界值可能需要一种不同于通用临界值的方法。 </a:t>
            </a:r>
            <a:endParaRPr lang="en-US" altLang="zh-CN" dirty="0"/>
          </a:p>
          <a:p>
            <a:r>
              <a:rPr lang="zh-CN" altLang="en-US" dirty="0"/>
              <a:t>在 </a:t>
            </a:r>
            <a:r>
              <a:rPr lang="en-US" altLang="zh-CN" dirty="0"/>
              <a:t>2019 </a:t>
            </a:r>
            <a:r>
              <a:rPr lang="zh-CN" altLang="en-US" dirty="0"/>
              <a:t>年 </a:t>
            </a:r>
            <a:r>
              <a:rPr lang="en-US" altLang="zh-CN" dirty="0"/>
              <a:t>Nature Genetics </a:t>
            </a:r>
            <a:r>
              <a:rPr lang="zh-CN" altLang="en-US" dirty="0"/>
              <a:t>上发表的这项研究中，他们收集了 </a:t>
            </a:r>
            <a:r>
              <a:rPr lang="en-US" altLang="zh-CN" dirty="0"/>
              <a:t>10 </a:t>
            </a:r>
            <a:r>
              <a:rPr lang="zh-CN" altLang="en-US" dirty="0"/>
              <a:t>种肿瘤类型（包括食管癌和结直肠癌）中接受免疫检查点抑制剂治疗的大量患者。 然后根据</a:t>
            </a:r>
            <a:r>
              <a:rPr lang="zh-CN" altLang="en-US" b="0" i="0" dirty="0">
                <a:solidFill>
                  <a:srgbClr val="222222"/>
                </a:solidFill>
                <a:effectLst/>
                <a:latin typeface="-apple-system"/>
              </a:rPr>
              <a:t>，处于</a:t>
            </a:r>
            <a:r>
              <a:rPr lang="en-US" altLang="zh-CN" b="0" i="0" dirty="0">
                <a:solidFill>
                  <a:srgbClr val="222222"/>
                </a:solidFill>
                <a:effectLst/>
                <a:latin typeface="-apple-system"/>
              </a:rPr>
              <a:t>TMB</a:t>
            </a:r>
            <a:r>
              <a:rPr lang="zh-CN" altLang="en-US" b="0" i="0" dirty="0">
                <a:solidFill>
                  <a:srgbClr val="222222"/>
                </a:solidFill>
                <a:effectLst/>
                <a:latin typeface="-apple-system"/>
              </a:rPr>
              <a:t>顶部</a:t>
            </a:r>
            <a:r>
              <a:rPr lang="en-US" altLang="zh-CN" b="0" i="0" dirty="0">
                <a:solidFill>
                  <a:srgbClr val="222222"/>
                </a:solidFill>
                <a:effectLst/>
                <a:latin typeface="-apple-system"/>
              </a:rPr>
              <a:t>20%</a:t>
            </a:r>
            <a:r>
              <a:rPr lang="zh-CN" altLang="en-US" b="0" i="0" dirty="0">
                <a:solidFill>
                  <a:srgbClr val="222222"/>
                </a:solidFill>
                <a:effectLst/>
                <a:latin typeface="-apple-system"/>
              </a:rPr>
              <a:t>计算每种肿瘤类型的 </a:t>
            </a:r>
            <a:r>
              <a:rPr lang="en-US" altLang="zh-CN" b="0" i="0" dirty="0">
                <a:solidFill>
                  <a:srgbClr val="222222"/>
                </a:solidFill>
                <a:effectLst/>
                <a:latin typeface="-apple-system"/>
              </a:rPr>
              <a:t>TMB</a:t>
            </a:r>
            <a:r>
              <a:rPr lang="zh-CN" altLang="en-US" b="0" i="0" dirty="0">
                <a:solidFill>
                  <a:srgbClr val="222222"/>
                </a:solidFill>
                <a:effectLst/>
                <a:latin typeface="-apple-system"/>
              </a:rPr>
              <a:t>临界值。</a:t>
            </a:r>
            <a:r>
              <a:rPr lang="zh-CN" altLang="en-US" b="0" i="0" dirty="0">
                <a:solidFill>
                  <a:srgbClr val="000000"/>
                </a:solidFill>
                <a:effectLst/>
                <a:latin typeface="PingFangSC-Regular"/>
              </a:rPr>
              <a:t>因此，他们着眼于顶部</a:t>
            </a:r>
            <a:r>
              <a:rPr lang="en-US" altLang="zh-CN" b="0" i="0" dirty="0">
                <a:solidFill>
                  <a:srgbClr val="000000"/>
                </a:solidFill>
                <a:effectLst/>
                <a:latin typeface="PingFangSC-Regular"/>
              </a:rPr>
              <a:t>20%</a:t>
            </a:r>
            <a:r>
              <a:rPr lang="zh-CN" altLang="en-US" b="0" i="0" dirty="0">
                <a:solidFill>
                  <a:srgbClr val="000000"/>
                </a:solidFill>
                <a:effectLst/>
                <a:latin typeface="PingFangSC-Regular"/>
              </a:rPr>
              <a:t>的</a:t>
            </a:r>
            <a:r>
              <a:rPr lang="en-US" altLang="zh-CN" b="0" i="0" dirty="0">
                <a:solidFill>
                  <a:srgbClr val="000000"/>
                </a:solidFill>
                <a:effectLst/>
                <a:latin typeface="PingFangSC-Regular"/>
              </a:rPr>
              <a:t>TMB</a:t>
            </a:r>
            <a:r>
              <a:rPr lang="zh-CN" altLang="en-US" b="0" i="0" dirty="0">
                <a:solidFill>
                  <a:srgbClr val="000000"/>
                </a:solidFill>
                <a:effectLst/>
                <a:latin typeface="PingFangSC-Regular"/>
              </a:rPr>
              <a:t>范围，试图定义临界值。正如我们所看到的，他们为每种肿瘤类型制定了不同的临界值。然后，他们分析了生存情况。在几乎所有的癌症中，</a:t>
            </a:r>
            <a:r>
              <a:rPr lang="en-US" altLang="zh-CN" b="0" i="0" dirty="0">
                <a:solidFill>
                  <a:srgbClr val="000000"/>
                </a:solidFill>
                <a:effectLst/>
                <a:latin typeface="PingFangSC-Regular"/>
              </a:rPr>
              <a:t>OS</a:t>
            </a:r>
            <a:r>
              <a:rPr lang="zh-CN" altLang="en-US" b="0" i="0" dirty="0">
                <a:solidFill>
                  <a:srgbClr val="000000"/>
                </a:solidFill>
                <a:effectLst/>
                <a:latin typeface="PingFangSC-Regular"/>
              </a:rPr>
              <a:t>都有提高的数字趋势，</a:t>
            </a:r>
            <a:r>
              <a:rPr lang="en-US" altLang="zh-CN" b="0" i="0" dirty="0">
                <a:solidFill>
                  <a:srgbClr val="000000"/>
                </a:solidFill>
                <a:effectLst/>
                <a:latin typeface="PingFangSC-Regular"/>
              </a:rPr>
              <a:t>HR</a:t>
            </a:r>
            <a:r>
              <a:rPr lang="zh-CN" altLang="en-US" b="0" i="0" dirty="0">
                <a:solidFill>
                  <a:srgbClr val="000000"/>
                </a:solidFill>
                <a:effectLst/>
                <a:latin typeface="PingFangSC-Regular"/>
              </a:rPr>
              <a:t>都小于</a:t>
            </a:r>
            <a:r>
              <a:rPr lang="en-US" altLang="zh-CN" b="0" i="0" dirty="0">
                <a:solidFill>
                  <a:srgbClr val="000000"/>
                </a:solidFill>
                <a:effectLst/>
                <a:latin typeface="PingFangSC-Regular"/>
              </a:rPr>
              <a:t>1</a:t>
            </a:r>
            <a:r>
              <a:rPr lang="zh-CN" altLang="en-US" b="0" i="0" dirty="0">
                <a:solidFill>
                  <a:srgbClr val="000000"/>
                </a:solidFill>
                <a:effectLst/>
                <a:latin typeface="PingFangSC-Regular"/>
              </a:rPr>
              <a:t>。因此，需要一种不同的方法来个性化每种肿瘤类型的</a:t>
            </a:r>
            <a:r>
              <a:rPr lang="en-US" altLang="zh-CN" b="0" i="0" dirty="0">
                <a:solidFill>
                  <a:srgbClr val="000000"/>
                </a:solidFill>
                <a:effectLst/>
                <a:latin typeface="PingFangSC-Regular"/>
              </a:rPr>
              <a:t>TMB</a:t>
            </a:r>
            <a:r>
              <a:rPr lang="zh-CN" altLang="en-US" b="0" i="0" dirty="0">
                <a:solidFill>
                  <a:srgbClr val="000000"/>
                </a:solidFill>
                <a:effectLst/>
                <a:latin typeface="PingFangSC-Regular"/>
              </a:rPr>
              <a:t>临界值</a:t>
            </a:r>
            <a:endParaRPr lang="zh-CN" altLang="en-US" dirty="0"/>
          </a:p>
        </p:txBody>
      </p:sp>
    </p:spTree>
    <p:extLst>
      <p:ext uri="{BB962C8B-B14F-4D97-AF65-F5344CB8AC3E}">
        <p14:creationId xmlns:p14="http://schemas.microsoft.com/office/powerpoint/2010/main" val="38217154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000000"/>
                </a:solidFill>
                <a:effectLst/>
                <a:latin typeface="PingFangSC-Regular"/>
              </a:rPr>
              <a:t>另一个即将出现的标志物是</a:t>
            </a:r>
            <a:r>
              <a:rPr lang="en-US" altLang="zh-CN" b="0" i="0" dirty="0">
                <a:solidFill>
                  <a:srgbClr val="000000"/>
                </a:solidFill>
                <a:effectLst/>
                <a:latin typeface="PingFangSC-Regular"/>
              </a:rPr>
              <a:t>DNA</a:t>
            </a:r>
            <a:r>
              <a:rPr lang="zh-CN" altLang="en-US" b="0" i="0" dirty="0">
                <a:solidFill>
                  <a:srgbClr val="000000"/>
                </a:solidFill>
                <a:effectLst/>
                <a:latin typeface="PingFangSC-Regular"/>
              </a:rPr>
              <a:t>修复基因突变，存在其他基因或非</a:t>
            </a:r>
            <a:r>
              <a:rPr lang="en-US" altLang="zh-CN" b="0" i="0" dirty="0">
                <a:solidFill>
                  <a:srgbClr val="000000"/>
                </a:solidFill>
                <a:effectLst/>
                <a:latin typeface="PingFangSC-Regular"/>
              </a:rPr>
              <a:t>MMR DNA</a:t>
            </a:r>
            <a:r>
              <a:rPr lang="zh-CN" altLang="en-US" b="0" i="0" dirty="0">
                <a:solidFill>
                  <a:srgbClr val="000000"/>
                </a:solidFill>
                <a:effectLst/>
                <a:latin typeface="PingFangSC-Regular"/>
              </a:rPr>
              <a:t>修复途径，可能会增加体细胞突变率，并可能有利于或导致具有这些错位的患者更好的免疫检查点抑制反应。最常见的是同源重组错位和核苷酸修复基因等。</a:t>
            </a:r>
            <a:endParaRPr lang="zh-CN" altLang="en-US" dirty="0"/>
          </a:p>
        </p:txBody>
      </p:sp>
    </p:spTree>
    <p:extLst>
      <p:ext uri="{BB962C8B-B14F-4D97-AF65-F5344CB8AC3E}">
        <p14:creationId xmlns:p14="http://schemas.microsoft.com/office/powerpoint/2010/main" val="17781570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000000"/>
                </a:solidFill>
                <a:effectLst/>
                <a:latin typeface="PingFangSC-Regular"/>
              </a:rPr>
              <a:t>这是一项研究</a:t>
            </a:r>
            <a:r>
              <a:rPr lang="en-US" altLang="zh-CN" b="0" i="0" dirty="0">
                <a:solidFill>
                  <a:srgbClr val="000000"/>
                </a:solidFill>
                <a:effectLst/>
                <a:latin typeface="PingFangSC-Regular"/>
              </a:rPr>
              <a:t>--</a:t>
            </a:r>
            <a:r>
              <a:rPr lang="zh-CN" altLang="en-US" b="0" i="0" dirty="0">
                <a:solidFill>
                  <a:srgbClr val="000000"/>
                </a:solidFill>
                <a:effectLst/>
                <a:latin typeface="PingFangSC-Regular"/>
              </a:rPr>
              <a:t>这项研究观察了大量接受免疫检查点抑制剂治疗的患者。对那些具有同源重组和核苷酸切除修复基因的患者进行的亚组分析，结果表明，突变群体远远好于野生型群体，即使排除了</a:t>
            </a:r>
            <a:r>
              <a:rPr lang="en-US" altLang="zh-CN" b="0" i="0" dirty="0">
                <a:solidFill>
                  <a:srgbClr val="000000"/>
                </a:solidFill>
                <a:effectLst/>
                <a:latin typeface="PingFangSC-Regular"/>
              </a:rPr>
              <a:t>MSI-H</a:t>
            </a:r>
            <a:r>
              <a:rPr lang="zh-CN" altLang="en-US" b="0" i="0" dirty="0">
                <a:solidFill>
                  <a:srgbClr val="000000"/>
                </a:solidFill>
                <a:effectLst/>
                <a:latin typeface="PingFangSC-Regular"/>
              </a:rPr>
              <a:t>的患者并调整了</a:t>
            </a:r>
            <a:r>
              <a:rPr lang="en-US" altLang="zh-CN" b="0" i="0" dirty="0">
                <a:solidFill>
                  <a:srgbClr val="000000"/>
                </a:solidFill>
                <a:effectLst/>
                <a:latin typeface="PingFangSC-Regular"/>
              </a:rPr>
              <a:t>TMB</a:t>
            </a:r>
            <a:r>
              <a:rPr lang="zh-CN" altLang="en-US" b="0" i="0" dirty="0">
                <a:solidFill>
                  <a:srgbClr val="000000"/>
                </a:solidFill>
                <a:effectLst/>
                <a:latin typeface="PingFangSC-Regular"/>
              </a:rPr>
              <a:t>后，这种意义仍然是阳性的。因此，这是一项非常好的研究，验证这些研究和当前正在进行的前瞻性研究的必要性。我知道正在进行的研究正在评估免疫疗法在这一特定人群中单独或与</a:t>
            </a:r>
            <a:r>
              <a:rPr lang="en-US" altLang="zh-CN" b="0" i="0" dirty="0">
                <a:solidFill>
                  <a:srgbClr val="000000"/>
                </a:solidFill>
                <a:effectLst/>
                <a:latin typeface="PingFangSC-Regular"/>
              </a:rPr>
              <a:t>PARP</a:t>
            </a:r>
            <a:r>
              <a:rPr lang="zh-CN" altLang="en-US" b="0" i="0" dirty="0">
                <a:solidFill>
                  <a:srgbClr val="000000"/>
                </a:solidFill>
                <a:effectLst/>
                <a:latin typeface="PingFangSC-Regular"/>
              </a:rPr>
              <a:t>抑制剂联合使用的疗效。</a:t>
            </a:r>
            <a:endParaRPr lang="zh-CN" altLang="en-US" dirty="0"/>
          </a:p>
        </p:txBody>
      </p:sp>
    </p:spTree>
    <p:extLst>
      <p:ext uri="{BB962C8B-B14F-4D97-AF65-F5344CB8AC3E}">
        <p14:creationId xmlns:p14="http://schemas.microsoft.com/office/powerpoint/2010/main" val="752896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最后，我将简要谈谈机器学习方法。 正如我们从之前的幻灯片中看到的那样，我们使用的许多生物标志物都不是最佳的，这意味着它们只从患者的一个角度来看</a:t>
            </a:r>
            <a:r>
              <a:rPr lang="en-US" altLang="zh-CN" dirty="0"/>
              <a:t>——</a:t>
            </a:r>
            <a:r>
              <a:rPr lang="zh-CN" altLang="en-US" dirty="0"/>
              <a:t>分子角度，或者临床或病理角度。 在胃肠道恶性肿瘤中，大多数常见的胃肠道恶性肿瘤</a:t>
            </a:r>
            <a:r>
              <a:rPr lang="en-US" altLang="zh-CN" dirty="0"/>
              <a:t>——</a:t>
            </a:r>
            <a:r>
              <a:rPr lang="zh-CN" altLang="en-US" dirty="0"/>
              <a:t>特别是结肠和上消化道肿瘤</a:t>
            </a:r>
            <a:r>
              <a:rPr lang="en-US" altLang="zh-CN" dirty="0"/>
              <a:t>——</a:t>
            </a:r>
            <a:r>
              <a:rPr lang="zh-CN" altLang="en-US" dirty="0"/>
              <a:t>存在许多与临床特征、病理特征、分子和遗传相关的异质性。 我们需要一种机器学习方法，考虑所有这些标志物和因素，得出一个特征或分数，以提供一种更精确的方法来识别可能受益于免疫疗法的人群</a:t>
            </a:r>
            <a:endParaRPr lang="en-US" altLang="zh-CN" dirty="0"/>
          </a:p>
          <a:p>
            <a:r>
              <a:rPr lang="zh-CN" altLang="en-US" dirty="0"/>
              <a:t>例如，</a:t>
            </a:r>
            <a:r>
              <a:rPr lang="en-US" altLang="zh-CN" dirty="0"/>
              <a:t>JITC 2020 </a:t>
            </a:r>
            <a:r>
              <a:rPr lang="zh-CN" altLang="en-US" dirty="0"/>
              <a:t>中的这篇文章表明，当他们使用考虑到经典临床病理和分子遗传因素的多个森林分类器的机器学习方法进行评估时，他们得出了一个 </a:t>
            </a:r>
            <a:r>
              <a:rPr lang="en-US" altLang="zh-CN" dirty="0"/>
              <a:t>IO </a:t>
            </a:r>
            <a:r>
              <a:rPr lang="zh-CN" altLang="en-US" dirty="0"/>
              <a:t>分数。 在中间的图片中，这里的一个小图显示了对 </a:t>
            </a:r>
            <a:r>
              <a:rPr lang="en-US" altLang="zh-CN" dirty="0"/>
              <a:t>IO </a:t>
            </a:r>
            <a:r>
              <a:rPr lang="zh-CN" altLang="en-US" dirty="0"/>
              <a:t>分数贡献最大的 </a:t>
            </a:r>
            <a:r>
              <a:rPr lang="en-US" altLang="zh-CN" dirty="0"/>
              <a:t>25 </a:t>
            </a:r>
            <a:r>
              <a:rPr lang="zh-CN" altLang="en-US" dirty="0"/>
              <a:t>个基因。 他们发现，接受免疫检查点抑制剂治疗的患者 </a:t>
            </a:r>
            <a:r>
              <a:rPr lang="en-US" altLang="zh-CN" dirty="0"/>
              <a:t>IO </a:t>
            </a:r>
            <a:r>
              <a:rPr lang="zh-CN" altLang="en-US" dirty="0"/>
              <a:t>分数越高，效果越好。</a:t>
            </a:r>
            <a:r>
              <a:rPr lang="zh-CN" altLang="en-US" b="0" i="0" dirty="0">
                <a:solidFill>
                  <a:srgbClr val="000000"/>
                </a:solidFill>
                <a:effectLst/>
                <a:latin typeface="PingFangSC-Regular"/>
              </a:rPr>
              <a:t>在</a:t>
            </a:r>
            <a:r>
              <a:rPr lang="en-US" altLang="zh-CN" b="0" i="0" dirty="0">
                <a:solidFill>
                  <a:srgbClr val="000000"/>
                </a:solidFill>
                <a:effectLst/>
                <a:latin typeface="PingFangSC-Regular"/>
              </a:rPr>
              <a:t>PFS</a:t>
            </a:r>
            <a:r>
              <a:rPr lang="zh-CN" altLang="en-US" b="0" i="0" dirty="0">
                <a:solidFill>
                  <a:srgbClr val="000000"/>
                </a:solidFill>
                <a:effectLst/>
                <a:latin typeface="PingFangSC-Regular"/>
              </a:rPr>
              <a:t>和</a:t>
            </a:r>
            <a:r>
              <a:rPr lang="en-US" altLang="zh-CN" b="0" i="0" dirty="0">
                <a:solidFill>
                  <a:srgbClr val="000000"/>
                </a:solidFill>
                <a:effectLst/>
                <a:latin typeface="PingFangSC-Regular"/>
              </a:rPr>
              <a:t>OS</a:t>
            </a:r>
            <a:r>
              <a:rPr lang="zh-CN" altLang="en-US" b="0" i="0" dirty="0">
                <a:solidFill>
                  <a:srgbClr val="000000"/>
                </a:solidFill>
                <a:effectLst/>
                <a:latin typeface="PingFangSC-Regular"/>
              </a:rPr>
              <a:t>方面的</a:t>
            </a:r>
            <a:r>
              <a:rPr lang="en-US" altLang="zh-CN" b="0" i="0" dirty="0">
                <a:solidFill>
                  <a:srgbClr val="000000"/>
                </a:solidFill>
                <a:effectLst/>
                <a:latin typeface="PingFangSC-Regular"/>
              </a:rPr>
              <a:t>HR</a:t>
            </a:r>
            <a:r>
              <a:rPr lang="zh-CN" altLang="en-US" b="0" i="0" dirty="0">
                <a:solidFill>
                  <a:srgbClr val="000000"/>
                </a:solidFill>
                <a:effectLst/>
                <a:latin typeface="PingFangSC-Regular"/>
              </a:rPr>
              <a:t>为</a:t>
            </a:r>
            <a:r>
              <a:rPr lang="en-US" altLang="zh-CN" b="0" i="0" dirty="0">
                <a:solidFill>
                  <a:srgbClr val="000000"/>
                </a:solidFill>
                <a:effectLst/>
                <a:latin typeface="PingFangSC-Regular"/>
              </a:rPr>
              <a:t>0.2</a:t>
            </a:r>
            <a:r>
              <a:rPr lang="zh-CN" altLang="en-US" b="0" i="0" dirty="0">
                <a:solidFill>
                  <a:srgbClr val="000000"/>
                </a:solidFill>
                <a:effectLst/>
                <a:latin typeface="PingFangSC-Regular"/>
              </a:rPr>
              <a:t>，具有显著性。这一点在队列中得到了验证。</a:t>
            </a:r>
            <a:endParaRPr lang="en-US" altLang="zh-CN" b="0" i="0" dirty="0">
              <a:solidFill>
                <a:srgbClr val="000000"/>
              </a:solidFill>
              <a:effectLst/>
              <a:latin typeface="PingFangSC-Regular"/>
            </a:endParaRPr>
          </a:p>
          <a:p>
            <a:r>
              <a:rPr lang="zh-CN" altLang="en-US" dirty="0"/>
              <a:t>因此，我相信，这就是我们将如何在现实世界临床实践中利用标志物的未来，我们需要机器学习方法来得出考虑多个因素的分数</a:t>
            </a:r>
            <a:r>
              <a:rPr lang="en-US" altLang="zh-CN" b="0" i="0" dirty="0">
                <a:solidFill>
                  <a:srgbClr val="000000"/>
                </a:solidFill>
                <a:effectLst/>
                <a:latin typeface="PingFangSC-Regular"/>
              </a:rPr>
              <a:t>,</a:t>
            </a:r>
            <a:r>
              <a:rPr lang="zh-CN" altLang="en-US" b="0" i="0" dirty="0">
                <a:solidFill>
                  <a:srgbClr val="000000"/>
                </a:solidFill>
                <a:effectLst/>
                <a:latin typeface="PingFangSC-Regular"/>
              </a:rPr>
              <a:t>以便更准确地识别或使用针对合适人群的靶向治疗或免疫治疗。</a:t>
            </a:r>
            <a:endParaRPr lang="zh-CN" altLang="en-US" dirty="0"/>
          </a:p>
        </p:txBody>
      </p:sp>
    </p:spTree>
    <p:extLst>
      <p:ext uri="{BB962C8B-B14F-4D97-AF65-F5344CB8AC3E}">
        <p14:creationId xmlns:p14="http://schemas.microsoft.com/office/powerpoint/2010/main" val="41558998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最后总结一下：</a:t>
            </a:r>
            <a:r>
              <a:rPr lang="zh-CN" altLang="en-US" b="0" i="0" dirty="0">
                <a:solidFill>
                  <a:srgbClr val="000000"/>
                </a:solidFill>
                <a:effectLst/>
                <a:latin typeface="PingFangSC-Regular"/>
              </a:rPr>
              <a:t>尽管</a:t>
            </a:r>
            <a:r>
              <a:rPr lang="en-US" altLang="zh-CN" b="0" i="0" dirty="0">
                <a:solidFill>
                  <a:srgbClr val="000000"/>
                </a:solidFill>
                <a:effectLst/>
                <a:latin typeface="PingFangSC-Regular"/>
              </a:rPr>
              <a:t>PD-L1 CPS</a:t>
            </a:r>
            <a:r>
              <a:rPr lang="zh-CN" altLang="en-US" b="0" i="0" dirty="0">
                <a:solidFill>
                  <a:srgbClr val="000000"/>
                </a:solidFill>
                <a:effectLst/>
                <a:latin typeface="PingFangSC-Regular"/>
              </a:rPr>
              <a:t>存在缺陷，但在现实生活中，它是目前最可靠的</a:t>
            </a:r>
            <a:r>
              <a:rPr lang="en-US" altLang="zh-CN" b="0" i="0" dirty="0">
                <a:solidFill>
                  <a:srgbClr val="000000"/>
                </a:solidFill>
                <a:effectLst/>
                <a:latin typeface="PingFangSC-Regular"/>
              </a:rPr>
              <a:t>MSS</a:t>
            </a:r>
            <a:r>
              <a:rPr lang="zh-CN" altLang="en-US" b="0" i="0" dirty="0">
                <a:solidFill>
                  <a:srgbClr val="000000"/>
                </a:solidFill>
                <a:effectLst/>
                <a:latin typeface="PingFangSC-Regular"/>
              </a:rPr>
              <a:t>胃食道肿瘤免疫标志物。</a:t>
            </a:r>
            <a:endParaRPr lang="en-US" altLang="zh-CN" b="0" i="0" dirty="0">
              <a:solidFill>
                <a:srgbClr val="000000"/>
              </a:solidFill>
              <a:effectLst/>
              <a:latin typeface="PingFangSC-Regular"/>
            </a:endParaRPr>
          </a:p>
          <a:p>
            <a:r>
              <a:rPr lang="zh-CN" altLang="en-US" b="0" i="0" dirty="0">
                <a:solidFill>
                  <a:srgbClr val="000000"/>
                </a:solidFill>
                <a:effectLst/>
                <a:latin typeface="PingFangSC-Regular"/>
              </a:rPr>
              <a:t>一些研究支持使用</a:t>
            </a:r>
            <a:r>
              <a:rPr lang="en-US" altLang="zh-CN" b="0" i="0" dirty="0">
                <a:solidFill>
                  <a:srgbClr val="000000"/>
                </a:solidFill>
                <a:effectLst/>
                <a:latin typeface="PingFangSC-Regular"/>
              </a:rPr>
              <a:t>HER2</a:t>
            </a:r>
            <a:r>
              <a:rPr lang="zh-CN" altLang="en-US" b="0" i="0" dirty="0">
                <a:solidFill>
                  <a:srgbClr val="000000"/>
                </a:solidFill>
                <a:effectLst/>
                <a:latin typeface="PingFangSC-Regular"/>
              </a:rPr>
              <a:t>过表达或扩增作为</a:t>
            </a:r>
            <a:r>
              <a:rPr lang="en-US" altLang="zh-CN" b="0" i="0" dirty="0">
                <a:solidFill>
                  <a:srgbClr val="000000"/>
                </a:solidFill>
                <a:effectLst/>
                <a:latin typeface="PingFangSC-Regular"/>
              </a:rPr>
              <a:t>IO</a:t>
            </a:r>
            <a:r>
              <a:rPr lang="zh-CN" altLang="en-US" b="0" i="0" dirty="0">
                <a:solidFill>
                  <a:srgbClr val="000000"/>
                </a:solidFill>
                <a:effectLst/>
                <a:latin typeface="PingFangSC-Regular"/>
              </a:rPr>
              <a:t>生物标志物，特别是在胃食管腺癌中。</a:t>
            </a:r>
            <a:endParaRPr lang="en-US" altLang="zh-CN" b="0" i="0" dirty="0">
              <a:solidFill>
                <a:srgbClr val="000000"/>
              </a:solidFill>
              <a:effectLst/>
              <a:latin typeface="PingFangSC-Regular"/>
            </a:endParaRPr>
          </a:p>
          <a:p>
            <a:pPr algn="l" rtl="0"/>
            <a:r>
              <a:rPr lang="zh-CN" altLang="en-US" dirty="0"/>
              <a:t>需要对其他 胃肠道肿瘤进行进一步研究，以验证 </a:t>
            </a:r>
            <a:r>
              <a:rPr lang="en-US" altLang="zh-CN" dirty="0"/>
              <a:t>HER2 </a:t>
            </a:r>
            <a:r>
              <a:rPr lang="zh-CN" altLang="en-US" dirty="0"/>
              <a:t>作为独立的 </a:t>
            </a:r>
            <a:r>
              <a:rPr lang="en-US" altLang="zh-CN" dirty="0"/>
              <a:t>IO </a:t>
            </a:r>
            <a:r>
              <a:rPr lang="zh-CN" altLang="en-US" dirty="0"/>
              <a:t>生物标志物。</a:t>
            </a:r>
            <a:br>
              <a:rPr lang="en-US" altLang="zh-CN" b="0" i="0" dirty="0">
                <a:solidFill>
                  <a:srgbClr val="FEE972"/>
                </a:solidFill>
                <a:effectLst/>
                <a:latin typeface="Arial" panose="020B0604020202020204" pitchFamily="34" charset="0"/>
              </a:rPr>
            </a:br>
            <a:r>
              <a:rPr lang="zh-CN" altLang="en-US" b="0" i="0" dirty="0">
                <a:solidFill>
                  <a:srgbClr val="333333"/>
                </a:solidFill>
                <a:effectLst/>
                <a:latin typeface="Arial" panose="020B0604020202020204" pitchFamily="34" charset="0"/>
              </a:rPr>
              <a:t>为每种胃肠道肿瘤定义正确的</a:t>
            </a:r>
            <a:r>
              <a:rPr lang="en-US" altLang="zh-CN" b="0" i="0" dirty="0">
                <a:solidFill>
                  <a:srgbClr val="333333"/>
                </a:solidFill>
                <a:effectLst/>
                <a:latin typeface="Arial" panose="020B0604020202020204" pitchFamily="34" charset="0"/>
              </a:rPr>
              <a:t>TMB</a:t>
            </a:r>
            <a:r>
              <a:rPr lang="zh-CN" altLang="en-US" b="0" i="0" dirty="0">
                <a:solidFill>
                  <a:srgbClr val="333333"/>
                </a:solidFill>
                <a:effectLst/>
                <a:latin typeface="Arial" panose="020B0604020202020204" pitchFamily="34" charset="0"/>
              </a:rPr>
              <a:t>临界值是利用</a:t>
            </a:r>
            <a:r>
              <a:rPr lang="en-US" altLang="zh-CN" b="0" i="0" dirty="0">
                <a:solidFill>
                  <a:srgbClr val="333333"/>
                </a:solidFill>
                <a:effectLst/>
                <a:latin typeface="Arial" panose="020B0604020202020204" pitchFamily="34" charset="0"/>
              </a:rPr>
              <a:t>TMB</a:t>
            </a:r>
            <a:r>
              <a:rPr lang="zh-CN" altLang="en-US" b="0" i="0" dirty="0">
                <a:solidFill>
                  <a:srgbClr val="333333"/>
                </a:solidFill>
                <a:effectLst/>
                <a:latin typeface="Arial" panose="020B0604020202020204" pitchFamily="34" charset="0"/>
              </a:rPr>
              <a:t>指导胃肠道恶性肿瘤免疫治疗所需的下一步。</a:t>
            </a:r>
            <a:endParaRPr lang="en-US" altLang="zh-CN" b="0" i="0" dirty="0">
              <a:solidFill>
                <a:srgbClr val="333333"/>
              </a:solidFill>
              <a:effectLst/>
              <a:latin typeface="Arial" panose="020B0604020202020204" pitchFamily="34" charset="0"/>
            </a:endParaRPr>
          </a:p>
          <a:p>
            <a:pPr algn="l" rtl="0"/>
            <a:r>
              <a:rPr lang="zh-CN" altLang="en-US" b="0" i="0" dirty="0">
                <a:solidFill>
                  <a:srgbClr val="333333"/>
                </a:solidFill>
                <a:effectLst/>
                <a:latin typeface="Arial" panose="020B0604020202020204" pitchFamily="34" charset="0"/>
              </a:rPr>
              <a:t>多种新型 </a:t>
            </a:r>
            <a:r>
              <a:rPr lang="en-US" altLang="zh-CN" b="0" i="0" dirty="0">
                <a:solidFill>
                  <a:srgbClr val="333333"/>
                </a:solidFill>
                <a:effectLst/>
                <a:latin typeface="Arial" panose="020B0604020202020204" pitchFamily="34" charset="0"/>
              </a:rPr>
              <a:t>IO </a:t>
            </a:r>
            <a:r>
              <a:rPr lang="zh-CN" altLang="en-US" b="0" i="0" dirty="0">
                <a:solidFill>
                  <a:srgbClr val="333333"/>
                </a:solidFill>
                <a:effectLst/>
                <a:latin typeface="Arial" panose="020B0604020202020204" pitchFamily="34" charset="0"/>
              </a:rPr>
              <a:t>生物标志物即将出现，等待验证和未来研究。 </a:t>
            </a:r>
            <a:endParaRPr lang="en-US" altLang="zh-CN" b="0" i="0">
              <a:solidFill>
                <a:srgbClr val="333333"/>
              </a:solidFill>
              <a:effectLst/>
              <a:latin typeface="Arial" panose="020B0604020202020204" pitchFamily="34" charset="0"/>
            </a:endParaRPr>
          </a:p>
          <a:p>
            <a:pPr algn="l" rtl="0"/>
            <a:r>
              <a:rPr lang="zh-CN" altLang="en-US" b="0" i="0">
                <a:solidFill>
                  <a:srgbClr val="333333"/>
                </a:solidFill>
                <a:effectLst/>
                <a:latin typeface="Arial" panose="020B0604020202020204" pitchFamily="34" charset="0"/>
              </a:rPr>
              <a:t>谢谢</a:t>
            </a:r>
            <a:endParaRPr lang="zh-CN" altLang="en-US" b="0" i="0" dirty="0">
              <a:solidFill>
                <a:srgbClr val="333333"/>
              </a:solidFill>
              <a:effectLst/>
              <a:latin typeface="Arial" panose="020B0604020202020204" pitchFamily="34" charset="0"/>
            </a:endParaRPr>
          </a:p>
          <a:p>
            <a:endParaRPr lang="zh-CN" altLang="en-US" dirty="0"/>
          </a:p>
        </p:txBody>
      </p:sp>
    </p:spTree>
    <p:extLst>
      <p:ext uri="{BB962C8B-B14F-4D97-AF65-F5344CB8AC3E}">
        <p14:creationId xmlns:p14="http://schemas.microsoft.com/office/powerpoint/2010/main" val="659959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这是今天分享的大纲，</a:t>
            </a:r>
            <a:r>
              <a:rPr lang="zh-CN" altLang="en-US" b="0" i="0" dirty="0">
                <a:solidFill>
                  <a:srgbClr val="000000"/>
                </a:solidFill>
                <a:effectLst/>
                <a:latin typeface="PingFangSC-Regular"/>
              </a:rPr>
              <a:t>我将重点介绍临床使用的生物标记物，重点是</a:t>
            </a:r>
            <a:r>
              <a:rPr lang="en-US" altLang="zh-CN" b="0" i="0" dirty="0">
                <a:solidFill>
                  <a:srgbClr val="000000"/>
                </a:solidFill>
                <a:effectLst/>
                <a:latin typeface="PingFangSC-Regular"/>
              </a:rPr>
              <a:t>MSS</a:t>
            </a:r>
            <a:r>
              <a:rPr lang="zh-CN" altLang="en-US" b="0" i="0" dirty="0">
                <a:solidFill>
                  <a:srgbClr val="000000"/>
                </a:solidFill>
                <a:effectLst/>
                <a:latin typeface="PingFangSC-Regular"/>
              </a:rPr>
              <a:t>人群，包括</a:t>
            </a:r>
            <a:r>
              <a:rPr lang="en-US" altLang="zh-CN" b="0" i="0" dirty="0">
                <a:solidFill>
                  <a:srgbClr val="000000"/>
                </a:solidFill>
                <a:effectLst/>
                <a:latin typeface="PingFangSC-Regular"/>
              </a:rPr>
              <a:t>PD-L1</a:t>
            </a:r>
            <a:r>
              <a:rPr lang="zh-CN" altLang="en-US" b="0" i="0" dirty="0">
                <a:solidFill>
                  <a:srgbClr val="000000"/>
                </a:solidFill>
                <a:effectLst/>
                <a:latin typeface="PingFangSC-Regular"/>
              </a:rPr>
              <a:t>表达、</a:t>
            </a:r>
            <a:r>
              <a:rPr lang="en-US" altLang="zh-CN" b="0" i="0" dirty="0">
                <a:solidFill>
                  <a:srgbClr val="000000"/>
                </a:solidFill>
                <a:effectLst/>
                <a:latin typeface="PingFangSC-Regular"/>
              </a:rPr>
              <a:t>HER2</a:t>
            </a:r>
            <a:r>
              <a:rPr lang="zh-CN" altLang="en-US" b="0" i="0" dirty="0">
                <a:solidFill>
                  <a:srgbClr val="000000"/>
                </a:solidFill>
                <a:effectLst/>
                <a:latin typeface="PingFangSC-Regular"/>
              </a:rPr>
              <a:t>过表达和</a:t>
            </a:r>
            <a:r>
              <a:rPr lang="en-US" altLang="zh-CN" b="0" i="0" dirty="0">
                <a:solidFill>
                  <a:srgbClr val="000000"/>
                </a:solidFill>
                <a:effectLst/>
                <a:latin typeface="PingFangSC-Regular"/>
              </a:rPr>
              <a:t>TMB</a:t>
            </a:r>
            <a:r>
              <a:rPr lang="zh-CN" altLang="en-US" b="0" i="0" dirty="0">
                <a:solidFill>
                  <a:srgbClr val="000000"/>
                </a:solidFill>
                <a:effectLst/>
                <a:latin typeface="PingFangSC-Regular"/>
              </a:rPr>
              <a:t>。</a:t>
            </a:r>
            <a:endParaRPr lang="en-US" altLang="zh-CN" b="0" i="0" dirty="0">
              <a:solidFill>
                <a:srgbClr val="000000"/>
              </a:solidFill>
              <a:effectLst/>
              <a:latin typeface="PingFangSC-Regular"/>
            </a:endParaRPr>
          </a:p>
          <a:p>
            <a:r>
              <a:rPr lang="zh-CN" altLang="en-US" b="0" i="0" dirty="0">
                <a:solidFill>
                  <a:srgbClr val="000000"/>
                </a:solidFill>
                <a:effectLst/>
                <a:latin typeface="PingFangSC-Regular"/>
              </a:rPr>
              <a:t>然后，我将简要讨论下一代生物标志物，主要包括</a:t>
            </a:r>
            <a:r>
              <a:rPr lang="en-US" altLang="zh-CN" b="0" i="0" dirty="0">
                <a:solidFill>
                  <a:srgbClr val="000000"/>
                </a:solidFill>
                <a:effectLst/>
                <a:latin typeface="PingFangSC-Regular"/>
              </a:rPr>
              <a:t>DNA</a:t>
            </a:r>
            <a:r>
              <a:rPr lang="zh-CN" altLang="en-US" b="0" i="0" dirty="0">
                <a:solidFill>
                  <a:srgbClr val="000000"/>
                </a:solidFill>
                <a:effectLst/>
                <a:latin typeface="PingFangSC-Regular"/>
              </a:rPr>
              <a:t>修复基因和机器学习方法。</a:t>
            </a:r>
            <a:endParaRPr lang="zh-CN" altLang="en-US" dirty="0"/>
          </a:p>
        </p:txBody>
      </p:sp>
    </p:spTree>
    <p:extLst>
      <p:ext uri="{BB962C8B-B14F-4D97-AF65-F5344CB8AC3E}">
        <p14:creationId xmlns:p14="http://schemas.microsoft.com/office/powerpoint/2010/main" val="624878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000000"/>
                </a:solidFill>
                <a:effectLst/>
                <a:latin typeface="PingFangSC-Regular"/>
              </a:rPr>
              <a:t>现就免疫检查点抑制剂与胃肠道恶性肿瘤的研究进展作一综述。正如我们在表中看到的，大多数常见的胃肠道恶性肿瘤都有多项批准。</a:t>
            </a:r>
            <a:endParaRPr lang="en-US" altLang="zh-CN" b="0" i="0" dirty="0">
              <a:solidFill>
                <a:srgbClr val="000000"/>
              </a:solidFill>
              <a:effectLst/>
              <a:latin typeface="PingFangSC-Regular"/>
            </a:endParaRPr>
          </a:p>
          <a:p>
            <a:r>
              <a:rPr lang="zh-CN" altLang="en-US" b="0" i="0" dirty="0">
                <a:solidFill>
                  <a:srgbClr val="000000"/>
                </a:solidFill>
                <a:effectLst/>
                <a:latin typeface="PingFangSC-Regular"/>
              </a:rPr>
              <a:t> 在 </a:t>
            </a:r>
            <a:r>
              <a:rPr lang="en-US" altLang="zh-CN" b="0" i="0" dirty="0">
                <a:solidFill>
                  <a:srgbClr val="000000"/>
                </a:solidFill>
                <a:effectLst/>
                <a:latin typeface="PingFangSC-Regular"/>
              </a:rPr>
              <a:t>HCC </a:t>
            </a:r>
            <a:r>
              <a:rPr lang="zh-CN" altLang="en-US" b="0" i="0" dirty="0">
                <a:solidFill>
                  <a:srgbClr val="000000"/>
                </a:solidFill>
                <a:effectLst/>
                <a:latin typeface="PingFangSC-Regular"/>
              </a:rPr>
              <a:t>中，免疫检查点抑制剂在一线和二线治疗中获得批准。 </a:t>
            </a:r>
            <a:endParaRPr lang="en-US" altLang="zh-CN" b="0" i="0" dirty="0">
              <a:solidFill>
                <a:srgbClr val="000000"/>
              </a:solidFill>
              <a:effectLst/>
              <a:latin typeface="PingFangSC-Regular"/>
            </a:endParaRPr>
          </a:p>
          <a:p>
            <a:r>
              <a:rPr lang="zh-CN" altLang="en-US" b="0" i="0" dirty="0">
                <a:solidFill>
                  <a:srgbClr val="000000"/>
                </a:solidFill>
                <a:effectLst/>
                <a:latin typeface="PingFangSC-Regular"/>
              </a:rPr>
              <a:t>在结直肠癌中，免疫检查点抑制剂在</a:t>
            </a:r>
            <a:r>
              <a:rPr lang="en-US" altLang="zh-CN" b="0" i="0" dirty="0">
                <a:solidFill>
                  <a:srgbClr val="000000"/>
                </a:solidFill>
                <a:effectLst/>
                <a:latin typeface="PingFangSC-Regular"/>
              </a:rPr>
              <a:t>MSI-H</a:t>
            </a:r>
            <a:r>
              <a:rPr lang="zh-CN" altLang="en-US" b="0" i="0" dirty="0">
                <a:solidFill>
                  <a:srgbClr val="000000"/>
                </a:solidFill>
                <a:effectLst/>
                <a:latin typeface="PingFangSC-Regular"/>
              </a:rPr>
              <a:t>和 </a:t>
            </a:r>
            <a:r>
              <a:rPr lang="en-US" altLang="zh-CN" b="0" i="0" dirty="0">
                <a:solidFill>
                  <a:srgbClr val="000000"/>
                </a:solidFill>
                <a:effectLst/>
                <a:latin typeface="PingFangSC-Regular"/>
              </a:rPr>
              <a:t>TMB</a:t>
            </a:r>
            <a:r>
              <a:rPr lang="zh-CN" altLang="en-US" b="0" i="0" u="sng" dirty="0">
                <a:solidFill>
                  <a:srgbClr val="000000"/>
                </a:solidFill>
                <a:effectLst/>
                <a:latin typeface="PingFangSC-Regular"/>
              </a:rPr>
              <a:t>＞</a:t>
            </a:r>
            <a:r>
              <a:rPr lang="en-US" altLang="zh-CN" b="0" i="0" dirty="0">
                <a:solidFill>
                  <a:srgbClr val="000000"/>
                </a:solidFill>
                <a:effectLst/>
                <a:latin typeface="PingFangSC-Regular"/>
              </a:rPr>
              <a:t>10 </a:t>
            </a:r>
            <a:r>
              <a:rPr lang="zh-CN" altLang="en-US" b="0" i="0" dirty="0">
                <a:solidFill>
                  <a:srgbClr val="000000"/>
                </a:solidFill>
                <a:effectLst/>
                <a:latin typeface="PingFangSC-Regular"/>
              </a:rPr>
              <a:t>的患者中获得批准。 </a:t>
            </a:r>
            <a:endParaRPr lang="en-US" altLang="zh-CN" b="0" i="0" dirty="0">
              <a:solidFill>
                <a:srgbClr val="000000"/>
              </a:solidFill>
              <a:effectLst/>
              <a:latin typeface="PingFangSC-Regular"/>
            </a:endParaRPr>
          </a:p>
          <a:p>
            <a:r>
              <a:rPr lang="zh-CN" altLang="en-US" b="0" i="0" dirty="0">
                <a:solidFill>
                  <a:srgbClr val="000000"/>
                </a:solidFill>
                <a:effectLst/>
                <a:latin typeface="PingFangSC-Regular"/>
              </a:rPr>
              <a:t>然后，在上消化道腺癌患者中， </a:t>
            </a:r>
            <a:r>
              <a:rPr lang="en-US" altLang="zh-CN" b="0" i="0" dirty="0" err="1">
                <a:solidFill>
                  <a:srgbClr val="000000"/>
                </a:solidFill>
                <a:effectLst/>
                <a:latin typeface="PingFangSC-Regular"/>
              </a:rPr>
              <a:t>pembro</a:t>
            </a:r>
            <a:r>
              <a:rPr lang="en-US" altLang="zh-CN" b="0" i="0" dirty="0">
                <a:solidFill>
                  <a:srgbClr val="000000"/>
                </a:solidFill>
                <a:effectLst/>
                <a:latin typeface="PingFangSC-Regular"/>
              </a:rPr>
              <a:t> </a:t>
            </a:r>
            <a:r>
              <a:rPr lang="zh-CN" altLang="en-US" b="0" i="0" dirty="0">
                <a:solidFill>
                  <a:srgbClr val="000000"/>
                </a:solidFill>
                <a:effectLst/>
                <a:latin typeface="PingFangSC-Regular"/>
              </a:rPr>
              <a:t>和 </a:t>
            </a:r>
            <a:r>
              <a:rPr lang="en-US" altLang="zh-CN" b="0" i="0" dirty="0" err="1">
                <a:solidFill>
                  <a:srgbClr val="000000"/>
                </a:solidFill>
                <a:effectLst/>
                <a:latin typeface="PingFangSC-Regular"/>
              </a:rPr>
              <a:t>nivo</a:t>
            </a:r>
            <a:r>
              <a:rPr lang="en-US" altLang="zh-CN" b="0" i="0" dirty="0">
                <a:solidFill>
                  <a:srgbClr val="000000"/>
                </a:solidFill>
                <a:effectLst/>
                <a:latin typeface="PingFangSC-Regular"/>
              </a:rPr>
              <a:t> </a:t>
            </a:r>
            <a:r>
              <a:rPr lang="zh-CN" altLang="en-US" b="0" i="0" dirty="0">
                <a:solidFill>
                  <a:srgbClr val="000000"/>
                </a:solidFill>
                <a:effectLst/>
                <a:latin typeface="PingFangSC-Regular"/>
              </a:rPr>
              <a:t>获批用于一线</a:t>
            </a:r>
            <a:r>
              <a:rPr lang="en-US" altLang="zh-CN" b="0" i="0" dirty="0">
                <a:solidFill>
                  <a:srgbClr val="000000"/>
                </a:solidFill>
                <a:effectLst/>
                <a:latin typeface="PingFangSC-Regular"/>
              </a:rPr>
              <a:t>MSS</a:t>
            </a:r>
            <a:r>
              <a:rPr lang="zh-CN" altLang="en-US" b="0" i="0" dirty="0">
                <a:solidFill>
                  <a:srgbClr val="000000"/>
                </a:solidFill>
                <a:effectLst/>
                <a:latin typeface="PingFangSC-Regular"/>
              </a:rPr>
              <a:t>患者，</a:t>
            </a:r>
            <a:endParaRPr lang="en-US" altLang="zh-CN" b="0" i="0" dirty="0">
              <a:solidFill>
                <a:srgbClr val="000000"/>
              </a:solidFill>
              <a:effectLst/>
              <a:latin typeface="PingFangSC-Regular"/>
            </a:endParaRPr>
          </a:p>
          <a:p>
            <a:r>
              <a:rPr lang="zh-CN" altLang="en-US" b="0" i="0" dirty="0">
                <a:solidFill>
                  <a:srgbClr val="000000"/>
                </a:solidFill>
                <a:effectLst/>
                <a:latin typeface="PingFangSC-Regular"/>
              </a:rPr>
              <a:t>在上消化道鳞癌患者中，免疫检查点抑制剂在一线和二线都有批准。</a:t>
            </a:r>
            <a:endParaRPr lang="en-US" altLang="zh-CN" b="0" i="0" dirty="0">
              <a:solidFill>
                <a:srgbClr val="000000"/>
              </a:solidFill>
              <a:effectLst/>
              <a:latin typeface="PingFangSC-Regular"/>
            </a:endParaRPr>
          </a:p>
          <a:p>
            <a:r>
              <a:rPr lang="en-US" altLang="zh-CN" dirty="0"/>
              <a:t>pembrolizumab </a:t>
            </a:r>
            <a:r>
              <a:rPr lang="zh-CN" altLang="en-US" dirty="0"/>
              <a:t>在所有 </a:t>
            </a:r>
            <a:r>
              <a:rPr lang="en-US" altLang="zh-CN" dirty="0"/>
              <a:t>GI </a:t>
            </a:r>
            <a:r>
              <a:rPr lang="zh-CN" altLang="en-US" dirty="0"/>
              <a:t>恶性肿瘤和其他类型肿瘤患者中，主要选择用于 </a:t>
            </a:r>
            <a:r>
              <a:rPr lang="en-US" altLang="zh-CN" dirty="0"/>
              <a:t>MSI -H</a:t>
            </a:r>
            <a:r>
              <a:rPr lang="zh-CN" altLang="en-US" dirty="0"/>
              <a:t>和</a:t>
            </a:r>
            <a:r>
              <a:rPr lang="en-US" altLang="zh-CN" dirty="0" err="1"/>
              <a:t>dMMR</a:t>
            </a:r>
            <a:r>
              <a:rPr lang="zh-CN" altLang="en-US" dirty="0"/>
              <a:t>，或 </a:t>
            </a:r>
            <a:r>
              <a:rPr lang="en-US" altLang="zh-CN" b="0" i="0" dirty="0">
                <a:solidFill>
                  <a:srgbClr val="000000"/>
                </a:solidFill>
                <a:effectLst/>
                <a:latin typeface="PingFangSC-Regular"/>
              </a:rPr>
              <a:t>TMB</a:t>
            </a:r>
            <a:r>
              <a:rPr lang="zh-CN" altLang="en-US" b="0" i="0" u="sng" dirty="0">
                <a:solidFill>
                  <a:srgbClr val="000000"/>
                </a:solidFill>
                <a:effectLst/>
                <a:latin typeface="PingFangSC-Regular"/>
              </a:rPr>
              <a:t>＞</a:t>
            </a:r>
            <a:r>
              <a:rPr lang="en-US" altLang="zh-CN" b="0" i="0" dirty="0">
                <a:solidFill>
                  <a:srgbClr val="000000"/>
                </a:solidFill>
                <a:effectLst/>
                <a:latin typeface="PingFangSC-Regular"/>
              </a:rPr>
              <a:t>10 </a:t>
            </a:r>
            <a:r>
              <a:rPr lang="zh-CN" altLang="en-US" b="0" i="0" dirty="0">
                <a:solidFill>
                  <a:srgbClr val="000000"/>
                </a:solidFill>
                <a:effectLst/>
                <a:latin typeface="PingFangSC-Regular"/>
              </a:rPr>
              <a:t>的患者</a:t>
            </a:r>
            <a:r>
              <a:rPr lang="zh-CN" altLang="en-US" dirty="0"/>
              <a:t>。</a:t>
            </a:r>
          </a:p>
        </p:txBody>
      </p:sp>
    </p:spTree>
    <p:extLst>
      <p:ext uri="{BB962C8B-B14F-4D97-AF65-F5344CB8AC3E}">
        <p14:creationId xmlns:p14="http://schemas.microsoft.com/office/powerpoint/2010/main" val="1928267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因此，从 </a:t>
            </a:r>
            <a:r>
              <a:rPr lang="en-US" altLang="zh-CN" dirty="0"/>
              <a:t>PD-L1 </a:t>
            </a:r>
            <a:r>
              <a:rPr lang="zh-CN" altLang="en-US" dirty="0"/>
              <a:t>表达作为这里的第一个 </a:t>
            </a:r>
            <a:r>
              <a:rPr lang="en-US" altLang="zh-CN" dirty="0"/>
              <a:t>I-O </a:t>
            </a:r>
            <a:r>
              <a:rPr lang="zh-CN" altLang="en-US" dirty="0"/>
              <a:t>生物标志物，这是一个复杂的问题，因为 </a:t>
            </a:r>
            <a:r>
              <a:rPr lang="en-US" altLang="zh-CN" dirty="0"/>
              <a:t>PD-L1 </a:t>
            </a:r>
            <a:r>
              <a:rPr lang="zh-CN" altLang="en-US" dirty="0"/>
              <a:t>的表达可以通过不同的方法和不同的分析进行量化。</a:t>
            </a:r>
            <a:endParaRPr lang="en-US" altLang="zh-CN" dirty="0"/>
          </a:p>
          <a:p>
            <a:r>
              <a:rPr lang="zh-CN" altLang="en-US" b="0" i="0" dirty="0">
                <a:solidFill>
                  <a:srgbClr val="000000"/>
                </a:solidFill>
                <a:effectLst/>
                <a:latin typeface="PingFangSC-Regular"/>
              </a:rPr>
              <a:t>这是三种常用的分析方法，</a:t>
            </a:r>
            <a:r>
              <a:rPr lang="en-US" altLang="zh-CN" b="0" i="0" dirty="0">
                <a:solidFill>
                  <a:srgbClr val="000000"/>
                </a:solidFill>
                <a:effectLst/>
                <a:latin typeface="PingFangSC-Regular"/>
              </a:rPr>
              <a:t>TPS</a:t>
            </a:r>
            <a:r>
              <a:rPr lang="zh-CN" altLang="en-US" b="0" i="0" dirty="0">
                <a:solidFill>
                  <a:srgbClr val="000000"/>
                </a:solidFill>
                <a:effectLst/>
                <a:latin typeface="PingFangSC-Regular"/>
              </a:rPr>
              <a:t>观察</a:t>
            </a:r>
            <a:r>
              <a:rPr lang="zh-CN" altLang="en-US" b="0" i="0" dirty="0">
                <a:solidFill>
                  <a:srgbClr val="000000"/>
                </a:solidFill>
                <a:effectLst/>
                <a:latin typeface="system-ui"/>
              </a:rPr>
              <a:t>肿瘤细胞（</a:t>
            </a:r>
            <a:r>
              <a:rPr lang="en-US" altLang="zh-CN" b="0" i="0" dirty="0">
                <a:solidFill>
                  <a:srgbClr val="000000"/>
                </a:solidFill>
                <a:effectLst/>
                <a:latin typeface="system-ui"/>
              </a:rPr>
              <a:t>TC</a:t>
            </a:r>
            <a:r>
              <a:rPr lang="zh-CN" altLang="en-US" b="0" i="0" dirty="0">
                <a:solidFill>
                  <a:srgbClr val="000000"/>
                </a:solidFill>
                <a:effectLst/>
                <a:latin typeface="system-ui"/>
              </a:rPr>
              <a:t>）表面</a:t>
            </a:r>
            <a:r>
              <a:rPr lang="en-US" altLang="zh-CN" b="0" i="0" dirty="0">
                <a:solidFill>
                  <a:srgbClr val="000000"/>
                </a:solidFill>
                <a:effectLst/>
                <a:latin typeface="system-ui"/>
              </a:rPr>
              <a:t>PD-L1</a:t>
            </a:r>
            <a:r>
              <a:rPr lang="zh-CN" altLang="en-US" b="0" i="0" dirty="0">
                <a:solidFill>
                  <a:srgbClr val="000000"/>
                </a:solidFill>
                <a:effectLst/>
                <a:latin typeface="system-ui"/>
              </a:rPr>
              <a:t>表达情况</a:t>
            </a:r>
            <a:r>
              <a:rPr lang="zh-CN" altLang="en-US" b="0" i="0" dirty="0">
                <a:solidFill>
                  <a:srgbClr val="000000"/>
                </a:solidFill>
                <a:effectLst/>
                <a:latin typeface="PingFangSC-Regular"/>
              </a:rPr>
              <a:t>，</a:t>
            </a:r>
            <a:r>
              <a:rPr lang="en-US" altLang="zh-CN" b="1" i="0" dirty="0">
                <a:solidFill>
                  <a:srgbClr val="000000"/>
                </a:solidFill>
                <a:effectLst/>
                <a:latin typeface="system-ui"/>
              </a:rPr>
              <a:t>IC</a:t>
            </a:r>
            <a:r>
              <a:rPr lang="zh-CN" altLang="en-US" b="1" i="0" dirty="0">
                <a:solidFill>
                  <a:srgbClr val="000000"/>
                </a:solidFill>
                <a:effectLst/>
                <a:latin typeface="system-ui"/>
              </a:rPr>
              <a:t>是单纯观察</a:t>
            </a:r>
            <a:r>
              <a:rPr lang="zh-CN" altLang="en-US" b="0" i="0" dirty="0">
                <a:solidFill>
                  <a:srgbClr val="000000"/>
                </a:solidFill>
                <a:effectLst/>
                <a:latin typeface="system-ui"/>
              </a:rPr>
              <a:t>免疫细胞（</a:t>
            </a:r>
            <a:r>
              <a:rPr lang="en-US" altLang="zh-CN" b="0" i="0" dirty="0">
                <a:solidFill>
                  <a:srgbClr val="000000"/>
                </a:solidFill>
                <a:effectLst/>
                <a:latin typeface="system-ui"/>
              </a:rPr>
              <a:t>IC</a:t>
            </a:r>
            <a:r>
              <a:rPr lang="zh-CN" altLang="en-US" b="0" i="0" dirty="0">
                <a:solidFill>
                  <a:srgbClr val="000000"/>
                </a:solidFill>
                <a:effectLst/>
                <a:latin typeface="system-ui"/>
              </a:rPr>
              <a:t>）表面的</a:t>
            </a:r>
            <a:r>
              <a:rPr lang="en-US" altLang="zh-CN" b="0" i="0" dirty="0">
                <a:solidFill>
                  <a:srgbClr val="000000"/>
                </a:solidFill>
                <a:effectLst/>
                <a:latin typeface="system-ui"/>
              </a:rPr>
              <a:t>PD-L1</a:t>
            </a:r>
            <a:r>
              <a:rPr lang="zh-CN" altLang="en-US" b="0" i="0" dirty="0">
                <a:solidFill>
                  <a:srgbClr val="000000"/>
                </a:solidFill>
                <a:effectLst/>
                <a:latin typeface="PingFangSC-Regular"/>
              </a:rPr>
              <a:t>表达情况，</a:t>
            </a:r>
            <a:endParaRPr lang="en-US" altLang="zh-CN" b="0" i="0" dirty="0">
              <a:solidFill>
                <a:srgbClr val="000000"/>
              </a:solidFill>
              <a:effectLst/>
              <a:latin typeface="PingFangSC-Regular"/>
            </a:endParaRPr>
          </a:p>
          <a:p>
            <a:r>
              <a:rPr lang="en-US" altLang="zh-CN" b="0" i="0" dirty="0">
                <a:solidFill>
                  <a:srgbClr val="000000"/>
                </a:solidFill>
                <a:effectLst/>
                <a:latin typeface="system-ui"/>
              </a:rPr>
              <a:t>CPS</a:t>
            </a:r>
            <a:r>
              <a:rPr lang="zh-CN" altLang="en-US" b="0" i="0" dirty="0">
                <a:solidFill>
                  <a:srgbClr val="000000"/>
                </a:solidFill>
                <a:effectLst/>
                <a:latin typeface="system-ui"/>
              </a:rPr>
              <a:t>是综合膜染色阳性的肿瘤细胞，与肿瘤细胞直接相关的淋巴、巨噬细胞数量，相对于肿瘤细胞（至少</a:t>
            </a:r>
            <a:r>
              <a:rPr lang="en-US" altLang="zh-CN" b="0" i="0" dirty="0">
                <a:solidFill>
                  <a:srgbClr val="000000"/>
                </a:solidFill>
                <a:effectLst/>
                <a:latin typeface="system-ui"/>
              </a:rPr>
              <a:t>100</a:t>
            </a:r>
            <a:r>
              <a:rPr lang="zh-CN" altLang="en-US" b="0" i="0" dirty="0">
                <a:solidFill>
                  <a:srgbClr val="000000"/>
                </a:solidFill>
                <a:effectLst/>
                <a:latin typeface="system-ui"/>
              </a:rPr>
              <a:t>个）的比例分数，</a:t>
            </a:r>
            <a:r>
              <a:rPr lang="zh-CN" altLang="en-US" b="0" i="0" dirty="0">
                <a:solidFill>
                  <a:srgbClr val="000000"/>
                </a:solidFill>
                <a:effectLst/>
                <a:latin typeface="PingFangSC-Regular"/>
              </a:rPr>
              <a:t>我们正在以更全面的方式观察肿瘤微环境，计算免疫细胞和肿瘤细胞的表达。这是在具有重大意义研究中使用和验证最多的一种分析方法。。</a:t>
            </a:r>
            <a:endParaRPr lang="zh-CN" altLang="en-US" dirty="0"/>
          </a:p>
        </p:txBody>
      </p:sp>
    </p:spTree>
    <p:extLst>
      <p:ext uri="{BB962C8B-B14F-4D97-AF65-F5344CB8AC3E}">
        <p14:creationId xmlns:p14="http://schemas.microsoft.com/office/powerpoint/2010/main" val="1529086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000000"/>
                </a:solidFill>
                <a:effectLst/>
                <a:latin typeface="PingFangSC-Regular"/>
              </a:rPr>
              <a:t>我们来看看评估</a:t>
            </a:r>
            <a:r>
              <a:rPr lang="en-US" altLang="zh-CN" b="0" i="0" dirty="0">
                <a:solidFill>
                  <a:srgbClr val="000000"/>
                </a:solidFill>
                <a:effectLst/>
                <a:latin typeface="PingFangSC-Regular"/>
              </a:rPr>
              <a:t>PD-L1 CPS</a:t>
            </a:r>
            <a:r>
              <a:rPr lang="zh-CN" altLang="en-US" b="0" i="0" dirty="0">
                <a:solidFill>
                  <a:srgbClr val="000000"/>
                </a:solidFill>
                <a:effectLst/>
                <a:latin typeface="PingFangSC-Regular"/>
              </a:rPr>
              <a:t>的研究</a:t>
            </a:r>
            <a:r>
              <a:rPr lang="en-US" altLang="zh-CN" b="0" i="0" dirty="0">
                <a:solidFill>
                  <a:srgbClr val="000000"/>
                </a:solidFill>
                <a:effectLst/>
                <a:latin typeface="PingFangSC-Regular"/>
              </a:rPr>
              <a:t>---</a:t>
            </a:r>
            <a:r>
              <a:rPr lang="zh-CN" altLang="en-US" b="0" i="0" dirty="0">
                <a:solidFill>
                  <a:srgbClr val="000000"/>
                </a:solidFill>
                <a:effectLst/>
                <a:latin typeface="PingFangSC-Regular"/>
              </a:rPr>
              <a:t>从上消化道肿瘤的一线治疗开始，评估</a:t>
            </a:r>
            <a:r>
              <a:rPr lang="en-US" altLang="zh-CN" b="0" i="0" dirty="0">
                <a:solidFill>
                  <a:srgbClr val="000000"/>
                </a:solidFill>
                <a:effectLst/>
                <a:latin typeface="PingFangSC-Regular"/>
              </a:rPr>
              <a:t>PD-L1 CPS</a:t>
            </a:r>
            <a:r>
              <a:rPr lang="zh-CN" altLang="en-US" b="0" i="0" dirty="0">
                <a:solidFill>
                  <a:srgbClr val="000000"/>
                </a:solidFill>
                <a:effectLst/>
                <a:latin typeface="PingFangSC-Regular"/>
              </a:rPr>
              <a:t>作为</a:t>
            </a:r>
            <a:r>
              <a:rPr lang="en-US" altLang="zh-CN" b="0" i="0" dirty="0">
                <a:solidFill>
                  <a:srgbClr val="000000"/>
                </a:solidFill>
                <a:effectLst/>
                <a:latin typeface="PingFangSC-Regular"/>
              </a:rPr>
              <a:t>I-O</a:t>
            </a:r>
            <a:r>
              <a:rPr lang="zh-CN" altLang="en-US" b="0" i="0" dirty="0">
                <a:solidFill>
                  <a:srgbClr val="000000"/>
                </a:solidFill>
                <a:effectLst/>
                <a:latin typeface="PingFangSC-Regular"/>
              </a:rPr>
              <a:t>生物标记物。</a:t>
            </a:r>
            <a:endParaRPr lang="en-US" altLang="zh-CN" b="0" i="0" dirty="0">
              <a:solidFill>
                <a:srgbClr val="000000"/>
              </a:solidFill>
              <a:effectLst/>
              <a:latin typeface="PingFangSC-Regular"/>
            </a:endParaRPr>
          </a:p>
          <a:p>
            <a:r>
              <a:rPr lang="zh-CN" altLang="en-US" b="0" i="0" dirty="0">
                <a:solidFill>
                  <a:srgbClr val="000000"/>
                </a:solidFill>
                <a:effectLst/>
                <a:latin typeface="PingFangSC-Regular"/>
              </a:rPr>
              <a:t>在</a:t>
            </a:r>
            <a:r>
              <a:rPr lang="en-US" altLang="zh-CN" b="0" i="0" dirty="0">
                <a:solidFill>
                  <a:srgbClr val="000000"/>
                </a:solidFill>
                <a:effectLst/>
                <a:latin typeface="PingFangSC-Regular"/>
              </a:rPr>
              <a:t>Checkmate 649</a:t>
            </a:r>
            <a:r>
              <a:rPr lang="zh-CN" altLang="en-US" b="0" i="0" dirty="0">
                <a:solidFill>
                  <a:srgbClr val="000000"/>
                </a:solidFill>
                <a:effectLst/>
                <a:latin typeface="PingFangSC-Regular"/>
              </a:rPr>
              <a:t>研究中，</a:t>
            </a:r>
            <a:r>
              <a:rPr lang="en-US" altLang="zh-CN" b="0" i="0" dirty="0">
                <a:solidFill>
                  <a:srgbClr val="000000"/>
                </a:solidFill>
                <a:effectLst/>
                <a:latin typeface="PingFangSC-Regular"/>
              </a:rPr>
              <a:t>nivolumab </a:t>
            </a:r>
            <a:r>
              <a:rPr lang="zh-CN" altLang="en-US" b="0" i="0" dirty="0">
                <a:solidFill>
                  <a:srgbClr val="000000"/>
                </a:solidFill>
                <a:effectLst/>
                <a:latin typeface="PingFangSC-Regular"/>
              </a:rPr>
              <a:t>和化疗被批准用于胃</a:t>
            </a:r>
            <a:r>
              <a:rPr lang="en-US" altLang="zh-CN" b="0" i="0" dirty="0">
                <a:solidFill>
                  <a:srgbClr val="000000"/>
                </a:solidFill>
                <a:effectLst/>
                <a:latin typeface="PingFangSC-Regular"/>
              </a:rPr>
              <a:t>-</a:t>
            </a:r>
            <a:r>
              <a:rPr lang="zh-CN" altLang="en-US" b="0" i="0" dirty="0">
                <a:solidFill>
                  <a:srgbClr val="000000"/>
                </a:solidFill>
                <a:effectLst/>
                <a:latin typeface="PingFangSC-Regular"/>
              </a:rPr>
              <a:t>胃食管连接部腺癌患者，我们看到</a:t>
            </a:r>
            <a:r>
              <a:rPr lang="en-US" altLang="zh-CN" b="0" i="0" dirty="0">
                <a:solidFill>
                  <a:srgbClr val="000000"/>
                </a:solidFill>
                <a:effectLst/>
                <a:latin typeface="PingFangSC-Regular"/>
              </a:rPr>
              <a:t>OS</a:t>
            </a:r>
            <a:r>
              <a:rPr lang="zh-CN" altLang="en-US" b="0" i="0" dirty="0">
                <a:solidFill>
                  <a:srgbClr val="000000"/>
                </a:solidFill>
                <a:effectLst/>
                <a:latin typeface="PingFangSC-Regular"/>
              </a:rPr>
              <a:t>从总体人群到 </a:t>
            </a:r>
            <a:r>
              <a:rPr lang="en-US" altLang="zh-CN" b="0" i="0" dirty="0">
                <a:solidFill>
                  <a:srgbClr val="3E3E3E"/>
                </a:solidFill>
                <a:effectLst/>
                <a:latin typeface="system-ui"/>
              </a:rPr>
              <a:t>CPS≥1</a:t>
            </a:r>
            <a:r>
              <a:rPr lang="en-US" altLang="zh-CN" b="0" i="0" dirty="0">
                <a:solidFill>
                  <a:srgbClr val="000000"/>
                </a:solidFill>
                <a:effectLst/>
                <a:latin typeface="PingFangSC-Regular"/>
              </a:rPr>
              <a:t> </a:t>
            </a:r>
            <a:r>
              <a:rPr lang="zh-CN" altLang="en-US" b="0" i="0" dirty="0">
                <a:solidFill>
                  <a:srgbClr val="000000"/>
                </a:solidFill>
                <a:effectLst/>
                <a:latin typeface="PingFangSC-Regular"/>
              </a:rPr>
              <a:t>和</a:t>
            </a:r>
            <a:r>
              <a:rPr lang="en-US" altLang="zh-CN" b="0" i="0" dirty="0">
                <a:solidFill>
                  <a:srgbClr val="3E3E3E"/>
                </a:solidFill>
                <a:effectLst/>
                <a:latin typeface="system-ui"/>
              </a:rPr>
              <a:t>CPS≥5</a:t>
            </a:r>
            <a:r>
              <a:rPr lang="zh-CN" altLang="en-US" b="0" i="0" dirty="0">
                <a:solidFill>
                  <a:srgbClr val="000000"/>
                </a:solidFill>
                <a:effectLst/>
                <a:latin typeface="PingFangSC-Regular"/>
              </a:rPr>
              <a:t>的人群中。</a:t>
            </a:r>
            <a:endParaRPr lang="en-US" altLang="zh-CN" b="0" i="0" dirty="0">
              <a:solidFill>
                <a:srgbClr val="000000"/>
              </a:solidFill>
              <a:effectLst/>
              <a:latin typeface="PingFangSC-Regular"/>
            </a:endParaRPr>
          </a:p>
          <a:p>
            <a:r>
              <a:rPr lang="zh-CN" altLang="en-US" b="0" i="0" dirty="0">
                <a:solidFill>
                  <a:srgbClr val="000000"/>
                </a:solidFill>
                <a:effectLst/>
                <a:latin typeface="PingFangSC-Regular"/>
              </a:rPr>
              <a:t> </a:t>
            </a:r>
            <a:r>
              <a:rPr lang="en-US" altLang="zh-CN" b="0" i="0" dirty="0">
                <a:solidFill>
                  <a:srgbClr val="000000"/>
                </a:solidFill>
                <a:effectLst/>
                <a:latin typeface="PingFangSC-Regular"/>
              </a:rPr>
              <a:t>HR</a:t>
            </a:r>
            <a:r>
              <a:rPr lang="zh-CN" altLang="en-US" b="0" i="0" dirty="0">
                <a:solidFill>
                  <a:srgbClr val="000000"/>
                </a:solidFill>
                <a:effectLst/>
                <a:latin typeface="PingFangSC-Regular"/>
              </a:rPr>
              <a:t>从 </a:t>
            </a:r>
            <a:r>
              <a:rPr lang="en-US" altLang="zh-CN" b="0" i="0" dirty="0">
                <a:solidFill>
                  <a:srgbClr val="000000"/>
                </a:solidFill>
                <a:effectLst/>
                <a:latin typeface="PingFangSC-Regular"/>
              </a:rPr>
              <a:t>0.8 </a:t>
            </a:r>
            <a:r>
              <a:rPr lang="zh-CN" altLang="en-US" b="0" i="0" dirty="0">
                <a:solidFill>
                  <a:srgbClr val="000000"/>
                </a:solidFill>
                <a:effectLst/>
                <a:latin typeface="PingFangSC-Regular"/>
              </a:rPr>
              <a:t>变成</a:t>
            </a:r>
            <a:r>
              <a:rPr lang="en-US" altLang="zh-CN" b="0" i="0" dirty="0">
                <a:solidFill>
                  <a:srgbClr val="000000"/>
                </a:solidFill>
                <a:effectLst/>
                <a:latin typeface="PingFangSC-Regular"/>
              </a:rPr>
              <a:t>0.77</a:t>
            </a:r>
            <a:r>
              <a:rPr lang="zh-CN" altLang="en-US" b="0" i="0" dirty="0">
                <a:solidFill>
                  <a:srgbClr val="000000"/>
                </a:solidFill>
                <a:effectLst/>
                <a:latin typeface="PingFangSC-Regular"/>
              </a:rPr>
              <a:t>，再到 </a:t>
            </a:r>
            <a:r>
              <a:rPr lang="en-US" altLang="zh-CN" b="0" i="0" dirty="0">
                <a:solidFill>
                  <a:srgbClr val="000000"/>
                </a:solidFill>
                <a:effectLst/>
                <a:latin typeface="PingFangSC-Regular"/>
              </a:rPr>
              <a:t>0.71</a:t>
            </a:r>
            <a:r>
              <a:rPr lang="zh-CN" altLang="en-US" b="0" i="0" dirty="0">
                <a:solidFill>
                  <a:srgbClr val="000000"/>
                </a:solidFill>
                <a:effectLst/>
                <a:latin typeface="PingFangSC-Regular"/>
              </a:rPr>
              <a:t>。 我们更关注 </a:t>
            </a:r>
            <a:r>
              <a:rPr lang="en-US" altLang="zh-CN" b="0" i="0" dirty="0">
                <a:solidFill>
                  <a:srgbClr val="000000"/>
                </a:solidFill>
                <a:effectLst/>
                <a:latin typeface="PingFangSC-Regular"/>
              </a:rPr>
              <a:t>CPS &lt;1 </a:t>
            </a:r>
            <a:r>
              <a:rPr lang="zh-CN" altLang="en-US" b="0" i="0" dirty="0">
                <a:solidFill>
                  <a:srgbClr val="000000"/>
                </a:solidFill>
                <a:effectLst/>
                <a:latin typeface="PingFangSC-Regular"/>
              </a:rPr>
              <a:t>和</a:t>
            </a:r>
            <a:r>
              <a:rPr lang="en-US" altLang="zh-CN" b="0" i="0" dirty="0">
                <a:solidFill>
                  <a:srgbClr val="000000"/>
                </a:solidFill>
                <a:effectLst/>
                <a:latin typeface="PingFangSC-Regular"/>
              </a:rPr>
              <a:t>CPS&lt;</a:t>
            </a:r>
            <a:r>
              <a:rPr lang="zh-CN" altLang="en-US" b="0" i="0" dirty="0">
                <a:solidFill>
                  <a:srgbClr val="000000"/>
                </a:solidFill>
                <a:effectLst/>
                <a:latin typeface="PingFangSC-Regular"/>
              </a:rPr>
              <a:t> </a:t>
            </a:r>
            <a:r>
              <a:rPr lang="en-US" altLang="zh-CN" b="0" i="0" dirty="0">
                <a:solidFill>
                  <a:srgbClr val="000000"/>
                </a:solidFill>
                <a:effectLst/>
                <a:latin typeface="PingFangSC-Regular"/>
              </a:rPr>
              <a:t>5 </a:t>
            </a:r>
            <a:r>
              <a:rPr lang="zh-CN" altLang="en-US" b="0" i="0" dirty="0">
                <a:solidFill>
                  <a:srgbClr val="000000"/>
                </a:solidFill>
                <a:effectLst/>
                <a:latin typeface="PingFangSC-Regular"/>
              </a:rPr>
              <a:t>的患者。</a:t>
            </a:r>
            <a:endParaRPr lang="en-US" altLang="zh-CN" b="0" i="0" dirty="0">
              <a:solidFill>
                <a:srgbClr val="000000"/>
              </a:solidFill>
              <a:effectLst/>
              <a:latin typeface="PingFangSC-Regular"/>
            </a:endParaRPr>
          </a:p>
          <a:p>
            <a:r>
              <a:rPr lang="zh-CN" altLang="en-US" dirty="0"/>
              <a:t>这里的</a:t>
            </a:r>
            <a:r>
              <a:rPr lang="en-US" altLang="zh-CN" dirty="0"/>
              <a:t>HR </a:t>
            </a:r>
            <a:r>
              <a:rPr lang="zh-CN" altLang="en-US" dirty="0"/>
              <a:t>表明当我们选择 </a:t>
            </a:r>
            <a:r>
              <a:rPr lang="en-US" altLang="zh-CN" dirty="0"/>
              <a:t>CPS </a:t>
            </a:r>
            <a:r>
              <a:rPr lang="zh-CN" altLang="en-US" dirty="0"/>
              <a:t>高的人群，该生物标志物确实选出了受益于免疫疗法的人群。</a:t>
            </a:r>
          </a:p>
        </p:txBody>
      </p:sp>
    </p:spTree>
    <p:extLst>
      <p:ext uri="{BB962C8B-B14F-4D97-AF65-F5344CB8AC3E}">
        <p14:creationId xmlns:p14="http://schemas.microsoft.com/office/powerpoint/2010/main" val="1717386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同样，在另一项</a:t>
            </a:r>
            <a:r>
              <a:rPr lang="en-US" altLang="zh-CN" dirty="0"/>
              <a:t>KEYNOTE-062</a:t>
            </a:r>
            <a:r>
              <a:rPr lang="zh-CN" altLang="en-US" dirty="0"/>
              <a:t>前线研究 中，该研究比较了 </a:t>
            </a:r>
            <a:r>
              <a:rPr lang="en-US" altLang="zh-CN" dirty="0" err="1"/>
              <a:t>pembro</a:t>
            </a:r>
            <a:r>
              <a:rPr lang="zh-CN" altLang="en-US" dirty="0"/>
              <a:t>单药与化疗，或 </a:t>
            </a:r>
            <a:r>
              <a:rPr lang="en-US" altLang="zh-CN" dirty="0" err="1"/>
              <a:t>pembro</a:t>
            </a:r>
            <a:r>
              <a:rPr lang="zh-CN" altLang="en-US" dirty="0"/>
              <a:t>联合</a:t>
            </a:r>
            <a:r>
              <a:rPr lang="en-US" altLang="zh-CN" dirty="0"/>
              <a:t>chemo </a:t>
            </a:r>
            <a:r>
              <a:rPr lang="zh-CN" altLang="en-US" dirty="0"/>
              <a:t>与化疗的疗效，正如我们在这里看到的那样，</a:t>
            </a:r>
            <a:r>
              <a:rPr lang="zh-CN" altLang="en-US" b="0" i="0" dirty="0">
                <a:solidFill>
                  <a:srgbClr val="444444"/>
                </a:solidFill>
                <a:effectLst/>
                <a:latin typeface="Helvetica Neue"/>
              </a:rPr>
              <a:t>对于</a:t>
            </a:r>
            <a:r>
              <a:rPr lang="en-US" altLang="zh-CN" b="0" i="0" dirty="0">
                <a:solidFill>
                  <a:srgbClr val="444444"/>
                </a:solidFill>
                <a:effectLst/>
                <a:latin typeface="Helvetica Neue"/>
              </a:rPr>
              <a:t>PD-L1 CPS≥10</a:t>
            </a:r>
            <a:r>
              <a:rPr lang="zh-CN" altLang="en-US" b="0" i="0" dirty="0">
                <a:solidFill>
                  <a:srgbClr val="444444"/>
                </a:solidFill>
                <a:effectLst/>
                <a:latin typeface="Helvetica Neue"/>
              </a:rPr>
              <a:t>的患者，结果</a:t>
            </a:r>
            <a:r>
              <a:rPr lang="zh-CN" altLang="en-US" dirty="0"/>
              <a:t>类似于 </a:t>
            </a:r>
            <a:r>
              <a:rPr lang="en-US" altLang="zh-CN" dirty="0"/>
              <a:t>CheckMate-649</a:t>
            </a:r>
            <a:r>
              <a:rPr lang="zh-CN" altLang="en-US" dirty="0"/>
              <a:t>。</a:t>
            </a:r>
          </a:p>
        </p:txBody>
      </p:sp>
    </p:spTree>
    <p:extLst>
      <p:ext uri="{BB962C8B-B14F-4D97-AF65-F5344CB8AC3E}">
        <p14:creationId xmlns:p14="http://schemas.microsoft.com/office/powerpoint/2010/main" val="3857311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另一项研究食管癌人群的是 </a:t>
            </a:r>
            <a:r>
              <a:rPr lang="en-US" altLang="zh-CN" dirty="0"/>
              <a:t>KEYNOTE-590</a:t>
            </a:r>
            <a:r>
              <a:rPr lang="zh-CN" altLang="en-US" dirty="0"/>
              <a:t>研究，不考虑组织学结果，该研究中超过 </a:t>
            </a:r>
            <a:r>
              <a:rPr lang="en-US" altLang="zh-CN" dirty="0"/>
              <a:t>50% </a:t>
            </a:r>
            <a:r>
              <a:rPr lang="zh-CN" altLang="en-US" dirty="0"/>
              <a:t>的人群是鳞状细胞癌人群，占了 </a:t>
            </a:r>
            <a:r>
              <a:rPr lang="en-US" altLang="zh-CN" dirty="0"/>
              <a:t>73%</a:t>
            </a:r>
            <a:r>
              <a:rPr lang="zh-CN" altLang="en-US" dirty="0"/>
              <a:t>。 这项研究也关注鳞状细胞癌患者，它与我们在 </a:t>
            </a:r>
            <a:r>
              <a:rPr lang="en-US" altLang="zh-CN" dirty="0"/>
              <a:t>CheckMate-649 </a:t>
            </a:r>
            <a:r>
              <a:rPr lang="zh-CN" altLang="en-US" dirty="0"/>
              <a:t>中看到的一致</a:t>
            </a:r>
            <a:r>
              <a:rPr lang="en-US" altLang="zh-CN" dirty="0"/>
              <a:t>——CPS </a:t>
            </a:r>
            <a:r>
              <a:rPr lang="zh-CN" altLang="en-US" dirty="0"/>
              <a:t>越高，结果越好。 在食管鳞状细胞癌患者中，</a:t>
            </a:r>
            <a:r>
              <a:rPr lang="zh-CN" altLang="en-US" b="0" i="0" dirty="0">
                <a:solidFill>
                  <a:srgbClr val="444444"/>
                </a:solidFill>
                <a:effectLst/>
                <a:latin typeface="Helvetica Neue"/>
              </a:rPr>
              <a:t>对于</a:t>
            </a:r>
            <a:r>
              <a:rPr lang="en-US" altLang="zh-CN" b="0" i="0" dirty="0">
                <a:solidFill>
                  <a:srgbClr val="444444"/>
                </a:solidFill>
                <a:effectLst/>
                <a:latin typeface="Helvetica Neue"/>
              </a:rPr>
              <a:t>PD-L1 CPS≥10</a:t>
            </a:r>
            <a:r>
              <a:rPr lang="zh-CN" altLang="en-US" b="0" i="0" dirty="0">
                <a:solidFill>
                  <a:srgbClr val="444444"/>
                </a:solidFill>
                <a:effectLst/>
                <a:latin typeface="Helvetica Neue"/>
              </a:rPr>
              <a:t>的患者，</a:t>
            </a:r>
            <a:r>
              <a:rPr lang="en-US" altLang="zh-CN" b="0" i="0" dirty="0">
                <a:solidFill>
                  <a:srgbClr val="444444"/>
                </a:solidFill>
                <a:effectLst/>
                <a:latin typeface="Helvetica Neue"/>
              </a:rPr>
              <a:t>OS</a:t>
            </a:r>
            <a:r>
              <a:rPr lang="zh-CN" altLang="en-US" b="0" i="0" dirty="0">
                <a:solidFill>
                  <a:srgbClr val="444444"/>
                </a:solidFill>
                <a:effectLst/>
                <a:latin typeface="Helvetica Neue"/>
              </a:rPr>
              <a:t>和</a:t>
            </a:r>
            <a:r>
              <a:rPr lang="en-US" altLang="zh-CN" b="0" i="0" dirty="0">
                <a:solidFill>
                  <a:srgbClr val="444444"/>
                </a:solidFill>
                <a:effectLst/>
                <a:latin typeface="Helvetica Neue"/>
              </a:rPr>
              <a:t>PFS</a:t>
            </a:r>
            <a:r>
              <a:rPr lang="zh-CN" altLang="en-US" b="0" i="0" dirty="0">
                <a:solidFill>
                  <a:srgbClr val="444444"/>
                </a:solidFill>
                <a:effectLst/>
                <a:latin typeface="Helvetica Neue"/>
              </a:rPr>
              <a:t>的</a:t>
            </a:r>
            <a:r>
              <a:rPr lang="zh-CN" altLang="en-US" dirty="0"/>
              <a:t>的</a:t>
            </a:r>
            <a:r>
              <a:rPr lang="en-US" altLang="zh-CN" dirty="0"/>
              <a:t>HR</a:t>
            </a:r>
            <a:r>
              <a:rPr lang="zh-CN" altLang="en-US" dirty="0"/>
              <a:t>均优于总体人群。 然后，如图所见，</a:t>
            </a:r>
            <a:r>
              <a:rPr lang="zh-CN" altLang="en-US" b="0" i="0" dirty="0">
                <a:solidFill>
                  <a:srgbClr val="444444"/>
                </a:solidFill>
                <a:effectLst/>
                <a:latin typeface="Helvetica Neue"/>
              </a:rPr>
              <a:t>对于</a:t>
            </a:r>
            <a:r>
              <a:rPr lang="en-US" altLang="zh-CN" b="0" i="0" dirty="0">
                <a:solidFill>
                  <a:srgbClr val="444444"/>
                </a:solidFill>
                <a:effectLst/>
                <a:latin typeface="Helvetica Neue"/>
              </a:rPr>
              <a:t>PD-L1 CPS&lt;10</a:t>
            </a:r>
            <a:r>
              <a:rPr lang="zh-CN" altLang="en-US" b="0" i="0" dirty="0">
                <a:solidFill>
                  <a:srgbClr val="444444"/>
                </a:solidFill>
                <a:effectLst/>
                <a:latin typeface="Helvetica Neue"/>
              </a:rPr>
              <a:t>的患者</a:t>
            </a:r>
            <a:r>
              <a:rPr lang="zh-CN" altLang="en-US" dirty="0"/>
              <a:t>，</a:t>
            </a:r>
            <a:r>
              <a:rPr lang="en-US" altLang="zh-CN" dirty="0"/>
              <a:t>HR</a:t>
            </a:r>
            <a:r>
              <a:rPr lang="zh-CN" altLang="en-US" dirty="0"/>
              <a:t>为 </a:t>
            </a:r>
            <a:r>
              <a:rPr lang="en-US" altLang="zh-CN" dirty="0"/>
              <a:t>0.86——</a:t>
            </a:r>
            <a:r>
              <a:rPr lang="zh-CN" altLang="en-US" dirty="0"/>
              <a:t>缺乏显著性。</a:t>
            </a:r>
          </a:p>
        </p:txBody>
      </p:sp>
    </p:spTree>
    <p:extLst>
      <p:ext uri="{BB962C8B-B14F-4D97-AF65-F5344CB8AC3E}">
        <p14:creationId xmlns:p14="http://schemas.microsoft.com/office/powerpoint/2010/main" val="1263695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转到二线治疗，我们继续评估</a:t>
            </a:r>
            <a:r>
              <a:rPr lang="en-US" altLang="zh-CN" b="0" i="0" dirty="0">
                <a:solidFill>
                  <a:srgbClr val="444444"/>
                </a:solidFill>
                <a:effectLst/>
                <a:latin typeface="Helvetica Neue"/>
              </a:rPr>
              <a:t>PD-L1 CPS</a:t>
            </a:r>
            <a:r>
              <a:rPr lang="zh-CN" altLang="en-US" dirty="0"/>
              <a:t>这一标志物</a:t>
            </a:r>
            <a:r>
              <a:rPr lang="en-US" altLang="zh-CN" dirty="0"/>
              <a:t>——</a:t>
            </a:r>
            <a:r>
              <a:rPr lang="zh-CN" altLang="en-US" dirty="0"/>
              <a:t>例如，</a:t>
            </a:r>
            <a:r>
              <a:rPr lang="en-US" altLang="zh-CN" dirty="0"/>
              <a:t>KEYNOTE-181</a:t>
            </a:r>
            <a:r>
              <a:rPr lang="zh-CN" altLang="en-US" dirty="0"/>
              <a:t>研究，在总人群、</a:t>
            </a:r>
            <a:r>
              <a:rPr lang="en-US" altLang="zh-CN" b="0" i="0" dirty="0">
                <a:solidFill>
                  <a:srgbClr val="505050"/>
                </a:solidFill>
                <a:effectLst/>
                <a:latin typeface="Helvetica" panose="020B0604020202020204" pitchFamily="34" charset="0"/>
              </a:rPr>
              <a:t>PD-L1</a:t>
            </a:r>
            <a:r>
              <a:rPr lang="zh-CN" altLang="en-US" b="0" i="0" dirty="0">
                <a:solidFill>
                  <a:srgbClr val="505050"/>
                </a:solidFill>
                <a:effectLst/>
                <a:latin typeface="Helvetica" panose="020B0604020202020204" pitchFamily="34" charset="0"/>
              </a:rPr>
              <a:t> </a:t>
            </a:r>
            <a:r>
              <a:rPr lang="en-US" altLang="zh-CN" b="0" i="0" dirty="0">
                <a:solidFill>
                  <a:srgbClr val="505050"/>
                </a:solidFill>
                <a:effectLst/>
                <a:latin typeface="Helvetica" panose="020B0604020202020204" pitchFamily="34" charset="0"/>
              </a:rPr>
              <a:t>CPS≥10</a:t>
            </a:r>
            <a:r>
              <a:rPr lang="zh-CN" altLang="en-US" b="0" i="0" dirty="0">
                <a:solidFill>
                  <a:srgbClr val="505050"/>
                </a:solidFill>
                <a:effectLst/>
                <a:latin typeface="Helvetica" panose="020B0604020202020204" pitchFamily="34" charset="0"/>
              </a:rPr>
              <a:t>及食管鳞癌患者中</a:t>
            </a:r>
            <a:r>
              <a:rPr lang="zh-CN" altLang="en-US" dirty="0"/>
              <a:t>对比了</a:t>
            </a:r>
            <a:r>
              <a:rPr lang="en-US" altLang="zh-CN" dirty="0"/>
              <a:t>pembrolizumab</a:t>
            </a:r>
            <a:r>
              <a:rPr lang="zh-CN" altLang="en-US" dirty="0"/>
              <a:t>与标准化疗</a:t>
            </a:r>
            <a:r>
              <a:rPr lang="en-US" altLang="zh-CN" dirty="0"/>
              <a:t>—</a:t>
            </a:r>
            <a:r>
              <a:rPr lang="zh-CN" altLang="en-US" dirty="0"/>
              <a:t>结果表明</a:t>
            </a:r>
            <a:r>
              <a:rPr lang="en-US" altLang="zh-CN" dirty="0"/>
              <a:t>—</a:t>
            </a:r>
            <a:r>
              <a:rPr lang="zh-CN" altLang="en-US" b="0" i="0" dirty="0">
                <a:solidFill>
                  <a:srgbClr val="505050"/>
                </a:solidFill>
                <a:effectLst/>
                <a:latin typeface="Helvetica" panose="020B0604020202020204" pitchFamily="34" charset="0"/>
              </a:rPr>
              <a:t>与标准化疗相比，帕博利珠单抗单药二线治疗在</a:t>
            </a:r>
            <a:r>
              <a:rPr lang="en-US" altLang="zh-CN" b="0" i="0" dirty="0">
                <a:solidFill>
                  <a:srgbClr val="505050"/>
                </a:solidFill>
                <a:effectLst/>
                <a:latin typeface="Helvetica" panose="020B0604020202020204" pitchFamily="34" charset="0"/>
              </a:rPr>
              <a:t>PD-L1</a:t>
            </a:r>
            <a:r>
              <a:rPr lang="zh-CN" altLang="en-US" b="0" i="0" dirty="0">
                <a:solidFill>
                  <a:srgbClr val="505050"/>
                </a:solidFill>
                <a:effectLst/>
                <a:latin typeface="Helvetica" panose="020B0604020202020204" pitchFamily="34" charset="0"/>
              </a:rPr>
              <a:t> </a:t>
            </a:r>
            <a:r>
              <a:rPr lang="en-US" altLang="zh-CN" b="0" i="0" dirty="0">
                <a:solidFill>
                  <a:srgbClr val="505050"/>
                </a:solidFill>
                <a:effectLst/>
                <a:latin typeface="Helvetica" panose="020B0604020202020204" pitchFamily="34" charset="0"/>
              </a:rPr>
              <a:t>CPS≥10</a:t>
            </a:r>
            <a:r>
              <a:rPr lang="zh-CN" altLang="en-US" b="0" i="0" dirty="0">
                <a:solidFill>
                  <a:srgbClr val="505050"/>
                </a:solidFill>
                <a:effectLst/>
                <a:latin typeface="Helvetica" panose="020B0604020202020204" pitchFamily="34" charset="0"/>
              </a:rPr>
              <a:t>或晚期食管鳞癌患者中，</a:t>
            </a:r>
            <a:r>
              <a:rPr lang="en-US" altLang="zh-CN" b="0" i="0" dirty="0">
                <a:solidFill>
                  <a:srgbClr val="505050"/>
                </a:solidFill>
                <a:effectLst/>
                <a:latin typeface="Helvetica" panose="020B0604020202020204" pitchFamily="34" charset="0"/>
              </a:rPr>
              <a:t>OS</a:t>
            </a:r>
            <a:r>
              <a:rPr lang="zh-CN" altLang="en-US" b="0" i="0" dirty="0">
                <a:solidFill>
                  <a:srgbClr val="505050"/>
                </a:solidFill>
                <a:effectLst/>
                <a:latin typeface="Helvetica" panose="020B0604020202020204" pitchFamily="34" charset="0"/>
              </a:rPr>
              <a:t>均更优。</a:t>
            </a:r>
            <a:endParaRPr lang="zh-CN" altLang="en-US" dirty="0"/>
          </a:p>
        </p:txBody>
      </p:sp>
    </p:spTree>
    <p:extLst>
      <p:ext uri="{BB962C8B-B14F-4D97-AF65-F5344CB8AC3E}">
        <p14:creationId xmlns:p14="http://schemas.microsoft.com/office/powerpoint/2010/main" val="3661647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9041" y="4544909"/>
            <a:ext cx="20729099" cy="3136054"/>
          </a:xfrm>
        </p:spPr>
        <p:txBody>
          <a:bodyPr/>
          <a:lstStyle/>
          <a:p>
            <a:r>
              <a:rPr lang="en-US"/>
              <a:t>Click to edit Master title style</a:t>
            </a:r>
          </a:p>
        </p:txBody>
      </p:sp>
      <p:sp>
        <p:nvSpPr>
          <p:cNvPr id="3" name="Subtitle 2"/>
          <p:cNvSpPr>
            <a:spLocks noGrp="1"/>
          </p:cNvSpPr>
          <p:nvPr>
            <p:ph type="subTitle" idx="1"/>
          </p:nvPr>
        </p:nvSpPr>
        <p:spPr>
          <a:xfrm>
            <a:off x="3658079" y="8290560"/>
            <a:ext cx="17071023" cy="3738880"/>
          </a:xfrm>
        </p:spPr>
        <p:txBody>
          <a:bodyPr/>
          <a:lstStyle>
            <a:lvl1pPr marL="0" indent="0" algn="ctr">
              <a:buNone/>
              <a:defRPr/>
            </a:lvl1pPr>
            <a:lvl2pPr marL="914331" indent="0" algn="ctr">
              <a:buNone/>
              <a:defRPr/>
            </a:lvl2pPr>
            <a:lvl3pPr marL="1828662" indent="0" algn="ctr">
              <a:buNone/>
              <a:defRPr/>
            </a:lvl3pPr>
            <a:lvl4pPr marL="2742993" indent="0" algn="ctr">
              <a:buNone/>
              <a:defRPr/>
            </a:lvl4pPr>
            <a:lvl5pPr marL="3657323" indent="0" algn="ctr">
              <a:buNone/>
              <a:defRPr/>
            </a:lvl5pPr>
            <a:lvl6pPr marL="4571655" indent="0" algn="ctr">
              <a:buNone/>
              <a:defRPr/>
            </a:lvl6pPr>
            <a:lvl7pPr marL="5485985" indent="0" algn="ctr">
              <a:buNone/>
              <a:defRPr/>
            </a:lvl7pPr>
            <a:lvl8pPr marL="6400317" indent="0" algn="ctr">
              <a:buNone/>
              <a:defRPr/>
            </a:lvl8pPr>
            <a:lvl9pPr marL="7314647" indent="0" algn="ctr">
              <a:buNone/>
              <a:defRPr/>
            </a:lvl9pPr>
          </a:lstStyle>
          <a:p>
            <a:r>
              <a:rPr lang="en-US"/>
              <a:t>Click to edit Master subtitle style</a:t>
            </a:r>
          </a:p>
        </p:txBody>
      </p:sp>
    </p:spTree>
    <p:extLst>
      <p:ext uri="{BB962C8B-B14F-4D97-AF65-F5344CB8AC3E}">
        <p14:creationId xmlns:p14="http://schemas.microsoft.com/office/powerpoint/2010/main" val="235429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5306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05507" y="1215819"/>
            <a:ext cx="5203443" cy="1205991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90936" y="1215819"/>
            <a:ext cx="15208114" cy="1205991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2953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9464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6420" y="9401390"/>
            <a:ext cx="20729099" cy="2905760"/>
          </a:xfrm>
        </p:spPr>
        <p:txBody>
          <a:bodyPr anchor="t"/>
          <a:lstStyle>
            <a:lvl1pPr algn="l">
              <a:defRPr sz="7999" b="1" cap="all"/>
            </a:lvl1pPr>
          </a:lstStyle>
          <a:p>
            <a:r>
              <a:rPr lang="en-US"/>
              <a:t>Click to edit Master title style</a:t>
            </a:r>
          </a:p>
        </p:txBody>
      </p:sp>
      <p:sp>
        <p:nvSpPr>
          <p:cNvPr id="3" name="Text Placeholder 2"/>
          <p:cNvSpPr>
            <a:spLocks noGrp="1"/>
          </p:cNvSpPr>
          <p:nvPr>
            <p:ph type="body" idx="1"/>
          </p:nvPr>
        </p:nvSpPr>
        <p:spPr>
          <a:xfrm>
            <a:off x="1926420" y="6200989"/>
            <a:ext cx="20729099" cy="3200398"/>
          </a:xfrm>
        </p:spPr>
        <p:txBody>
          <a:bodyPr anchor="b"/>
          <a:lstStyle>
            <a:lvl1pPr marL="0" indent="0">
              <a:buNone/>
              <a:defRPr sz="4000"/>
            </a:lvl1pPr>
            <a:lvl2pPr marL="914331" indent="0">
              <a:buNone/>
              <a:defRPr sz="3600"/>
            </a:lvl2pPr>
            <a:lvl3pPr marL="1828662" indent="0">
              <a:buNone/>
              <a:defRPr sz="3200"/>
            </a:lvl3pPr>
            <a:lvl4pPr marL="2742993" indent="0">
              <a:buNone/>
              <a:defRPr sz="2800"/>
            </a:lvl4pPr>
            <a:lvl5pPr marL="3657323" indent="0">
              <a:buNone/>
              <a:defRPr sz="2800"/>
            </a:lvl5pPr>
            <a:lvl6pPr marL="4571655" indent="0">
              <a:buNone/>
              <a:defRPr sz="2800"/>
            </a:lvl6pPr>
            <a:lvl7pPr marL="5485985" indent="0">
              <a:buNone/>
              <a:defRPr sz="2800"/>
            </a:lvl7pPr>
            <a:lvl8pPr marL="6400317" indent="0">
              <a:buNone/>
              <a:defRPr sz="2800"/>
            </a:lvl8pPr>
            <a:lvl9pPr marL="7314647" indent="0">
              <a:buNone/>
              <a:defRPr sz="2800"/>
            </a:lvl9pPr>
          </a:lstStyle>
          <a:p>
            <a:pPr lvl="0"/>
            <a:r>
              <a:rPr lang="en-US"/>
              <a:t>Click to edit Master text styles</a:t>
            </a:r>
          </a:p>
        </p:txBody>
      </p:sp>
    </p:spTree>
    <p:extLst>
      <p:ext uri="{BB962C8B-B14F-4D97-AF65-F5344CB8AC3E}">
        <p14:creationId xmlns:p14="http://schemas.microsoft.com/office/powerpoint/2010/main" val="3447434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90936" y="4067389"/>
            <a:ext cx="10203662" cy="9208346"/>
          </a:xfrm>
        </p:spPr>
        <p:txBody>
          <a:bodyPr/>
          <a:lstStyle>
            <a:lvl1pPr>
              <a:defRPr sz="5599"/>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401053" y="4067389"/>
            <a:ext cx="10207895" cy="9208346"/>
          </a:xfrm>
        </p:spPr>
        <p:txBody>
          <a:bodyPr/>
          <a:lstStyle>
            <a:lvl1pPr>
              <a:defRPr sz="5599"/>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0219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359" y="585894"/>
            <a:ext cx="21948458" cy="2438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19360" y="3274909"/>
            <a:ext cx="10775237" cy="1364826"/>
          </a:xfrm>
        </p:spPr>
        <p:txBody>
          <a:bodyPr anchor="b"/>
          <a:lstStyle>
            <a:lvl1pPr marL="0" indent="0">
              <a:buNone/>
              <a:defRPr sz="4800" b="1"/>
            </a:lvl1pPr>
            <a:lvl2pPr marL="914331" indent="0">
              <a:buNone/>
              <a:defRPr sz="4000" b="1"/>
            </a:lvl2pPr>
            <a:lvl3pPr marL="1828662" indent="0">
              <a:buNone/>
              <a:defRPr sz="3600" b="1"/>
            </a:lvl3pPr>
            <a:lvl4pPr marL="2742993" indent="0">
              <a:buNone/>
              <a:defRPr sz="3200" b="1"/>
            </a:lvl4pPr>
            <a:lvl5pPr marL="3657323" indent="0">
              <a:buNone/>
              <a:defRPr sz="3200" b="1"/>
            </a:lvl5pPr>
            <a:lvl6pPr marL="4571655" indent="0">
              <a:buNone/>
              <a:defRPr sz="3200" b="1"/>
            </a:lvl6pPr>
            <a:lvl7pPr marL="5485985" indent="0">
              <a:buNone/>
              <a:defRPr sz="3200" b="1"/>
            </a:lvl7pPr>
            <a:lvl8pPr marL="6400317" indent="0">
              <a:buNone/>
              <a:defRPr sz="3200" b="1"/>
            </a:lvl8pPr>
            <a:lvl9pPr marL="7314647" indent="0">
              <a:buNone/>
              <a:defRPr sz="3200" b="1"/>
            </a:lvl9pPr>
          </a:lstStyle>
          <a:p>
            <a:pPr lvl="0"/>
            <a:r>
              <a:rPr lang="en-US"/>
              <a:t>Click to edit Master text styles</a:t>
            </a:r>
          </a:p>
        </p:txBody>
      </p:sp>
      <p:sp>
        <p:nvSpPr>
          <p:cNvPr id="4" name="Content Placeholder 3"/>
          <p:cNvSpPr>
            <a:spLocks noGrp="1"/>
          </p:cNvSpPr>
          <p:nvPr>
            <p:ph sz="half" idx="2"/>
          </p:nvPr>
        </p:nvSpPr>
        <p:spPr>
          <a:xfrm>
            <a:off x="1219360" y="4639735"/>
            <a:ext cx="10775237" cy="8429414"/>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88354" y="3274909"/>
            <a:ext cx="10779469" cy="1364826"/>
          </a:xfrm>
        </p:spPr>
        <p:txBody>
          <a:bodyPr anchor="b"/>
          <a:lstStyle>
            <a:lvl1pPr marL="0" indent="0">
              <a:buNone/>
              <a:defRPr sz="4800" b="1"/>
            </a:lvl1pPr>
            <a:lvl2pPr marL="914331" indent="0">
              <a:buNone/>
              <a:defRPr sz="4000" b="1"/>
            </a:lvl2pPr>
            <a:lvl3pPr marL="1828662" indent="0">
              <a:buNone/>
              <a:defRPr sz="3600" b="1"/>
            </a:lvl3pPr>
            <a:lvl4pPr marL="2742993" indent="0">
              <a:buNone/>
              <a:defRPr sz="3200" b="1"/>
            </a:lvl4pPr>
            <a:lvl5pPr marL="3657323" indent="0">
              <a:buNone/>
              <a:defRPr sz="3200" b="1"/>
            </a:lvl5pPr>
            <a:lvl6pPr marL="4571655" indent="0">
              <a:buNone/>
              <a:defRPr sz="3200" b="1"/>
            </a:lvl6pPr>
            <a:lvl7pPr marL="5485985" indent="0">
              <a:buNone/>
              <a:defRPr sz="3200" b="1"/>
            </a:lvl7pPr>
            <a:lvl8pPr marL="6400317" indent="0">
              <a:buNone/>
              <a:defRPr sz="3200" b="1"/>
            </a:lvl8pPr>
            <a:lvl9pPr marL="7314647" indent="0">
              <a:buNone/>
              <a:defRPr sz="3200" b="1"/>
            </a:lvl9pPr>
          </a:lstStyle>
          <a:p>
            <a:pPr lvl="0"/>
            <a:r>
              <a:rPr lang="en-US"/>
              <a:t>Click to edit Master text styles</a:t>
            </a:r>
          </a:p>
        </p:txBody>
      </p:sp>
      <p:sp>
        <p:nvSpPr>
          <p:cNvPr id="6" name="Content Placeholder 5"/>
          <p:cNvSpPr>
            <a:spLocks noGrp="1"/>
          </p:cNvSpPr>
          <p:nvPr>
            <p:ph sz="quarter" idx="4"/>
          </p:nvPr>
        </p:nvSpPr>
        <p:spPr>
          <a:xfrm>
            <a:off x="12388354" y="4639735"/>
            <a:ext cx="10779469" cy="8429414"/>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8610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88700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2027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365" y="582506"/>
            <a:ext cx="8023213" cy="2479040"/>
          </a:xfrm>
        </p:spPr>
        <p:txBody>
          <a:bodyPr anchor="b"/>
          <a:lstStyle>
            <a:lvl1pPr algn="l">
              <a:defRPr sz="4000" b="1"/>
            </a:lvl1pPr>
          </a:lstStyle>
          <a:p>
            <a:r>
              <a:rPr lang="en-US"/>
              <a:t>Click to edit Master title style</a:t>
            </a:r>
          </a:p>
        </p:txBody>
      </p:sp>
      <p:sp>
        <p:nvSpPr>
          <p:cNvPr id="3" name="Content Placeholder 2"/>
          <p:cNvSpPr>
            <a:spLocks noGrp="1"/>
          </p:cNvSpPr>
          <p:nvPr>
            <p:ph idx="1"/>
          </p:nvPr>
        </p:nvSpPr>
        <p:spPr>
          <a:xfrm>
            <a:off x="9534708" y="582509"/>
            <a:ext cx="13633109" cy="12486642"/>
          </a:xfrm>
        </p:spPr>
        <p:txBody>
          <a:bodyPr/>
          <a:lstStyle>
            <a:lvl1pPr>
              <a:defRPr sz="6399"/>
            </a:lvl1pPr>
            <a:lvl2pPr>
              <a:defRPr sz="5599"/>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19365" y="3061549"/>
            <a:ext cx="8023213" cy="10007602"/>
          </a:xfrm>
        </p:spPr>
        <p:txBody>
          <a:bodyPr/>
          <a:lstStyle>
            <a:lvl1pPr marL="0" indent="0">
              <a:buNone/>
              <a:defRPr sz="2800"/>
            </a:lvl1pPr>
            <a:lvl2pPr marL="914331" indent="0">
              <a:buNone/>
              <a:defRPr sz="2400"/>
            </a:lvl2pPr>
            <a:lvl3pPr marL="1828662" indent="0">
              <a:buNone/>
              <a:defRPr sz="2000"/>
            </a:lvl3pPr>
            <a:lvl4pPr marL="2742993" indent="0">
              <a:buNone/>
              <a:defRPr sz="1800"/>
            </a:lvl4pPr>
            <a:lvl5pPr marL="3657323" indent="0">
              <a:buNone/>
              <a:defRPr sz="1800"/>
            </a:lvl5pPr>
            <a:lvl6pPr marL="4571655" indent="0">
              <a:buNone/>
              <a:defRPr sz="1800"/>
            </a:lvl6pPr>
            <a:lvl7pPr marL="5485985" indent="0">
              <a:buNone/>
              <a:defRPr sz="1800"/>
            </a:lvl7pPr>
            <a:lvl8pPr marL="6400317" indent="0">
              <a:buNone/>
              <a:defRPr sz="1800"/>
            </a:lvl8pPr>
            <a:lvl9pPr marL="7314647" indent="0">
              <a:buNone/>
              <a:defRPr sz="1800"/>
            </a:lvl9pPr>
          </a:lstStyle>
          <a:p>
            <a:pPr lvl="0"/>
            <a:r>
              <a:rPr lang="en-US"/>
              <a:t>Click to edit Master text styles</a:t>
            </a:r>
          </a:p>
        </p:txBody>
      </p:sp>
    </p:spTree>
    <p:extLst>
      <p:ext uri="{BB962C8B-B14F-4D97-AF65-F5344CB8AC3E}">
        <p14:creationId xmlns:p14="http://schemas.microsoft.com/office/powerpoint/2010/main" val="1661618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80060" y="10241281"/>
            <a:ext cx="14632305" cy="1209042"/>
          </a:xfrm>
        </p:spPr>
        <p:txBody>
          <a:bodyPr anchor="b"/>
          <a:lstStyle>
            <a:lvl1pPr algn="l">
              <a:defRPr sz="4000" b="1"/>
            </a:lvl1pPr>
          </a:lstStyle>
          <a:p>
            <a:r>
              <a:rPr lang="en-US"/>
              <a:t>Click to edit Master title style</a:t>
            </a:r>
          </a:p>
        </p:txBody>
      </p:sp>
      <p:sp>
        <p:nvSpPr>
          <p:cNvPr id="3" name="Picture Placeholder 2"/>
          <p:cNvSpPr>
            <a:spLocks noGrp="1"/>
          </p:cNvSpPr>
          <p:nvPr>
            <p:ph type="pic" idx="1"/>
          </p:nvPr>
        </p:nvSpPr>
        <p:spPr>
          <a:xfrm>
            <a:off x="4780060" y="1307254"/>
            <a:ext cx="14632305" cy="8778240"/>
          </a:xfrm>
        </p:spPr>
        <p:txBody>
          <a:bodyPr/>
          <a:lstStyle>
            <a:lvl1pPr marL="0" indent="0">
              <a:buNone/>
              <a:defRPr sz="6399"/>
            </a:lvl1pPr>
            <a:lvl2pPr marL="914331" indent="0">
              <a:buNone/>
              <a:defRPr sz="5599"/>
            </a:lvl2pPr>
            <a:lvl3pPr marL="1828662" indent="0">
              <a:buNone/>
              <a:defRPr sz="4800"/>
            </a:lvl3pPr>
            <a:lvl4pPr marL="2742993" indent="0">
              <a:buNone/>
              <a:defRPr sz="4000"/>
            </a:lvl4pPr>
            <a:lvl5pPr marL="3657323" indent="0">
              <a:buNone/>
              <a:defRPr sz="4000"/>
            </a:lvl5pPr>
            <a:lvl6pPr marL="4571655" indent="0">
              <a:buNone/>
              <a:defRPr sz="4000"/>
            </a:lvl6pPr>
            <a:lvl7pPr marL="5485985" indent="0">
              <a:buNone/>
              <a:defRPr sz="4000"/>
            </a:lvl7pPr>
            <a:lvl8pPr marL="6400317" indent="0">
              <a:buNone/>
              <a:defRPr sz="4000"/>
            </a:lvl8pPr>
            <a:lvl9pPr marL="7314647" indent="0">
              <a:buNone/>
              <a:defRPr sz="4000"/>
            </a:lvl9pPr>
          </a:lstStyle>
          <a:p>
            <a:endParaRPr lang="en-US"/>
          </a:p>
        </p:txBody>
      </p:sp>
      <p:sp>
        <p:nvSpPr>
          <p:cNvPr id="4" name="Text Placeholder 3"/>
          <p:cNvSpPr>
            <a:spLocks noGrp="1"/>
          </p:cNvSpPr>
          <p:nvPr>
            <p:ph type="body" sz="half" idx="2"/>
          </p:nvPr>
        </p:nvSpPr>
        <p:spPr>
          <a:xfrm>
            <a:off x="4780060" y="11450323"/>
            <a:ext cx="14632305" cy="1717038"/>
          </a:xfrm>
        </p:spPr>
        <p:txBody>
          <a:bodyPr/>
          <a:lstStyle>
            <a:lvl1pPr marL="0" indent="0">
              <a:buNone/>
              <a:defRPr sz="2800"/>
            </a:lvl1pPr>
            <a:lvl2pPr marL="914331" indent="0">
              <a:buNone/>
              <a:defRPr sz="2400"/>
            </a:lvl2pPr>
            <a:lvl3pPr marL="1828662" indent="0">
              <a:buNone/>
              <a:defRPr sz="2000"/>
            </a:lvl3pPr>
            <a:lvl4pPr marL="2742993" indent="0">
              <a:buNone/>
              <a:defRPr sz="1800"/>
            </a:lvl4pPr>
            <a:lvl5pPr marL="3657323" indent="0">
              <a:buNone/>
              <a:defRPr sz="1800"/>
            </a:lvl5pPr>
            <a:lvl6pPr marL="4571655" indent="0">
              <a:buNone/>
              <a:defRPr sz="1800"/>
            </a:lvl6pPr>
            <a:lvl7pPr marL="5485985" indent="0">
              <a:buNone/>
              <a:defRPr sz="1800"/>
            </a:lvl7pPr>
            <a:lvl8pPr marL="6400317" indent="0">
              <a:buNone/>
              <a:defRPr sz="1800"/>
            </a:lvl8pPr>
            <a:lvl9pPr marL="7314647" indent="0">
              <a:buNone/>
              <a:defRPr sz="1800"/>
            </a:lvl9pPr>
          </a:lstStyle>
          <a:p>
            <a:pPr lvl="0"/>
            <a:r>
              <a:rPr lang="en-US"/>
              <a:t>Click to edit Master text styles</a:t>
            </a:r>
          </a:p>
        </p:txBody>
      </p:sp>
    </p:spTree>
    <p:extLst>
      <p:ext uri="{BB962C8B-B14F-4D97-AF65-F5344CB8AC3E}">
        <p14:creationId xmlns:p14="http://schemas.microsoft.com/office/powerpoint/2010/main" val="1299445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1790938" y="1215814"/>
            <a:ext cx="20818008" cy="2435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1790938" y="4067389"/>
            <a:ext cx="20818008" cy="92083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31" rtl="0" fontAlgn="base" hangingPunct="0">
        <a:lnSpc>
          <a:spcPct val="112000"/>
        </a:lnSpc>
        <a:spcBef>
          <a:spcPct val="0"/>
        </a:spcBef>
        <a:spcAft>
          <a:spcPct val="0"/>
        </a:spcAft>
        <a:buClr>
          <a:srgbClr val="000000"/>
        </a:buClr>
        <a:buSzPct val="45000"/>
        <a:buFont typeface="StarSymbol" charset="0"/>
        <a:defRPr sz="8799">
          <a:solidFill>
            <a:srgbClr val="000000"/>
          </a:solidFill>
          <a:latin typeface="+mj-lt"/>
          <a:ea typeface="+mj-ea"/>
          <a:cs typeface="+mj-cs"/>
        </a:defRPr>
      </a:lvl1pPr>
      <a:lvl2pPr marL="863535"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2pPr>
      <a:lvl3pPr marL="1295302"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3pPr>
      <a:lvl4pPr marL="1727070"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4pPr>
      <a:lvl5pPr marL="2158837"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5pPr>
      <a:lvl6pPr marL="3073167"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6pPr>
      <a:lvl7pPr marL="3987499"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7pPr>
      <a:lvl8pPr marL="4901829"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8pPr>
      <a:lvl9pPr marL="5816161"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9pPr>
    </p:titleStyle>
    <p:bodyStyle>
      <a:lvl1pPr marL="860361" indent="-647651" algn="l" defTabSz="914331" rtl="0" fontAlgn="base" hangingPunct="0">
        <a:lnSpc>
          <a:spcPct val="112000"/>
        </a:lnSpc>
        <a:spcBef>
          <a:spcPct val="0"/>
        </a:spcBef>
        <a:spcAft>
          <a:spcPts val="2850"/>
        </a:spcAft>
        <a:buClr>
          <a:srgbClr val="000000"/>
        </a:buClr>
        <a:buSzPct val="45000"/>
        <a:buFont typeface="StarSymbol" charset="0"/>
        <a:buChar char="●"/>
        <a:defRPr sz="6399">
          <a:solidFill>
            <a:srgbClr val="000000"/>
          </a:solidFill>
          <a:latin typeface="+mn-lt"/>
          <a:ea typeface="+mn-ea"/>
          <a:cs typeface="+mn-cs"/>
        </a:defRPr>
      </a:lvl1pPr>
      <a:lvl2pPr marL="1723896" indent="-571457" algn="l" defTabSz="914331" rtl="0" fontAlgn="base" hangingPunct="0">
        <a:lnSpc>
          <a:spcPct val="112000"/>
        </a:lnSpc>
        <a:spcBef>
          <a:spcPct val="0"/>
        </a:spcBef>
        <a:spcAft>
          <a:spcPts val="2276"/>
        </a:spcAft>
        <a:buClr>
          <a:srgbClr val="000000"/>
        </a:buClr>
        <a:buSzPct val="75000"/>
        <a:buFont typeface="StarSymbol" charset="0"/>
        <a:buChar char="–"/>
        <a:defRPr sz="5599">
          <a:solidFill>
            <a:srgbClr val="000000"/>
          </a:solidFill>
          <a:latin typeface="+mn-lt"/>
          <a:ea typeface="+mn-ea"/>
          <a:cs typeface="+mn-cs"/>
        </a:defRPr>
      </a:lvl2pPr>
      <a:lvl3pPr marL="2587430" indent="-431767" algn="l" defTabSz="914331" rtl="0" fontAlgn="base" hangingPunct="0">
        <a:lnSpc>
          <a:spcPct val="112000"/>
        </a:lnSpc>
        <a:spcBef>
          <a:spcPct val="0"/>
        </a:spcBef>
        <a:spcAft>
          <a:spcPts val="1700"/>
        </a:spcAft>
        <a:buClr>
          <a:srgbClr val="000000"/>
        </a:buClr>
        <a:buSzPct val="45000"/>
        <a:buFont typeface="StarSymbol" charset="0"/>
        <a:buChar char="●"/>
        <a:defRPr sz="4800">
          <a:solidFill>
            <a:srgbClr val="000000"/>
          </a:solidFill>
          <a:latin typeface="+mn-lt"/>
          <a:ea typeface="+mn-ea"/>
          <a:cs typeface="+mn-cs"/>
        </a:defRPr>
      </a:lvl3pPr>
      <a:lvl4pPr marL="3450965" indent="-428593" algn="l" defTabSz="914331" rtl="0" fontAlgn="base" hangingPunct="0">
        <a:lnSpc>
          <a:spcPct val="112000"/>
        </a:lnSpc>
        <a:spcBef>
          <a:spcPct val="0"/>
        </a:spcBef>
        <a:spcAft>
          <a:spcPts val="1150"/>
        </a:spcAft>
        <a:buClr>
          <a:srgbClr val="000000"/>
        </a:buClr>
        <a:buSzPct val="75000"/>
        <a:buFont typeface="StarSymbol" charset="0"/>
        <a:buChar char="–"/>
        <a:defRPr sz="4000">
          <a:solidFill>
            <a:srgbClr val="000000"/>
          </a:solidFill>
          <a:latin typeface="+mn-lt"/>
          <a:ea typeface="+mn-ea"/>
          <a:cs typeface="+mn-cs"/>
        </a:defRPr>
      </a:lvl4pPr>
      <a:lvl5pPr marL="4314500" indent="-431767" algn="l" defTabSz="914331" rtl="0" fontAlgn="base" hangingPunct="0">
        <a:lnSpc>
          <a:spcPct val="112000"/>
        </a:lnSpc>
        <a:spcBef>
          <a:spcPct val="0"/>
        </a:spcBef>
        <a:spcAft>
          <a:spcPts val="576"/>
        </a:spcAft>
        <a:buClr>
          <a:srgbClr val="000000"/>
        </a:buClr>
        <a:buSzPct val="45000"/>
        <a:buFont typeface="StarSymbol" charset="0"/>
        <a:buChar char="●"/>
        <a:defRPr sz="4000">
          <a:solidFill>
            <a:srgbClr val="000000"/>
          </a:solidFill>
          <a:latin typeface="+mn-lt"/>
          <a:ea typeface="+mn-ea"/>
          <a:cs typeface="+mn-cs"/>
        </a:defRPr>
      </a:lvl5pPr>
      <a:lvl6pPr marL="5228831" indent="-431767" algn="l" defTabSz="914331" rtl="0" fontAlgn="base" hangingPunct="0">
        <a:lnSpc>
          <a:spcPct val="112000"/>
        </a:lnSpc>
        <a:spcBef>
          <a:spcPct val="0"/>
        </a:spcBef>
        <a:spcAft>
          <a:spcPts val="576"/>
        </a:spcAft>
        <a:buClr>
          <a:srgbClr val="000000"/>
        </a:buClr>
        <a:buSzPct val="45000"/>
        <a:buFont typeface="StarSymbol" charset="0"/>
        <a:buChar char="●"/>
        <a:defRPr sz="4000">
          <a:solidFill>
            <a:srgbClr val="000000"/>
          </a:solidFill>
          <a:latin typeface="+mn-lt"/>
          <a:ea typeface="+mn-ea"/>
          <a:cs typeface="+mn-cs"/>
        </a:defRPr>
      </a:lvl6pPr>
      <a:lvl7pPr marL="6143162" indent="-431767" algn="l" defTabSz="914331" rtl="0" fontAlgn="base" hangingPunct="0">
        <a:lnSpc>
          <a:spcPct val="112000"/>
        </a:lnSpc>
        <a:spcBef>
          <a:spcPct val="0"/>
        </a:spcBef>
        <a:spcAft>
          <a:spcPts val="576"/>
        </a:spcAft>
        <a:buClr>
          <a:srgbClr val="000000"/>
        </a:buClr>
        <a:buSzPct val="45000"/>
        <a:buFont typeface="StarSymbol" charset="0"/>
        <a:buChar char="●"/>
        <a:defRPr sz="4000">
          <a:solidFill>
            <a:srgbClr val="000000"/>
          </a:solidFill>
          <a:latin typeface="+mn-lt"/>
          <a:ea typeface="+mn-ea"/>
          <a:cs typeface="+mn-cs"/>
        </a:defRPr>
      </a:lvl7pPr>
      <a:lvl8pPr marL="7057492" indent="-431767" algn="l" defTabSz="914331" rtl="0" fontAlgn="base" hangingPunct="0">
        <a:lnSpc>
          <a:spcPct val="112000"/>
        </a:lnSpc>
        <a:spcBef>
          <a:spcPct val="0"/>
        </a:spcBef>
        <a:spcAft>
          <a:spcPts val="576"/>
        </a:spcAft>
        <a:buClr>
          <a:srgbClr val="000000"/>
        </a:buClr>
        <a:buSzPct val="45000"/>
        <a:buFont typeface="StarSymbol" charset="0"/>
        <a:buChar char="●"/>
        <a:defRPr sz="4000">
          <a:solidFill>
            <a:srgbClr val="000000"/>
          </a:solidFill>
          <a:latin typeface="+mn-lt"/>
          <a:ea typeface="+mn-ea"/>
          <a:cs typeface="+mn-cs"/>
        </a:defRPr>
      </a:lvl8pPr>
      <a:lvl9pPr marL="7971824" indent="-431767" algn="l" defTabSz="914331" rtl="0" fontAlgn="base" hangingPunct="0">
        <a:lnSpc>
          <a:spcPct val="112000"/>
        </a:lnSpc>
        <a:spcBef>
          <a:spcPct val="0"/>
        </a:spcBef>
        <a:spcAft>
          <a:spcPts val="576"/>
        </a:spcAft>
        <a:buClr>
          <a:srgbClr val="000000"/>
        </a:buClr>
        <a:buSzPct val="45000"/>
        <a:buFont typeface="StarSymbol" charset="0"/>
        <a:buChar char="●"/>
        <a:defRPr sz="4000">
          <a:solidFill>
            <a:srgbClr val="000000"/>
          </a:solidFill>
          <a:latin typeface="+mn-lt"/>
          <a:ea typeface="+mn-ea"/>
          <a:cs typeface="+mn-cs"/>
        </a:defRPr>
      </a:lvl9pPr>
    </p:bodyStyle>
    <p:otherStyle>
      <a:defPPr>
        <a:defRPr lang="en-US"/>
      </a:defPPr>
      <a:lvl1pPr marL="0" algn="l" defTabSz="1828662" rtl="0" eaLnBrk="1" latinLnBrk="0" hangingPunct="1">
        <a:defRPr sz="3600" kern="1200">
          <a:solidFill>
            <a:schemeClr val="tx1"/>
          </a:solidFill>
          <a:latin typeface="+mn-lt"/>
          <a:ea typeface="+mn-ea"/>
          <a:cs typeface="+mn-cs"/>
        </a:defRPr>
      </a:lvl1pPr>
      <a:lvl2pPr marL="914331" algn="l" defTabSz="1828662" rtl="0" eaLnBrk="1" latinLnBrk="0" hangingPunct="1">
        <a:defRPr sz="3600" kern="1200">
          <a:solidFill>
            <a:schemeClr val="tx1"/>
          </a:solidFill>
          <a:latin typeface="+mn-lt"/>
          <a:ea typeface="+mn-ea"/>
          <a:cs typeface="+mn-cs"/>
        </a:defRPr>
      </a:lvl2pPr>
      <a:lvl3pPr marL="1828662" algn="l" defTabSz="1828662" rtl="0" eaLnBrk="1" latinLnBrk="0" hangingPunct="1">
        <a:defRPr sz="3600" kern="1200">
          <a:solidFill>
            <a:schemeClr val="tx1"/>
          </a:solidFill>
          <a:latin typeface="+mn-lt"/>
          <a:ea typeface="+mn-ea"/>
          <a:cs typeface="+mn-cs"/>
        </a:defRPr>
      </a:lvl3pPr>
      <a:lvl4pPr marL="2742993" algn="l" defTabSz="1828662" rtl="0" eaLnBrk="1" latinLnBrk="0" hangingPunct="1">
        <a:defRPr sz="3600" kern="1200">
          <a:solidFill>
            <a:schemeClr val="tx1"/>
          </a:solidFill>
          <a:latin typeface="+mn-lt"/>
          <a:ea typeface="+mn-ea"/>
          <a:cs typeface="+mn-cs"/>
        </a:defRPr>
      </a:lvl4pPr>
      <a:lvl5pPr marL="3657323" algn="l" defTabSz="1828662" rtl="0" eaLnBrk="1" latinLnBrk="0" hangingPunct="1">
        <a:defRPr sz="3600" kern="1200">
          <a:solidFill>
            <a:schemeClr val="tx1"/>
          </a:solidFill>
          <a:latin typeface="+mn-lt"/>
          <a:ea typeface="+mn-ea"/>
          <a:cs typeface="+mn-cs"/>
        </a:defRPr>
      </a:lvl5pPr>
      <a:lvl6pPr marL="4571655" algn="l" defTabSz="1828662" rtl="0" eaLnBrk="1" latinLnBrk="0" hangingPunct="1">
        <a:defRPr sz="3600" kern="1200">
          <a:solidFill>
            <a:schemeClr val="tx1"/>
          </a:solidFill>
          <a:latin typeface="+mn-lt"/>
          <a:ea typeface="+mn-ea"/>
          <a:cs typeface="+mn-cs"/>
        </a:defRPr>
      </a:lvl6pPr>
      <a:lvl7pPr marL="5485985" algn="l" defTabSz="1828662" rtl="0" eaLnBrk="1" latinLnBrk="0" hangingPunct="1">
        <a:defRPr sz="3600" kern="1200">
          <a:solidFill>
            <a:schemeClr val="tx1"/>
          </a:solidFill>
          <a:latin typeface="+mn-lt"/>
          <a:ea typeface="+mn-ea"/>
          <a:cs typeface="+mn-cs"/>
        </a:defRPr>
      </a:lvl7pPr>
      <a:lvl8pPr marL="6400317" algn="l" defTabSz="1828662" rtl="0" eaLnBrk="1" latinLnBrk="0" hangingPunct="1">
        <a:defRPr sz="3600" kern="1200">
          <a:solidFill>
            <a:schemeClr val="tx1"/>
          </a:solidFill>
          <a:latin typeface="+mn-lt"/>
          <a:ea typeface="+mn-ea"/>
          <a:cs typeface="+mn-cs"/>
        </a:defRPr>
      </a:lvl8pPr>
      <a:lvl9pPr marL="7314647" algn="l" defTabSz="1828662"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&lt;br /&gt;Utilization of Immune Biomarkers and TMB in Clinical Practice&lt;br /&gt;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99" y="2540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4" y="13696517"/>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10</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Clinical Challenges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Clinical Challenges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HER2 Overexpression/Amplification as an IO biomarker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Phase 2 Trial of pembrolizumab + trastuzumab + chemotherapy &lt;br /&gt;in HER2 +ve frontline G/GEJ cancer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KEYNOTE-811: Combined PD-1 and HER2 blockade for HER2-positive gastric cancer&lt;br /&gt;Interim Analysis Results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CP-MGAH22-05: Margetuximab plus pembrolizumab in patients with previously treated, HER2-positive gastro-oesophageal adenocarcinoma</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Tumor Mutational Burden (TMB)</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
        <p:nvSpPr>
          <p:cNvPr id="4" name="文本框 3">
            <a:extLst>
              <a:ext uri="{FF2B5EF4-FFF2-40B4-BE49-F238E27FC236}">
                <a16:creationId xmlns:a16="http://schemas.microsoft.com/office/drawing/2014/main" id="{E88E2821-DC93-1614-E9EC-0DB2FD6541D1}"/>
              </a:ext>
            </a:extLst>
          </p:cNvPr>
          <p:cNvSpPr txBox="1"/>
          <p:nvPr/>
        </p:nvSpPr>
        <p:spPr>
          <a:xfrm>
            <a:off x="6067425" y="6899702"/>
            <a:ext cx="12211050" cy="830997"/>
          </a:xfrm>
          <a:prstGeom prst="rect">
            <a:avLst/>
          </a:prstGeom>
          <a:noFill/>
        </p:spPr>
        <p:txBody>
          <a:bodyPr wrap="square">
            <a:spAutoFit/>
          </a:bodyPr>
          <a:lstStyle/>
          <a:p>
            <a:r>
              <a:rPr lang="en-US" altLang="zh-CN" b="0" i="0" dirty="0">
                <a:solidFill>
                  <a:srgbClr val="F73131"/>
                </a:solidFill>
                <a:effectLst/>
                <a:latin typeface="Arial" panose="020B0604020202020204" pitchFamily="34" charset="0"/>
              </a:rPr>
              <a:t>≥10mut/Mb</a:t>
            </a:r>
            <a:r>
              <a:rPr lang="en-US" altLang="zh-CN" b="0" i="0" dirty="0">
                <a:solidFill>
                  <a:srgbClr val="333333"/>
                </a:solidFill>
                <a:effectLst/>
                <a:latin typeface="Arial" panose="020B0604020202020204" pitchFamily="34" charset="0"/>
              </a:rPr>
              <a:t>,</a:t>
            </a:r>
            <a:endParaRPr lang="zh-CN" altLang="en-US" dirty="0"/>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TMB as an IO biomarker</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KEYNOTE-062:  Efficacy of Pembrolizumab + CT, Pembrolizumab vs CT as First-Line Therapy for Gastric Cancer</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Disclosures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Determining optimal TMB cut-off point for ICI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DNA repair genes mutations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DNA repair genes mutations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Machine Learning</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24</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Outline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Overview of ICI in GI malignancies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PD-L1 Expression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PD-L1 Expression – 1st Line Upper GI</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PD-L1 Expression – 1st Line Upper GI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PD-L1 Expression – 1st Line Upper GI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9</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Lucida Sans Unicode"/>
        <a:cs typeface="Lucida Sans Unicode"/>
      </a:majorFont>
      <a:minorFont>
        <a:latin typeface="Times New Roman"/>
        <a:ea typeface="Lucida Sans Unicod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bg1"/>
            </a:solidFill>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bg1"/>
            </a:solidFill>
            <a:effectLst/>
            <a:latin typeface="Times New Roman" pitchFamily="16"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3928</TotalTime>
  <Words>3386</Words>
  <Application>Microsoft Office PowerPoint</Application>
  <PresentationFormat>自定义</PresentationFormat>
  <Paragraphs>104</Paragraphs>
  <Slides>24</Slides>
  <Notes>24</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24</vt:i4>
      </vt:variant>
    </vt:vector>
  </HeadingPairs>
  <TitlesOfParts>
    <vt:vector size="35" baseType="lpstr">
      <vt:lpstr>-apple-system</vt:lpstr>
      <vt:lpstr>Helvetica Neue</vt:lpstr>
      <vt:lpstr>PingFangSC-Regular</vt:lpstr>
      <vt:lpstr>StarSymbol</vt:lpstr>
      <vt:lpstr>system-ui</vt:lpstr>
      <vt:lpstr>微软雅黑</vt:lpstr>
      <vt:lpstr>Arial</vt:lpstr>
      <vt:lpstr>Helvetica</vt:lpstr>
      <vt:lpstr>Roboto</vt:lpstr>
      <vt:lpstr>Times New Roman</vt:lpstr>
      <vt:lpstr>Default Design</vt:lpstr>
      <vt:lpstr>&lt;br /&gt;Utilization of Immune Biomarkers and TMB in Clinical Practice&lt;br /&gt;</vt:lpstr>
      <vt:lpstr>Disclosures</vt:lpstr>
      <vt:lpstr>Outline</vt:lpstr>
      <vt:lpstr>Overview of ICI in GI malignancies </vt:lpstr>
      <vt:lpstr>PD-L1 Expression</vt:lpstr>
      <vt:lpstr>PD-L1 Expression – 1st Line Upper GI</vt:lpstr>
      <vt:lpstr>PD-L1 Expression – 1st Line Upper GI </vt:lpstr>
      <vt:lpstr>PD-L1 Expression – 1st Line Upper GI </vt:lpstr>
      <vt:lpstr>Slide 9</vt:lpstr>
      <vt:lpstr>Slide 10</vt:lpstr>
      <vt:lpstr>Clinical Challenges</vt:lpstr>
      <vt:lpstr>Clinical Challenges</vt:lpstr>
      <vt:lpstr>HER2 Overexpression/Amplification as an IO biomarker </vt:lpstr>
      <vt:lpstr>Phase 2 Trial of pembrolizumab + trastuzumab + chemotherapy &lt;br /&gt;in HER2 +ve frontline G/GEJ cancer </vt:lpstr>
      <vt:lpstr>KEYNOTE-811: Combined PD-1 and HER2 blockade for HER2-positive gastric cancer&lt;br /&gt;Interim Analysis Results</vt:lpstr>
      <vt:lpstr>CP-MGAH22-05: Margetuximab plus pembrolizumab in patients with previously treated, HER2-positive gastro-oesophageal adenocarcinoma</vt:lpstr>
      <vt:lpstr>Tumor Mutational Burden (TMB)</vt:lpstr>
      <vt:lpstr>TMB as an IO biomarker</vt:lpstr>
      <vt:lpstr>KEYNOTE-062:  Efficacy of Pembrolizumab + CT, Pembrolizumab vs CT as First-Line Therapy for Gastric Cancer</vt:lpstr>
      <vt:lpstr>Determining optimal TMB cut-off point for ICI </vt:lpstr>
      <vt:lpstr>DNA repair genes mutations</vt:lpstr>
      <vt:lpstr>DNA repair genes mutations</vt:lpstr>
      <vt:lpstr>Machine Learning</vt:lpstr>
      <vt:lpstr>Slide 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Koehler, Torsten</dc:creator>
  <cp:lastModifiedBy>su liyu</cp:lastModifiedBy>
  <cp:revision>57</cp:revision>
  <dcterms:modified xsi:type="dcterms:W3CDTF">2023-02-15T09:28:59Z</dcterms:modified>
</cp:coreProperties>
</file>