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2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8" Type="http://schemas.openxmlformats.org/officeDocument/2006/relationships/slide" Target="slides/slide7.xml"/><Relationship Id="rId7" Type="http://schemas.openxmlformats.org/officeDocument/2006/relationships/slide" Target="slides/slide6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3" Type="http://schemas.openxmlformats.org/officeDocument/2006/relationships/slide" Target="slides/slide2.xml"/><Relationship Id="rId29" Type="http://schemas.openxmlformats.org/officeDocument/2006/relationships/viewProps" Target="viewProps.xml"/><Relationship Id="rId28" Type="http://schemas.openxmlformats.org/officeDocument/2006/relationships/tableStyles" Target="tableStyles.xml"/><Relationship Id="rId27" Type="http://schemas.openxmlformats.org/officeDocument/2006/relationships/presProps" Target="presProps.xml"/><Relationship Id="rId26" Type="http://schemas.openxmlformats.org/officeDocument/2006/relationships/slide" Target="slides/slide25.xml"/><Relationship Id="rId25" Type="http://schemas.openxmlformats.org/officeDocument/2006/relationships/slide" Target="slides/slide24.xml"/><Relationship Id="rId24" Type="http://schemas.openxmlformats.org/officeDocument/2006/relationships/slide" Target="slides/slide23.xml"/><Relationship Id="rId23" Type="http://schemas.openxmlformats.org/officeDocument/2006/relationships/slide" Target="slides/slide22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19" Type="http://schemas.openxmlformats.org/officeDocument/2006/relationships/slide" Target="slides/slide18.xml"/><Relationship Id="rId18" Type="http://schemas.openxmlformats.org/officeDocument/2006/relationships/slide" Target="slides/slide17.xml"/><Relationship Id="rId17" Type="http://schemas.openxmlformats.org/officeDocument/2006/relationships/slide" Target="slides/slide16.xml"/><Relationship Id="rId16" Type="http://schemas.openxmlformats.org/officeDocument/2006/relationships/slide" Target="slides/slide15.xml"/><Relationship Id="rId15" Type="http://schemas.openxmlformats.org/officeDocument/2006/relationships/slide" Target="slides/slide14.xml"/><Relationship Id="rId14" Type="http://schemas.openxmlformats.org/officeDocument/2006/relationships/slide" Target="slides/slide13.xml"/><Relationship Id="rId13" Type="http://schemas.openxmlformats.org/officeDocument/2006/relationships/slide" Target="slides/slide12.xml"/><Relationship Id="rId12" Type="http://schemas.openxmlformats.org/officeDocument/2006/relationships/slide" Target="slides/slide11.xml"/><Relationship Id="rId11" Type="http://schemas.openxmlformats.org/officeDocument/2006/relationships/slide" Target="slides/slide10.xml"/><Relationship Id="rId10" Type="http://schemas.openxmlformats.org/officeDocument/2006/relationships/slide" Target="slides/slide9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2.png"/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3" Type="http://schemas.openxmlformats.org/officeDocument/2006/relationships/hyperlink" Target="https://www.ema.europa.eu/en/documents/product-information/opdivo-epar-product-information_en.pdf" TargetMode="External"/><Relationship Id="rId2" Type="http://schemas.openxmlformats.org/officeDocument/2006/relationships/hyperlink" Target="https://www.nccn.org/professionals/drug_compendium/content/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image" Target="../media/image57.png"/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image" Target="../media/image62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image" Target="../media/image65.png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500623" y="48767"/>
            <a:ext cx="3643376" cy="4620767"/>
          </a:xfrm>
          <a:prstGeom prst="rect">
            <a:avLst/>
          </a:prstGeom>
        </p:spPr>
      </p:pic>
      <p:sp>
        <p:nvSpPr>
          <p:cNvPr id="2" name="textbox 2"/>
          <p:cNvSpPr/>
          <p:nvPr/>
        </p:nvSpPr>
        <p:spPr>
          <a:xfrm>
            <a:off x="438708" y="2656092"/>
            <a:ext cx="4055109" cy="12090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1705"/>
              </a:lnSpc>
              <a:tabLst/>
            </a:pPr>
            <a:r>
              <a:rPr sz="1400" spc="-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1400" spc="-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Cercek,</a:t>
            </a:r>
            <a:r>
              <a:rPr sz="1400" spc="-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400" spc="-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endParaRPr lang="Arial" altLang="Arial" sz="1400" dirty="0"/>
          </a:p>
          <a:p>
            <a:pPr marL="20210" algn="l" rtl="0" eaLnBrk="0">
              <a:lnSpc>
                <a:spcPct val="97000"/>
              </a:lnSpc>
              <a:spcBef>
                <a:spcPts val="220"/>
              </a:spcBef>
              <a:tabLst/>
            </a:pP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Section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Head,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400" spc="-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ncer</a:t>
            </a:r>
            <a:endParaRPr lang="Arial" altLang="Arial" sz="1400" dirty="0"/>
          </a:p>
          <a:p>
            <a:pPr marL="25064" indent="-4459" algn="l" rtl="0" eaLnBrk="0">
              <a:lnSpc>
                <a:spcPct val="103000"/>
              </a:lnSpc>
              <a:spcBef>
                <a:spcPts val="285"/>
              </a:spcBef>
              <a:tabLst/>
            </a:pP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Co-Director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Center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Young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Onset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Memorial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Sloan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Kettering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Ce</a:t>
            </a:r>
            <a:r>
              <a:rPr sz="1400" spc="-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</a:t>
            </a:r>
            <a:endParaRPr lang="Arial" altLang="Arial" sz="1400" dirty="0"/>
          </a:p>
          <a:p>
            <a:pPr marL="25064" algn="l" rtl="0" eaLnBrk="0">
              <a:lnSpc>
                <a:spcPct val="97000"/>
              </a:lnSpc>
              <a:spcBef>
                <a:spcPts val="387"/>
              </a:spcBef>
              <a:tabLst/>
            </a:pP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New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York,</a:t>
            </a:r>
            <a:r>
              <a:rPr sz="1400" spc="-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NY</a:t>
            </a:r>
            <a:endParaRPr lang="Arial" altLang="Arial" sz="1400" dirty="0"/>
          </a:p>
        </p:txBody>
      </p:sp>
      <p:sp>
        <p:nvSpPr>
          <p:cNvPr id="3" name="textbox 3"/>
          <p:cNvSpPr/>
          <p:nvPr/>
        </p:nvSpPr>
        <p:spPr>
          <a:xfrm>
            <a:off x="446608" y="1136333"/>
            <a:ext cx="3495675" cy="8502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25990"/>
              </a:lnSpc>
              <a:tabLst/>
            </a:pPr>
            <a:endParaRPr lang="Arial" altLang="Arial" sz="100" dirty="0"/>
          </a:p>
          <a:p>
            <a:pPr marL="12700" indent="4884" algn="l" rtl="0" eaLnBrk="0">
              <a:lnSpc>
                <a:spcPct val="92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Oral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Abstract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Discussio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2400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314O:</a:t>
            </a:r>
            <a:r>
              <a:rPr sz="1800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8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8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endParaRPr lang="Arial" altLang="Arial" sz="1800" dirty="0"/>
          </a:p>
          <a:p>
            <a:pPr marL="20834" algn="l" rtl="0" eaLnBrk="0">
              <a:lnSpc>
                <a:spcPct val="88000"/>
              </a:lnSpc>
              <a:spcBef>
                <a:spcPts val="23"/>
              </a:spcBef>
              <a:tabLst/>
            </a:pPr>
            <a:r>
              <a:rPr sz="1800" b="1" spc="-10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LBA23:</a:t>
            </a:r>
            <a:r>
              <a:rPr sz="1800" spc="-10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spc="-10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SAMCO-PROD</a:t>
            </a:r>
            <a:r>
              <a:rPr sz="18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8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GE</a:t>
            </a:r>
            <a:r>
              <a:rPr sz="1800" spc="-10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spc="-10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endParaRPr lang="Arial" altLang="Arial" sz="1800" dirty="0"/>
          </a:p>
        </p:txBody>
      </p:sp>
      <p:sp>
        <p:nvSpPr>
          <p:cNvPr id="4" name="textbox 4"/>
          <p:cNvSpPr/>
          <p:nvPr/>
        </p:nvSpPr>
        <p:spPr>
          <a:xfrm>
            <a:off x="1986533" y="4812588"/>
            <a:ext cx="6825615" cy="1390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92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                                          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author.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re-use.</a:t>
            </a:r>
            <a:endParaRPr lang="Arial" altLang="Arial" sz="7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677480" y="4710006"/>
            <a:ext cx="505025" cy="20946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39" y="4710006"/>
            <a:ext cx="307692" cy="20899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64250" y="4669540"/>
            <a:ext cx="439011" cy="105881"/>
          </a:xfrm>
          <a:prstGeom prst="rect">
            <a:avLst/>
          </a:prstGeom>
        </p:spPr>
      </p:pic>
      <p:sp>
        <p:nvSpPr>
          <p:cNvPr id="8" name="rect"/>
          <p:cNvSpPr/>
          <p:nvPr/>
        </p:nvSpPr>
        <p:spPr>
          <a:xfrm>
            <a:off x="544416" y="4738835"/>
            <a:ext cx="7213" cy="67632"/>
          </a:xfrm>
          <a:prstGeom prst="rect">
            <a:avLst/>
          </a:prstGeom>
          <a:solidFill>
            <a:srgbClr val="FEFEFE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683761" y="720852"/>
            <a:ext cx="5365750" cy="2994659"/>
          </a:xfrm>
          <a:prstGeom prst="rect">
            <a:avLst/>
          </a:prstGeom>
        </p:spPr>
      </p:pic>
      <p:sp>
        <p:nvSpPr>
          <p:cNvPr id="66" name="textbox 66"/>
          <p:cNvSpPr/>
          <p:nvPr/>
        </p:nvSpPr>
        <p:spPr>
          <a:xfrm>
            <a:off x="139395" y="1002682"/>
            <a:ext cx="3434715" cy="19411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Analyses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difficult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interpret:</a:t>
            </a:r>
            <a:endParaRPr lang="Arial" altLang="Arial" sz="14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marL="22150" algn="l" rtl="0" eaLnBrk="0">
              <a:lnSpc>
                <a:spcPct val="97000"/>
              </a:lnSpc>
              <a:spcBef>
                <a:spcPts val="427"/>
              </a:spcBef>
              <a:tabLst/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Tumor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Perforation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favors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endParaRPr lang="Arial" altLang="Arial" sz="1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marL="311000" indent="-288850" algn="l" rtl="0" eaLnBrk="0">
              <a:lnSpc>
                <a:spcPct val="91000"/>
              </a:lnSpc>
              <a:spcBef>
                <a:spcPts val="426"/>
              </a:spcBef>
              <a:tabLst/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Adjuvant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associated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ritoneal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</a:t>
            </a:r>
            <a:endParaRPr lang="Arial" altLang="Arial" sz="1400" dirty="0"/>
          </a:p>
          <a:p>
            <a:pPr algn="l" rtl="0" eaLnBrk="0">
              <a:lnSpc>
                <a:spcPct val="12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305274" indent="-283124" algn="l" rtl="0" eaLnBrk="0">
              <a:lnSpc>
                <a:spcPct val="99000"/>
              </a:lnSpc>
              <a:spcBef>
                <a:spcPts val="1"/>
              </a:spcBef>
              <a:tabLst/>
            </a:pP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N2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favor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while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N1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does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endParaRPr lang="Arial" altLang="Arial" sz="1400" dirty="0"/>
          </a:p>
        </p:txBody>
      </p:sp>
      <p:sp>
        <p:nvSpPr>
          <p:cNvPr id="67" name="textbox 67"/>
          <p:cNvSpPr/>
          <p:nvPr/>
        </p:nvSpPr>
        <p:spPr>
          <a:xfrm>
            <a:off x="174416" y="76010"/>
            <a:ext cx="2466975" cy="35750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95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HIPECT4: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400" dirty="0"/>
          </a:p>
        </p:txBody>
      </p:sp>
      <p:pic>
        <p:nvPicPr>
          <p:cNvPr id="68" name="picture 6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69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800600" y="137160"/>
            <a:ext cx="3044952" cy="4869179"/>
          </a:xfrm>
          <a:prstGeom prst="rect">
            <a:avLst/>
          </a:prstGeom>
        </p:spPr>
      </p:pic>
      <p:sp>
        <p:nvSpPr>
          <p:cNvPr id="71" name="textbox 71"/>
          <p:cNvSpPr/>
          <p:nvPr/>
        </p:nvSpPr>
        <p:spPr>
          <a:xfrm>
            <a:off x="159173" y="76010"/>
            <a:ext cx="3382009" cy="27082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941"/>
              </a:lnSpc>
              <a:tabLst/>
            </a:pPr>
            <a:endParaRPr lang="Arial" altLang="Arial" sz="100" dirty="0"/>
          </a:p>
          <a:p>
            <a:pPr marL="27943" algn="l" rtl="0" eaLnBrk="0">
              <a:lnSpc>
                <a:spcPct val="88000"/>
              </a:lnSpc>
              <a:tabLst/>
            </a:pP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HIPECT4: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25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500" dirty="0"/>
          </a:p>
          <a:p>
            <a:pPr algn="l" rtl="0" eaLnBrk="0">
              <a:lnSpc>
                <a:spcPct val="13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6000"/>
              </a:lnSpc>
              <a:tabLst/>
            </a:pPr>
            <a:endParaRPr lang="Arial" altLang="Arial" sz="1000" dirty="0"/>
          </a:p>
          <a:p>
            <a:pPr marL="20723" algn="l" rtl="0" eaLnBrk="0">
              <a:lnSpc>
                <a:spcPct val="82000"/>
              </a:lnSpc>
              <a:spcBef>
                <a:spcPts val="429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Extraperitoneal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were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common</a:t>
            </a:r>
            <a:endParaRPr lang="Arial" altLang="Arial" sz="14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marL="18405" indent="1248" algn="l" rtl="0" eaLnBrk="0">
              <a:lnSpc>
                <a:spcPct val="101000"/>
              </a:lnSpc>
              <a:spcBef>
                <a:spcPts val="425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Loco-regional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DFS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overall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DFS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OS</a:t>
            </a:r>
            <a:endParaRPr lang="Arial" altLang="Arial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12700" indent="8023" algn="l" rtl="0" eaLnBrk="0">
              <a:lnSpc>
                <a:spcPct val="100000"/>
              </a:lnSpc>
              <a:spcBef>
                <a:spcPts val="3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Unclear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who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had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extraperitoneal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develop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due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endParaRPr lang="Arial" altLang="Arial" sz="1400" dirty="0"/>
          </a:p>
        </p:txBody>
      </p:sp>
      <p:pic>
        <p:nvPicPr>
          <p:cNvPr id="72" name="picture 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73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" name="table 74"/>
          <p:cNvGraphicFramePr>
            <a:graphicFrameLocks noGrp="1"/>
          </p:cNvGraphicFramePr>
          <p:nvPr/>
        </p:nvGraphicFramePr>
        <p:xfrm>
          <a:off x="4430267" y="839851"/>
          <a:ext cx="4086860" cy="3198495"/>
        </p:xfrm>
        <a:graphic>
          <a:graphicData uri="http://schemas.openxmlformats.org/drawingml/2006/table">
            <a:tbl>
              <a:tblPr/>
              <a:tblGrid>
                <a:gridCol w="1225550"/>
                <a:gridCol w="741044"/>
                <a:gridCol w="868680"/>
                <a:gridCol w="861060"/>
                <a:gridCol w="390525"/>
              </a:tblGrid>
              <a:tr h="2520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075" algn="l" rtl="0" eaLnBrk="0">
                        <a:lnSpc>
                          <a:spcPct val="7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able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2046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sz="800" b="1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sz="800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b="1" spc="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046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HIPE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sz="8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endParaRPr lang="Times New Roman" altLang="Times New Roman" sz="800" dirty="0"/>
                    </a:p>
                    <a:p>
                      <a:pPr marL="80088" algn="l" rtl="0" eaLnBrk="0">
                        <a:lnSpc>
                          <a:spcPct val="100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461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0722" indent="-5615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ntrol</a:t>
                      </a:r>
                      <a:r>
                        <a:rPr sz="8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800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</a:t>
                      </a:r>
                      <a:r>
                        <a:rPr sz="800" b="1" spc="-2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(95)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6718" algn="l" rtl="0" eaLnBrk="0">
                        <a:lnSpc>
                          <a:spcPct val="77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1752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9138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Ost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omy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1542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(6,6%)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102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(4,5%)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7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331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,5%)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.24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4876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382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naemia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CTCAE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ts val="977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r>
                        <a:rPr sz="8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78000"/>
                        </a:lnSpc>
                        <a:spcBef>
                          <a:spcPts val="213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77000"/>
                        </a:lnSpc>
                        <a:spcBef>
                          <a:spcPts val="216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0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740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(13.7%)</a:t>
                      </a:r>
                      <a:endParaRPr lang="Times New Roman" altLang="Times New Roman" sz="800" dirty="0"/>
                    </a:p>
                    <a:p>
                      <a:pPr marL="7174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(14.3%)</a:t>
                      </a:r>
                      <a:endParaRPr lang="Times New Roman" altLang="Times New Roman" sz="800" dirty="0"/>
                    </a:p>
                    <a:p>
                      <a:pPr marL="81542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0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1415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(14.8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81415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6%)</a:t>
                      </a:r>
                      <a:endParaRPr lang="Times New Roman" altLang="Times New Roman" sz="800" dirty="0"/>
                    </a:p>
                    <a:p>
                      <a:pPr marL="73247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820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50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(12.8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82050" algn="l" rtl="0" eaLnBrk="0">
                        <a:lnSpc>
                          <a:spcPct val="100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(12.8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75004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606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.71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4340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Neutropenia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CTCAE)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76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r>
                        <a:rPr sz="8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122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800" dirty="0"/>
                    </a:p>
                    <a:p>
                      <a:pPr marL="7122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800" dirty="0"/>
                    </a:p>
                    <a:p>
                      <a:pPr marL="81542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(0.5%)</a:t>
                      </a:r>
                      <a:endParaRPr lang="Times New Roman" altLang="Times New Roman" sz="800" dirty="0"/>
                    </a:p>
                    <a:p>
                      <a:pPr marL="81542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1613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800" dirty="0"/>
                    </a:p>
                    <a:p>
                      <a:pPr marL="71102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(4.5%)</a:t>
                      </a:r>
                      <a:endParaRPr lang="Times New Roman" altLang="Times New Roman" sz="800" dirty="0"/>
                    </a:p>
                    <a:p>
                      <a:pPr marL="814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81415" algn="l" rtl="0" eaLnBrk="0">
                        <a:lnSpc>
                          <a:spcPts val="972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2247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800" dirty="0"/>
                    </a:p>
                    <a:p>
                      <a:pPr marL="73779" algn="l" rtl="0" eaLnBrk="0">
                        <a:lnSpc>
                          <a:spcPct val="77000"/>
                        </a:lnSpc>
                        <a:spcBef>
                          <a:spcPts val="218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800" dirty="0"/>
                    </a:p>
                    <a:p>
                      <a:pPr marL="73779" algn="l" rtl="0" eaLnBrk="0">
                        <a:lnSpc>
                          <a:spcPct val="77000"/>
                        </a:lnSpc>
                        <a:spcBef>
                          <a:spcPts val="22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800" dirty="0"/>
                    </a:p>
                    <a:p>
                      <a:pPr marL="73779" algn="l" rtl="0" eaLnBrk="0">
                        <a:lnSpc>
                          <a:spcPct val="76000"/>
                        </a:lnSpc>
                        <a:spcBef>
                          <a:spcPts val="225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773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.14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628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Thr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ombocytopenia</a:t>
                      </a:r>
                      <a:endParaRPr lang="Times New Roman" altLang="Times New Roman" sz="800" dirty="0"/>
                    </a:p>
                    <a:p>
                      <a:pPr marL="79751" algn="l" rtl="0" eaLnBrk="0">
                        <a:lnSpc>
                          <a:spcPts val="98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(CT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78000"/>
                        </a:lnSpc>
                        <a:spcBef>
                          <a:spcPts val="210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r>
                        <a:rPr sz="8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800" dirty="0"/>
                    </a:p>
                    <a:p>
                      <a:pPr marL="79138" algn="l" rtl="0" eaLnBrk="0">
                        <a:lnSpc>
                          <a:spcPct val="77000"/>
                        </a:lnSpc>
                        <a:spcBef>
                          <a:spcPts val="214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3782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800" dirty="0"/>
                    </a:p>
                    <a:p>
                      <a:pPr marL="71740" algn="l" rtl="0" eaLnBrk="0">
                        <a:lnSpc>
                          <a:spcPts val="982"/>
                        </a:lnSpc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1613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(2.3%)</a:t>
                      </a:r>
                      <a:endParaRPr lang="Times New Roman" altLang="Times New Roman" sz="800" dirty="0"/>
                    </a:p>
                    <a:p>
                      <a:pPr marL="71613" algn="l" rtl="0" eaLnBrk="0">
                        <a:lnSpc>
                          <a:spcPts val="982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(2.3%)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82050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73779" algn="l" rtl="0" eaLnBrk="0">
                        <a:lnSpc>
                          <a:spcPts val="979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algn="l" rtl="0" eaLnBrk="0">
                        <a:lnSpc>
                          <a:spcPct val="773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.27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301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Rena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Failure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RIFLE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</a:t>
                      </a:r>
                      <a:endParaRPr lang="Times New Roman" altLang="Times New Roman" sz="800" dirty="0"/>
                    </a:p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78117" algn="l" rtl="0" eaLnBrk="0">
                        <a:lnSpc>
                          <a:spcPct val="75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1740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81542" algn="l" rtl="0" eaLnBrk="0">
                        <a:lnSpc>
                          <a:spcPts val="98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(0.5%)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81415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81415" algn="l" rtl="0" eaLnBrk="0">
                        <a:lnSpc>
                          <a:spcPts val="980"/>
                        </a:lnSpc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82050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  <a:p>
                      <a:pPr marL="73779" algn="l" rtl="0" eaLnBrk="0">
                        <a:lnSpc>
                          <a:spcPts val="977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9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.54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301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intervention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74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(11,7%)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141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.89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301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Major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morbidity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days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782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(20.8%)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613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(23.6%)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(18.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.35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24002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301" algn="l" rtl="0" eaLnBrk="0">
                        <a:lnSpc>
                          <a:spcPct val="78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Major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morbidity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days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22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(21,9%)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613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(25.8%)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(18.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.20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0193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301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Mortality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days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782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(1.6%)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141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247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</a:t>
                      </a: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8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.60</a:t>
                      </a:r>
                      <a:endParaRPr lang="Times New Roman" altLang="Times New Roman" sz="8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  <p:sp>
        <p:nvSpPr>
          <p:cNvPr id="75" name="textbox 75"/>
          <p:cNvSpPr/>
          <p:nvPr/>
        </p:nvSpPr>
        <p:spPr>
          <a:xfrm>
            <a:off x="256772" y="1260841"/>
            <a:ext cx="3203575" cy="19405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67625"/>
              </a:lnSpc>
              <a:tabLst/>
            </a:pPr>
            <a:endParaRPr lang="Arial" altLang="Arial" sz="100" dirty="0"/>
          </a:p>
          <a:p>
            <a:pPr marL="13223" indent="6240" algn="l" rtl="0" eaLnBrk="0">
              <a:lnSpc>
                <a:spcPct val="94000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Major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morbi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dity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was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both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groups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possi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bly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systemic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endParaRPr lang="Arial" altLang="Arial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20534" indent="-713" algn="l" rtl="0" eaLnBrk="0">
              <a:lnSpc>
                <a:spcPct val="100000"/>
              </a:lnSpc>
              <a:spcBef>
                <a:spcPts val="422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significant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difference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morbidity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gro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endParaRPr lang="Arial" altLang="Arial" sz="1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12700" indent="6586" algn="l" rtl="0" eaLnBrk="0">
              <a:lnSpc>
                <a:spcPct val="108000"/>
              </a:lnSpc>
              <a:spcBef>
                <a:spcPts val="2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Long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term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ects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such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increased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adhes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unknown</a:t>
            </a:r>
            <a:endParaRPr lang="Arial" altLang="Arial" sz="1400" dirty="0"/>
          </a:p>
        </p:txBody>
      </p:sp>
      <p:sp>
        <p:nvSpPr>
          <p:cNvPr id="76" name="textbox 76"/>
          <p:cNvSpPr/>
          <p:nvPr/>
        </p:nvSpPr>
        <p:spPr>
          <a:xfrm>
            <a:off x="4408056" y="4644070"/>
            <a:ext cx="4403725" cy="30734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9706"/>
              </a:lnSpc>
              <a:tabLst/>
            </a:pPr>
            <a:endParaRPr lang="Arial" altLang="Arial" sz="100" dirty="0"/>
          </a:p>
          <a:p>
            <a:pPr marL="2793002" algn="l" rtl="0" eaLnBrk="0">
              <a:lnSpc>
                <a:spcPct val="92000"/>
              </a:lnSpc>
              <a:tabLst/>
            </a:pP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Widmar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DCR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2020</a:t>
            </a:r>
            <a:endParaRPr lang="Arial" altLang="Arial" sz="1100" dirty="0"/>
          </a:p>
          <a:p>
            <a:pPr marL="12700" algn="l" rtl="0" eaLnBrk="0">
              <a:lnSpc>
                <a:spcPts val="844"/>
              </a:lnSpc>
              <a:spcBef>
                <a:spcPts val="165"/>
              </a:spcBef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77" name="path"/>
          <p:cNvSpPr/>
          <p:nvPr/>
        </p:nvSpPr>
        <p:spPr>
          <a:xfrm>
            <a:off x="4307078" y="3314954"/>
            <a:ext cx="2180335" cy="543559"/>
          </a:xfrm>
          <a:custGeom>
            <a:avLst/>
            <a:gdLst/>
            <a:ahLst/>
            <a:cxnLst/>
            <a:rect l="0" t="0" r="0" b="0"/>
            <a:pathLst>
              <a:path w="3433" h="855">
                <a:moveTo>
                  <a:pt x="20" y="427"/>
                </a:moveTo>
                <a:cubicBezTo>
                  <a:pt x="20" y="202"/>
                  <a:pt x="779" y="20"/>
                  <a:pt x="1716" y="20"/>
                </a:cubicBezTo>
                <a:cubicBezTo>
                  <a:pt x="2653" y="20"/>
                  <a:pt x="3413" y="202"/>
                  <a:pt x="3413" y="427"/>
                </a:cubicBezTo>
                <a:cubicBezTo>
                  <a:pt x="3413" y="653"/>
                  <a:pt x="2653" y="835"/>
                  <a:pt x="1716" y="835"/>
                </a:cubicBezTo>
                <a:cubicBezTo>
                  <a:pt x="779" y="835"/>
                  <a:pt x="20" y="653"/>
                  <a:pt x="20" y="427"/>
                </a:cubicBezTo>
              </a:path>
            </a:pathLst>
          </a:custGeom>
          <a:noFill/>
          <a:ln w="25400" cap="flat">
            <a:round/>
            <a:solidFill>
              <a:srgbClr val="FF000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78" name="textbox 78"/>
          <p:cNvSpPr/>
          <p:nvPr/>
        </p:nvSpPr>
        <p:spPr>
          <a:xfrm>
            <a:off x="100045" y="105474"/>
            <a:ext cx="2726054" cy="367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1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HIPECT4: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Morbidi</a:t>
            </a:r>
            <a:r>
              <a:rPr sz="2400" b="1" spc="-2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endParaRPr lang="Arial" altLang="Arial" sz="2400" dirty="0"/>
          </a:p>
        </p:txBody>
      </p:sp>
      <p:pic>
        <p:nvPicPr>
          <p:cNvPr id="79" name="picture 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80" name="textbox 80"/>
          <p:cNvSpPr/>
          <p:nvPr/>
        </p:nvSpPr>
        <p:spPr>
          <a:xfrm>
            <a:off x="2020316" y="4893361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81" name="picture 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2"/>
          <p:cNvSpPr/>
          <p:nvPr/>
        </p:nvSpPr>
        <p:spPr>
          <a:xfrm>
            <a:off x="445719" y="2546996"/>
            <a:ext cx="7896859" cy="148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2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Assumptio</a:t>
            </a: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8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18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marL="323570" indent="-286090" algn="l" rtl="0" eaLnBrk="0">
              <a:lnSpc>
                <a:spcPct val="104000"/>
              </a:lnSpc>
              <a:spcBef>
                <a:spcPts val="43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“biomarker”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carcinomatosis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(suggesting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tumors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sprea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via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shedding)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-3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endParaRPr lang="Arial" altLang="Arial" sz="1400" dirty="0"/>
          </a:p>
          <a:p>
            <a:pPr marL="37463" algn="l" rtl="0" eaLnBrk="0">
              <a:lnSpc>
                <a:spcPct val="92000"/>
              </a:lnSpc>
              <a:spcBef>
                <a:spcPts val="675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intraperitoneal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effective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these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micromet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stases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endParaRPr lang="Arial" altLang="Arial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500" dirty="0"/>
          </a:p>
          <a:p>
            <a:pPr marL="37463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decreasing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atients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endParaRPr lang="Arial" altLang="Arial" sz="1400" dirty="0"/>
          </a:p>
        </p:txBody>
      </p:sp>
      <p:sp>
        <p:nvSpPr>
          <p:cNvPr id="83" name="textbox 83"/>
          <p:cNvSpPr/>
          <p:nvPr/>
        </p:nvSpPr>
        <p:spPr>
          <a:xfrm>
            <a:off x="407942" y="1224799"/>
            <a:ext cx="8004809" cy="886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2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Objectiv</a:t>
            </a:r>
            <a:r>
              <a:rPr sz="1800" b="1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1800" dirty="0"/>
          </a:p>
          <a:p>
            <a:pPr marL="28729" indent="-818" algn="l" rtl="0" eaLnBrk="0">
              <a:lnSpc>
                <a:spcPct val="139000"/>
              </a:lnSpc>
              <a:spcBef>
                <a:spcPts val="174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micrometastases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T4N0-2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loco-reg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free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surviva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1400" dirty="0"/>
          </a:p>
        </p:txBody>
      </p:sp>
      <p:sp>
        <p:nvSpPr>
          <p:cNvPr id="84" name="textbox 84"/>
          <p:cNvSpPr/>
          <p:nvPr/>
        </p:nvSpPr>
        <p:spPr>
          <a:xfrm>
            <a:off x="460032" y="297022"/>
            <a:ext cx="6005829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2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2400" dirty="0"/>
          </a:p>
        </p:txBody>
      </p:sp>
      <p:sp>
        <p:nvSpPr>
          <p:cNvPr id="85" name="textbox 85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86" name="rect"/>
          <p:cNvSpPr/>
          <p:nvPr/>
        </p:nvSpPr>
        <p:spPr>
          <a:xfrm>
            <a:off x="4357115" y="4614671"/>
            <a:ext cx="4495799" cy="37947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7" name="picture 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88" name="textbox 88"/>
          <p:cNvSpPr/>
          <p:nvPr/>
        </p:nvSpPr>
        <p:spPr>
          <a:xfrm>
            <a:off x="1986533" y="4812588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89" name="picture 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90"/>
          <p:cNvSpPr/>
          <p:nvPr/>
        </p:nvSpPr>
        <p:spPr>
          <a:xfrm>
            <a:off x="438708" y="297022"/>
            <a:ext cx="7756525" cy="39554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487"/>
              </a:lnSpc>
              <a:tabLst/>
            </a:pPr>
            <a:endParaRPr lang="Arial" altLang="Arial" sz="100" dirty="0"/>
          </a:p>
          <a:p>
            <a:pPr marL="34023" algn="l" rtl="0" eaLnBrk="0">
              <a:lnSpc>
                <a:spcPct val="90000"/>
              </a:lnSpc>
              <a:tabLst/>
            </a:pP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Locoregional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</a:t>
            </a:r>
            <a:r>
              <a:rPr sz="2500" b="1" spc="-5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5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se</a:t>
            </a:r>
            <a:endParaRPr lang="Arial" altLang="Arial" sz="25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8000"/>
              </a:lnSpc>
              <a:spcBef>
                <a:spcPts val="541"/>
              </a:spcBef>
              <a:tabLst/>
            </a:pP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Authors</a:t>
            </a:r>
            <a:r>
              <a:rPr sz="1800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Conclusio</a:t>
            </a:r>
            <a:r>
              <a:rPr sz="18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1800" dirty="0"/>
          </a:p>
          <a:p>
            <a:pPr marL="19996" indent="-2634" algn="l" rtl="0" eaLnBrk="0">
              <a:lnSpc>
                <a:spcPct val="107000"/>
              </a:lnSpc>
              <a:spcBef>
                <a:spcPts val="753"/>
              </a:spcBef>
              <a:tabLst/>
            </a:pP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mitomycin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complete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cytoreductive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surgery</a:t>
            </a:r>
            <a:r>
              <a:rPr sz="1500" spc="4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spc="4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locally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advanced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improves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rate</a:t>
            </a:r>
            <a:r>
              <a:rPr sz="1500" spc="4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without</a:t>
            </a:r>
            <a:r>
              <a:rPr sz="1500" spc="4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increasing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morbidity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clinical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greatest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definitive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pT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sub</a:t>
            </a:r>
            <a:r>
              <a:rPr sz="1500" spc="2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population</a:t>
            </a:r>
            <a:r>
              <a:rPr sz="1500" spc="19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1500" dirty="0"/>
          </a:p>
          <a:p>
            <a:pPr algn="l" rtl="0" eaLnBrk="0">
              <a:lnSpc>
                <a:spcPct val="13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0000"/>
              </a:lnSpc>
              <a:tabLst/>
            </a:pPr>
            <a:endParaRPr lang="Arial" altLang="Arial" sz="1000" dirty="0"/>
          </a:p>
          <a:p>
            <a:pPr marL="34471" algn="l" rtl="0" eaLnBrk="0">
              <a:lnSpc>
                <a:spcPct val="95000"/>
              </a:lnSpc>
              <a:spcBef>
                <a:spcPts val="518"/>
              </a:spcBef>
              <a:tabLst/>
            </a:pPr>
            <a:r>
              <a:rPr sz="1700" b="1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My</a:t>
            </a:r>
            <a:r>
              <a:rPr sz="17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b="1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Conclus</a:t>
            </a:r>
            <a:r>
              <a:rPr sz="17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</a:t>
            </a:r>
            <a:r>
              <a:rPr sz="1700" b="1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17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86000"/>
              </a:lnSpc>
              <a:spcBef>
                <a:spcPts val="457"/>
              </a:spcBef>
              <a:tabLst/>
            </a:pP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Although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adjuvant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appeares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locoregional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spc="3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1500" spc="26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trial</a:t>
            </a:r>
            <a:endParaRPr lang="Arial" altLang="Arial" sz="1500" dirty="0"/>
          </a:p>
          <a:p>
            <a:pPr marL="23442" algn="l" rtl="0" eaLnBrk="0">
              <a:lnSpc>
                <a:spcPct val="87000"/>
              </a:lnSpc>
              <a:spcBef>
                <a:spcPts val="373"/>
              </a:spcBef>
              <a:tabLst/>
            </a:pP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inadequate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biomarker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”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500" spc="1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carcinomatosis</a:t>
            </a:r>
            <a:endParaRPr lang="Arial" altLang="Arial" sz="1500" dirty="0"/>
          </a:p>
          <a:p>
            <a:pPr marL="312386" indent="-288944" algn="l" rtl="0" eaLnBrk="0">
              <a:lnSpc>
                <a:spcPct val="104000"/>
              </a:lnSpc>
              <a:spcBef>
                <a:spcPts val="377"/>
              </a:spcBef>
              <a:tabLst/>
            </a:pP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spc="30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associated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systemic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demonstrated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by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lack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DFS</a:t>
            </a:r>
            <a:r>
              <a:rPr sz="1500" spc="30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500" spc="15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OS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3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</a:t>
            </a:r>
            <a:r>
              <a:rPr sz="1500" spc="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Arial" altLang="Arial" sz="1500" dirty="0"/>
          </a:p>
          <a:p>
            <a:pPr marL="23458" algn="l" rtl="0" eaLnBrk="0">
              <a:lnSpc>
                <a:spcPct val="86000"/>
              </a:lnSpc>
              <a:spcBef>
                <a:spcPts val="75"/>
              </a:spcBef>
              <a:tabLst/>
            </a:pP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500" spc="18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should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treated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systemic</a:t>
            </a:r>
            <a:r>
              <a:rPr sz="1500" spc="7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endParaRPr lang="Arial" altLang="Arial" sz="1500" dirty="0"/>
          </a:p>
        </p:txBody>
      </p:sp>
      <p:sp>
        <p:nvSpPr>
          <p:cNvPr id="91" name="textbox 91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92" name="rect"/>
          <p:cNvSpPr/>
          <p:nvPr/>
        </p:nvSpPr>
        <p:spPr>
          <a:xfrm>
            <a:off x="4329683" y="4754879"/>
            <a:ext cx="458266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3" name="picture 9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94" name="textbox 94"/>
          <p:cNvSpPr/>
          <p:nvPr/>
        </p:nvSpPr>
        <p:spPr>
          <a:xfrm>
            <a:off x="1986533" y="4812588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95" name="picture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94959" y="144778"/>
            <a:ext cx="3749040" cy="4998718"/>
          </a:xfrm>
          <a:prstGeom prst="rect">
            <a:avLst/>
          </a:prstGeom>
        </p:spPr>
      </p:pic>
      <p:sp>
        <p:nvSpPr>
          <p:cNvPr id="97" name="textbox 97"/>
          <p:cNvSpPr/>
          <p:nvPr/>
        </p:nvSpPr>
        <p:spPr>
          <a:xfrm>
            <a:off x="451815" y="1084722"/>
            <a:ext cx="5160009" cy="27717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208"/>
              </a:lnSpc>
              <a:tabLst/>
            </a:pPr>
            <a:endParaRPr lang="Arial" altLang="Arial" sz="100" dirty="0"/>
          </a:p>
          <a:p>
            <a:pPr marL="32297" algn="l" rtl="0" eaLnBrk="0">
              <a:lnSpc>
                <a:spcPct val="80000"/>
              </a:lnSpc>
              <a:tabLst/>
            </a:pPr>
            <a:r>
              <a:rPr sz="2000" b="1" spc="-2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LB</a:t>
            </a:r>
            <a:r>
              <a:rPr sz="2000" b="1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000" spc="-2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-2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23:</a:t>
            </a:r>
            <a:endParaRPr lang="Arial" altLang="Arial" sz="2000" dirty="0"/>
          </a:p>
          <a:p>
            <a:pPr marL="16517" indent="-3817" algn="l" rtl="0" eaLnBrk="0">
              <a:lnSpc>
                <a:spcPct val="99000"/>
              </a:lnSpc>
              <a:spcBef>
                <a:spcPts val="449"/>
              </a:spcBef>
              <a:tabLst/>
            </a:pP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Avelumab</a:t>
            </a:r>
            <a:r>
              <a:rPr sz="2000" spc="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versus</a:t>
            </a:r>
            <a:r>
              <a:rPr sz="2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standard</a:t>
            </a:r>
            <a:r>
              <a:rPr sz="2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second-line</a:t>
            </a:r>
            <a:r>
              <a:rPr sz="2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2000" b="1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ment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metastatic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endParaRPr lang="Arial" altLang="Arial" sz="2000" dirty="0"/>
          </a:p>
          <a:p>
            <a:pPr marL="23389" algn="l" rtl="0" eaLnBrk="0">
              <a:lnSpc>
                <a:spcPct val="82000"/>
              </a:lnSpc>
              <a:spcBef>
                <a:spcPts val="63"/>
              </a:spcBef>
              <a:tabLst/>
            </a:pP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</a:t>
            </a:r>
            <a:r>
              <a:rPr sz="2000" b="1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endParaRPr lang="Arial" altLang="Arial" sz="2000" dirty="0"/>
          </a:p>
          <a:p>
            <a:pPr marL="29497" algn="l" rtl="0" eaLnBrk="0">
              <a:lnSpc>
                <a:spcPct val="82000"/>
              </a:lnSpc>
              <a:spcBef>
                <a:spcPts val="432"/>
              </a:spcBef>
              <a:tabLst/>
            </a:pP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randomised</a:t>
            </a:r>
            <a:r>
              <a:rPr sz="2000" spc="-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</a:t>
            </a:r>
            <a:r>
              <a:rPr sz="2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II</a:t>
            </a:r>
            <a:r>
              <a:rPr sz="2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trial.</a:t>
            </a:r>
            <a:endParaRPr lang="Arial" altLang="Arial" sz="2000" dirty="0"/>
          </a:p>
          <a:p>
            <a:pPr marL="21653" indent="-8382" algn="l" rtl="0" eaLnBrk="0">
              <a:lnSpc>
                <a:spcPct val="101000"/>
              </a:lnSpc>
              <a:spcBef>
                <a:spcPts val="965"/>
              </a:spcBef>
              <a:tabLst/>
            </a:pPr>
            <a:r>
              <a:rPr sz="1500" spc="0" dirty="0" u="sng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Julien</a:t>
            </a:r>
            <a:r>
              <a:rPr sz="1500" spc="10" dirty="0" u="sng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 u="sng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TAIEB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Olivier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BOUCHE,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Thierry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Emilie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BARBIER,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Pierre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LAURENT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PUIG,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Jérémie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BEZ,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Clémence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TOULLEC,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                 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Chr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istophe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BORG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Violaine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RANDRIAN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Ludovic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EVESQUE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endParaRPr lang="Calibri" altLang="Calibri" sz="1500" dirty="0"/>
          </a:p>
          <a:p>
            <a:pPr marL="19367" algn="l" rtl="0" eaLnBrk="0">
              <a:lnSpc>
                <a:spcPct val="89000"/>
              </a:lnSpc>
              <a:spcBef>
                <a:spcPts val="198"/>
              </a:spcBef>
              <a:tabLst/>
            </a:pP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Stephane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CORBINAIS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Herv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é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PERRIER,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Bruno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BUECHER,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Frederic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DI</a:t>
            </a:r>
            <a:endParaRPr lang="Calibri" altLang="Calibri" sz="1500" dirty="0"/>
          </a:p>
          <a:p>
            <a:pPr marL="28701" algn="l" rtl="0" eaLnBrk="0">
              <a:lnSpc>
                <a:spcPct val="92000"/>
              </a:lnSpc>
              <a:spcBef>
                <a:spcPts val="198"/>
              </a:spcBef>
              <a:tabLst/>
            </a:pP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FIORE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Claire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Gallois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Come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LEPAGE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Farid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ELHAJBI</a:t>
            </a:r>
            <a:r>
              <a:rPr sz="1500" spc="-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David</a:t>
            </a:r>
            <a:endParaRPr lang="Calibri" altLang="Calibri" sz="1500" dirty="0"/>
          </a:p>
        </p:txBody>
      </p:sp>
      <p:sp>
        <p:nvSpPr>
          <p:cNvPr id="98" name="textbox 98"/>
          <p:cNvSpPr/>
          <p:nvPr/>
        </p:nvSpPr>
        <p:spPr>
          <a:xfrm>
            <a:off x="453150" y="3870675"/>
            <a:ext cx="2141854" cy="7531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3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3000"/>
              </a:lnSpc>
              <a:tabLst/>
            </a:pPr>
            <a:r>
              <a:rPr sz="15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TOUGERON</a:t>
            </a:r>
            <a:r>
              <a:rPr sz="1500" spc="11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endParaRPr lang="Calibri" altLang="Calibri" sz="1500" dirty="0"/>
          </a:p>
          <a:p>
            <a:pPr marL="106945" algn="l" rtl="0" eaLnBrk="0">
              <a:lnSpc>
                <a:spcPts val="1724"/>
              </a:lnSpc>
              <a:spcBef>
                <a:spcPts val="1318"/>
              </a:spcBef>
              <a:tabLst/>
            </a:pPr>
            <a:r>
              <a:rPr sz="1400" b="1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Julien</a:t>
            </a:r>
            <a:r>
              <a:rPr sz="1400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400" b="1" spc="0" dirty="0">
                <a:solidFill>
                  <a:srgbClr val="00305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TAIEB</a:t>
            </a:r>
            <a:endParaRPr lang="Calibri" altLang="Calibri" sz="1400" dirty="0"/>
          </a:p>
          <a:p>
            <a:pPr marL="24165" algn="l" rtl="0" eaLnBrk="0">
              <a:lnSpc>
                <a:spcPct val="89000"/>
              </a:lnSpc>
              <a:spcBef>
                <a:spcPts val="83"/>
              </a:spcBef>
              <a:tabLst/>
            </a:pPr>
            <a:r>
              <a:rPr sz="1200" spc="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Paris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spc="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France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,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spc="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September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11,</a:t>
            </a:r>
            <a:r>
              <a:rPr sz="1200" spc="-1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200" spc="0" dirty="0">
                <a:solidFill>
                  <a:srgbClr val="2867AE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2022</a:t>
            </a:r>
            <a:endParaRPr lang="Calibri" altLang="Calibri" sz="1200" dirty="0"/>
          </a:p>
        </p:txBody>
      </p:sp>
      <p:pic>
        <p:nvPicPr>
          <p:cNvPr id="99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20924" y="4014216"/>
            <a:ext cx="1926335" cy="614171"/>
          </a:xfrm>
          <a:prstGeom prst="rect">
            <a:avLst/>
          </a:prstGeom>
        </p:spPr>
      </p:pic>
      <p:pic>
        <p:nvPicPr>
          <p:cNvPr id="100" name="picture 10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68278" y="461778"/>
            <a:ext cx="851322" cy="396234"/>
          </a:xfrm>
          <a:prstGeom prst="rect">
            <a:avLst/>
          </a:prstGeom>
        </p:spPr>
      </p:pic>
      <p:pic>
        <p:nvPicPr>
          <p:cNvPr id="101" name="picture 10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63295" y="525931"/>
            <a:ext cx="486563" cy="331337"/>
          </a:xfrm>
          <a:prstGeom prst="rect">
            <a:avLst/>
          </a:prstGeom>
        </p:spPr>
      </p:pic>
      <p:pic>
        <p:nvPicPr>
          <p:cNvPr id="102" name="picture 1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832690" y="461778"/>
            <a:ext cx="599555" cy="167861"/>
          </a:xfrm>
          <a:prstGeom prst="rect">
            <a:avLst/>
          </a:prstGeom>
        </p:spPr>
      </p:pic>
      <p:graphicFrame>
        <p:nvGraphicFramePr>
          <p:cNvPr id="103" name="table 103"/>
          <p:cNvGraphicFramePr>
            <a:graphicFrameLocks noGrp="1"/>
          </p:cNvGraphicFramePr>
          <p:nvPr/>
        </p:nvGraphicFramePr>
        <p:xfrm>
          <a:off x="0" y="225361"/>
          <a:ext cx="142875" cy="240665"/>
        </p:xfrm>
        <a:graphic>
          <a:graphicData uri="http://schemas.openxmlformats.org/drawingml/2006/table">
            <a:tbl>
              <a:tblPr/>
              <a:tblGrid>
                <a:gridCol w="142875"/>
              </a:tblGrid>
              <a:tr h="2311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4" name="rect"/>
          <p:cNvSpPr/>
          <p:nvPr/>
        </p:nvSpPr>
        <p:spPr>
          <a:xfrm>
            <a:off x="0" y="230123"/>
            <a:ext cx="138684" cy="231647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table 105"/>
          <p:cNvGraphicFramePr>
            <a:graphicFrameLocks noGrp="1"/>
          </p:cNvGraphicFramePr>
          <p:nvPr/>
        </p:nvGraphicFramePr>
        <p:xfrm>
          <a:off x="981646" y="978598"/>
          <a:ext cx="2055495" cy="1986279"/>
        </p:xfrm>
        <a:graphic>
          <a:graphicData uri="http://schemas.openxmlformats.org/drawingml/2006/table">
            <a:tbl>
              <a:tblPr/>
              <a:tblGrid>
                <a:gridCol w="2055495"/>
              </a:tblGrid>
              <a:tr h="1957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68156" algn="l" rtl="0" eaLnBrk="0">
                        <a:lnSpc>
                          <a:spcPts val="1218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metastatic</a:t>
                      </a:r>
                      <a:r>
                        <a:rPr sz="10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CRC</a:t>
                      </a:r>
                      <a:endParaRPr lang="Arial" altLang="Arial" sz="1000" dirty="0"/>
                    </a:p>
                    <a:p>
                      <a:pPr marL="277762" indent="-109606" algn="l" rtl="0" eaLnBrk="0">
                        <a:lnSpc>
                          <a:spcPct val="104000"/>
                        </a:lnSpc>
                        <a:spcBef>
                          <a:spcPts val="254"/>
                        </a:spcBef>
                        <a:tabLst/>
                      </a:pPr>
                      <a:r>
                        <a:rPr sz="10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Received</a:t>
                      </a:r>
                      <a:r>
                        <a:rPr sz="10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only</a:t>
                      </a:r>
                      <a:r>
                        <a:rPr sz="10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one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prior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regimen</a:t>
                      </a:r>
                      <a:r>
                        <a:rPr sz="100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of</a:t>
                      </a:r>
                      <a:r>
                        <a:rPr sz="1000" spc="2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cytotoxic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chemotherapy</a:t>
                      </a:r>
                      <a:r>
                        <a:rPr sz="10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+/-</a:t>
                      </a:r>
                      <a:r>
                        <a:rPr sz="100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targeted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therapy</a:t>
                      </a:r>
                      <a:r>
                        <a:rPr sz="1000" spc="2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for</a:t>
                      </a:r>
                      <a:r>
                        <a:rPr sz="100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metastatic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</a:t>
                      </a:r>
                      <a:r>
                        <a:rPr sz="10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diseas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endParaRPr lang="Arial" altLang="Arial" sz="1000" dirty="0"/>
                    </a:p>
                    <a:p>
                      <a:pPr marL="168156" algn="l" rtl="0" eaLnBrk="0">
                        <a:lnSpc>
                          <a:spcPts val="1219"/>
                        </a:lnSpc>
                        <a:spcBef>
                          <a:spcPts val="246"/>
                        </a:spcBef>
                        <a:tabLst/>
                      </a:pPr>
                      <a:r>
                        <a:rPr sz="10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ECOG</a:t>
                      </a:r>
                      <a:r>
                        <a:rPr sz="10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PS</a:t>
                      </a:r>
                      <a:r>
                        <a:rPr sz="10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0-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 lang="Arial" altLang="Arial" sz="1000" dirty="0"/>
                    </a:p>
                    <a:p>
                      <a:pPr marL="168156" algn="l" rtl="0" eaLnBrk="0">
                        <a:lnSpc>
                          <a:spcPts val="1217"/>
                        </a:lnSpc>
                        <a:spcBef>
                          <a:spcPts val="246"/>
                        </a:spcBef>
                        <a:tabLst/>
                      </a:pP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MSI</a:t>
                      </a:r>
                      <a:r>
                        <a:rPr sz="1000" b="1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and</a:t>
                      </a:r>
                      <a:r>
                        <a:rPr sz="10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dMMR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6" name="table 106"/>
          <p:cNvGraphicFramePr>
            <a:graphicFrameLocks noGrp="1"/>
          </p:cNvGraphicFramePr>
          <p:nvPr/>
        </p:nvGraphicFramePr>
        <p:xfrm>
          <a:off x="2613850" y="3092386"/>
          <a:ext cx="3114675" cy="1283969"/>
        </p:xfrm>
        <a:graphic>
          <a:graphicData uri="http://schemas.openxmlformats.org/drawingml/2006/table">
            <a:tbl>
              <a:tblPr/>
              <a:tblGrid>
                <a:gridCol w="3114675"/>
              </a:tblGrid>
              <a:tr h="12553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15644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Primary</a:t>
                      </a:r>
                      <a:r>
                        <a:rPr sz="1000" spc="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endpoint</a:t>
                      </a:r>
                      <a:endParaRPr lang="Arial" altLang="Arial" sz="1000" dirty="0"/>
                    </a:p>
                    <a:p>
                      <a:pPr marL="112962" algn="l" rtl="0" eaLnBrk="0">
                        <a:lnSpc>
                          <a:spcPts val="1218"/>
                        </a:lnSpc>
                        <a:spcBef>
                          <a:spcPts val="243"/>
                        </a:spcBef>
                        <a:tabLst/>
                      </a:pP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PFS</a:t>
                      </a:r>
                      <a:endParaRPr lang="Arial" altLang="Arial" sz="1000" dirty="0"/>
                    </a:p>
                    <a:p>
                      <a:pPr marL="114974" algn="l" rtl="0" eaLnBrk="0">
                        <a:lnSpc>
                          <a:spcPct val="85000"/>
                        </a:lnSpc>
                        <a:spcBef>
                          <a:spcPts val="294"/>
                        </a:spcBef>
                        <a:tabLst/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INV</a:t>
                      </a:r>
                      <a:r>
                        <a:rPr sz="1000" b="1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assessed</a:t>
                      </a:r>
                      <a:r>
                        <a:rPr sz="100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key</a:t>
                      </a:r>
                      <a:r>
                        <a:rPr sz="1000" spc="2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secondary</a:t>
                      </a:r>
                      <a:r>
                        <a:rPr sz="1000" spc="2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endpoints</a:t>
                      </a:r>
                      <a:endParaRPr lang="Arial" altLang="Arial" sz="1000" dirty="0"/>
                    </a:p>
                    <a:p>
                      <a:pPr marL="112962" algn="l" rtl="0" eaLnBrk="0">
                        <a:lnSpc>
                          <a:spcPts val="1219"/>
                        </a:lnSpc>
                        <a:spcBef>
                          <a:spcPts val="239"/>
                        </a:spcBef>
                        <a:tabLst/>
                      </a:pPr>
                      <a:r>
                        <a:rPr sz="10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OS</a:t>
                      </a:r>
                      <a:endParaRPr lang="Arial" altLang="Arial" sz="1000" dirty="0"/>
                    </a:p>
                    <a:p>
                      <a:pPr marL="112962" algn="l" rtl="0" eaLnBrk="0">
                        <a:lnSpc>
                          <a:spcPts val="1219"/>
                        </a:lnSpc>
                        <a:spcBef>
                          <a:spcPts val="40"/>
                        </a:spcBef>
                        <a:tabLst/>
                      </a:pP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ORR</a:t>
                      </a:r>
                      <a:endParaRPr lang="Arial" altLang="Arial" sz="1000" dirty="0"/>
                    </a:p>
                    <a:p>
                      <a:pPr marL="112962" algn="l" rtl="0" eaLnBrk="0">
                        <a:lnSpc>
                          <a:spcPts val="1219"/>
                        </a:lnSpc>
                        <a:spcBef>
                          <a:spcPts val="41"/>
                        </a:spcBef>
                        <a:tabLst/>
                      </a:pP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DOR</a:t>
                      </a:r>
                      <a:endParaRPr lang="Arial" altLang="Arial" sz="1000" dirty="0"/>
                    </a:p>
                    <a:p>
                      <a:pPr marL="112962" algn="l" rtl="0" eaLnBrk="0">
                        <a:lnSpc>
                          <a:spcPct val="85000"/>
                        </a:lnSpc>
                        <a:spcBef>
                          <a:spcPts val="42"/>
                        </a:spcBef>
                        <a:tabLst/>
                      </a:pPr>
                      <a:r>
                        <a:rPr sz="10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Tolerability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7" name="textbox 107"/>
          <p:cNvSpPr/>
          <p:nvPr/>
        </p:nvSpPr>
        <p:spPr>
          <a:xfrm>
            <a:off x="6164437" y="3146069"/>
            <a:ext cx="2016760" cy="1087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495"/>
              </a:lnSpc>
              <a:tabLst/>
            </a:pPr>
            <a:endParaRPr lang="Arial" altLang="Arial" sz="100" dirty="0"/>
          </a:p>
          <a:p>
            <a:pPr marL="12700" indent="260136" algn="l" rtl="0" eaLnBrk="0">
              <a:lnSpc>
                <a:spcPct val="90000"/>
              </a:lnSpc>
              <a:tabLst/>
            </a:pP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FOLFOX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FOLFIRI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dependin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200" spc="0" dirty="0" baseline="26044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r>
              <a:rPr sz="7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regimen</a:t>
            </a:r>
            <a:endParaRPr lang="Arial" altLang="Arial" sz="1200" dirty="0"/>
          </a:p>
          <a:p>
            <a:pPr marL="540298" algn="l" rtl="0" eaLnBrk="0">
              <a:lnSpc>
                <a:spcPct val="81000"/>
              </a:lnSpc>
              <a:spcBef>
                <a:spcPts val="276"/>
              </a:spcBef>
              <a:tabLst/>
            </a:pP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+/-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tar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geted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agent</a:t>
            </a:r>
            <a:endParaRPr lang="Arial" altLang="Arial" sz="1200" dirty="0"/>
          </a:p>
          <a:p>
            <a:pPr marL="126532" algn="l" rtl="0" eaLnBrk="0">
              <a:lnSpc>
                <a:spcPct val="81000"/>
              </a:lnSpc>
              <a:spcBef>
                <a:spcPts val="274"/>
              </a:spcBef>
              <a:tabLst/>
            </a:pP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(bevaciz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umab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aflibercept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endParaRPr lang="Arial" altLang="Arial" sz="1200" dirty="0"/>
          </a:p>
          <a:p>
            <a:pPr marL="46370" algn="l" rtl="0" eaLnBrk="0">
              <a:lnSpc>
                <a:spcPct val="82000"/>
              </a:lnSpc>
              <a:spcBef>
                <a:spcPts val="273"/>
              </a:spcBef>
              <a:tabLst/>
            </a:pP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ramucirumab</a:t>
            </a:r>
            <a:r>
              <a:rPr sz="12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panitumumab,</a:t>
            </a:r>
            <a:endParaRPr lang="Arial" altLang="Arial" sz="1200" dirty="0"/>
          </a:p>
          <a:p>
            <a:pPr marL="638292" algn="l" rtl="0" eaLnBrk="0">
              <a:lnSpc>
                <a:spcPct val="81000"/>
              </a:lnSpc>
              <a:spcBef>
                <a:spcPts val="260"/>
              </a:spcBef>
              <a:tabLst/>
            </a:pP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ce</a:t>
            </a:r>
            <a:r>
              <a:rPr sz="12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tuximab</a:t>
            </a:r>
            <a:r>
              <a:rPr sz="12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1200" dirty="0"/>
          </a:p>
        </p:txBody>
      </p:sp>
      <p:graphicFrame>
        <p:nvGraphicFramePr>
          <p:cNvPr id="108" name="table 108"/>
          <p:cNvGraphicFramePr>
            <a:graphicFrameLocks noGrp="1"/>
          </p:cNvGraphicFramePr>
          <p:nvPr/>
        </p:nvGraphicFramePr>
        <p:xfrm>
          <a:off x="454342" y="3263074"/>
          <a:ext cx="1550669" cy="1283969"/>
        </p:xfrm>
        <a:graphic>
          <a:graphicData uri="http://schemas.openxmlformats.org/drawingml/2006/table">
            <a:tbl>
              <a:tblPr/>
              <a:tblGrid>
                <a:gridCol w="1550669"/>
              </a:tblGrid>
              <a:tr h="12553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10451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12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Stra</a:t>
                      </a: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tification</a:t>
                      </a:r>
                      <a:endParaRPr lang="Arial" altLang="Arial" sz="1200" dirty="0"/>
                    </a:p>
                    <a:p>
                      <a:pPr marL="106794" algn="l" rtl="0" eaLnBrk="0">
                        <a:lnSpc>
                          <a:spcPct val="97000"/>
                        </a:lnSpc>
                        <a:spcBef>
                          <a:spcPts val="282"/>
                        </a:spcBef>
                        <a:tabLst/>
                      </a:pPr>
                      <a:r>
                        <a:rPr sz="12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fa</a:t>
                      </a:r>
                      <a:r>
                        <a:rPr sz="12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ctors</a:t>
                      </a:r>
                      <a:endParaRPr lang="Arial" altLang="Arial" sz="1200" dirty="0"/>
                    </a:p>
                    <a:p>
                      <a:pPr marL="113042" algn="l" rtl="0" eaLnBrk="0">
                        <a:lnSpc>
                          <a:spcPct val="81000"/>
                        </a:lnSpc>
                        <a:spcBef>
                          <a:spcPts val="35"/>
                        </a:spcBef>
                        <a:tabLst/>
                      </a:pP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Age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(&gt;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</a:t>
                      </a:r>
                      <a:r>
                        <a:rPr sz="12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&lt;70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200" dirty="0"/>
                    </a:p>
                    <a:p>
                      <a:pPr marL="113042" algn="l" rtl="0" eaLnBrk="0">
                        <a:lnSpc>
                          <a:spcPct val="81000"/>
                        </a:lnSpc>
                        <a:spcBef>
                          <a:spcPts val="274"/>
                        </a:spcBef>
                        <a:tabLst/>
                      </a:pP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COG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(0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1)</a:t>
                      </a:r>
                      <a:endParaRPr lang="Arial" altLang="Arial" sz="1200" dirty="0"/>
                    </a:p>
                    <a:p>
                      <a:pPr marL="277634" indent="-164591" algn="l" rtl="0" eaLnBrk="0">
                        <a:lnSpc>
                          <a:spcPct val="90000"/>
                        </a:lnSpc>
                        <a:spcBef>
                          <a:spcPts val="291"/>
                        </a:spcBef>
                        <a:tabLst/>
                      </a:pP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200" i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BRAF</a:t>
                      </a: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mut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vs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w</a:t>
                      </a:r>
                      <a:r>
                        <a:rPr sz="12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</a:t>
                      </a:r>
                      <a:r>
                        <a:rPr sz="12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12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9" name="textbox 109"/>
          <p:cNvSpPr/>
          <p:nvPr/>
        </p:nvSpPr>
        <p:spPr>
          <a:xfrm>
            <a:off x="3881628" y="1182623"/>
            <a:ext cx="2661285" cy="65849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852"/>
              </a:lnSpc>
              <a:tabLst/>
            </a:pPr>
            <a:endParaRPr lang="Arial" altLang="Arial" sz="100" dirty="0"/>
          </a:p>
          <a:p>
            <a:pPr marL="291337" algn="l" rtl="0" eaLnBrk="0">
              <a:lnSpc>
                <a:spcPct val="81000"/>
              </a:lnSpc>
              <a:tabLst/>
            </a:pP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Avelumab</a:t>
            </a:r>
            <a:r>
              <a:rPr sz="1500" spc="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10mg/kg/2W</a:t>
            </a:r>
            <a:endParaRPr lang="Arial" altLang="Arial" sz="1500" dirty="0"/>
          </a:p>
        </p:txBody>
      </p:sp>
      <p:sp>
        <p:nvSpPr>
          <p:cNvPr id="110" name="textbox 110"/>
          <p:cNvSpPr/>
          <p:nvPr/>
        </p:nvSpPr>
        <p:spPr>
          <a:xfrm>
            <a:off x="235113" y="127006"/>
            <a:ext cx="5213350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4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Study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endParaRPr lang="Arial" altLang="Arial" sz="2400" dirty="0"/>
          </a:p>
        </p:txBody>
      </p:sp>
      <p:sp>
        <p:nvSpPr>
          <p:cNvPr id="111" name="textbox 111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12" name="rect"/>
          <p:cNvSpPr/>
          <p:nvPr/>
        </p:nvSpPr>
        <p:spPr>
          <a:xfrm>
            <a:off x="4329683" y="4754879"/>
            <a:ext cx="458266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13" name="textbox 113"/>
          <p:cNvSpPr/>
          <p:nvPr/>
        </p:nvSpPr>
        <p:spPr>
          <a:xfrm>
            <a:off x="3872483" y="2220467"/>
            <a:ext cx="2679700" cy="523875"/>
          </a:xfrm>
          <a:prstGeom prst="rect">
            <a:avLst/>
          </a:prstGeom>
          <a:solidFill>
            <a:srgbClr val="1E325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7527"/>
              </a:lnSpc>
              <a:tabLst/>
            </a:pPr>
            <a:endParaRPr lang="Arial" altLang="Arial" sz="100" dirty="0"/>
          </a:p>
          <a:p>
            <a:pPr marL="87630" algn="l" rtl="0" eaLnBrk="0">
              <a:lnSpc>
                <a:spcPts val="1837"/>
              </a:lnSpc>
              <a:tabLst/>
            </a:pP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Stand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ard</a:t>
            </a:r>
            <a:r>
              <a:rPr sz="150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500" b="1" spc="0" dirty="0" baseline="28794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nd</a:t>
            </a:r>
            <a:r>
              <a:rPr sz="90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50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treatment</a:t>
            </a: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endParaRPr lang="Arial" altLang="Arial" sz="1500" dirty="0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3022854" y="1466596"/>
            <a:ext cx="859663" cy="1038732"/>
            <a:chOff x="0" y="0"/>
            <a:chExt cx="859663" cy="1038732"/>
          </a:xfrm>
        </p:grpSpPr>
        <p:pic>
          <p:nvPicPr>
            <p:cNvPr id="114" name="picture 1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59663" cy="1038732"/>
            </a:xfrm>
            <a:prstGeom prst="rect">
              <a:avLst/>
            </a:prstGeom>
          </p:spPr>
        </p:pic>
        <p:sp>
          <p:nvSpPr>
            <p:cNvPr id="115" name="textbox 115"/>
            <p:cNvSpPr/>
            <p:nvPr/>
          </p:nvSpPr>
          <p:spPr>
            <a:xfrm>
              <a:off x="-12700" y="-12700"/>
              <a:ext cx="885189" cy="10642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marL="385709" algn="l" rtl="0" eaLnBrk="0">
                <a:lnSpc>
                  <a:spcPts val="756"/>
                </a:lnSpc>
                <a:spcBef>
                  <a:spcPts val="7"/>
                </a:spcBef>
                <a:tabLst/>
              </a:pPr>
              <a:r>
                <a:rPr sz="1000" b="1" spc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</a:t>
              </a:r>
              <a:endParaRPr lang="Arial" altLang="Arial" sz="1000" dirty="0"/>
            </a:p>
            <a:p>
              <a:pPr marL="337746" algn="l" rtl="0" eaLnBrk="0">
                <a:lnSpc>
                  <a:spcPts val="1259"/>
                </a:lnSpc>
                <a:tabLst/>
              </a:pPr>
              <a:r>
                <a:rPr sz="1000" b="1" spc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1:1</a:t>
              </a:r>
              <a:endParaRPr lang="Arial" altLang="Arial" sz="1000" dirty="0"/>
            </a:p>
          </p:txBody>
        </p:sp>
      </p:grpSp>
      <p:graphicFrame>
        <p:nvGraphicFramePr>
          <p:cNvPr id="116" name="table 116"/>
          <p:cNvGraphicFramePr>
            <a:graphicFrameLocks noGrp="1"/>
          </p:cNvGraphicFramePr>
          <p:nvPr/>
        </p:nvGraphicFramePr>
        <p:xfrm>
          <a:off x="7376414" y="1027429"/>
          <a:ext cx="473075" cy="1770379"/>
        </p:xfrm>
        <a:graphic>
          <a:graphicData uri="http://schemas.openxmlformats.org/drawingml/2006/table">
            <a:tbl>
              <a:tblPr/>
              <a:tblGrid>
                <a:gridCol w="473075"/>
              </a:tblGrid>
              <a:tr h="1744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7089" algn="l" rtl="0" eaLnBrk="0">
                        <a:lnSpc>
                          <a:spcPts val="1288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1800" dirty="0"/>
                    </a:p>
                    <a:p>
                      <a:pPr marL="170786" algn="l" rtl="0" eaLnBrk="0">
                        <a:lnSpc>
                          <a:spcPts val="2591"/>
                        </a:lnSpc>
                        <a:tabLst/>
                      </a:pPr>
                      <a:r>
                        <a:rPr sz="1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lang="Arial" altLang="Arial" sz="18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ED"/>
                    </a:solidFill>
                  </a:tcPr>
                </a:tc>
              </a:tr>
            </a:tbl>
          </a:graphicData>
        </a:graphic>
      </p:graphicFrame>
      <p:pic>
        <p:nvPicPr>
          <p:cNvPr id="117" name="picture 1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21600000">
            <a:off x="6771385" y="2148241"/>
            <a:ext cx="480404" cy="443156"/>
            <a:chOff x="0" y="0"/>
            <a:chExt cx="480404" cy="443156"/>
          </a:xfrm>
        </p:grpSpPr>
        <p:sp>
          <p:nvSpPr>
            <p:cNvPr id="118" name="path"/>
            <p:cNvSpPr/>
            <p:nvPr/>
          </p:nvSpPr>
          <p:spPr>
            <a:xfrm>
              <a:off x="12700" y="8980"/>
              <a:ext cx="458723" cy="425195"/>
            </a:xfrm>
            <a:custGeom>
              <a:avLst/>
              <a:gdLst/>
              <a:ahLst/>
              <a:cxnLst/>
              <a:rect l="0" t="0" r="0" b="0"/>
              <a:pathLst>
                <a:path w="722" h="669">
                  <a:moveTo>
                    <a:pt x="0" y="167"/>
                  </a:moveTo>
                  <a:lnTo>
                    <a:pt x="387" y="167"/>
                  </a:lnTo>
                  <a:lnTo>
                    <a:pt x="387" y="0"/>
                  </a:lnTo>
                  <a:lnTo>
                    <a:pt x="722" y="334"/>
                  </a:lnTo>
                  <a:lnTo>
                    <a:pt x="387" y="669"/>
                  </a:lnTo>
                  <a:lnTo>
                    <a:pt x="387" y="502"/>
                  </a:lnTo>
                  <a:lnTo>
                    <a:pt x="0" y="502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19" name="path"/>
            <p:cNvSpPr/>
            <p:nvPr/>
          </p:nvSpPr>
          <p:spPr>
            <a:xfrm>
              <a:off x="0" y="0"/>
              <a:ext cx="480404" cy="443156"/>
            </a:xfrm>
            <a:custGeom>
              <a:avLst/>
              <a:gdLst/>
              <a:ahLst/>
              <a:cxnLst/>
              <a:rect l="0" t="0" r="0" b="0"/>
              <a:pathLst>
                <a:path w="756" h="697">
                  <a:moveTo>
                    <a:pt x="20" y="181"/>
                  </a:moveTo>
                  <a:lnTo>
                    <a:pt x="407" y="181"/>
                  </a:lnTo>
                  <a:lnTo>
                    <a:pt x="407" y="14"/>
                  </a:lnTo>
                  <a:lnTo>
                    <a:pt x="742" y="348"/>
                  </a:lnTo>
                  <a:lnTo>
                    <a:pt x="407" y="683"/>
                  </a:lnTo>
                  <a:lnTo>
                    <a:pt x="407" y="516"/>
                  </a:lnTo>
                  <a:lnTo>
                    <a:pt x="20" y="516"/>
                  </a:lnTo>
                  <a:lnTo>
                    <a:pt x="20" y="181"/>
                  </a:lnTo>
                  <a:close/>
                </a:path>
              </a:pathLst>
            </a:custGeom>
            <a:noFill/>
            <a:ln w="25400" cap="flat">
              <a:miter lim="800000"/>
              <a:solidFill>
                <a:srgbClr val="132244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group 6"/>
          <p:cNvGrpSpPr/>
          <p:nvPr/>
        </p:nvGrpSpPr>
        <p:grpSpPr>
          <a:xfrm rot="21600000">
            <a:off x="6771385" y="1271941"/>
            <a:ext cx="480404" cy="441632"/>
            <a:chOff x="0" y="0"/>
            <a:chExt cx="480404" cy="441632"/>
          </a:xfrm>
        </p:grpSpPr>
        <p:sp>
          <p:nvSpPr>
            <p:cNvPr id="120" name="path"/>
            <p:cNvSpPr/>
            <p:nvPr/>
          </p:nvSpPr>
          <p:spPr>
            <a:xfrm>
              <a:off x="12700" y="8980"/>
              <a:ext cx="458723" cy="423672"/>
            </a:xfrm>
            <a:custGeom>
              <a:avLst/>
              <a:gdLst/>
              <a:ahLst/>
              <a:cxnLst/>
              <a:rect l="0" t="0" r="0" b="0"/>
              <a:pathLst>
                <a:path w="722" h="667">
                  <a:moveTo>
                    <a:pt x="0" y="166"/>
                  </a:moveTo>
                  <a:lnTo>
                    <a:pt x="388" y="166"/>
                  </a:lnTo>
                  <a:lnTo>
                    <a:pt x="388" y="0"/>
                  </a:lnTo>
                  <a:lnTo>
                    <a:pt x="722" y="333"/>
                  </a:lnTo>
                  <a:lnTo>
                    <a:pt x="388" y="667"/>
                  </a:lnTo>
                  <a:lnTo>
                    <a:pt x="388" y="500"/>
                  </a:lnTo>
                  <a:lnTo>
                    <a:pt x="0" y="50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21" name="path"/>
            <p:cNvSpPr/>
            <p:nvPr/>
          </p:nvSpPr>
          <p:spPr>
            <a:xfrm>
              <a:off x="0" y="0"/>
              <a:ext cx="480404" cy="441632"/>
            </a:xfrm>
            <a:custGeom>
              <a:avLst/>
              <a:gdLst/>
              <a:ahLst/>
              <a:cxnLst/>
              <a:rect l="0" t="0" r="0" b="0"/>
              <a:pathLst>
                <a:path w="756" h="695">
                  <a:moveTo>
                    <a:pt x="20" y="180"/>
                  </a:moveTo>
                  <a:lnTo>
                    <a:pt x="408" y="180"/>
                  </a:lnTo>
                  <a:lnTo>
                    <a:pt x="408" y="14"/>
                  </a:lnTo>
                  <a:lnTo>
                    <a:pt x="742" y="347"/>
                  </a:lnTo>
                  <a:lnTo>
                    <a:pt x="408" y="681"/>
                  </a:lnTo>
                  <a:lnTo>
                    <a:pt x="408" y="514"/>
                  </a:lnTo>
                  <a:lnTo>
                    <a:pt x="20" y="514"/>
                  </a:lnTo>
                  <a:lnTo>
                    <a:pt x="20" y="180"/>
                  </a:lnTo>
                  <a:close/>
                </a:path>
              </a:pathLst>
            </a:custGeom>
            <a:noFill/>
            <a:ln w="25400" cap="flat">
              <a:miter lim="800000"/>
              <a:solidFill>
                <a:srgbClr val="132244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22" name="textbox 122"/>
          <p:cNvSpPr/>
          <p:nvPr/>
        </p:nvSpPr>
        <p:spPr>
          <a:xfrm>
            <a:off x="1987791" y="4805502"/>
            <a:ext cx="946785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Andrea</a:t>
            </a:r>
            <a:r>
              <a:rPr sz="900" spc="1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Cercek,</a:t>
            </a:r>
            <a:r>
              <a:rPr sz="900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MD</a:t>
            </a:r>
            <a:endParaRPr lang="Calibri" altLang="Calibri" sz="900" dirty="0"/>
          </a:p>
        </p:txBody>
      </p:sp>
      <p:sp>
        <p:nvSpPr>
          <p:cNvPr id="123" name="path"/>
          <p:cNvSpPr/>
          <p:nvPr/>
        </p:nvSpPr>
        <p:spPr>
          <a:xfrm>
            <a:off x="7376414" y="1027429"/>
            <a:ext cx="473455" cy="100076"/>
          </a:xfrm>
          <a:custGeom>
            <a:avLst/>
            <a:gdLst/>
            <a:ahLst/>
            <a:cxnLst/>
            <a:rect l="0" t="0" r="0" b="0"/>
            <a:pathLst>
              <a:path w="745" h="157">
                <a:moveTo>
                  <a:pt x="20" y="137"/>
                </a:moveTo>
                <a:cubicBezTo>
                  <a:pt x="20" y="72"/>
                  <a:pt x="72" y="20"/>
                  <a:pt x="137" y="20"/>
                </a:cubicBezTo>
                <a:moveTo>
                  <a:pt x="608" y="20"/>
                </a:moveTo>
                <a:cubicBezTo>
                  <a:pt x="673" y="20"/>
                  <a:pt x="725" y="72"/>
                  <a:pt x="725" y="137"/>
                </a:cubicBezTo>
              </a:path>
            </a:pathLst>
          </a:custGeom>
          <a:noFill/>
          <a:ln w="25400" cap="flat">
            <a:round/>
            <a:solidFill>
              <a:srgbClr val="132244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24" name="path"/>
          <p:cNvSpPr/>
          <p:nvPr/>
        </p:nvSpPr>
        <p:spPr>
          <a:xfrm>
            <a:off x="7376414" y="2697733"/>
            <a:ext cx="473455" cy="100076"/>
          </a:xfrm>
          <a:custGeom>
            <a:avLst/>
            <a:gdLst/>
            <a:ahLst/>
            <a:cxnLst/>
            <a:rect l="0" t="0" r="0" b="0"/>
            <a:pathLst>
              <a:path w="745" h="157">
                <a:moveTo>
                  <a:pt x="725" y="20"/>
                </a:moveTo>
                <a:cubicBezTo>
                  <a:pt x="725" y="85"/>
                  <a:pt x="673" y="137"/>
                  <a:pt x="608" y="137"/>
                </a:cubicBezTo>
                <a:moveTo>
                  <a:pt x="137" y="137"/>
                </a:moveTo>
                <a:cubicBezTo>
                  <a:pt x="72" y="137"/>
                  <a:pt x="20" y="85"/>
                  <a:pt x="20" y="20"/>
                </a:cubicBezTo>
              </a:path>
            </a:pathLst>
          </a:custGeom>
          <a:noFill/>
          <a:ln w="25400" cap="flat">
            <a:round/>
            <a:solidFill>
              <a:srgbClr val="132244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5" name="picture 1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table 126"/>
          <p:cNvGraphicFramePr>
            <a:graphicFrameLocks noGrp="1"/>
          </p:cNvGraphicFramePr>
          <p:nvPr/>
        </p:nvGraphicFramePr>
        <p:xfrm>
          <a:off x="981646" y="978598"/>
          <a:ext cx="2055495" cy="1986279"/>
        </p:xfrm>
        <a:graphic>
          <a:graphicData uri="http://schemas.openxmlformats.org/drawingml/2006/table">
            <a:tbl>
              <a:tblPr/>
              <a:tblGrid>
                <a:gridCol w="2055495"/>
              </a:tblGrid>
              <a:tr h="195770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882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70972" indent="-402" algn="l" rtl="0" eaLnBrk="0">
                        <a:lnSpc>
                          <a:spcPct val="121000"/>
                        </a:lnSpc>
                        <a:tabLst/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MSI</a:t>
                      </a:r>
                      <a:r>
                        <a:rPr sz="1000" b="1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-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H</a:t>
                      </a:r>
                      <a:r>
                        <a:rPr sz="1000" b="1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/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dMMR</a:t>
                      </a:r>
                      <a:r>
                        <a:rPr sz="100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mCRC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         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First</a:t>
                      </a:r>
                      <a:r>
                        <a:rPr sz="1000" spc="2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line</a:t>
                      </a:r>
                      <a:r>
                        <a:rPr sz="1000" spc="2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chemotherapy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7" name="textbox 127"/>
          <p:cNvSpPr/>
          <p:nvPr/>
        </p:nvSpPr>
        <p:spPr>
          <a:xfrm>
            <a:off x="1973960" y="3481846"/>
            <a:ext cx="5060315" cy="4654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151"/>
              </a:lnSpc>
              <a:tabLst/>
            </a:pPr>
            <a:endParaRPr lang="Arial" altLang="Arial" sz="100" dirty="0"/>
          </a:p>
          <a:p>
            <a:pPr marL="20616" indent="-7916" algn="l" rtl="0" eaLnBrk="0">
              <a:lnSpc>
                <a:spcPct val="96000"/>
              </a:lnSpc>
              <a:tabLst/>
            </a:pP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randomized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study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second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immunotherapy</a:t>
            </a:r>
            <a:r>
              <a:rPr sz="1500" spc="28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vs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500" spc="3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500" spc="3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immunotherapy</a:t>
            </a:r>
            <a:r>
              <a:rPr sz="1500" spc="3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na</a:t>
            </a:r>
            <a:r>
              <a:rPr sz="1500" spc="3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ï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ve</a:t>
            </a:r>
            <a:r>
              <a:rPr sz="1500" spc="3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</a:t>
            </a:r>
            <a:r>
              <a:rPr sz="1500" spc="3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mCRC</a:t>
            </a:r>
            <a:endParaRPr lang="Arial" altLang="Arial" sz="1500" dirty="0"/>
          </a:p>
        </p:txBody>
      </p:sp>
      <p:sp>
        <p:nvSpPr>
          <p:cNvPr id="128" name="textbox 128"/>
          <p:cNvSpPr/>
          <p:nvPr/>
        </p:nvSpPr>
        <p:spPr>
          <a:xfrm>
            <a:off x="3881628" y="1182623"/>
            <a:ext cx="2661285" cy="65849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6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8852"/>
              </a:lnSpc>
              <a:tabLst/>
            </a:pPr>
            <a:endParaRPr lang="Arial" altLang="Arial" sz="100" dirty="0"/>
          </a:p>
          <a:p>
            <a:pPr marL="509270" algn="l" rtl="0" eaLnBrk="0">
              <a:lnSpc>
                <a:spcPct val="81000"/>
              </a:lnSpc>
              <a:tabLst/>
            </a:pP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Avelumab</a:t>
            </a:r>
            <a:r>
              <a:rPr sz="1500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(PD-L1)</a:t>
            </a:r>
            <a:endParaRPr lang="Arial" altLang="Arial" sz="1500" dirty="0"/>
          </a:p>
        </p:txBody>
      </p:sp>
      <p:sp>
        <p:nvSpPr>
          <p:cNvPr id="129" name="textbox 129"/>
          <p:cNvSpPr/>
          <p:nvPr/>
        </p:nvSpPr>
        <p:spPr>
          <a:xfrm>
            <a:off x="235113" y="127006"/>
            <a:ext cx="5213350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45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Study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Design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endParaRPr lang="Arial" altLang="Arial" sz="2400" dirty="0"/>
          </a:p>
        </p:txBody>
      </p:sp>
      <p:sp>
        <p:nvSpPr>
          <p:cNvPr id="130" name="textbox 130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31" name="rect"/>
          <p:cNvSpPr/>
          <p:nvPr/>
        </p:nvSpPr>
        <p:spPr>
          <a:xfrm>
            <a:off x="4329683" y="4754879"/>
            <a:ext cx="458266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32" name="textbox 132"/>
          <p:cNvSpPr/>
          <p:nvPr/>
        </p:nvSpPr>
        <p:spPr>
          <a:xfrm>
            <a:off x="3872483" y="2220467"/>
            <a:ext cx="2679700" cy="485775"/>
          </a:xfrm>
          <a:prstGeom prst="rect">
            <a:avLst/>
          </a:prstGeom>
          <a:solidFill>
            <a:srgbClr val="1E325F"/>
          </a:solidFill>
        </p:spPr>
        <p:txBody>
          <a:bodyPr vert="horz" wrap="square" lIns="0" tIns="0" rIns="0" bIns="0"/>
          <a:lstStyle/>
          <a:p>
            <a:pPr algn="l" rtl="0" eaLnBrk="0">
              <a:lnSpc>
                <a:spcPct val="106000"/>
              </a:lnSpc>
              <a:tabLst/>
            </a:pPr>
            <a:endParaRPr lang="Arial" altLang="Arial" sz="1000" dirty="0"/>
          </a:p>
          <a:p>
            <a:pPr marL="312610" algn="l" rtl="0" eaLnBrk="0">
              <a:lnSpc>
                <a:spcPct val="86000"/>
              </a:lnSpc>
              <a:spcBef>
                <a:spcPts val="2"/>
              </a:spcBef>
              <a:tabLst/>
            </a:pP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2</a:t>
            </a:r>
            <a:r>
              <a:rPr sz="1500" b="1" spc="-10" dirty="0" baseline="2778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nd</a:t>
            </a:r>
            <a:r>
              <a:rPr sz="90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500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b="1" spc="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500" b="1" spc="-10" dirty="0">
                <a:solidFill>
                  <a:srgbClr val="FFFFFF">
                    <a:alpha val="100000"/>
                  </a:srgbClr>
                </a:solidFill>
                <a:latin typeface="Arial"/>
                <a:ea typeface="Arial"/>
                <a:cs typeface="Arial"/>
              </a:rPr>
              <a:t>*</a:t>
            </a:r>
            <a:endParaRPr lang="Arial" altLang="Arial" sz="1500" dirty="0"/>
          </a:p>
        </p:txBody>
      </p:sp>
      <p:grpSp>
        <p:nvGrpSpPr>
          <p:cNvPr id="8" name="group 8"/>
          <p:cNvGrpSpPr/>
          <p:nvPr/>
        </p:nvGrpSpPr>
        <p:grpSpPr>
          <a:xfrm rot="21600000">
            <a:off x="3022854" y="1466596"/>
            <a:ext cx="859663" cy="1038732"/>
            <a:chOff x="0" y="0"/>
            <a:chExt cx="859663" cy="1038732"/>
          </a:xfrm>
        </p:grpSpPr>
        <p:pic>
          <p:nvPicPr>
            <p:cNvPr id="133" name="picture 13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0" y="0"/>
              <a:ext cx="859663" cy="1038732"/>
            </a:xfrm>
            <a:prstGeom prst="rect">
              <a:avLst/>
            </a:prstGeom>
          </p:spPr>
        </p:pic>
        <p:sp>
          <p:nvSpPr>
            <p:cNvPr id="134" name="textbox 134"/>
            <p:cNvSpPr/>
            <p:nvPr/>
          </p:nvSpPr>
          <p:spPr>
            <a:xfrm>
              <a:off x="-12700" y="-12700"/>
              <a:ext cx="885189" cy="1064260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algn="l" rtl="0" eaLnBrk="0">
                <a:lnSpc>
                  <a:spcPct val="110000"/>
                </a:lnSpc>
                <a:tabLst/>
              </a:pPr>
              <a:endParaRPr lang="Arial" altLang="Arial" sz="1000" dirty="0"/>
            </a:p>
            <a:p>
              <a:pPr marL="385709" algn="l" rtl="0" eaLnBrk="0">
                <a:lnSpc>
                  <a:spcPts val="756"/>
                </a:lnSpc>
                <a:spcBef>
                  <a:spcPts val="7"/>
                </a:spcBef>
                <a:tabLst/>
              </a:pPr>
              <a:r>
                <a:rPr sz="1000" b="1" spc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R</a:t>
              </a:r>
              <a:endParaRPr lang="Arial" altLang="Arial" sz="1000" dirty="0"/>
            </a:p>
            <a:p>
              <a:pPr marL="337746" algn="l" rtl="0" eaLnBrk="0">
                <a:lnSpc>
                  <a:spcPts val="1259"/>
                </a:lnSpc>
                <a:tabLst/>
              </a:pPr>
              <a:r>
                <a:rPr sz="1000" b="1" spc="0" dirty="0">
                  <a:solidFill>
                    <a:srgbClr val="FFFFFF">
                      <a:alpha val="100000"/>
                    </a:srgbClr>
                  </a:solidFill>
                  <a:latin typeface="Arial"/>
                  <a:ea typeface="Arial"/>
                  <a:cs typeface="Arial"/>
                </a:rPr>
                <a:t>1:1</a:t>
              </a:r>
              <a:endParaRPr lang="Arial" altLang="Arial" sz="1000" dirty="0"/>
            </a:p>
          </p:txBody>
        </p:sp>
      </p:grpSp>
      <p:graphicFrame>
        <p:nvGraphicFramePr>
          <p:cNvPr id="135" name="table 135"/>
          <p:cNvGraphicFramePr>
            <a:graphicFrameLocks noGrp="1"/>
          </p:cNvGraphicFramePr>
          <p:nvPr/>
        </p:nvGraphicFramePr>
        <p:xfrm>
          <a:off x="7376414" y="1027429"/>
          <a:ext cx="473075" cy="1770379"/>
        </p:xfrm>
        <a:graphic>
          <a:graphicData uri="http://schemas.openxmlformats.org/drawingml/2006/table">
            <a:tbl>
              <a:tblPr/>
              <a:tblGrid>
                <a:gridCol w="473075"/>
              </a:tblGrid>
              <a:tr h="1744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77089" algn="l" rtl="0" eaLnBrk="0">
                        <a:lnSpc>
                          <a:spcPts val="1288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1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endParaRPr lang="Arial" altLang="Arial" sz="1800" dirty="0"/>
                    </a:p>
                    <a:p>
                      <a:pPr marL="170786" algn="l" rtl="0" eaLnBrk="0">
                        <a:lnSpc>
                          <a:spcPts val="2591"/>
                        </a:lnSpc>
                        <a:tabLst/>
                      </a:pPr>
                      <a:r>
                        <a:rPr sz="1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</a:t>
                      </a:r>
                      <a:endParaRPr lang="Arial" altLang="Arial" sz="1800" dirty="0"/>
                    </a:p>
                  </a:txBody>
                  <a:tcPr marL="0" marR="0" marT="0" marB="0" vert="horz">
                    <a:lnL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13224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4E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6" name="table 136"/>
          <p:cNvGraphicFramePr>
            <a:graphicFrameLocks noGrp="1"/>
          </p:cNvGraphicFramePr>
          <p:nvPr/>
        </p:nvGraphicFramePr>
        <p:xfrm>
          <a:off x="236410" y="3119818"/>
          <a:ext cx="1314450" cy="444500"/>
        </p:xfrm>
        <a:graphic>
          <a:graphicData uri="http://schemas.openxmlformats.org/drawingml/2006/table">
            <a:tbl>
              <a:tblPr/>
              <a:tblGrid>
                <a:gridCol w="1314450"/>
              </a:tblGrid>
              <a:tr h="41592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115387" algn="l" rtl="0" eaLnBrk="0">
                        <a:lnSpc>
                          <a:spcPct val="85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Primary</a:t>
                      </a:r>
                      <a:r>
                        <a:rPr sz="1000" spc="3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endpoint</a:t>
                      </a:r>
                      <a:endParaRPr lang="Arial" altLang="Arial" sz="1000" dirty="0"/>
                    </a:p>
                    <a:p>
                      <a:pPr marL="112683" algn="l" rtl="0" eaLnBrk="0">
                        <a:lnSpc>
                          <a:spcPts val="1218"/>
                        </a:lnSpc>
                        <a:spcBef>
                          <a:spcPts val="242"/>
                        </a:spcBef>
                        <a:tabLst/>
                      </a:pP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•</a:t>
                      </a:r>
                      <a:r>
                        <a:rPr sz="100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</a:t>
                      </a:r>
                      <a:r>
                        <a:rPr sz="10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PFS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270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37" name="picture 1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 rot="21600000">
            <a:off x="6771385" y="2148241"/>
            <a:ext cx="480404" cy="443156"/>
            <a:chOff x="0" y="0"/>
            <a:chExt cx="480404" cy="443156"/>
          </a:xfrm>
        </p:grpSpPr>
        <p:sp>
          <p:nvSpPr>
            <p:cNvPr id="138" name="path"/>
            <p:cNvSpPr/>
            <p:nvPr/>
          </p:nvSpPr>
          <p:spPr>
            <a:xfrm>
              <a:off x="12700" y="8980"/>
              <a:ext cx="458723" cy="425195"/>
            </a:xfrm>
            <a:custGeom>
              <a:avLst/>
              <a:gdLst/>
              <a:ahLst/>
              <a:cxnLst/>
              <a:rect l="0" t="0" r="0" b="0"/>
              <a:pathLst>
                <a:path w="722" h="669">
                  <a:moveTo>
                    <a:pt x="0" y="167"/>
                  </a:moveTo>
                  <a:lnTo>
                    <a:pt x="387" y="167"/>
                  </a:lnTo>
                  <a:lnTo>
                    <a:pt x="387" y="0"/>
                  </a:lnTo>
                  <a:lnTo>
                    <a:pt x="722" y="334"/>
                  </a:lnTo>
                  <a:lnTo>
                    <a:pt x="387" y="669"/>
                  </a:lnTo>
                  <a:lnTo>
                    <a:pt x="387" y="502"/>
                  </a:lnTo>
                  <a:lnTo>
                    <a:pt x="0" y="502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39" name="path"/>
            <p:cNvSpPr/>
            <p:nvPr/>
          </p:nvSpPr>
          <p:spPr>
            <a:xfrm>
              <a:off x="0" y="0"/>
              <a:ext cx="480404" cy="443156"/>
            </a:xfrm>
            <a:custGeom>
              <a:avLst/>
              <a:gdLst/>
              <a:ahLst/>
              <a:cxnLst/>
              <a:rect l="0" t="0" r="0" b="0"/>
              <a:pathLst>
                <a:path w="756" h="697">
                  <a:moveTo>
                    <a:pt x="20" y="181"/>
                  </a:moveTo>
                  <a:lnTo>
                    <a:pt x="407" y="181"/>
                  </a:lnTo>
                  <a:lnTo>
                    <a:pt x="407" y="14"/>
                  </a:lnTo>
                  <a:lnTo>
                    <a:pt x="742" y="348"/>
                  </a:lnTo>
                  <a:lnTo>
                    <a:pt x="407" y="683"/>
                  </a:lnTo>
                  <a:lnTo>
                    <a:pt x="407" y="516"/>
                  </a:lnTo>
                  <a:lnTo>
                    <a:pt x="20" y="516"/>
                  </a:lnTo>
                  <a:lnTo>
                    <a:pt x="20" y="181"/>
                  </a:lnTo>
                  <a:close/>
                </a:path>
              </a:pathLst>
            </a:custGeom>
            <a:noFill/>
            <a:ln w="25400" cap="flat">
              <a:miter lim="800000"/>
              <a:solidFill>
                <a:srgbClr val="132244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21600000">
            <a:off x="6771385" y="1271941"/>
            <a:ext cx="480404" cy="441632"/>
            <a:chOff x="0" y="0"/>
            <a:chExt cx="480404" cy="441632"/>
          </a:xfrm>
        </p:grpSpPr>
        <p:sp>
          <p:nvSpPr>
            <p:cNvPr id="140" name="path"/>
            <p:cNvSpPr/>
            <p:nvPr/>
          </p:nvSpPr>
          <p:spPr>
            <a:xfrm>
              <a:off x="12700" y="8980"/>
              <a:ext cx="458723" cy="423672"/>
            </a:xfrm>
            <a:custGeom>
              <a:avLst/>
              <a:gdLst/>
              <a:ahLst/>
              <a:cxnLst/>
              <a:rect l="0" t="0" r="0" b="0"/>
              <a:pathLst>
                <a:path w="722" h="667">
                  <a:moveTo>
                    <a:pt x="0" y="166"/>
                  </a:moveTo>
                  <a:lnTo>
                    <a:pt x="388" y="166"/>
                  </a:lnTo>
                  <a:lnTo>
                    <a:pt x="388" y="0"/>
                  </a:lnTo>
                  <a:lnTo>
                    <a:pt x="722" y="333"/>
                  </a:lnTo>
                  <a:lnTo>
                    <a:pt x="388" y="667"/>
                  </a:lnTo>
                  <a:lnTo>
                    <a:pt x="388" y="500"/>
                  </a:lnTo>
                  <a:lnTo>
                    <a:pt x="0" y="500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1E325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41" name="path"/>
            <p:cNvSpPr/>
            <p:nvPr/>
          </p:nvSpPr>
          <p:spPr>
            <a:xfrm>
              <a:off x="0" y="0"/>
              <a:ext cx="480404" cy="441632"/>
            </a:xfrm>
            <a:custGeom>
              <a:avLst/>
              <a:gdLst/>
              <a:ahLst/>
              <a:cxnLst/>
              <a:rect l="0" t="0" r="0" b="0"/>
              <a:pathLst>
                <a:path w="756" h="695">
                  <a:moveTo>
                    <a:pt x="20" y="180"/>
                  </a:moveTo>
                  <a:lnTo>
                    <a:pt x="408" y="180"/>
                  </a:lnTo>
                  <a:lnTo>
                    <a:pt x="408" y="14"/>
                  </a:lnTo>
                  <a:lnTo>
                    <a:pt x="742" y="347"/>
                  </a:lnTo>
                  <a:lnTo>
                    <a:pt x="408" y="681"/>
                  </a:lnTo>
                  <a:lnTo>
                    <a:pt x="408" y="514"/>
                  </a:lnTo>
                  <a:lnTo>
                    <a:pt x="20" y="514"/>
                  </a:lnTo>
                  <a:lnTo>
                    <a:pt x="20" y="180"/>
                  </a:lnTo>
                  <a:close/>
                </a:path>
              </a:pathLst>
            </a:custGeom>
            <a:noFill/>
            <a:ln w="25400" cap="flat">
              <a:miter lim="800000"/>
              <a:solidFill>
                <a:srgbClr val="132244">
                  <a:alpha val="100000"/>
                </a:srgbClr>
              </a:solidFill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</p:grpSp>
      <p:sp>
        <p:nvSpPr>
          <p:cNvPr id="142" name="textbox 142"/>
          <p:cNvSpPr/>
          <p:nvPr/>
        </p:nvSpPr>
        <p:spPr>
          <a:xfrm>
            <a:off x="1987791" y="4805502"/>
            <a:ext cx="946785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Andrea</a:t>
            </a:r>
            <a:r>
              <a:rPr sz="900" spc="1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Cercek,</a:t>
            </a:r>
            <a:r>
              <a:rPr sz="900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MD</a:t>
            </a:r>
            <a:endParaRPr lang="Calibri" altLang="Calibri" sz="900" dirty="0"/>
          </a:p>
        </p:txBody>
      </p:sp>
      <p:sp>
        <p:nvSpPr>
          <p:cNvPr id="143" name="path"/>
          <p:cNvSpPr/>
          <p:nvPr/>
        </p:nvSpPr>
        <p:spPr>
          <a:xfrm>
            <a:off x="7376414" y="1027429"/>
            <a:ext cx="473455" cy="100076"/>
          </a:xfrm>
          <a:custGeom>
            <a:avLst/>
            <a:gdLst/>
            <a:ahLst/>
            <a:cxnLst/>
            <a:rect l="0" t="0" r="0" b="0"/>
            <a:pathLst>
              <a:path w="745" h="157">
                <a:moveTo>
                  <a:pt x="20" y="137"/>
                </a:moveTo>
                <a:cubicBezTo>
                  <a:pt x="20" y="72"/>
                  <a:pt x="72" y="20"/>
                  <a:pt x="137" y="20"/>
                </a:cubicBezTo>
                <a:moveTo>
                  <a:pt x="608" y="20"/>
                </a:moveTo>
                <a:cubicBezTo>
                  <a:pt x="673" y="20"/>
                  <a:pt x="725" y="72"/>
                  <a:pt x="725" y="137"/>
                </a:cubicBezTo>
              </a:path>
            </a:pathLst>
          </a:custGeom>
          <a:noFill/>
          <a:ln w="25400" cap="flat">
            <a:round/>
            <a:solidFill>
              <a:srgbClr val="132244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44" name="path"/>
          <p:cNvSpPr/>
          <p:nvPr/>
        </p:nvSpPr>
        <p:spPr>
          <a:xfrm>
            <a:off x="7376414" y="2697733"/>
            <a:ext cx="473455" cy="100076"/>
          </a:xfrm>
          <a:custGeom>
            <a:avLst/>
            <a:gdLst/>
            <a:ahLst/>
            <a:cxnLst/>
            <a:rect l="0" t="0" r="0" b="0"/>
            <a:pathLst>
              <a:path w="745" h="157">
                <a:moveTo>
                  <a:pt x="725" y="20"/>
                </a:moveTo>
                <a:cubicBezTo>
                  <a:pt x="725" y="85"/>
                  <a:pt x="673" y="137"/>
                  <a:pt x="608" y="137"/>
                </a:cubicBezTo>
                <a:moveTo>
                  <a:pt x="137" y="137"/>
                </a:moveTo>
                <a:cubicBezTo>
                  <a:pt x="72" y="137"/>
                  <a:pt x="20" y="85"/>
                  <a:pt x="20" y="20"/>
                </a:cubicBezTo>
              </a:path>
            </a:pathLst>
          </a:custGeom>
          <a:noFill/>
          <a:ln w="25400" cap="flat">
            <a:round/>
            <a:solidFill>
              <a:srgbClr val="132244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45" name="picture 1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146"/>
          <p:cNvSpPr/>
          <p:nvPr/>
        </p:nvSpPr>
        <p:spPr>
          <a:xfrm>
            <a:off x="458594" y="275020"/>
            <a:ext cx="7028815" cy="284416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3168"/>
              </a:lnSpc>
              <a:tabLst/>
            </a:pP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Immune-checkpoint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inhibitors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dMMR/M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SI</a:t>
            </a:r>
            <a:r>
              <a:rPr sz="2400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mCRC</a:t>
            </a:r>
            <a:endParaRPr lang="Arial" altLang="Arial" sz="2400" dirty="0"/>
          </a:p>
          <a:p>
            <a:pPr algn="l" rtl="0" eaLnBrk="0">
              <a:lnSpc>
                <a:spcPct val="152000"/>
              </a:lnSpc>
              <a:tabLst/>
            </a:pPr>
            <a:endParaRPr lang="Arial" altLang="Arial" sz="1000" dirty="0"/>
          </a:p>
          <a:p>
            <a:pPr marL="16692" algn="l" rtl="0" eaLnBrk="0">
              <a:lnSpc>
                <a:spcPct val="95000"/>
              </a:lnSpc>
              <a:spcBef>
                <a:spcPts val="518"/>
              </a:spcBef>
              <a:tabLst/>
            </a:pP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Established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first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beyond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US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7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7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7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Europe</a:t>
            </a:r>
            <a:endParaRPr lang="Arial" altLang="Arial" sz="17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87072" algn="l" rtl="0" eaLnBrk="0">
              <a:lnSpc>
                <a:spcPct val="90000"/>
              </a:lnSpc>
              <a:spcBef>
                <a:spcPts val="485"/>
              </a:spcBef>
              <a:tabLst/>
            </a:pPr>
            <a:r>
              <a:rPr sz="13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3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Immunotherapy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active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dMMR/</a:t>
            </a:r>
            <a:r>
              <a:rPr sz="16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16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SI</a:t>
            </a:r>
            <a:r>
              <a:rPr sz="1600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mCRC</a:t>
            </a:r>
            <a:endParaRPr lang="Arial" altLang="Arial" sz="16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1000" dirty="0"/>
          </a:p>
          <a:p>
            <a:pPr marL="87088" algn="l" rtl="0" eaLnBrk="0">
              <a:lnSpc>
                <a:spcPct val="91000"/>
              </a:lnSpc>
              <a:spcBef>
                <a:spcPts val="486"/>
              </a:spcBef>
              <a:tabLst/>
            </a:pPr>
            <a:r>
              <a:rPr sz="13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3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SAMCO-PRODIGE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demonstrated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activity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second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6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ine</a:t>
            </a:r>
            <a:endParaRPr lang="Arial" altLang="Arial" sz="16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400" dirty="0"/>
          </a:p>
          <a:p>
            <a:pPr marL="87072" algn="l" rtl="0" eaLnBrk="0">
              <a:lnSpc>
                <a:spcPct val="90000"/>
              </a:lnSpc>
              <a:spcBef>
                <a:spcPts val="2"/>
              </a:spcBef>
              <a:tabLst/>
            </a:pPr>
            <a:r>
              <a:rPr sz="13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3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It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raises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interesting</a:t>
            </a:r>
            <a:r>
              <a:rPr sz="16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6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6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aveats</a:t>
            </a:r>
            <a:endParaRPr lang="Arial" altLang="Arial" sz="1600" dirty="0"/>
          </a:p>
        </p:txBody>
      </p:sp>
      <p:sp>
        <p:nvSpPr>
          <p:cNvPr id="147" name="textbox 147"/>
          <p:cNvSpPr/>
          <p:nvPr/>
        </p:nvSpPr>
        <p:spPr>
          <a:xfrm>
            <a:off x="2514566" y="4517810"/>
            <a:ext cx="6595744" cy="60070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10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/>
            </a:pPr>
            <a:r>
              <a:rPr sz="900" spc="0" dirty="0">
                <a:solidFill>
                  <a:srgbClr val="000000">
                    <a:alpha val="100000"/>
                  </a:srgbClr>
                </a:solidFill>
                <a:hlinkClick xmlns:r="http://schemas.openxmlformats.org/officeDocument/2006/relationships" r:id="rId2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  <a:latin typeface="Arial"/>
                <a:ea typeface="Arial"/>
                <a:cs typeface="Arial"/>
              </a:rPr>
              <a:t>https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://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www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nccn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org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professionals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drug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_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compendium</a:t>
            </a:r>
            <a:r>
              <a:rPr sz="900" spc="26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9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900" spc="25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endParaRPr lang="Arial" altLang="Arial" sz="900" dirty="0"/>
          </a:p>
          <a:p>
            <a:pPr marL="14867" algn="l" rtl="0" eaLnBrk="0">
              <a:lnSpc>
                <a:spcPct val="120000"/>
              </a:lnSpc>
              <a:spcBef>
                <a:spcPts val="298"/>
              </a:spcBef>
              <a:tabLst/>
            </a:pP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https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://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www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ema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europa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eu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documents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rmp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summary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keytruda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epar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risk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management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plan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summary</a:t>
            </a:r>
            <a:r>
              <a:rPr sz="1100" spc="-1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_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en.pdf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hlinkClick xmlns:r="http://schemas.openxmlformats.org/officeDocument/2006/relationships" r:id="rId3" tooltip="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  <a:latin typeface="Calibri"/>
                <a:ea typeface="Calibri"/>
                <a:cs typeface="Calibri"/>
              </a:rPr>
              <a:t>http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://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www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ema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europa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eu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en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documents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product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/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opdivo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epar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product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information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_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en</a:t>
            </a:r>
            <a:r>
              <a:rPr sz="1100" spc="-1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.</a:t>
            </a:r>
            <a:r>
              <a:rPr sz="1100" spc="0" dirty="0" u="sng">
                <a:solidFill>
                  <a:srgbClr val="000000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pdf</a:t>
            </a:r>
            <a:endParaRPr lang="Calibri" altLang="Calibri" sz="1100" dirty="0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149" name="picture 1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1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183636" y="554736"/>
            <a:ext cx="5667756" cy="3796283"/>
          </a:xfrm>
          <a:prstGeom prst="rect">
            <a:avLst/>
          </a:prstGeom>
        </p:spPr>
      </p:pic>
      <p:graphicFrame>
        <p:nvGraphicFramePr>
          <p:cNvPr id="151" name="table 151"/>
          <p:cNvGraphicFramePr>
            <a:graphicFrameLocks noGrp="1"/>
          </p:cNvGraphicFramePr>
          <p:nvPr/>
        </p:nvGraphicFramePr>
        <p:xfrm>
          <a:off x="5685853" y="1920239"/>
          <a:ext cx="1728470" cy="1666239"/>
        </p:xfrm>
        <a:graphic>
          <a:graphicData uri="http://schemas.openxmlformats.org/drawingml/2006/table">
            <a:tbl>
              <a:tblPr/>
              <a:tblGrid>
                <a:gridCol w="861060"/>
                <a:gridCol w="867410"/>
              </a:tblGrid>
              <a:tr h="166623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2056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10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000" dirty="0"/>
                    </a:p>
                    <a:p>
                      <a:pPr algn="l" rtl="0" eaLnBrk="0">
                        <a:lnSpc>
                          <a:spcPct val="17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81864" algn="l" rtl="0" eaLnBrk="0">
                        <a:lnSpc>
                          <a:spcPct val="84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10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r>
                        <a:rPr sz="10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9%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2885" algn="l" rtl="0" eaLnBrk="0">
                        <a:lnSpc>
                          <a:spcPct val="84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100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r>
                        <a:rPr sz="10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000" dirty="0"/>
                    </a:p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85083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10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10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10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52" name="textbox 152"/>
          <p:cNvSpPr/>
          <p:nvPr/>
        </p:nvSpPr>
        <p:spPr>
          <a:xfrm>
            <a:off x="7479456" y="1524417"/>
            <a:ext cx="1014094" cy="1933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541"/>
              </a:lnSpc>
              <a:tabLst/>
            </a:pPr>
            <a:endParaRPr lang="Arial" altLang="Arial" sz="100" dirty="0"/>
          </a:p>
          <a:p>
            <a:pPr marL="361698" algn="l" rtl="0" eaLnBrk="0">
              <a:lnSpc>
                <a:spcPct val="80000"/>
              </a:lnSpc>
              <a:tabLst/>
            </a:pPr>
            <a:r>
              <a:rPr sz="1100" b="1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Med</a:t>
            </a: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endParaRPr lang="Arial" altLang="Arial" sz="1100" dirty="0"/>
          </a:p>
          <a:p>
            <a:pPr marL="249343" algn="l" rtl="0" eaLnBrk="0">
              <a:lnSpc>
                <a:spcPct val="97000"/>
              </a:lnSpc>
              <a:spcBef>
                <a:spcPts val="259"/>
              </a:spcBef>
              <a:tabLst/>
            </a:pP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Fo</a:t>
            </a:r>
            <a:r>
              <a:rPr sz="1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llow</a:t>
            </a: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up</a:t>
            </a: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1100" dirty="0"/>
          </a:p>
          <a:p>
            <a:pPr marL="190955" algn="l" rtl="0" eaLnBrk="0">
              <a:lnSpc>
                <a:spcPct val="97000"/>
              </a:lnSpc>
              <a:spcBef>
                <a:spcPts val="39"/>
              </a:spcBef>
              <a:tabLst/>
            </a:pP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33.3</a:t>
            </a:r>
            <a:r>
              <a:rPr sz="11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months</a:t>
            </a:r>
            <a:endParaRPr lang="Arial" altLang="Arial" sz="1100" dirty="0"/>
          </a:p>
          <a:p>
            <a:pPr marL="256927" algn="l" rtl="0" eaLnBrk="0">
              <a:lnSpc>
                <a:spcPct val="81000"/>
              </a:lnSpc>
              <a:spcBef>
                <a:spcPts val="33"/>
              </a:spcBef>
              <a:tabLst/>
            </a:pPr>
            <a:r>
              <a:rPr sz="1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(2</a:t>
            </a:r>
            <a:r>
              <a:rPr sz="1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8.3-34.8)</a:t>
            </a:r>
            <a:endParaRPr lang="Arial" altLang="Arial" sz="11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9718" algn="l" rtl="0" eaLnBrk="0">
              <a:lnSpc>
                <a:spcPct val="84000"/>
              </a:lnSpc>
              <a:spcBef>
                <a:spcPts val="300"/>
              </a:spcBef>
              <a:tabLst/>
            </a:pPr>
            <a:r>
              <a:rPr sz="1000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25</a:t>
            </a:r>
            <a:r>
              <a:rPr sz="10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%</a:t>
            </a: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5000"/>
              </a:lnSpc>
              <a:tabLst/>
            </a:pPr>
            <a:endParaRPr lang="Arial" altLang="Arial" sz="200" dirty="0"/>
          </a:p>
          <a:p>
            <a:pPr marL="12700" algn="l" rtl="0" eaLnBrk="0">
              <a:lnSpc>
                <a:spcPct val="84000"/>
              </a:lnSpc>
              <a:tabLst/>
            </a:pPr>
            <a:r>
              <a:rPr sz="10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0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%</a:t>
            </a:r>
            <a:endParaRPr lang="Arial" altLang="Arial" sz="1000" dirty="0"/>
          </a:p>
        </p:txBody>
      </p:sp>
      <p:sp>
        <p:nvSpPr>
          <p:cNvPr id="153" name="textbox 153"/>
          <p:cNvSpPr/>
          <p:nvPr/>
        </p:nvSpPr>
        <p:spPr>
          <a:xfrm>
            <a:off x="169875" y="76047"/>
            <a:ext cx="5066665" cy="3206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58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Results: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Progress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Free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Survival</a:t>
            </a:r>
            <a:endParaRPr lang="Arial" altLang="Arial" sz="2400" dirty="0"/>
          </a:p>
        </p:txBody>
      </p:sp>
      <p:sp>
        <p:nvSpPr>
          <p:cNvPr id="154" name="textbox 154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55" name="rect"/>
          <p:cNvSpPr/>
          <p:nvPr/>
        </p:nvSpPr>
        <p:spPr>
          <a:xfrm>
            <a:off x="4329683" y="4754879"/>
            <a:ext cx="458266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56" name="textbox 156"/>
          <p:cNvSpPr/>
          <p:nvPr/>
        </p:nvSpPr>
        <p:spPr>
          <a:xfrm>
            <a:off x="293104" y="1070878"/>
            <a:ext cx="2245995" cy="4673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2714"/>
              </a:lnSpc>
              <a:tabLst/>
            </a:pPr>
            <a:endParaRPr lang="Arial" altLang="Arial" sz="100" dirty="0"/>
          </a:p>
          <a:p>
            <a:pPr marL="15537" indent="-2837" algn="l" rtl="0" eaLnBrk="0">
              <a:lnSpc>
                <a:spcPct val="97000"/>
              </a:lnSpc>
              <a:tabLst/>
            </a:pP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500" spc="2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study</a:t>
            </a:r>
            <a:r>
              <a:rPr sz="1500" spc="2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</a:t>
            </a:r>
            <a:r>
              <a:rPr sz="1500" spc="27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500" spc="25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primary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endpoint</a:t>
            </a:r>
            <a:r>
              <a:rPr sz="1500" spc="3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500" spc="3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PFS</a:t>
            </a:r>
            <a:endParaRPr lang="Arial" altLang="Arial" sz="1500" dirty="0"/>
          </a:p>
        </p:txBody>
      </p:sp>
      <p:sp>
        <p:nvSpPr>
          <p:cNvPr id="157" name="textbox 157"/>
          <p:cNvSpPr/>
          <p:nvPr/>
        </p:nvSpPr>
        <p:spPr>
          <a:xfrm>
            <a:off x="5233797" y="1033555"/>
            <a:ext cx="1955800" cy="49593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9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b="1" spc="3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</a:t>
            </a:r>
            <a:r>
              <a:rPr sz="1000" b="1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endParaRPr lang="Arial" altLang="Arial" sz="1000" dirty="0"/>
          </a:p>
          <a:p>
            <a:pPr algn="r" rtl="0" eaLnBrk="0">
              <a:lnSpc>
                <a:spcPct val="82000"/>
              </a:lnSpc>
              <a:spcBef>
                <a:spcPts val="628"/>
              </a:spcBef>
              <a:tabLst/>
            </a:pPr>
            <a:r>
              <a:rPr sz="2100" b="1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2100" b="1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=</a:t>
            </a:r>
            <a:r>
              <a:rPr sz="2100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100" b="1" spc="-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0.02</a:t>
            </a:r>
            <a:r>
              <a:rPr sz="2100" b="1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endParaRPr lang="Arial" altLang="Arial" sz="2100" dirty="0"/>
          </a:p>
        </p:txBody>
      </p:sp>
      <p:sp>
        <p:nvSpPr>
          <p:cNvPr id="158" name="textbox 158"/>
          <p:cNvSpPr/>
          <p:nvPr/>
        </p:nvSpPr>
        <p:spPr>
          <a:xfrm>
            <a:off x="5221558" y="780952"/>
            <a:ext cx="2185035" cy="1555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468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5000"/>
              </a:lnSpc>
              <a:tabLst/>
            </a:pPr>
            <a:r>
              <a:rPr sz="1000" b="1" spc="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000" spc="16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  </a:t>
            </a:r>
            <a:r>
              <a:rPr sz="1000" b="1" spc="16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±</a:t>
            </a:r>
            <a:r>
              <a:rPr sz="1000" spc="16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targeted</a:t>
            </a:r>
            <a:r>
              <a:rPr sz="1000" spc="14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0" dirty="0">
                <a:solidFill>
                  <a:srgbClr val="2C40F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endParaRPr lang="Arial" altLang="Arial" sz="1000" dirty="0"/>
          </a:p>
        </p:txBody>
      </p:sp>
      <p:pic>
        <p:nvPicPr>
          <p:cNvPr id="159" name="picture 1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160" name="textbox 160"/>
          <p:cNvSpPr/>
          <p:nvPr/>
        </p:nvSpPr>
        <p:spPr>
          <a:xfrm>
            <a:off x="1987791" y="4805502"/>
            <a:ext cx="946785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Andrea</a:t>
            </a:r>
            <a:r>
              <a:rPr sz="900" spc="1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Cercek,</a:t>
            </a:r>
            <a:r>
              <a:rPr sz="900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MD</a:t>
            </a:r>
            <a:endParaRPr lang="Calibri" altLang="Calibri" sz="900" dirty="0"/>
          </a:p>
        </p:txBody>
      </p:sp>
      <p:pic>
        <p:nvPicPr>
          <p:cNvPr id="161" name="picture 1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  <p:sp>
        <p:nvSpPr>
          <p:cNvPr id="162" name="rect"/>
          <p:cNvSpPr/>
          <p:nvPr/>
        </p:nvSpPr>
        <p:spPr>
          <a:xfrm>
            <a:off x="4760213" y="858011"/>
            <a:ext cx="400430" cy="38100"/>
          </a:xfrm>
          <a:prstGeom prst="rect">
            <a:avLst/>
          </a:prstGeom>
          <a:solidFill>
            <a:srgbClr val="2C40F1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3" name="rect"/>
          <p:cNvSpPr/>
          <p:nvPr/>
        </p:nvSpPr>
        <p:spPr>
          <a:xfrm>
            <a:off x="4760213" y="1068324"/>
            <a:ext cx="400430" cy="38100"/>
          </a:xfrm>
          <a:prstGeom prst="rect">
            <a:avLst/>
          </a:prstGeom>
          <a:solidFill>
            <a:srgbClr val="000000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/>
          <p:nvPr/>
        </p:nvSpPr>
        <p:spPr>
          <a:xfrm>
            <a:off x="674623" y="1736485"/>
            <a:ext cx="4653915" cy="78549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452"/>
              </a:lnSpc>
              <a:tabLst/>
            </a:pPr>
            <a:endParaRPr lang="Arial" altLang="Arial" sz="100" dirty="0"/>
          </a:p>
          <a:p>
            <a:pPr marL="25469" algn="l" rtl="0" eaLnBrk="0">
              <a:lnSpc>
                <a:spcPct val="92000"/>
              </a:lnSpc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Research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Funding: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Seagen,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GSK,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irna</a:t>
            </a:r>
            <a:endParaRPr lang="Arial" altLang="Arial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2700" algn="l" rtl="0" eaLnBrk="0">
              <a:lnSpc>
                <a:spcPct val="92000"/>
              </a:lnSpc>
              <a:spcBef>
                <a:spcPts val="1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Advisory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Board: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Bayer,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Seagen,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Merck,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G1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Therapeu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tics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GSK</a:t>
            </a:r>
            <a:endParaRPr lang="Arial" altLang="Arial" sz="1400" dirty="0"/>
          </a:p>
        </p:txBody>
      </p:sp>
      <p:sp>
        <p:nvSpPr>
          <p:cNvPr id="10" name="textbox 10"/>
          <p:cNvSpPr/>
          <p:nvPr/>
        </p:nvSpPr>
        <p:spPr>
          <a:xfrm>
            <a:off x="459659" y="522161"/>
            <a:ext cx="1654810" cy="428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10100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0000"/>
              </a:lnSpc>
              <a:spcBef>
                <a:spcPts val="1"/>
              </a:spcBef>
              <a:tabLst/>
            </a:pPr>
            <a:r>
              <a:rPr sz="24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Disclosur</a:t>
            </a:r>
            <a:r>
              <a:rPr sz="2400" b="1" spc="-7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4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picture 1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96011" y="1152144"/>
            <a:ext cx="4120895" cy="269595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 rot="21600000">
            <a:off x="5026152" y="815721"/>
            <a:ext cx="3584447" cy="3011042"/>
            <a:chOff x="0" y="0"/>
            <a:chExt cx="3584447" cy="3011042"/>
          </a:xfrm>
        </p:grpSpPr>
        <p:pic>
          <p:nvPicPr>
            <p:cNvPr id="165" name="picture 16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0" y="27051"/>
              <a:ext cx="3584447" cy="2983991"/>
            </a:xfrm>
            <a:prstGeom prst="rect">
              <a:avLst/>
            </a:prstGeom>
          </p:spPr>
        </p:pic>
        <p:sp>
          <p:nvSpPr>
            <p:cNvPr id="166" name="rect"/>
            <p:cNvSpPr/>
            <p:nvPr/>
          </p:nvSpPr>
          <p:spPr>
            <a:xfrm>
              <a:off x="2371344" y="659510"/>
              <a:ext cx="792480" cy="646176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7" name="rect"/>
            <p:cNvSpPr/>
            <p:nvPr/>
          </p:nvSpPr>
          <p:spPr>
            <a:xfrm>
              <a:off x="1132331" y="551307"/>
              <a:ext cx="792480" cy="646175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cap="flat">
              <a:miter lim="0"/>
              <a:noFill/>
              <a:prstDash val="solid"/>
            </a:ln>
          </p:spPr>
          <p:txBody>
            <a:bodyPr rtlCol="0"/>
            <a:lstStyle/>
            <a:p>
              <a:pPr algn="ctr"/>
              <a:endParaRPr lang="zh-CN" altLang="en-US"/>
            </a:p>
          </p:txBody>
        </p:sp>
        <p:sp>
          <p:nvSpPr>
            <p:cNvPr id="168" name="textbox 168"/>
            <p:cNvSpPr/>
            <p:nvPr/>
          </p:nvSpPr>
          <p:spPr>
            <a:xfrm>
              <a:off x="761507" y="-12700"/>
              <a:ext cx="2077085" cy="271779"/>
            </a:xfrm>
            <a:prstGeom prst="rect">
              <a:avLst/>
            </a:prstGeom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3341"/>
                </a:lnSpc>
                <a:tabLst/>
              </a:pPr>
              <a:endParaRPr lang="Arial" altLang="Arial" sz="100" dirty="0"/>
            </a:p>
            <a:p>
              <a:pPr marL="12700" algn="l" rtl="0" eaLnBrk="0">
                <a:lnSpc>
                  <a:spcPts val="1939"/>
                </a:lnSpc>
                <a:tabLst/>
              </a:pPr>
              <a:r>
                <a:rPr sz="1500" b="1" spc="0" dirty="0">
                  <a:solidFill>
                    <a:srgbClr val="05406B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First</a:t>
              </a:r>
              <a:r>
                <a:rPr sz="1500" spc="440" dirty="0">
                  <a:solidFill>
                    <a:srgbClr val="05406B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sz="1500" b="1" spc="0" dirty="0">
                  <a:solidFill>
                    <a:srgbClr val="05406B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line</a:t>
              </a:r>
              <a:r>
                <a:rPr sz="1500" spc="430" dirty="0">
                  <a:solidFill>
                    <a:srgbClr val="05406B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sz="1500" spc="0" dirty="0">
                  <a:solidFill>
                    <a:srgbClr val="05406B">
                      <a:alpha val="100000"/>
                    </a:srgbClr>
                  </a:solidFill>
                  <a:latin typeface="Calibri"/>
                  <a:ea typeface="Calibri"/>
                  <a:cs typeface="Calibri"/>
                </a:rPr>
                <a:t>Pembrolizumab</a:t>
              </a:r>
              <a:endParaRPr lang="Calibri" altLang="Calibri" sz="1500" dirty="0"/>
            </a:p>
          </p:txBody>
        </p:sp>
      </p:grpSp>
      <p:graphicFrame>
        <p:nvGraphicFramePr>
          <p:cNvPr id="169" name="table 169"/>
          <p:cNvGraphicFramePr>
            <a:graphicFrameLocks noGrp="1"/>
          </p:cNvGraphicFramePr>
          <p:nvPr/>
        </p:nvGraphicFramePr>
        <p:xfrm>
          <a:off x="684239" y="2121408"/>
          <a:ext cx="3550284" cy="1183640"/>
        </p:xfrm>
        <a:graphic>
          <a:graphicData uri="http://schemas.openxmlformats.org/drawingml/2006/table">
            <a:tbl>
              <a:tblPr/>
              <a:tblGrid>
                <a:gridCol w="1234439"/>
                <a:gridCol w="621665"/>
                <a:gridCol w="627380"/>
                <a:gridCol w="1066800"/>
              </a:tblGrid>
              <a:tr h="122554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4"/>
                        </a:lnSpc>
                        <a:tabLst/>
                      </a:pP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1B305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4"/>
                        </a:lnSpc>
                        <a:tabLst/>
                      </a:pPr>
                      <a:endParaRPr lang="Arial" altLang="Arial" sz="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1B305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4"/>
                        </a:lnSpc>
                        <a:tabLst/>
                      </a:pPr>
                      <a:endParaRPr lang="Arial" altLang="Arial" sz="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1B305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964"/>
                        </a:lnSpc>
                        <a:tabLst/>
                      </a:pPr>
                      <a:endParaRPr lang="Arial" altLang="Arial" sz="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1B305E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1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>
                      <a:noFill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88656" algn="l" rtl="0" eaLnBrk="0">
                        <a:lnSpc>
                          <a:spcPct val="81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9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9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900" dirty="0"/>
                    </a:p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200" dirty="0"/>
                    </a:p>
                    <a:p>
                      <a:pPr marL="81348" algn="l" rtl="0" eaLnBrk="0">
                        <a:lnSpc>
                          <a:spcPct val="83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19%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100494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8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27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800" dirty="0"/>
                    </a:p>
                    <a:p>
                      <a:pPr algn="l" rtl="0" eaLnBrk="0">
                        <a:lnSpc>
                          <a:spcPct val="18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8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7318" algn="l" rtl="0" eaLnBrk="0">
                        <a:lnSpc>
                          <a:spcPct val="89000"/>
                        </a:lnSpc>
                        <a:tabLst/>
                      </a:pP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9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90588" algn="l" rtl="0" eaLnBrk="0">
                        <a:lnSpc>
                          <a:spcPct val="83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25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800" dirty="0"/>
                    </a:p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5413" algn="l" rtl="0" eaLnBrk="0">
                        <a:lnSpc>
                          <a:spcPct val="8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70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7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%</a:t>
                      </a:r>
                      <a:endParaRPr lang="Arial" altLang="Arial" sz="700" dirty="0"/>
                    </a:p>
                  </a:txBody>
                  <a:tcPr marL="0" marR="0" marT="0" marB="0" vert="horz">
                    <a:lnL w="9525" cap="flat" cmpd="sng" algn="ctr">
                      <a:solidFill>
                        <a:srgbClr val="1B30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70" name="textbox 170"/>
          <p:cNvSpPr/>
          <p:nvPr/>
        </p:nvSpPr>
        <p:spPr>
          <a:xfrm>
            <a:off x="1148248" y="568931"/>
            <a:ext cx="1729104" cy="49466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7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7000"/>
              </a:lnSpc>
              <a:tabLst/>
            </a:pPr>
            <a:r>
              <a:rPr sz="1500" b="1" spc="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PRODIGE</a:t>
            </a:r>
            <a:r>
              <a:rPr sz="1500" spc="17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b="1" spc="17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54</a:t>
            </a:r>
            <a:r>
              <a:rPr sz="1500" b="1" spc="15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500" b="1" spc="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SAMCO</a:t>
            </a:r>
            <a:endParaRPr lang="Calibri" altLang="Calibri" sz="1500" dirty="0"/>
          </a:p>
          <a:p>
            <a:pPr marL="121729" algn="l" rtl="0" eaLnBrk="0">
              <a:lnSpc>
                <a:spcPts val="2026"/>
              </a:lnSpc>
              <a:spcBef>
                <a:spcPts val="280"/>
              </a:spcBef>
              <a:tabLst/>
            </a:pPr>
            <a:r>
              <a:rPr sz="1500" b="1" spc="19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2</a:t>
            </a:r>
            <a:r>
              <a:rPr sz="1600" b="1" spc="0" dirty="0" baseline="32857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nd</a:t>
            </a:r>
            <a:r>
              <a:rPr sz="1500" b="1" spc="19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-</a:t>
            </a:r>
            <a:r>
              <a:rPr sz="1500" b="1" spc="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line</a:t>
            </a:r>
            <a:r>
              <a:rPr sz="1500" spc="18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Avelumab</a:t>
            </a:r>
            <a:endParaRPr lang="Calibri" altLang="Calibri" sz="1500" dirty="0"/>
          </a:p>
        </p:txBody>
      </p:sp>
      <p:sp>
        <p:nvSpPr>
          <p:cNvPr id="171" name="textbox 171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72" name="textbox 172"/>
          <p:cNvSpPr/>
          <p:nvPr/>
        </p:nvSpPr>
        <p:spPr>
          <a:xfrm>
            <a:off x="196697" y="90652"/>
            <a:ext cx="1103630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4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2400" b="1" spc="-3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400" dirty="0"/>
          </a:p>
        </p:txBody>
      </p:sp>
      <p:pic>
        <p:nvPicPr>
          <p:cNvPr id="173" name="picture 1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174" name="textbox 174"/>
          <p:cNvSpPr/>
          <p:nvPr/>
        </p:nvSpPr>
        <p:spPr>
          <a:xfrm>
            <a:off x="6250955" y="580615"/>
            <a:ext cx="1150619" cy="2019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287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77000"/>
              </a:lnSpc>
              <a:tabLst/>
            </a:pPr>
            <a:r>
              <a:rPr sz="1500" b="1" spc="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KEYNOTE</a:t>
            </a:r>
            <a:r>
              <a:rPr sz="1500" spc="11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1500" b="1" spc="11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17</a:t>
            </a:r>
            <a:r>
              <a:rPr sz="1500" b="1" spc="90" dirty="0">
                <a:solidFill>
                  <a:srgbClr val="05406B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7</a:t>
            </a:r>
            <a:endParaRPr lang="Calibri" altLang="Calibri" sz="1500" dirty="0"/>
          </a:p>
        </p:txBody>
      </p:sp>
      <p:sp>
        <p:nvSpPr>
          <p:cNvPr id="175" name="textbox 175"/>
          <p:cNvSpPr/>
          <p:nvPr/>
        </p:nvSpPr>
        <p:spPr>
          <a:xfrm>
            <a:off x="1987791" y="4805502"/>
            <a:ext cx="946785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Andrea</a:t>
            </a:r>
            <a:r>
              <a:rPr sz="900" spc="1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Cercek,</a:t>
            </a:r>
            <a:r>
              <a:rPr sz="900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MD</a:t>
            </a:r>
            <a:endParaRPr lang="Calibri" altLang="Calibri" sz="900" dirty="0"/>
          </a:p>
        </p:txBody>
      </p:sp>
      <p:pic>
        <p:nvPicPr>
          <p:cNvPr id="176" name="picture 1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270248" y="737616"/>
            <a:ext cx="4370832" cy="3063239"/>
          </a:xfrm>
          <a:prstGeom prst="rect">
            <a:avLst/>
          </a:prstGeom>
        </p:spPr>
      </p:pic>
      <p:graphicFrame>
        <p:nvGraphicFramePr>
          <p:cNvPr id="178" name="table 178"/>
          <p:cNvGraphicFramePr>
            <a:graphicFrameLocks noGrp="1"/>
          </p:cNvGraphicFramePr>
          <p:nvPr/>
        </p:nvGraphicFramePr>
        <p:xfrm>
          <a:off x="128231" y="832230"/>
          <a:ext cx="3677919" cy="2887345"/>
        </p:xfrm>
        <a:graphic>
          <a:graphicData uri="http://schemas.openxmlformats.org/drawingml/2006/table">
            <a:tbl>
              <a:tblPr/>
              <a:tblGrid>
                <a:gridCol w="1506855"/>
                <a:gridCol w="923289"/>
                <a:gridCol w="1247775"/>
              </a:tblGrid>
              <a:tr h="4121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300" dirty="0"/>
                    </a:p>
                    <a:p>
                      <a:pPr marL="1805047" indent="-99018" algn="l" rtl="0" eaLnBrk="0">
                        <a:lnSpc>
                          <a:spcPct val="127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Ave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lumab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       </a:t>
                      </a: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61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73696" algn="l" rtl="0" eaLnBrk="0">
                        <a:lnSpc>
                          <a:spcPct val="7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800" b="1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Che</a:t>
                      </a:r>
                      <a:r>
                        <a:rPr sz="800" b="1" spc="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motherapy</a:t>
                      </a:r>
                      <a:endParaRPr lang="Arial" altLang="Arial" sz="800" dirty="0"/>
                    </a:p>
                    <a:p>
                      <a:pPr marL="481072" algn="l" rtl="0" eaLnBrk="0">
                        <a:lnSpc>
                          <a:spcPts val="1152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N</a:t>
                      </a:r>
                      <a:r>
                        <a:rPr sz="800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=</a:t>
                      </a:r>
                      <a:r>
                        <a:rPr sz="800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1E325F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61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708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64577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C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omplete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response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49269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(6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7714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43432" algn="l" rtl="0" eaLnBrk="0">
                        <a:lnSpc>
                          <a:spcPct val="82000"/>
                        </a:lnSpc>
                        <a:spcBef>
                          <a:spcPts val="7"/>
                        </a:spcBef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Pa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rtial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response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245355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14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(23%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84928" algn="l" rtl="0" eaLnBrk="0">
                        <a:lnSpc>
                          <a:spcPct val="79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13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(21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727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3846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ORR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9962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18</a:t>
                      </a:r>
                      <a:r>
                        <a:rPr sz="8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</a:t>
                      </a:r>
                      <a:r>
                        <a:rPr sz="8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</a:t>
                      </a:r>
                      <a:r>
                        <a:rPr sz="8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81865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16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6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0" dirty="0"/>
                    </a:p>
                    <a:p>
                      <a:pPr marL="382326" algn="l" rtl="0" eaLnBrk="0">
                        <a:lnSpc>
                          <a:spcPct val="98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Stable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disease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23718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(41%)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90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420759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31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(51%)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05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674038" algn="l" rtl="0" eaLnBrk="0">
                        <a:lnSpc>
                          <a:spcPct val="81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8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DC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193494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43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(70.5%)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76373" algn="l" rtl="0" eaLnBrk="0">
                        <a:lnSpc>
                          <a:spcPct val="81000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47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(77.3%)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6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89787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P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rogressive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disease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245355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17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(28%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500" dirty="0"/>
                    </a:p>
                    <a:p>
                      <a:pPr marL="385563" algn="l" rtl="0" eaLnBrk="0">
                        <a:lnSpc>
                          <a:spcPct val="81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10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(16.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5%)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9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238757" algn="l" rtl="0" eaLnBrk="0">
                        <a:lnSpc>
                          <a:spcPct val="82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Time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to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best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response</a:t>
                      </a:r>
                      <a:endParaRPr lang="Arial" altLang="Arial" sz="800" dirty="0"/>
                    </a:p>
                    <a:p>
                      <a:pPr marL="563792" algn="l" rtl="0" eaLnBrk="0">
                        <a:lnSpc>
                          <a:spcPct val="81000"/>
                        </a:lnSpc>
                        <a:spcBef>
                          <a:spcPts val="172"/>
                        </a:spcBef>
                        <a:tabLst/>
                      </a:pP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(m</a:t>
                      </a:r>
                      <a:r>
                        <a:rPr sz="8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onths</a:t>
                      </a:r>
                      <a:r>
                        <a:rPr sz="8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)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04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345390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8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2.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99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>
                      <a:noFill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0" dirty="0"/>
                    </a:p>
                    <a:p>
                      <a:pPr algn="l" rtl="0" eaLnBrk="0">
                        <a:lnSpc>
                          <a:spcPct val="604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536439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800" spc="-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1.9</a:t>
                      </a:r>
                      <a:r>
                        <a:rPr sz="8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/>
                          <a:ea typeface="Arial"/>
                          <a:cs typeface="Arial"/>
                        </a:rPr>
                        <a:t>4</a:t>
                      </a:r>
                      <a:endParaRPr lang="Arial" altLang="Arial" sz="800" dirty="0"/>
                    </a:p>
                  </a:txBody>
                  <a:tcPr marL="0" marR="0" marT="0" marB="0" vert="horz">
                    <a:lnL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9" name="textbox 179"/>
          <p:cNvSpPr/>
          <p:nvPr/>
        </p:nvSpPr>
        <p:spPr>
          <a:xfrm>
            <a:off x="4408056" y="4635536"/>
            <a:ext cx="4403725" cy="3162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451"/>
              </a:lnSpc>
              <a:tabLst/>
            </a:pPr>
            <a:endParaRPr lang="Arial" altLang="Arial" sz="100" dirty="0"/>
          </a:p>
          <a:p>
            <a:pPr marL="1399273" algn="l" rtl="0" eaLnBrk="0">
              <a:lnSpc>
                <a:spcPct val="87000"/>
              </a:lnSpc>
              <a:tabLst/>
            </a:pPr>
            <a:r>
              <a:rPr sz="8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</a:t>
            </a:r>
            <a:r>
              <a:rPr sz="8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8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NEJM</a:t>
            </a:r>
            <a:r>
              <a:rPr sz="8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2020</a:t>
            </a:r>
            <a:endParaRPr lang="Arial" altLang="Arial" sz="8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ts val="844"/>
              </a:lnSpc>
              <a:spcBef>
                <a:spcPts val="3"/>
              </a:spcBef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80" name="rect"/>
          <p:cNvSpPr/>
          <p:nvPr/>
        </p:nvSpPr>
        <p:spPr>
          <a:xfrm>
            <a:off x="4329683" y="4754879"/>
            <a:ext cx="4582668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1" name="textbox 181"/>
          <p:cNvSpPr/>
          <p:nvPr/>
        </p:nvSpPr>
        <p:spPr>
          <a:xfrm>
            <a:off x="87312" y="578167"/>
            <a:ext cx="3850640" cy="2482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94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7000"/>
              </a:lnSpc>
              <a:tabLst/>
            </a:pP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Second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avelumab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endParaRPr lang="Arial" altLang="Arial" sz="1500" dirty="0"/>
          </a:p>
        </p:txBody>
      </p:sp>
      <p:sp>
        <p:nvSpPr>
          <p:cNvPr id="182" name="textbox 182"/>
          <p:cNvSpPr/>
          <p:nvPr/>
        </p:nvSpPr>
        <p:spPr>
          <a:xfrm>
            <a:off x="4666996" y="539876"/>
            <a:ext cx="3261995" cy="21018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7867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pembrolizumab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Keynote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177</a:t>
            </a:r>
            <a:endParaRPr lang="Arial" altLang="Arial" sz="1500" dirty="0"/>
          </a:p>
        </p:txBody>
      </p:sp>
      <p:sp>
        <p:nvSpPr>
          <p:cNvPr id="183" name="textbox 183"/>
          <p:cNvSpPr/>
          <p:nvPr/>
        </p:nvSpPr>
        <p:spPr>
          <a:xfrm>
            <a:off x="111963" y="100939"/>
            <a:ext cx="1103630" cy="3810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804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0000"/>
              </a:lnSpc>
              <a:tabLst/>
            </a:pPr>
            <a:r>
              <a:rPr sz="2400" b="1" spc="-3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400" dirty="0"/>
          </a:p>
        </p:txBody>
      </p:sp>
      <p:pic>
        <p:nvPicPr>
          <p:cNvPr id="184" name="picture 1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185" name="textbox 185"/>
          <p:cNvSpPr/>
          <p:nvPr/>
        </p:nvSpPr>
        <p:spPr>
          <a:xfrm>
            <a:off x="1987791" y="4805502"/>
            <a:ext cx="946785" cy="15112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7469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Andrea</a:t>
            </a:r>
            <a:r>
              <a:rPr sz="900" spc="1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Cercek,</a:t>
            </a:r>
            <a:r>
              <a:rPr sz="900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 </a:t>
            </a:r>
            <a:r>
              <a:rPr sz="900" b="1" spc="0" dirty="0">
                <a:solidFill>
                  <a:srgbClr val="D79D41">
                    <a:alpha val="100000"/>
                  </a:srgbClr>
                </a:solidFill>
                <a:latin typeface="Calibri"/>
                <a:ea typeface="Calibri"/>
                <a:cs typeface="Calibri"/>
              </a:rPr>
              <a:t>MD</a:t>
            </a:r>
            <a:endParaRPr lang="Calibri" altLang="Calibri" sz="900" dirty="0"/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83023" y="1211579"/>
            <a:ext cx="4573523" cy="2217420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124711" y="725423"/>
            <a:ext cx="2322576" cy="2084832"/>
          </a:xfrm>
          <a:prstGeom prst="rect">
            <a:avLst/>
          </a:prstGeom>
        </p:spPr>
      </p:pic>
      <p:pic>
        <p:nvPicPr>
          <p:cNvPr id="189" name="picture 1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190" name="picture 19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  <p:pic>
        <p:nvPicPr>
          <p:cNvPr id="191" name="picture 19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127760" y="2887979"/>
            <a:ext cx="2228087" cy="2084832"/>
          </a:xfrm>
          <a:prstGeom prst="rect">
            <a:avLst/>
          </a:prstGeom>
        </p:spPr>
      </p:pic>
      <p:sp>
        <p:nvSpPr>
          <p:cNvPr id="192" name="textbox 192"/>
          <p:cNvSpPr/>
          <p:nvPr/>
        </p:nvSpPr>
        <p:spPr>
          <a:xfrm>
            <a:off x="156867" y="87604"/>
            <a:ext cx="3592195" cy="60451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950"/>
              </a:lnSpc>
              <a:tabLst/>
            </a:pPr>
            <a:endParaRPr lang="Arial" altLang="Arial" sz="100" dirty="0"/>
          </a:p>
          <a:p>
            <a:pPr marL="26926" algn="l" rtl="0" eaLnBrk="0">
              <a:lnSpc>
                <a:spcPct val="82000"/>
              </a:lnSpc>
              <a:tabLst/>
            </a:pP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Response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are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durab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le</a:t>
            </a:r>
            <a:endParaRPr lang="Arial" altLang="Arial" sz="24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7000"/>
              </a:lnSpc>
              <a:spcBef>
                <a:spcPts val="3"/>
              </a:spcBef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avelumab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SAMCO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54</a:t>
            </a:r>
            <a:endParaRPr lang="Arial" altLang="Arial" sz="1400" dirty="0"/>
          </a:p>
        </p:txBody>
      </p:sp>
      <p:sp>
        <p:nvSpPr>
          <p:cNvPr id="193" name="textbox 193"/>
          <p:cNvSpPr/>
          <p:nvPr/>
        </p:nvSpPr>
        <p:spPr>
          <a:xfrm>
            <a:off x="4408056" y="4605830"/>
            <a:ext cx="4403725" cy="346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73"/>
              </a:lnSpc>
              <a:tabLst/>
            </a:pPr>
            <a:endParaRPr lang="Arial" altLang="Arial" sz="100" dirty="0"/>
          </a:p>
          <a:p>
            <a:pPr marL="1931911" algn="l" rtl="0" eaLnBrk="0">
              <a:lnSpc>
                <a:spcPct val="81000"/>
              </a:lnSpc>
              <a:tabLst/>
            </a:pP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az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Lancet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Oncology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2021</a:t>
            </a:r>
            <a:endParaRPr lang="Arial" altLang="Arial" sz="1100" dirty="0"/>
          </a:p>
          <a:p>
            <a:pPr algn="l" rtl="0" eaLnBrk="0">
              <a:lnSpc>
                <a:spcPct val="101000"/>
              </a:lnSpc>
              <a:tabLst/>
            </a:pPr>
            <a:endParaRPr lang="Arial" altLang="Arial" sz="500" dirty="0"/>
          </a:p>
          <a:p>
            <a:pPr marL="12700" algn="l" rtl="0" eaLnBrk="0">
              <a:lnSpc>
                <a:spcPts val="844"/>
              </a:lnSpc>
              <a:spcBef>
                <a:spcPts val="1"/>
              </a:spcBef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194" name="textbox 194"/>
          <p:cNvSpPr/>
          <p:nvPr/>
        </p:nvSpPr>
        <p:spPr>
          <a:xfrm>
            <a:off x="4724187" y="418990"/>
            <a:ext cx="3037839" cy="1987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3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First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pembrolizumab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Keynote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177</a:t>
            </a:r>
            <a:endParaRPr lang="Arial" altLang="Arial" sz="1400" dirty="0"/>
          </a:p>
        </p:txBody>
      </p:sp>
      <p:sp>
        <p:nvSpPr>
          <p:cNvPr id="195" name="textbox 195"/>
          <p:cNvSpPr/>
          <p:nvPr/>
        </p:nvSpPr>
        <p:spPr>
          <a:xfrm>
            <a:off x="114352" y="2918489"/>
            <a:ext cx="960755" cy="4756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668"/>
              </a:lnSpc>
              <a:tabLst/>
            </a:pPr>
            <a:endParaRPr lang="Arial" altLang="Arial" sz="100" dirty="0"/>
          </a:p>
          <a:p>
            <a:pPr marL="12700" indent="1475" algn="l" rtl="0" eaLnBrk="0">
              <a:lnSpc>
                <a:spcPct val="98000"/>
              </a:lnSpc>
              <a:tabLst/>
            </a:pPr>
            <a:r>
              <a:rPr sz="1000" b="1" spc="3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</a:t>
            </a:r>
            <a:r>
              <a:rPr sz="1000" b="1" spc="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y</a:t>
            </a:r>
            <a:r>
              <a:rPr sz="1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7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+/-</a:t>
            </a:r>
            <a:r>
              <a:rPr sz="1000" spc="3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targeted</a:t>
            </a:r>
            <a:r>
              <a:rPr sz="1000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000" b="1" spc="3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age</a:t>
            </a:r>
            <a:r>
              <a:rPr sz="1000" b="1" spc="2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000" b="1" spc="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endParaRPr lang="Arial" altLang="Arial" sz="1000" dirty="0"/>
          </a:p>
        </p:txBody>
      </p:sp>
      <p:sp>
        <p:nvSpPr>
          <p:cNvPr id="196" name="textbox 196"/>
          <p:cNvSpPr/>
          <p:nvPr/>
        </p:nvSpPr>
        <p:spPr>
          <a:xfrm>
            <a:off x="268020" y="807749"/>
            <a:ext cx="661034" cy="18033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395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3000"/>
              </a:lnSpc>
              <a:tabLst/>
            </a:pPr>
            <a:r>
              <a:rPr sz="1000" b="1" spc="3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Avaluma</a:t>
            </a:r>
            <a:r>
              <a:rPr sz="1000" b="1" spc="10" dirty="0">
                <a:solidFill>
                  <a:srgbClr val="1E325F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endParaRPr lang="Arial" altLang="Arial" sz="1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picture 19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92608" y="970788"/>
            <a:ext cx="6592823" cy="2979420"/>
          </a:xfrm>
          <a:prstGeom prst="rect">
            <a:avLst/>
          </a:prstGeom>
        </p:spPr>
      </p:pic>
      <p:sp>
        <p:nvSpPr>
          <p:cNvPr id="198" name="textbox 198"/>
          <p:cNvSpPr/>
          <p:nvPr/>
        </p:nvSpPr>
        <p:spPr>
          <a:xfrm>
            <a:off x="171094" y="87604"/>
            <a:ext cx="3495675" cy="67055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580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Early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treatm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ent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2400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better</a:t>
            </a:r>
            <a:endParaRPr lang="Arial" altLang="Arial" sz="24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100" dirty="0"/>
          </a:p>
          <a:p>
            <a:pPr algn="l" rtl="0" eaLnBrk="0">
              <a:lnSpc>
                <a:spcPct val="8144"/>
              </a:lnSpc>
              <a:tabLst/>
            </a:pPr>
            <a:endParaRPr lang="Arial" altLang="Arial" sz="100" dirty="0"/>
          </a:p>
          <a:p>
            <a:pPr marL="116242" algn="l" rtl="0" eaLnBrk="0">
              <a:lnSpc>
                <a:spcPct val="81000"/>
              </a:lnSpc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Keynote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177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Survival</a:t>
            </a:r>
            <a:endParaRPr lang="Arial" altLang="Arial" sz="1400" dirty="0"/>
          </a:p>
        </p:txBody>
      </p:sp>
      <p:sp>
        <p:nvSpPr>
          <p:cNvPr id="199" name="textbox 199"/>
          <p:cNvSpPr/>
          <p:nvPr/>
        </p:nvSpPr>
        <p:spPr>
          <a:xfrm>
            <a:off x="4408056" y="4641574"/>
            <a:ext cx="4403725" cy="30987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251"/>
              </a:lnSpc>
              <a:tabLst/>
            </a:pPr>
            <a:endParaRPr lang="Arial" altLang="Arial" sz="100" dirty="0"/>
          </a:p>
          <a:p>
            <a:pPr marL="1931935" algn="l" rtl="0" eaLnBrk="0">
              <a:lnSpc>
                <a:spcPct val="81000"/>
              </a:lnSpc>
              <a:tabLst/>
            </a:pP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iaz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Lancet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Oncology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2021</a:t>
            </a:r>
            <a:endParaRPr lang="Arial" altLang="Arial" sz="1100" dirty="0"/>
          </a:p>
          <a:p>
            <a:pPr algn="l" rtl="0" eaLnBrk="0">
              <a:lnSpc>
                <a:spcPct val="134000"/>
              </a:lnSpc>
              <a:tabLst/>
            </a:pPr>
            <a:endParaRPr lang="Arial" altLang="Arial" sz="200" dirty="0"/>
          </a:p>
          <a:p>
            <a:pPr marL="12700" algn="l" rtl="0" eaLnBrk="0">
              <a:lnSpc>
                <a:spcPts val="844"/>
              </a:lnSpc>
              <a:spcBef>
                <a:spcPts val="2"/>
              </a:spcBef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pic>
        <p:nvPicPr>
          <p:cNvPr id="200" name="picture 2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201" name="picture 2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textbox 202"/>
          <p:cNvSpPr/>
          <p:nvPr/>
        </p:nvSpPr>
        <p:spPr>
          <a:xfrm>
            <a:off x="343001" y="224764"/>
            <a:ext cx="7134859" cy="302958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583"/>
              </a:lnSpc>
              <a:tabLst/>
            </a:pPr>
            <a:endParaRPr lang="Arial" altLang="Arial" sz="100" dirty="0"/>
          </a:p>
          <a:p>
            <a:pPr marL="29464" algn="l" rtl="0" eaLnBrk="0">
              <a:lnSpc>
                <a:spcPct val="81000"/>
              </a:lnSpc>
              <a:tabLst/>
            </a:pPr>
            <a:r>
              <a:rPr sz="2400" b="1" spc="-2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My</a:t>
            </a:r>
            <a:r>
              <a:rPr sz="2400" spc="-2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2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concl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sions</a:t>
            </a:r>
            <a:r>
              <a:rPr sz="2400" b="1" spc="-2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2400" dirty="0"/>
          </a:p>
          <a:p>
            <a:pPr algn="l" rtl="0" eaLnBrk="0">
              <a:lnSpc>
                <a:spcPct val="178000"/>
              </a:lnSpc>
              <a:tabLst/>
            </a:pPr>
            <a:endParaRPr lang="Arial" altLang="Arial" sz="1000" dirty="0"/>
          </a:p>
          <a:p>
            <a:pPr marL="24468" indent="-3744" algn="l" rtl="0" eaLnBrk="0">
              <a:lnSpc>
                <a:spcPct val="100000"/>
              </a:lnSpc>
              <a:spcBef>
                <a:spcPts val="431"/>
              </a:spcBef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Secon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blockade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active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dMMR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mCRC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previously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treated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immunothe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rapy</a:t>
            </a:r>
            <a:endParaRPr lang="Arial" altLang="Arial" sz="1400" dirty="0"/>
          </a:p>
          <a:p>
            <a:pPr algn="l" rtl="0" eaLnBrk="0">
              <a:lnSpc>
                <a:spcPct val="131000"/>
              </a:lnSpc>
              <a:tabLst/>
            </a:pPr>
            <a:endParaRPr lang="Arial" altLang="Arial" sz="1000" dirty="0"/>
          </a:p>
          <a:p>
            <a:pPr marL="25716" algn="l" rtl="0" eaLnBrk="0">
              <a:lnSpc>
                <a:spcPct val="81000"/>
              </a:lnSpc>
              <a:spcBef>
                <a:spcPts val="430"/>
              </a:spcBef>
              <a:tabLst/>
            </a:pPr>
            <a:r>
              <a:rPr sz="1400" b="1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Early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treatme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nt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results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better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efficacy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b="1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preferred</a:t>
            </a:r>
            <a:endParaRPr lang="Arial" altLang="Arial" sz="1400" dirty="0"/>
          </a:p>
          <a:p>
            <a:pPr algn="l" rtl="0" eaLnBrk="0">
              <a:lnSpc>
                <a:spcPct val="132000"/>
              </a:lnSpc>
              <a:tabLst/>
            </a:pPr>
            <a:endParaRPr lang="Arial" altLang="Arial" sz="1000" dirty="0"/>
          </a:p>
          <a:p>
            <a:pPr marL="12700" algn="l" rtl="0" eaLnBrk="0">
              <a:lnSpc>
                <a:spcPct val="78000"/>
              </a:lnSpc>
              <a:spcBef>
                <a:spcPts val="425"/>
              </a:spcBef>
              <a:tabLst/>
            </a:pP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All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lines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lead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durable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responses</a:t>
            </a:r>
            <a:endParaRPr lang="Arial" altLang="Arial" sz="1400" dirty="0"/>
          </a:p>
          <a:p>
            <a:pPr marL="26786" algn="l" rtl="0" eaLnBrk="0">
              <a:lnSpc>
                <a:spcPts val="3361"/>
              </a:lnSpc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Unanswered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questions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endParaRPr lang="Arial" altLang="Arial" sz="1400" dirty="0"/>
          </a:p>
          <a:p>
            <a:pPr algn="l" rtl="0" eaLnBrk="0">
              <a:lnSpc>
                <a:spcPct val="109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24468" indent="-9628" algn="l" rtl="0" eaLnBrk="0">
              <a:lnSpc>
                <a:spcPct val="108000"/>
              </a:lnSpc>
              <a:spcBef>
                <a:spcPts val="2"/>
              </a:spcBef>
              <a:tabLst/>
            </a:pP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hy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do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proportion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dMMR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MSI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mCRC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tumors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exhibit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resistance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immune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checkpoint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inhibi</a:t>
            </a:r>
            <a:r>
              <a:rPr sz="1400" spc="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tors</a:t>
            </a:r>
            <a:r>
              <a:rPr sz="1400" spc="-10" dirty="0">
                <a:solidFill>
                  <a:srgbClr val="05406B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lang="Arial" altLang="Arial" sz="1400" dirty="0"/>
          </a:p>
        </p:txBody>
      </p:sp>
      <p:sp>
        <p:nvSpPr>
          <p:cNvPr id="203" name="textbox 203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pic>
        <p:nvPicPr>
          <p:cNvPr id="204" name="picture 2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205" name="textbox 205"/>
          <p:cNvSpPr/>
          <p:nvPr/>
        </p:nvSpPr>
        <p:spPr>
          <a:xfrm>
            <a:off x="1986533" y="4812588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206" name="picture 2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icture 20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450335" y="368805"/>
            <a:ext cx="5693664" cy="4774691"/>
          </a:xfrm>
          <a:prstGeom prst="rect">
            <a:avLst/>
          </a:prstGeom>
        </p:spPr>
      </p:pic>
      <p:sp>
        <p:nvSpPr>
          <p:cNvPr id="208" name="textbox 208"/>
          <p:cNvSpPr/>
          <p:nvPr/>
        </p:nvSpPr>
        <p:spPr>
          <a:xfrm>
            <a:off x="450597" y="3783888"/>
            <a:ext cx="2875914" cy="10877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039"/>
              </a:lnSpc>
              <a:tabLst/>
            </a:pPr>
            <a:endParaRPr lang="Arial" altLang="Arial" sz="100" dirty="0"/>
          </a:p>
          <a:p>
            <a:pPr marL="21233" algn="l" rtl="0" eaLnBrk="0">
              <a:lnSpc>
                <a:spcPct val="96000"/>
              </a:lnSpc>
              <a:tabLst/>
            </a:pP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European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Society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Medical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0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cology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0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ESMO</a:t>
            </a:r>
            <a:r>
              <a:rPr sz="1000" b="1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1000" dirty="0"/>
          </a:p>
          <a:p>
            <a:pPr marL="12700" algn="l" rtl="0" eaLnBrk="0">
              <a:lnSpc>
                <a:spcPct val="94000"/>
              </a:lnSpc>
              <a:spcBef>
                <a:spcPts val="283"/>
              </a:spcBef>
              <a:tabLst/>
            </a:pP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Via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Ginevra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4,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-690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Lugano</a:t>
            </a:r>
            <a:endParaRPr lang="Arial" altLang="Arial" sz="1000" dirty="0"/>
          </a:p>
          <a:p>
            <a:pPr marL="15289" algn="l" rtl="0" eaLnBrk="0">
              <a:lnSpc>
                <a:spcPts val="1441"/>
              </a:lnSpc>
              <a:tabLst/>
            </a:pP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+41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(0)91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973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19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00</a:t>
            </a:r>
            <a:endParaRPr lang="Arial" altLang="Arial" sz="1000" dirty="0"/>
          </a:p>
          <a:p>
            <a:pPr marL="16356" algn="l" rtl="0" eaLnBrk="0">
              <a:lnSpc>
                <a:spcPts val="1439"/>
              </a:lnSpc>
              <a:tabLst/>
            </a:pP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smo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@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esmo</a:t>
            </a:r>
            <a:r>
              <a:rPr sz="10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0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org</a:t>
            </a: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9000"/>
              </a:lnSpc>
              <a:tabLst/>
            </a:pPr>
            <a:endParaRPr lang="Arial" altLang="Arial" sz="200" dirty="0"/>
          </a:p>
          <a:p>
            <a:pPr marL="16051" algn="l" rtl="0" eaLnBrk="0">
              <a:lnSpc>
                <a:spcPct val="88000"/>
              </a:lnSpc>
              <a:spcBef>
                <a:spcPts val="2"/>
              </a:spcBef>
              <a:tabLst/>
            </a:pPr>
            <a:r>
              <a:rPr sz="1100" b="1" spc="-6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esmo.or</a:t>
            </a:r>
            <a:r>
              <a:rPr sz="11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</a:t>
            </a:r>
            <a:endParaRPr lang="Arial" altLang="Arial" sz="1100" dirty="0"/>
          </a:p>
        </p:txBody>
      </p:sp>
      <p:pic>
        <p:nvPicPr>
          <p:cNvPr id="209" name="picture 2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8278" y="461778"/>
            <a:ext cx="851322" cy="396234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3295" y="525931"/>
            <a:ext cx="486563" cy="331337"/>
          </a:xfrm>
          <a:prstGeom prst="rect">
            <a:avLst/>
          </a:prstGeom>
        </p:spPr>
      </p:pic>
      <p:pic>
        <p:nvPicPr>
          <p:cNvPr id="211" name="picture 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32690" y="461778"/>
            <a:ext cx="599555" cy="16786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5394959" y="144778"/>
            <a:ext cx="3749040" cy="4998718"/>
          </a:xfrm>
          <a:prstGeom prst="rect">
            <a:avLst/>
          </a:prstGeom>
        </p:spPr>
      </p:pic>
      <p:sp>
        <p:nvSpPr>
          <p:cNvPr id="14" name="textbox 14"/>
          <p:cNvSpPr/>
          <p:nvPr/>
        </p:nvSpPr>
        <p:spPr>
          <a:xfrm>
            <a:off x="348792" y="3892822"/>
            <a:ext cx="4085590" cy="105918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23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Arjona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Sanchez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Alvaro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PhD</a:t>
            </a:r>
            <a:r>
              <a:rPr sz="1400" spc="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1400" dirty="0"/>
          </a:p>
          <a:p>
            <a:pPr marL="26964" indent="-5349" algn="l" rtl="0" eaLnBrk="0">
              <a:lnSpc>
                <a:spcPct val="96000"/>
              </a:lnSpc>
              <a:spcBef>
                <a:spcPts val="326"/>
              </a:spcBef>
              <a:tabLst/>
            </a:pP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Consul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tant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Surgical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Oncology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Unit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Surgery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Hospital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U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niversity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Reina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Sofia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Cordoba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Spain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Maimonides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Biomedical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Research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Institute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1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IMIBIC.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Cordoba</a:t>
            </a: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4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Spain</a:t>
            </a:r>
            <a:r>
              <a:rPr sz="1400" spc="20" dirty="0">
                <a:solidFill>
                  <a:srgbClr val="00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1400" dirty="0"/>
          </a:p>
        </p:txBody>
      </p:sp>
      <p:sp>
        <p:nvSpPr>
          <p:cNvPr id="15" name="textbox 15"/>
          <p:cNvSpPr/>
          <p:nvPr/>
        </p:nvSpPr>
        <p:spPr>
          <a:xfrm>
            <a:off x="251333" y="1874011"/>
            <a:ext cx="5327650" cy="7956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971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1000"/>
              </a:lnSpc>
              <a:tabLst/>
            </a:pP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Adjuvant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hyperthermic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intraperitoneal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chemotherapy</a:t>
            </a:r>
            <a:endParaRPr lang="Times New Roman" altLang="Times New Roman" sz="1800" dirty="0"/>
          </a:p>
          <a:p>
            <a:pPr marL="380441" algn="l" rtl="0" eaLnBrk="0">
              <a:lnSpc>
                <a:spcPct val="84000"/>
              </a:lnSpc>
              <a:spcBef>
                <a:spcPts val="317"/>
              </a:spcBef>
              <a:tabLst/>
            </a:pP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in</a:t>
            </a:r>
            <a:r>
              <a:rPr sz="1800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locally</a:t>
            </a:r>
            <a:r>
              <a:rPr sz="1800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advanced</a:t>
            </a:r>
            <a:r>
              <a:rPr sz="1800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colon</a:t>
            </a:r>
            <a:r>
              <a:rPr sz="1800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cancer</a:t>
            </a:r>
            <a:r>
              <a:rPr sz="1800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(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HIPECT</a:t>
            </a:r>
            <a:r>
              <a:rPr sz="1800" b="1" spc="-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):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a</a:t>
            </a:r>
            <a:endParaRPr lang="Times New Roman" altLang="Times New Roman" sz="1800" dirty="0"/>
          </a:p>
          <a:p>
            <a:pPr marL="857605" algn="l" rtl="0" eaLnBrk="0">
              <a:lnSpc>
                <a:spcPct val="81000"/>
              </a:lnSpc>
              <a:spcBef>
                <a:spcPts val="425"/>
              </a:spcBef>
              <a:tabLst/>
            </a:pP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randomised</a:t>
            </a:r>
            <a:r>
              <a:rPr sz="1800" b="1" spc="1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,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controlled,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phase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3</a:t>
            </a:r>
            <a:r>
              <a:rPr sz="1800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spc="0" dirty="0">
                <a:solidFill>
                  <a:srgbClr val="0070C0">
                    <a:alpha val="100000"/>
                  </a:srgbClr>
                </a:solidFill>
                <a:latin typeface="Times New Roman"/>
                <a:ea typeface="Times New Roman"/>
                <a:cs typeface="Times New Roman"/>
              </a:rPr>
              <a:t>trial.</a:t>
            </a:r>
            <a:endParaRPr lang="Times New Roman" altLang="Times New Roman" sz="1800" dirty="0"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968278" y="461778"/>
            <a:ext cx="851322" cy="3962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463295" y="525931"/>
            <a:ext cx="486563" cy="33133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832690" y="461778"/>
            <a:ext cx="599555" cy="1678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9"/>
          <p:cNvSpPr/>
          <p:nvPr/>
        </p:nvSpPr>
        <p:spPr>
          <a:xfrm>
            <a:off x="445719" y="2546996"/>
            <a:ext cx="7896859" cy="148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2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Assumptio</a:t>
            </a: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8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18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marL="323570" indent="-286090" algn="l" rtl="0" eaLnBrk="0">
              <a:lnSpc>
                <a:spcPct val="104000"/>
              </a:lnSpc>
              <a:spcBef>
                <a:spcPts val="43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“biomarker”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carcinomatosis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(suggesting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tumors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sprea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via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shedd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ng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endParaRPr lang="Arial" altLang="Arial" sz="1400" dirty="0"/>
          </a:p>
          <a:p>
            <a:pPr marL="37463" algn="l" rtl="0" eaLnBrk="0">
              <a:lnSpc>
                <a:spcPct val="92000"/>
              </a:lnSpc>
              <a:spcBef>
                <a:spcPts val="675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intraperitoneal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effective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these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astases</a:t>
            </a:r>
            <a:endParaRPr lang="Arial" altLang="Arial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500" dirty="0"/>
          </a:p>
          <a:p>
            <a:pPr marL="37463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decreasing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endParaRPr lang="Arial" altLang="Arial" sz="1400" dirty="0"/>
          </a:p>
        </p:txBody>
      </p:sp>
      <p:sp>
        <p:nvSpPr>
          <p:cNvPr id="20" name="textbox 20"/>
          <p:cNvSpPr/>
          <p:nvPr/>
        </p:nvSpPr>
        <p:spPr>
          <a:xfrm>
            <a:off x="407942" y="1224799"/>
            <a:ext cx="8004809" cy="886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2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Objectiv</a:t>
            </a:r>
            <a:r>
              <a:rPr sz="1800" b="1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1800" dirty="0"/>
          </a:p>
          <a:p>
            <a:pPr marL="28729" indent="-818" algn="l" rtl="0" eaLnBrk="0">
              <a:lnSpc>
                <a:spcPct val="139000"/>
              </a:lnSpc>
              <a:spcBef>
                <a:spcPts val="174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micrometastases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T4N0-2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loco-reg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free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surviva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1400" dirty="0"/>
          </a:p>
        </p:txBody>
      </p:sp>
      <p:sp>
        <p:nvSpPr>
          <p:cNvPr id="21" name="textbox 21"/>
          <p:cNvSpPr/>
          <p:nvPr/>
        </p:nvSpPr>
        <p:spPr>
          <a:xfrm>
            <a:off x="460032" y="297022"/>
            <a:ext cx="6005829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2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2400" dirty="0"/>
          </a:p>
        </p:txBody>
      </p:sp>
      <p:sp>
        <p:nvSpPr>
          <p:cNvPr id="22" name="textbox 22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23" name="rect"/>
          <p:cNvSpPr/>
          <p:nvPr/>
        </p:nvSpPr>
        <p:spPr>
          <a:xfrm>
            <a:off x="4357115" y="4614671"/>
            <a:ext cx="4495799" cy="37947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25" name="textbox 25"/>
          <p:cNvSpPr/>
          <p:nvPr/>
        </p:nvSpPr>
        <p:spPr>
          <a:xfrm>
            <a:off x="1986533" y="4812588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/>
          <p:nvPr/>
        </p:nvSpPr>
        <p:spPr>
          <a:xfrm>
            <a:off x="258645" y="94298"/>
            <a:ext cx="7680325" cy="375221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4129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3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preoperative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predictive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bioma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ker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2400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2500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</a:t>
            </a:r>
            <a:r>
              <a:rPr sz="2500" b="1" spc="-9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25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lang="Arial" altLang="Arial" sz="2500" dirty="0"/>
          </a:p>
          <a:p>
            <a:pPr algn="l" rtl="0" eaLnBrk="0">
              <a:lnSpc>
                <a:spcPct val="142000"/>
              </a:lnSpc>
              <a:tabLst/>
            </a:pPr>
            <a:endParaRPr lang="Arial" altLang="Arial" sz="1000" dirty="0"/>
          </a:p>
          <a:p>
            <a:pPr marL="73725" algn="l" rtl="0" eaLnBrk="0">
              <a:lnSpc>
                <a:spcPct val="81000"/>
              </a:lnSpc>
              <a:spcBef>
                <a:spcPts val="459"/>
              </a:spcBef>
              <a:tabLst/>
            </a:pP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4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5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</a:t>
            </a:r>
            <a:r>
              <a:rPr sz="15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5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study</a:t>
            </a:r>
            <a:r>
              <a:rPr sz="14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shows</a:t>
            </a:r>
            <a:r>
              <a:rPr sz="14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</a:t>
            </a:r>
            <a:r>
              <a:rPr sz="1400" spc="3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4</a:t>
            </a:r>
            <a:r>
              <a:rPr sz="1400" spc="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preoperative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endParaRPr lang="Arial" altLang="Arial" sz="1400" dirty="0"/>
          </a:p>
          <a:p>
            <a:pPr marL="75686" algn="l" rtl="0" eaLnBrk="0">
              <a:lnSpc>
                <a:spcPts val="1716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onstrated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accuracy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82%</a:t>
            </a:r>
            <a:endParaRPr lang="Arial" altLang="Arial" sz="14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37000"/>
              </a:lnSpc>
              <a:tabLst/>
            </a:pPr>
            <a:endParaRPr lang="Arial" altLang="Arial" sz="1000" dirty="0"/>
          </a:p>
          <a:p>
            <a:pPr marL="111674" algn="l" rtl="0" eaLnBrk="0">
              <a:lnSpc>
                <a:spcPct val="89000"/>
              </a:lnSpc>
              <a:spcBef>
                <a:spcPts val="425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Prior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literature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has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taught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us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majority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endParaRPr lang="Arial" altLang="Arial" sz="1400" dirty="0"/>
          </a:p>
          <a:p>
            <a:pPr marL="100709" algn="l" rtl="0" eaLnBrk="0">
              <a:lnSpc>
                <a:spcPts val="2221"/>
              </a:lnSpc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from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early-stage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synchronous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extra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eritoneal</a:t>
            </a:r>
            <a:endParaRPr lang="Arial" altLang="Arial" sz="1400" dirty="0"/>
          </a:p>
          <a:p>
            <a:pPr marL="109627" algn="l" rtl="0" eaLnBrk="0">
              <a:lnSpc>
                <a:spcPts val="2219"/>
              </a:lnSpc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</a:t>
            </a:r>
            <a:r>
              <a:rPr sz="1400" spc="-1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1400" dirty="0"/>
          </a:p>
          <a:p>
            <a:pPr algn="l" rtl="0" eaLnBrk="0">
              <a:lnSpc>
                <a:spcPct val="104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5000"/>
              </a:lnSpc>
              <a:tabLst/>
            </a:pPr>
            <a:endParaRPr lang="Arial" altLang="Arial" sz="1000" dirty="0"/>
          </a:p>
          <a:p>
            <a:pPr marL="103141" algn="l" rtl="0" eaLnBrk="0">
              <a:lnSpc>
                <a:spcPct val="92000"/>
              </a:lnSpc>
              <a:spcBef>
                <a:spcPts val="431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associated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worse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prognosi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14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03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300" dirty="0"/>
          </a:p>
          <a:p>
            <a:pPr marL="111249" algn="l" rtl="0" eaLnBrk="0">
              <a:lnSpc>
                <a:spcPct val="93000"/>
              </a:lnSpc>
              <a:spcBef>
                <a:spcPts val="1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Nodal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also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increases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chance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spread</a:t>
            </a:r>
            <a:endParaRPr lang="Arial" altLang="Arial" sz="1400" dirty="0"/>
          </a:p>
        </p:txBody>
      </p:sp>
      <p:graphicFrame>
        <p:nvGraphicFramePr>
          <p:cNvPr id="28" name="table 28"/>
          <p:cNvGraphicFramePr>
            <a:graphicFrameLocks noGrp="1"/>
          </p:cNvGraphicFramePr>
          <p:nvPr/>
        </p:nvGraphicFramePr>
        <p:xfrm>
          <a:off x="5163820" y="694436"/>
          <a:ext cx="3815079" cy="3839209"/>
        </p:xfrm>
        <a:graphic>
          <a:graphicData uri="http://schemas.openxmlformats.org/drawingml/2006/table">
            <a:tbl>
              <a:tblPr/>
              <a:tblGrid>
                <a:gridCol w="265429"/>
                <a:gridCol w="113030"/>
                <a:gridCol w="704215"/>
                <a:gridCol w="601979"/>
                <a:gridCol w="822960"/>
                <a:gridCol w="770254"/>
                <a:gridCol w="537209"/>
              </a:tblGrid>
              <a:tr h="2222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6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072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6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riable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24" algn="l" rtl="0" eaLnBrk="0">
                        <a:lnSpc>
                          <a:spcPct val="9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sz="6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sz="60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251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HIPEC</a:t>
                      </a:r>
                      <a:r>
                        <a:rPr sz="6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6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(89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965" algn="l" rtl="0" eaLnBrk="0">
                        <a:lnSpc>
                          <a:spcPct val="84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sz="6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6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(91)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8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551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1079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834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sz="6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years)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7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.5±9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26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60±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507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62±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09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9425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ender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414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(39.7%)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973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(37.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50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34353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92" algn="l" rtl="0" eaLnBrk="0">
                        <a:lnSpc>
                          <a:spcPts val="43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ECO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600" dirty="0"/>
                    </a:p>
                    <a:p>
                      <a:pPr marL="286384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600" dirty="0"/>
                    </a:p>
                    <a:p>
                      <a:pPr marL="286613" algn="l" rtl="0" eaLnBrk="0">
                        <a:lnSpc>
                          <a:spcPts val="863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511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(69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600" dirty="0"/>
                    </a:p>
                    <a:p>
                      <a:pPr marL="708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(26.6%)</a:t>
                      </a:r>
                      <a:endParaRPr lang="Times New Roman" altLang="Times New Roman" sz="600" dirty="0"/>
                    </a:p>
                    <a:p>
                      <a:pPr marL="74243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126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(70.8%)</a:t>
                      </a:r>
                      <a:endParaRPr lang="Times New Roman" altLang="Times New Roman" sz="600" dirty="0"/>
                    </a:p>
                    <a:p>
                      <a:pPr marL="7144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(25.8%)</a:t>
                      </a:r>
                      <a:endParaRPr lang="Times New Roman" altLang="Times New Roman" sz="600" dirty="0"/>
                    </a:p>
                    <a:p>
                      <a:pPr marL="72973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(3.4%)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507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(67.4%)</a:t>
                      </a:r>
                      <a:endParaRPr lang="Times New Roman" altLang="Times New Roman" sz="600" dirty="0"/>
                    </a:p>
                    <a:p>
                      <a:pPr marL="71831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(27.4%)</a:t>
                      </a:r>
                      <a:endParaRPr lang="Times New Roman" altLang="Times New Roman" sz="600" dirty="0"/>
                    </a:p>
                    <a:p>
                      <a:pPr marL="73889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(5.3%)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292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BMI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≥3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81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4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(22.5%)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831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1590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6301" algn="l" rtl="0" eaLnBrk="0">
                        <a:lnSpc>
                          <a:spcPct val="8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ASA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253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49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(32%)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831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(30.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7208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596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PSS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81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(21.7%)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765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831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9080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816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lization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2414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(38%)</a:t>
                      </a:r>
                      <a:endParaRPr lang="Times New Roman" altLang="Times New Roman" sz="600" dirty="0"/>
                    </a:p>
                    <a:p>
                      <a:pPr marL="74243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.3%)</a:t>
                      </a:r>
                      <a:endParaRPr lang="Times New Roman" altLang="Times New Roman" sz="600" dirty="0"/>
                    </a:p>
                    <a:p>
                      <a:pPr marL="7271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(16.9%)</a:t>
                      </a:r>
                      <a:endParaRPr lang="Times New Roman" altLang="Times New Roman" sz="600" dirty="0"/>
                    </a:p>
                    <a:p>
                      <a:pPr marL="72414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(40.8%)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2973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(39.2%)</a:t>
                      </a:r>
                      <a:endParaRPr lang="Times New Roman" altLang="Times New Roman" sz="600" dirty="0"/>
                    </a:p>
                    <a:p>
                      <a:pPr marL="72973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(3.4%)</a:t>
                      </a:r>
                      <a:endParaRPr lang="Times New Roman" altLang="Times New Roman" sz="600" dirty="0"/>
                    </a:p>
                    <a:p>
                      <a:pPr marL="78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2973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(38.2%)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3355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(36.8%)</a:t>
                      </a:r>
                      <a:endParaRPr lang="Times New Roman" altLang="Times New Roman" sz="600" dirty="0"/>
                    </a:p>
                    <a:p>
                      <a:pPr marL="7388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5.3%)</a:t>
                      </a:r>
                      <a:endParaRPr lang="Times New Roman" altLang="Times New Roman" sz="600" dirty="0"/>
                    </a:p>
                    <a:p>
                      <a:pPr marL="79147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(14.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7%)</a:t>
                      </a:r>
                      <a:endParaRPr lang="Times New Roman" altLang="Times New Roman" sz="600" dirty="0"/>
                    </a:p>
                    <a:p>
                      <a:pPr marL="71450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(43.2%)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4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66484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9654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ts val="976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ct val="76000"/>
                        </a:lnSpc>
                        <a:spcBef>
                          <a:spcPts val="636"/>
                        </a:spcBef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ts val="976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6743" algn="l" rtl="0" eaLnBrk="0">
                        <a:lnSpc>
                          <a:spcPct val="83000"/>
                        </a:lnSpc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Rig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ht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colon</a:t>
                      </a:r>
                      <a:endParaRPr lang="Cambria" altLang="Cambria" sz="600" dirty="0"/>
                    </a:p>
                    <a:p>
                      <a:pPr marL="155600" algn="l" rtl="0" eaLnBrk="0">
                        <a:lnSpc>
                          <a:spcPct val="91000"/>
                        </a:lnSpc>
                        <a:spcBef>
                          <a:spcPts val="65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ransverse</a:t>
                      </a:r>
                      <a:endParaRPr lang="Cambria" altLang="Cambria" sz="600" dirty="0"/>
                    </a:p>
                    <a:p>
                      <a:pPr marL="156971" algn="l" rtl="0" eaLnBrk="0">
                        <a:lnSpc>
                          <a:spcPct val="95000"/>
                        </a:lnSpc>
                        <a:spcBef>
                          <a:spcPts val="46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Colo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</a:t>
                      </a:r>
                      <a:endParaRPr lang="Cambria" altLang="Cambria" sz="600" dirty="0"/>
                    </a:p>
                    <a:p>
                      <a:pPr marL="156286" indent="457" algn="l" rtl="0" eaLnBrk="0">
                        <a:lnSpc>
                          <a:spcPct val="100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Left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colon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S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igmoid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-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rectum</a:t>
                      </a:r>
                      <a:endParaRPr lang="Cambria" altLang="Cambria" sz="6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63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92" algn="l" rtl="0" eaLnBrk="0">
                        <a:lnSpc>
                          <a:spcPct val="8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reop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CEA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</a:t>
                      </a: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511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17.7±49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765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13±4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831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±56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7145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82092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Preop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19.9</a:t>
                      </a:r>
                      <a:r>
                        <a:rPr sz="6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UI</a:t>
                      </a:r>
                      <a:r>
                        <a:rPr sz="6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196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±56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4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±37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35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08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77279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7527" algn="l" rtl="0" eaLnBrk="0">
                        <a:lnSpc>
                          <a:spcPct val="80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sz="600" b="1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Stage</a:t>
                      </a:r>
                      <a:endParaRPr lang="Times New Roman" altLang="Times New Roman" sz="600" dirty="0"/>
                    </a:p>
                    <a:p>
                      <a:pPr marL="79654" algn="l" rtl="0" eaLnBrk="0">
                        <a:lnSpc>
                          <a:spcPct val="76000"/>
                        </a:lnSpc>
                        <a:spcBef>
                          <a:spcPts val="172"/>
                        </a:spcBef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ts val="976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42570" algn="l" rtl="0" eaLnBrk="0">
                        <a:lnSpc>
                          <a:spcPts val="404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6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1-</a:t>
                      </a:r>
                      <a:r>
                        <a:rPr sz="6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2</a:t>
                      </a:r>
                      <a:endParaRPr lang="Cambria" altLang="Cambria" sz="600" dirty="0"/>
                    </a:p>
                    <a:p>
                      <a:pPr marL="42570" algn="l" rtl="0" eaLnBrk="0">
                        <a:lnSpc>
                          <a:spcPts val="790"/>
                        </a:lnSpc>
                        <a:spcBef>
                          <a:spcPts val="62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T3</a:t>
                      </a:r>
                      <a:r>
                        <a:rPr sz="6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a</a:t>
                      </a:r>
                      <a:endParaRPr lang="Cambria" altLang="Cambria" sz="600" dirty="0"/>
                    </a:p>
                    <a:p>
                      <a:pPr marL="42570" algn="l" rtl="0" eaLnBrk="0">
                        <a:lnSpc>
                          <a:spcPct val="95000"/>
                        </a:lnSpc>
                        <a:spcBef>
                          <a:spcPts val="46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T3</a:t>
                      </a:r>
                      <a:r>
                        <a:rPr sz="600" b="1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b</a:t>
                      </a:r>
                      <a:endParaRPr lang="Cambria" altLang="Cambria" sz="600" dirty="0"/>
                    </a:p>
                    <a:p>
                      <a:pPr marL="42570" algn="l" rtl="0" eaLnBrk="0">
                        <a:lnSpc>
                          <a:spcPct val="74000"/>
                        </a:lnSpc>
                        <a:spcBef>
                          <a:spcPts val="177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T4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a</a:t>
                      </a:r>
                      <a:endParaRPr lang="Cambria" altLang="Cambria" sz="600" dirty="0"/>
                    </a:p>
                    <a:p>
                      <a:pPr marL="42570" algn="l" rtl="0" eaLnBrk="0">
                        <a:lnSpc>
                          <a:spcPct val="95000"/>
                        </a:lnSpc>
                        <a:spcBef>
                          <a:spcPts val="46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T4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b</a:t>
                      </a:r>
                      <a:endParaRPr lang="Cambria" altLang="Cambria" sz="6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3253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2.7%)</a:t>
                      </a:r>
                      <a:endParaRPr lang="Times New Roman" altLang="Times New Roman" sz="600" dirty="0"/>
                    </a:p>
                    <a:p>
                      <a:pPr marL="78511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(9.8</a:t>
                      </a:r>
                      <a:r>
                        <a:rPr sz="6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600" dirty="0"/>
                    </a:p>
                    <a:p>
                      <a:pPr marL="72719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sz="6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600" spc="-2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600" dirty="0"/>
                    </a:p>
                    <a:p>
                      <a:pPr marL="72414" algn="l" rtl="0" eaLnBrk="0">
                        <a:lnSpc>
                          <a:spcPct val="76000"/>
                        </a:lnSpc>
                        <a:spcBef>
                          <a:spcPts val="157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600" dirty="0"/>
                    </a:p>
                    <a:p>
                      <a:pPr marL="70815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(26.2%)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2593" algn="l" rtl="0" eaLnBrk="0">
                        <a:lnSpc>
                          <a:spcPct val="78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0%)</a:t>
                      </a:r>
                      <a:endParaRPr lang="Times New Roman" altLang="Times New Roman" sz="600" dirty="0"/>
                    </a:p>
                    <a:p>
                      <a:pPr marL="72897" algn="l" rtl="0" eaLnBrk="0">
                        <a:lnSpc>
                          <a:spcPct val="76000"/>
                        </a:lnSpc>
                        <a:spcBef>
                          <a:spcPts val="157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600" dirty="0"/>
                    </a:p>
                    <a:p>
                      <a:pPr marL="78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2973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(40.4%)</a:t>
                      </a:r>
                      <a:endParaRPr lang="Times New Roman" altLang="Times New Roman" sz="600" dirty="0"/>
                    </a:p>
                    <a:p>
                      <a:pPr marL="71449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(30.3%)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3889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5.4%)</a:t>
                      </a:r>
                      <a:endParaRPr lang="Times New Roman" altLang="Times New Roman" sz="600" dirty="0"/>
                    </a:p>
                    <a:p>
                      <a:pPr marL="7327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9.6%)</a:t>
                      </a:r>
                      <a:endParaRPr lang="Times New Roman" altLang="Times New Roman" sz="600" dirty="0"/>
                    </a:p>
                    <a:p>
                      <a:pPr marL="79147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14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1831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(22.3%)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58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60705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3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8816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sz="600" b="1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6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Stage</a:t>
                      </a:r>
                      <a:endParaRPr lang="Times New Roman" altLang="Times New Roman" sz="600" dirty="0"/>
                    </a:p>
                    <a:p>
                      <a:pPr marL="79654" algn="l" rtl="0" eaLnBrk="0">
                        <a:lnSpc>
                          <a:spcPct val="76000"/>
                        </a:lnSpc>
                        <a:spcBef>
                          <a:spcPts val="170"/>
                        </a:spcBef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  <a:p>
                      <a:pPr marL="79654" algn="l" rtl="0" eaLnBrk="0">
                        <a:lnSpc>
                          <a:spcPts val="976"/>
                        </a:lnSpc>
                        <a:tabLst/>
                      </a:pP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43560" algn="l" rtl="0" eaLnBrk="0">
                        <a:lnSpc>
                          <a:spcPts val="408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N0</a:t>
                      </a:r>
                      <a:endParaRPr lang="Cambria" altLang="Cambria" sz="600" dirty="0"/>
                    </a:p>
                    <a:p>
                      <a:pPr marL="43560" algn="l" rtl="0" eaLnBrk="0">
                        <a:lnSpc>
                          <a:spcPct val="9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N1</a:t>
                      </a:r>
                      <a:endParaRPr lang="Cambria" altLang="Cambria" sz="600" dirty="0"/>
                    </a:p>
                    <a:p>
                      <a:pPr marL="43560" algn="l" rtl="0" eaLnBrk="0">
                        <a:lnSpc>
                          <a:spcPts val="863"/>
                        </a:lnSpc>
                        <a:tabLst/>
                      </a:pPr>
                      <a:r>
                        <a:rPr sz="6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N2</a:t>
                      </a:r>
                      <a:endParaRPr lang="Cambria" altLang="Cambria" sz="6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2643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(53.3%)</a:t>
                      </a:r>
                      <a:endParaRPr lang="Times New Roman" altLang="Times New Roman" sz="600" dirty="0"/>
                    </a:p>
                    <a:p>
                      <a:pPr marL="7081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(23.6%)</a:t>
                      </a:r>
                      <a:endParaRPr lang="Times New Roman" altLang="Times New Roman" sz="600" dirty="0"/>
                    </a:p>
                    <a:p>
                      <a:pPr marL="70815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106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(51.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144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</a:t>
                      </a:r>
                      <a:r>
                        <a:rPr sz="6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600" dirty="0"/>
                    </a:p>
                    <a:p>
                      <a:pPr marL="71449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(22.7%)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700" dirty="0"/>
                    </a:p>
                    <a:p>
                      <a:pPr marL="7388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(55.3%)</a:t>
                      </a:r>
                      <a:endParaRPr lang="Times New Roman" altLang="Times New Roman" sz="600" dirty="0"/>
                    </a:p>
                    <a:p>
                      <a:pPr marL="71831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(21.3%)</a:t>
                      </a:r>
                      <a:endParaRPr lang="Times New Roman" altLang="Times New Roman" sz="600" dirty="0"/>
                    </a:p>
                    <a:p>
                      <a:pPr marL="71831" algn="l" rtl="0" eaLnBrk="0">
                        <a:lnSpc>
                          <a:spcPts val="735"/>
                        </a:lnSpc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(23.4%)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47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6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</a:t>
                      </a:r>
                      <a:r>
                        <a:rPr sz="6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endParaRPr lang="Times New Roman" altLang="Times New Roman" sz="6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  <p:sp>
        <p:nvSpPr>
          <p:cNvPr id="29" name="textbox 29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30" name="rect"/>
          <p:cNvSpPr/>
          <p:nvPr/>
        </p:nvSpPr>
        <p:spPr>
          <a:xfrm>
            <a:off x="4288535" y="4703064"/>
            <a:ext cx="4686300" cy="307848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31" name="textbox 31"/>
          <p:cNvSpPr/>
          <p:nvPr/>
        </p:nvSpPr>
        <p:spPr>
          <a:xfrm>
            <a:off x="3097365" y="4751360"/>
            <a:ext cx="1189989" cy="3314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0477" algn="l" rtl="0" eaLnBrk="0">
              <a:lnSpc>
                <a:spcPts val="1164"/>
              </a:lnSpc>
              <a:tabLst/>
            </a:pPr>
            <a:r>
              <a:rPr sz="9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Koniski</a:t>
            </a:r>
            <a:r>
              <a:rPr sz="90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90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JNCI</a:t>
            </a:r>
            <a:r>
              <a:rPr sz="90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</a:t>
            </a:r>
            <a:r>
              <a:rPr sz="9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9</a:t>
            </a:r>
            <a:endParaRPr lang="Arial" altLang="Arial" sz="900" dirty="0"/>
          </a:p>
          <a:p>
            <a:pPr algn="l" rtl="0" eaLnBrk="0">
              <a:lnSpc>
                <a:spcPct val="117000"/>
              </a:lnSpc>
              <a:tabLst/>
            </a:pPr>
            <a:endParaRPr lang="Arial" altLang="Arial" sz="200" dirty="0"/>
          </a:p>
          <a:p>
            <a:pPr marL="12700" algn="l" rtl="0" eaLnBrk="0">
              <a:lnSpc>
                <a:spcPct val="89000"/>
              </a:lnSpc>
              <a:spcBef>
                <a:spcPts val="1"/>
              </a:spcBef>
              <a:tabLst/>
            </a:pPr>
            <a:r>
              <a:rPr sz="9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Mayanagi</a:t>
            </a:r>
            <a:r>
              <a:rPr sz="900" spc="1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DCR</a:t>
            </a:r>
            <a:r>
              <a:rPr sz="900" spc="1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900" spc="14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</a:t>
            </a:r>
            <a:r>
              <a:rPr sz="900" spc="1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8</a:t>
            </a:r>
            <a:endParaRPr lang="Arial" altLang="Arial" sz="900" dirty="0"/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33" name="textbox 33"/>
          <p:cNvSpPr/>
          <p:nvPr/>
        </p:nvSpPr>
        <p:spPr>
          <a:xfrm>
            <a:off x="1986533" y="4812588"/>
            <a:ext cx="911225" cy="14097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045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5000"/>
              </a:lnSpc>
              <a:tabLst/>
            </a:pPr>
            <a:r>
              <a:rPr sz="800" b="1" spc="-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800" spc="-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b="1" spc="-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Cercek,</a:t>
            </a:r>
            <a:r>
              <a:rPr sz="800" spc="-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b="1" spc="-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</a:t>
            </a:r>
            <a:r>
              <a:rPr sz="8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800" b="1" spc="-3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800" dirty="0"/>
          </a:p>
        </p:txBody>
      </p:sp>
      <p:pic>
        <p:nvPicPr>
          <p:cNvPr id="34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/>
          <p:nvPr/>
        </p:nvSpPr>
        <p:spPr>
          <a:xfrm>
            <a:off x="398664" y="1444563"/>
            <a:ext cx="7610475" cy="191325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8781"/>
              </a:lnSpc>
              <a:tabLst/>
            </a:pPr>
            <a:endParaRPr lang="Arial" altLang="Arial" sz="100" dirty="0"/>
          </a:p>
          <a:p>
            <a:pPr marL="19794" algn="l" rtl="0" eaLnBrk="0">
              <a:lnSpc>
                <a:spcPct val="92000"/>
              </a:lnSpc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PRODIGE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7,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large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randomized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controlled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trial,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demonstrated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IP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xaliplatin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over</a:t>
            </a:r>
            <a:endParaRPr lang="Arial" altLang="Arial" sz="1400" dirty="0"/>
          </a:p>
          <a:p>
            <a:pPr marL="13520" algn="l" rtl="0" eaLnBrk="0">
              <a:lnSpc>
                <a:spcPct val="89000"/>
              </a:lnSpc>
              <a:spcBef>
                <a:spcPts val="684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cytoreductive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surgery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alone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resected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metastatic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orectal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endParaRPr lang="Arial" altLang="Arial" sz="1400" dirty="0"/>
          </a:p>
          <a:p>
            <a:pPr marL="19794" algn="l" rtl="0" eaLnBrk="0">
              <a:lnSpc>
                <a:spcPts val="4442"/>
              </a:lnSpc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Prior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“adjuvant”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trails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have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shown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outcomes</a:t>
            </a:r>
            <a:endParaRPr lang="Arial" altLang="Arial" sz="1400" dirty="0"/>
          </a:p>
          <a:p>
            <a:pPr algn="l" rtl="0" eaLnBrk="0">
              <a:lnSpc>
                <a:spcPct val="156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12700" indent="7113" algn="l" rtl="0" eaLnBrk="0">
              <a:lnSpc>
                <a:spcPct val="131000"/>
              </a:lnSpc>
              <a:spcBef>
                <a:spcPts val="2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Review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historical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trials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demonstrates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metastatic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om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completion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CRS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low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volume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disease;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clear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IP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motherapy</a:t>
            </a:r>
            <a:endParaRPr lang="Arial" altLang="Arial" sz="1400" dirty="0"/>
          </a:p>
        </p:txBody>
      </p:sp>
      <p:sp>
        <p:nvSpPr>
          <p:cNvPr id="36" name="textbox 36"/>
          <p:cNvSpPr/>
          <p:nvPr/>
        </p:nvSpPr>
        <p:spPr>
          <a:xfrm>
            <a:off x="281313" y="182088"/>
            <a:ext cx="7713980" cy="77343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39845"/>
              </a:lnSpc>
              <a:tabLst/>
            </a:pPr>
            <a:endParaRPr lang="Arial" altLang="Arial" sz="100" dirty="0"/>
          </a:p>
          <a:p>
            <a:pPr marL="12700" indent="8895" algn="l" rtl="0" eaLnBrk="0">
              <a:lnSpc>
                <a:spcPct val="101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Does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intraperitoneal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decrease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</a:t>
            </a:r>
            <a:r>
              <a:rPr sz="2400" b="1" spc="-3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r>
              <a:rPr sz="2400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carcinomatos</a:t>
            </a:r>
            <a:r>
              <a:rPr sz="2500" b="1" spc="-8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</a:t>
            </a:r>
            <a:r>
              <a:rPr sz="25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2500" b="1" spc="-1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?</a:t>
            </a:r>
            <a:endParaRPr lang="Arial" altLang="Arial" sz="2500" dirty="0"/>
          </a:p>
        </p:txBody>
      </p:sp>
      <p:sp>
        <p:nvSpPr>
          <p:cNvPr id="37" name="textbox 37"/>
          <p:cNvSpPr/>
          <p:nvPr/>
        </p:nvSpPr>
        <p:spPr>
          <a:xfrm>
            <a:off x="6015152" y="4508093"/>
            <a:ext cx="2286635" cy="6477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5430"/>
              </a:lnSpc>
              <a:tabLst/>
            </a:pPr>
            <a:endParaRPr lang="Arial" altLang="Arial" sz="100" dirty="0"/>
          </a:p>
          <a:p>
            <a:pPr marL="26440" algn="l" rtl="0" eaLnBrk="0">
              <a:lnSpc>
                <a:spcPct val="78000"/>
              </a:lnSpc>
              <a:tabLst/>
            </a:pP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Bas</a:t>
            </a:r>
            <a:r>
              <a:rPr sz="12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tianen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VP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BMC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2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2019</a:t>
            </a:r>
            <a:endParaRPr lang="Arial" altLang="Arial" sz="1200" dirty="0"/>
          </a:p>
          <a:p>
            <a:pPr marL="25572" algn="l" rtl="0" eaLnBrk="0">
              <a:lnSpc>
                <a:spcPts val="1895"/>
              </a:lnSpc>
              <a:tabLst/>
            </a:pP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Klaver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BMC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2015</a:t>
            </a:r>
            <a:endParaRPr lang="Arial" altLang="Arial" sz="11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400" dirty="0"/>
          </a:p>
          <a:p>
            <a:pPr marL="12700" algn="l" rtl="0" eaLnBrk="0">
              <a:lnSpc>
                <a:spcPct val="98000"/>
              </a:lnSpc>
              <a:spcBef>
                <a:spcPts val="1"/>
              </a:spcBef>
              <a:tabLst/>
            </a:pP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Elias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J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Clin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1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201</a:t>
            </a:r>
            <a:r>
              <a:rPr sz="11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0</a:t>
            </a:r>
            <a:endParaRPr lang="Arial" altLang="Arial" sz="1100" dirty="0"/>
          </a:p>
        </p:txBody>
      </p:sp>
      <p:pic>
        <p:nvPicPr>
          <p:cNvPr id="38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40"/>
          <p:cNvSpPr/>
          <p:nvPr/>
        </p:nvSpPr>
        <p:spPr>
          <a:xfrm>
            <a:off x="445719" y="2546996"/>
            <a:ext cx="7896859" cy="148907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6024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1000"/>
              </a:lnSpc>
              <a:tabLst/>
            </a:pPr>
            <a:r>
              <a:rPr sz="1800" b="1" spc="-8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Assumptio</a:t>
            </a: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800" b="1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1800" dirty="0"/>
          </a:p>
          <a:p>
            <a:pPr algn="l" rtl="0" eaLnBrk="0">
              <a:lnSpc>
                <a:spcPct val="100000"/>
              </a:lnSpc>
              <a:tabLst/>
            </a:pPr>
            <a:endParaRPr lang="Arial" altLang="Arial" sz="1000" dirty="0"/>
          </a:p>
          <a:p>
            <a:pPr marL="323570" indent="-286090" algn="l" rtl="0" eaLnBrk="0">
              <a:lnSpc>
                <a:spcPct val="104000"/>
              </a:lnSpc>
              <a:spcBef>
                <a:spcPts val="43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imaging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“biomarker”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carcinomatosis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(suggesting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tumors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sprea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via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shedding)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-3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o</a:t>
            </a:r>
            <a:endParaRPr lang="Arial" altLang="Arial" sz="1400" dirty="0"/>
          </a:p>
          <a:p>
            <a:pPr marL="37463" algn="l" rtl="0" eaLnBrk="0">
              <a:lnSpc>
                <a:spcPct val="92000"/>
              </a:lnSpc>
              <a:spcBef>
                <a:spcPts val="675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intraperitoneal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will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effective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these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micromet</a:t>
            </a:r>
            <a:r>
              <a:rPr sz="1400" spc="-3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stases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FF0000">
                    <a:alpha val="100000"/>
                  </a:srgbClr>
                </a:solidFill>
                <a:latin typeface="Arial"/>
                <a:ea typeface="Arial"/>
                <a:cs typeface="Arial"/>
              </a:rPr>
              <a:t>No</a:t>
            </a:r>
            <a:endParaRPr lang="Arial" altLang="Arial" sz="1400" dirty="0"/>
          </a:p>
          <a:p>
            <a:pPr algn="l" rtl="0" eaLnBrk="0">
              <a:lnSpc>
                <a:spcPct val="112000"/>
              </a:lnSpc>
              <a:tabLst/>
            </a:pPr>
            <a:endParaRPr lang="Arial" altLang="Arial" sz="500" dirty="0"/>
          </a:p>
          <a:p>
            <a:pPr marL="37463" algn="l" rtl="0" eaLnBrk="0">
              <a:lnSpc>
                <a:spcPct val="92000"/>
              </a:lnSpc>
              <a:spcBef>
                <a:spcPts val="2"/>
              </a:spcBef>
              <a:tabLst/>
            </a:pP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•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That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decreasing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only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recurrence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benefit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endParaRPr lang="Arial" altLang="Arial" sz="1400" dirty="0"/>
          </a:p>
        </p:txBody>
      </p:sp>
      <p:sp>
        <p:nvSpPr>
          <p:cNvPr id="41" name="textbox 41"/>
          <p:cNvSpPr/>
          <p:nvPr/>
        </p:nvSpPr>
        <p:spPr>
          <a:xfrm>
            <a:off x="407942" y="1224799"/>
            <a:ext cx="8004809" cy="88646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224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9000"/>
              </a:lnSpc>
              <a:tabLst/>
            </a:pPr>
            <a:r>
              <a:rPr sz="1800" b="1" spc="-7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Objectiv</a:t>
            </a:r>
            <a:r>
              <a:rPr sz="1800" b="1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1800" dirty="0"/>
          </a:p>
          <a:p>
            <a:pPr marL="28729" indent="-818" algn="l" rtl="0" eaLnBrk="0">
              <a:lnSpc>
                <a:spcPct val="139000"/>
              </a:lnSpc>
              <a:spcBef>
                <a:spcPts val="174"/>
              </a:spcBef>
              <a:tabLst/>
            </a:pP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eradicate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micrometastases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T4N0-2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colorectal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cancer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with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improve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loco-reg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ional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5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free</a:t>
            </a:r>
            <a:r>
              <a:rPr sz="1400" spc="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4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surviva</a:t>
            </a:r>
            <a:r>
              <a:rPr sz="1400" spc="-20" dirty="0">
                <a:solidFill>
                  <a:srgbClr val="0541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endParaRPr lang="Arial" altLang="Arial" sz="1400" dirty="0"/>
          </a:p>
        </p:txBody>
      </p:sp>
      <p:sp>
        <p:nvSpPr>
          <p:cNvPr id="42" name="textbox 42"/>
          <p:cNvSpPr/>
          <p:nvPr/>
        </p:nvSpPr>
        <p:spPr>
          <a:xfrm>
            <a:off x="460032" y="297022"/>
            <a:ext cx="6005829" cy="368300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74026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4000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Therapy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Locoregional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e</a:t>
            </a:r>
            <a:endParaRPr lang="Arial" altLang="Arial" sz="2400" dirty="0"/>
          </a:p>
        </p:txBody>
      </p:sp>
      <p:sp>
        <p:nvSpPr>
          <p:cNvPr id="43" name="textbox 43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44" name="rect"/>
          <p:cNvSpPr/>
          <p:nvPr/>
        </p:nvSpPr>
        <p:spPr>
          <a:xfrm>
            <a:off x="4357115" y="4614671"/>
            <a:ext cx="4495799" cy="379475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46" name="textbox 46"/>
          <p:cNvSpPr/>
          <p:nvPr/>
        </p:nvSpPr>
        <p:spPr>
          <a:xfrm>
            <a:off x="1986533" y="4812588"/>
            <a:ext cx="8858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Andrea</a:t>
            </a:r>
            <a:r>
              <a:rPr sz="700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Cercek</a:t>
            </a:r>
            <a:r>
              <a:rPr sz="700" b="1" spc="12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700" spc="1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MD</a:t>
            </a:r>
            <a:endParaRPr lang="Arial" altLang="Arial" sz="700" dirty="0"/>
          </a:p>
        </p:txBody>
      </p:sp>
      <p:pic>
        <p:nvPicPr>
          <p:cNvPr id="47" name="picture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50876" y="577595"/>
            <a:ext cx="5698235" cy="2714244"/>
          </a:xfrm>
          <a:prstGeom prst="rect">
            <a:avLst/>
          </a:prstGeom>
        </p:spPr>
      </p:pic>
      <p:sp>
        <p:nvSpPr>
          <p:cNvPr id="49" name="textbox 49"/>
          <p:cNvSpPr/>
          <p:nvPr/>
        </p:nvSpPr>
        <p:spPr>
          <a:xfrm>
            <a:off x="237335" y="3257281"/>
            <a:ext cx="4980940" cy="126555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8905"/>
              </a:lnSpc>
              <a:tabLst/>
            </a:pPr>
            <a:endParaRPr lang="Arial" altLang="Arial" sz="100" dirty="0"/>
          </a:p>
          <a:p>
            <a:pPr marL="18405" algn="l" rtl="0" eaLnBrk="0">
              <a:lnSpc>
                <a:spcPct val="78000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Primary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end-p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oint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loco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regional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LC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disease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years</a:t>
            </a:r>
            <a:endParaRPr lang="Arial" altLang="Arial" sz="1400" dirty="0"/>
          </a:p>
          <a:p>
            <a:pPr marL="12700" algn="l" rtl="0" eaLnBrk="0">
              <a:lnSpc>
                <a:spcPts val="3360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Sec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ondary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end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points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safety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,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DFS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OS</a:t>
            </a:r>
            <a:endParaRPr lang="Arial" altLang="Arial" sz="1400" dirty="0"/>
          </a:p>
          <a:p>
            <a:pPr algn="l" rtl="0" eaLnBrk="0">
              <a:lnSpc>
                <a:spcPct val="108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8000"/>
              </a:lnSpc>
              <a:tabLst/>
            </a:pPr>
            <a:endParaRPr lang="Arial" altLang="Arial" sz="300" dirty="0"/>
          </a:p>
          <a:p>
            <a:pPr marL="13234" indent="356" algn="l" rtl="0" eaLnBrk="0">
              <a:lnSpc>
                <a:spcPct val="100000"/>
              </a:lnSpc>
              <a:spcBef>
                <a:spcPts val="3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Centre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included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: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17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belonging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to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Spanish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Group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Peritoneal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Oncologic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Surgery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(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GECOP</a:t>
            </a:r>
            <a:r>
              <a:rPr sz="1400" spc="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)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1400" dirty="0"/>
          </a:p>
        </p:txBody>
      </p:sp>
      <p:sp>
        <p:nvSpPr>
          <p:cNvPr id="50" name="textbox 50"/>
          <p:cNvSpPr/>
          <p:nvPr/>
        </p:nvSpPr>
        <p:spPr>
          <a:xfrm>
            <a:off x="6127279" y="811261"/>
            <a:ext cx="2327910" cy="2545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95490"/>
              </a:lnSpc>
              <a:tabLst/>
            </a:pPr>
            <a:endParaRPr lang="Arial" altLang="Arial" sz="100" dirty="0"/>
          </a:p>
          <a:p>
            <a:pPr marL="15018" indent="13016" algn="l" rtl="0" eaLnBrk="0">
              <a:lnSpc>
                <a:spcPct val="90000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1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did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receive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adjuva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endParaRPr lang="Arial" altLang="Arial" sz="1400" dirty="0"/>
          </a:p>
          <a:p>
            <a:pPr algn="l" rtl="0" eaLnBrk="0">
              <a:lnSpc>
                <a:spcPct val="12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22000"/>
              </a:lnSpc>
              <a:tabLst/>
            </a:pPr>
            <a:endParaRPr lang="Arial" altLang="Arial" sz="1000" dirty="0"/>
          </a:p>
          <a:p>
            <a:pPr marL="14661" indent="-1961" algn="l" rtl="0" eaLnBrk="0">
              <a:lnSpc>
                <a:spcPct val="109000"/>
              </a:lnSpc>
              <a:spcBef>
                <a:spcPts val="422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Type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chemotherapy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not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des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cribed</a:t>
            </a:r>
            <a:endParaRPr lang="Arial" altLang="Arial" sz="1400" dirty="0"/>
          </a:p>
          <a:p>
            <a:pPr algn="l" rtl="0" eaLnBrk="0">
              <a:lnSpc>
                <a:spcPct val="106000"/>
              </a:lnSpc>
              <a:tabLst/>
            </a:pPr>
            <a:endParaRPr lang="Arial" altLang="Arial" sz="1100" dirty="0"/>
          </a:p>
          <a:p>
            <a:pPr marL="14483" indent="-1783" algn="l" rtl="0" eaLnBrk="0">
              <a:lnSpc>
                <a:spcPct val="100000"/>
              </a:lnSpc>
              <a:spcBef>
                <a:spcPts val="6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0-2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considered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risk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current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recom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mendation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5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FU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+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oxal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iplatin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based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                  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chem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otherapy</a:t>
            </a:r>
            <a:endParaRPr lang="Arial" altLang="Arial" sz="1400" dirty="0"/>
          </a:p>
        </p:txBody>
      </p:sp>
      <p:sp>
        <p:nvSpPr>
          <p:cNvPr id="51" name="path"/>
          <p:cNvSpPr/>
          <p:nvPr/>
        </p:nvSpPr>
        <p:spPr>
          <a:xfrm>
            <a:off x="4560061" y="702817"/>
            <a:ext cx="1302511" cy="1816100"/>
          </a:xfrm>
          <a:custGeom>
            <a:avLst/>
            <a:gdLst/>
            <a:ahLst/>
            <a:cxnLst/>
            <a:rect l="0" t="0" r="0" b="0"/>
            <a:pathLst>
              <a:path w="2051" h="2860">
                <a:moveTo>
                  <a:pt x="20" y="1430"/>
                </a:moveTo>
                <a:cubicBezTo>
                  <a:pt x="20" y="651"/>
                  <a:pt x="470" y="20"/>
                  <a:pt x="1025" y="20"/>
                </a:cubicBezTo>
                <a:cubicBezTo>
                  <a:pt x="1581" y="20"/>
                  <a:pt x="2031" y="651"/>
                  <a:pt x="2031" y="1430"/>
                </a:cubicBezTo>
                <a:cubicBezTo>
                  <a:pt x="2031" y="2208"/>
                  <a:pt x="1581" y="2840"/>
                  <a:pt x="1025" y="2840"/>
                </a:cubicBezTo>
                <a:cubicBezTo>
                  <a:pt x="470" y="2840"/>
                  <a:pt x="20" y="2208"/>
                  <a:pt x="20" y="1430"/>
                </a:cubicBezTo>
              </a:path>
            </a:pathLst>
          </a:custGeom>
          <a:noFill/>
          <a:ln w="25400" cap="flat">
            <a:round/>
            <a:solidFill>
              <a:srgbClr val="FF000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2" name="textbox 52"/>
          <p:cNvSpPr/>
          <p:nvPr/>
        </p:nvSpPr>
        <p:spPr>
          <a:xfrm>
            <a:off x="317081" y="182088"/>
            <a:ext cx="5919470" cy="428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3171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HIPECT4: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Phase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3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randomized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control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tr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ial</a:t>
            </a:r>
            <a:endParaRPr lang="Arial" altLang="Arial" sz="2400" dirty="0"/>
          </a:p>
        </p:txBody>
      </p:sp>
      <p:pic>
        <p:nvPicPr>
          <p:cNvPr id="53" name="picture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pic>
        <p:nvPicPr>
          <p:cNvPr id="54" name="picture 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table 55"/>
          <p:cNvGraphicFramePr>
            <a:graphicFrameLocks noGrp="1"/>
          </p:cNvGraphicFramePr>
          <p:nvPr/>
        </p:nvGraphicFramePr>
        <p:xfrm>
          <a:off x="2777616" y="747267"/>
          <a:ext cx="3173730" cy="2729865"/>
        </p:xfrm>
        <a:graphic>
          <a:graphicData uri="http://schemas.openxmlformats.org/drawingml/2006/table">
            <a:tbl>
              <a:tblPr/>
              <a:tblGrid>
                <a:gridCol w="254634"/>
                <a:gridCol w="93980"/>
                <a:gridCol w="552450"/>
                <a:gridCol w="500379"/>
                <a:gridCol w="684529"/>
                <a:gridCol w="640079"/>
                <a:gridCol w="447675"/>
              </a:tblGrid>
              <a:tr h="16763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4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775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ble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496" algn="l" rtl="0" eaLnBrk="0">
                        <a:lnSpc>
                          <a:spcPct val="80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sz="50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6337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HIPEC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843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(91)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5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632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10350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7880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397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Age</a:t>
                      </a:r>
                      <a:r>
                        <a:rPr sz="5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sz="500" b="1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years</a:t>
                      </a:r>
                      <a:r>
                        <a:rPr sz="5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71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1.5±9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712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58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±10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.09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2763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573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Gender</a:t>
                      </a:r>
                      <a:r>
                        <a:rPr sz="50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female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28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(39.7%)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58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173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.48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41300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9843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13" algn="l" rtl="0" eaLnBrk="0">
                        <a:lnSpc>
                          <a:spcPts val="368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EC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OG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Times New Roman" altLang="Times New Roman" sz="500" dirty="0"/>
                    </a:p>
                    <a:p>
                      <a:pPr marL="244297" algn="l" rtl="0" eaLnBrk="0">
                        <a:lnSpc>
                          <a:spcPct val="99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Times New Roman" altLang="Times New Roman" sz="500" dirty="0"/>
                    </a:p>
                    <a:p>
                      <a:pPr marL="244489" algn="l" rtl="0" eaLnBrk="0">
                        <a:lnSpc>
                          <a:spcPts val="719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44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69%)</a:t>
                      </a:r>
                      <a:endParaRPr lang="Times New Roman" altLang="Times New Roman" sz="500" dirty="0"/>
                    </a:p>
                    <a:p>
                      <a:pPr marL="619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(26.6%)</a:t>
                      </a:r>
                      <a:endParaRPr lang="Times New Roman" altLang="Times New Roman" sz="500" dirty="0"/>
                    </a:p>
                    <a:p>
                      <a:pPr marL="6486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712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(70.8%)</a:t>
                      </a:r>
                      <a:endParaRPr lang="Times New Roman" altLang="Times New Roman" sz="500" dirty="0"/>
                    </a:p>
                    <a:p>
                      <a:pPr marL="6230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(25.8%)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58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(67.4%)</a:t>
                      </a:r>
                      <a:endParaRPr lang="Times New Roman" altLang="Times New Roman" sz="500" dirty="0"/>
                    </a:p>
                    <a:p>
                      <a:pPr marL="620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(27.4%)</a:t>
                      </a:r>
                      <a:endParaRPr lang="Times New Roman" altLang="Times New Roman" sz="500" dirty="0"/>
                    </a:p>
                    <a:p>
                      <a:pPr marL="63779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.78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1620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781" algn="l" rtl="0" eaLnBrk="0">
                        <a:lnSpc>
                          <a:spcPct val="87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BMI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≥30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198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30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(22.5%)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0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.95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61289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7949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ASA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03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30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0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(30.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.53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037" algn="l" rtl="0" eaLnBrk="0">
                        <a:lnSpc>
                          <a:spcPct val="88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PSS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≥1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1984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(21.7%)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449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05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.63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75564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061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Localization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328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(38%)</a:t>
                      </a:r>
                      <a:endParaRPr lang="Times New Roman" altLang="Times New Roman" sz="500" dirty="0"/>
                    </a:p>
                    <a:p>
                      <a:pPr marL="6486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(4.3%)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(16.9%)</a:t>
                      </a:r>
                      <a:endParaRPr lang="Times New Roman" altLang="Times New Roman" sz="500" dirty="0"/>
                    </a:p>
                    <a:p>
                      <a:pPr marL="63328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(40.8%)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584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(39.2%)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(3.4%)</a:t>
                      </a:r>
                      <a:endParaRPr lang="Times New Roman" altLang="Times New Roman" sz="500" dirty="0"/>
                    </a:p>
                    <a:p>
                      <a:pPr marL="6844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(38.2%)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331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(36.8%)</a:t>
                      </a:r>
                      <a:endParaRPr lang="Times New Roman" altLang="Times New Roman" sz="500" dirty="0"/>
                    </a:p>
                    <a:p>
                      <a:pPr marL="6377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(5.3%)</a:t>
                      </a:r>
                      <a:endParaRPr lang="Times New Roman" altLang="Times New Roman" sz="500" dirty="0"/>
                    </a:p>
                    <a:p>
                      <a:pPr marL="6819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14.7%)</a:t>
                      </a:r>
                      <a:endParaRPr lang="Times New Roman" altLang="Times New Roman" sz="500" dirty="0"/>
                    </a:p>
                    <a:p>
                      <a:pPr marL="61730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(43.2%)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.53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765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ts val="8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ct val="76000"/>
                        </a:lnSpc>
                        <a:spcBef>
                          <a:spcPts val="530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ts val="8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0787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8710" algn="l" rtl="0" eaLnBrk="0">
                        <a:lnSpc>
                          <a:spcPct val="84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Right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colon</a:t>
                      </a:r>
                      <a:endParaRPr lang="Cambria" altLang="Cambria" sz="500" dirty="0"/>
                    </a:p>
                    <a:p>
                      <a:pPr marL="157750" algn="l" rtl="0" eaLnBrk="0">
                        <a:lnSpc>
                          <a:spcPct val="91000"/>
                        </a:lnSpc>
                        <a:spcBef>
                          <a:spcPts val="54"/>
                        </a:spcBef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Tra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nsverse</a:t>
                      </a:r>
                      <a:endParaRPr lang="Cambria" altLang="Cambria" sz="500" dirty="0"/>
                    </a:p>
                    <a:p>
                      <a:pPr marL="158902" algn="l" rtl="0" eaLnBrk="0">
                        <a:lnSpc>
                          <a:spcPct val="95000"/>
                        </a:lnSpc>
                        <a:spcBef>
                          <a:spcPts val="38"/>
                        </a:spcBef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lon</a:t>
                      </a:r>
                      <a:endParaRPr lang="Cambria" altLang="Cambria" sz="500" dirty="0"/>
                    </a:p>
                    <a:p>
                      <a:pPr marL="158710" algn="l" rtl="0" eaLnBrk="0">
                        <a:lnSpc>
                          <a:spcPct val="84000"/>
                        </a:lnSpc>
                        <a:spcBef>
                          <a:spcPts val="88"/>
                        </a:spcBef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L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eft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colon</a:t>
                      </a:r>
                      <a:endParaRPr lang="Cambria" altLang="Cambria" sz="500" dirty="0"/>
                    </a:p>
                    <a:p>
                      <a:pPr marL="158326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Sigmoid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-</a:t>
                      </a:r>
                      <a:endParaRPr lang="Cambria" altLang="Cambria" sz="500" dirty="0"/>
                    </a:p>
                    <a:p>
                      <a:pPr marL="158006" algn="l" rtl="0" eaLnBrk="0">
                        <a:lnSpc>
                          <a:spcPts val="716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re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ctum</a:t>
                      </a:r>
                      <a:endParaRPr lang="Cambria" altLang="Cambria" sz="5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44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8547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13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Preop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CEA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ng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ml)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449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17.7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±49.2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449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13±41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050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2±56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.04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74625">
                <a:tc gridSpan="3">
                  <a:txBody>
                    <a:bodyPr/>
                    <a:lstStyle/>
                    <a:p>
                      <a:pPr algn="l" rtl="0" eaLnBrk="0">
                        <a:lnSpc>
                          <a:spcPct val="83313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2813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Preop</a:t>
                      </a: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</a:t>
                      </a: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19.9</a:t>
                      </a: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UI/ml)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304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6±56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2304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1±37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31" algn="l" rtl="0" eaLnBrk="0">
                        <a:lnSpc>
                          <a:spcPct val="95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±69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.08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48323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973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sz="500" b="1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Stage</a:t>
                      </a:r>
                      <a:endParaRPr lang="Times New Roman" altLang="Times New Roman" sz="500" dirty="0"/>
                    </a:p>
                    <a:p>
                      <a:pPr marL="70765" algn="l" rtl="0" eaLnBrk="0">
                        <a:lnSpc>
                          <a:spcPct val="76000"/>
                        </a:lnSpc>
                        <a:spcBef>
                          <a:spcPts val="137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ts val="79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770" algn="l" rtl="0" eaLnBrk="0">
                        <a:lnSpc>
                          <a:spcPts val="339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1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-2</a:t>
                      </a:r>
                      <a:endParaRPr lang="Cambria" altLang="Cambria" sz="500" dirty="0"/>
                    </a:p>
                    <a:p>
                      <a:pPr marL="63770" algn="l" rtl="0" eaLnBrk="0">
                        <a:lnSpc>
                          <a:spcPct val="100000"/>
                        </a:lnSpc>
                        <a:spcBef>
                          <a:spcPts val="4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3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a</a:t>
                      </a:r>
                      <a:endParaRPr lang="Cambria" altLang="Cambria" sz="500" dirty="0"/>
                    </a:p>
                    <a:p>
                      <a:pPr marL="6377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3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b</a:t>
                      </a:r>
                      <a:endParaRPr lang="Cambria" altLang="Cambria" sz="500" dirty="0"/>
                    </a:p>
                    <a:p>
                      <a:pPr marL="6377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4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a</a:t>
                      </a:r>
                      <a:endParaRPr lang="Cambria" altLang="Cambria" sz="500" dirty="0"/>
                    </a:p>
                    <a:p>
                      <a:pPr marL="63770" algn="l" rtl="0" eaLnBrk="0">
                        <a:lnSpc>
                          <a:spcPts val="716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T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4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b</a:t>
                      </a:r>
                      <a:endParaRPr lang="Cambria" altLang="Cambria" sz="5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4032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(2.7%)</a:t>
                      </a:r>
                      <a:endParaRPr lang="Times New Roman" altLang="Times New Roman" sz="500" dirty="0"/>
                    </a:p>
                    <a:p>
                      <a:pPr marL="6844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9.8%)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3328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198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264" algn="l" rtl="0" eaLnBrk="0">
                        <a:lnSpc>
                          <a:spcPct val="79000"/>
                        </a:lnSpc>
                        <a:spcBef>
                          <a:spcPts val="5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(0%)</a:t>
                      </a:r>
                      <a:endParaRPr lang="Times New Roman" altLang="Times New Roman" sz="500" dirty="0"/>
                    </a:p>
                    <a:p>
                      <a:pPr marL="63520" algn="l" rtl="0" eaLnBrk="0">
                        <a:lnSpc>
                          <a:spcPct val="76000"/>
                        </a:lnSpc>
                        <a:spcBef>
                          <a:spcPts val="131"/>
                        </a:spcBef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(10.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8449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35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(40.4%)</a:t>
                      </a:r>
                      <a:endParaRPr lang="Times New Roman" altLang="Times New Roman" sz="500" dirty="0"/>
                    </a:p>
                    <a:p>
                      <a:pPr marL="6230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(30.3%)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779" algn="l" rtl="0" eaLnBrk="0">
                        <a:lnSpc>
                          <a:spcPct val="76000"/>
                        </a:lnSpc>
                        <a:spcBef>
                          <a:spcPts val="2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5.4%)</a:t>
                      </a:r>
                      <a:endParaRPr lang="Times New Roman" altLang="Times New Roman" sz="500" dirty="0"/>
                    </a:p>
                    <a:p>
                      <a:pPr marL="63267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9.6%)</a:t>
                      </a:r>
                      <a:endParaRPr lang="Times New Roman" altLang="Times New Roman" sz="500" dirty="0"/>
                    </a:p>
                    <a:p>
                      <a:pPr marL="6819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173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(42.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2050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.27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3282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061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sz="500" b="1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Stage</a:t>
                      </a:r>
                      <a:endParaRPr lang="Times New Roman" altLang="Times New Roman" sz="500" dirty="0"/>
                    </a:p>
                    <a:p>
                      <a:pPr marL="70765" algn="l" rtl="0" eaLnBrk="0">
                        <a:lnSpc>
                          <a:spcPct val="76000"/>
                        </a:lnSpc>
                        <a:spcBef>
                          <a:spcPts val="135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0765" algn="l" rtl="0" eaLnBrk="0">
                        <a:lnSpc>
                          <a:spcPts val="774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4602" algn="l" rtl="0" eaLnBrk="0">
                        <a:lnSpc>
                          <a:spcPts val="343"/>
                        </a:lnSpc>
                        <a:spcBef>
                          <a:spcPts val="6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0</a:t>
                      </a:r>
                      <a:endParaRPr lang="Cambria" altLang="Cambria" sz="500" dirty="0"/>
                    </a:p>
                    <a:p>
                      <a:pPr marL="64602" algn="l" rtl="0" eaLnBrk="0">
                        <a:lnSpc>
                          <a:spcPct val="99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1</a:t>
                      </a:r>
                      <a:endParaRPr lang="Cambria" altLang="Cambria" sz="500" dirty="0"/>
                    </a:p>
                    <a:p>
                      <a:pPr marL="64602" algn="l" rtl="0" eaLnBrk="0">
                        <a:lnSpc>
                          <a:spcPts val="719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2</a:t>
                      </a:r>
                      <a:endParaRPr lang="Cambria" altLang="Cambria" sz="5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520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(53.3%)</a:t>
                      </a:r>
                      <a:endParaRPr lang="Times New Roman" altLang="Times New Roman" sz="500" dirty="0"/>
                    </a:p>
                    <a:p>
                      <a:pPr marL="6198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(23.6%)</a:t>
                      </a:r>
                      <a:endParaRPr lang="Times New Roman" altLang="Times New Roman" sz="500" dirty="0"/>
                    </a:p>
                    <a:p>
                      <a:pPr marL="6198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1984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(51.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2304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(26.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2304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(22.7%)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3779" algn="l" rtl="0" eaLnBrk="0">
                        <a:lnSpc>
                          <a:spcPct val="76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(55.3%)</a:t>
                      </a:r>
                      <a:endParaRPr lang="Times New Roman" altLang="Times New Roman" sz="500" dirty="0"/>
                    </a:p>
                    <a:p>
                      <a:pPr marL="62050" algn="l" rtl="0" eaLnBrk="0">
                        <a:lnSpc>
                          <a:spcPct val="100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(21.3%)</a:t>
                      </a:r>
                      <a:endParaRPr lang="Times New Roman" altLang="Times New Roman" sz="500" dirty="0"/>
                    </a:p>
                    <a:p>
                      <a:pPr marL="62050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91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.73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" name="table 56"/>
          <p:cNvGraphicFramePr>
            <a:graphicFrameLocks noGrp="1"/>
          </p:cNvGraphicFramePr>
          <p:nvPr/>
        </p:nvGraphicFramePr>
        <p:xfrm>
          <a:off x="6071234" y="765682"/>
          <a:ext cx="2919095" cy="2751454"/>
        </p:xfrm>
        <a:graphic>
          <a:graphicData uri="http://schemas.openxmlformats.org/drawingml/2006/table">
            <a:tbl>
              <a:tblPr/>
              <a:tblGrid>
                <a:gridCol w="255270"/>
                <a:gridCol w="486409"/>
                <a:gridCol w="518794"/>
                <a:gridCol w="718819"/>
                <a:gridCol w="636905"/>
                <a:gridCol w="302894"/>
              </a:tblGrid>
              <a:tr h="17589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4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839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Varia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ble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639" algn="l" rtl="0" eaLnBrk="0">
                        <a:lnSpc>
                          <a:spcPct val="97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r>
                        <a:rPr sz="500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748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HIPEC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494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Control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group</a:t>
                      </a:r>
                      <a:r>
                        <a:rPr sz="500" spc="-1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(91)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728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FFFFFF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325F"/>
                    </a:solidFill>
                  </a:tcPr>
                </a:tc>
              </a:tr>
              <a:tr h="1930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7435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696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Low</a:t>
                      </a:r>
                      <a:r>
                        <a:rPr sz="5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Grade</a:t>
                      </a:r>
                      <a:endParaRPr lang="Times New Roman" altLang="Times New Roman" sz="500" dirty="0"/>
                    </a:p>
                    <a:p>
                      <a:pPr marL="73449" algn="l" rtl="0" eaLnBrk="0">
                        <a:lnSpc>
                          <a:spcPts val="608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Differentiation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1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119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(66.9%)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176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(65.9%)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110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(67.8%)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.88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6128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608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</a:t>
                      </a: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of</a:t>
                      </a:r>
                      <a:endParaRPr lang="Times New Roman" altLang="Times New Roman" sz="500" dirty="0"/>
                    </a:p>
                    <a:p>
                      <a:pPr marL="70824" algn="l" rtl="0" eaLnBrk="0">
                        <a:lnSpc>
                          <a:spcPts val="669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enocarcinoma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7E8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4727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(17.5%)</a:t>
                      </a:r>
                      <a:endParaRPr lang="Times New Roman" altLang="Times New Roman" sz="500" dirty="0"/>
                    </a:p>
                    <a:p>
                      <a:pPr marL="64727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(1.6%)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9592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16.9%)</a:t>
                      </a:r>
                      <a:endParaRPr lang="Times New Roman" altLang="Times New Roman" sz="500" dirty="0"/>
                    </a:p>
                    <a:p>
                      <a:pPr marL="63448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(2.2%)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2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9846" algn="l" rtl="0" eaLnBrk="0">
                        <a:lnSpc>
                          <a:spcPct val="76000"/>
                        </a:lnSpc>
                        <a:spcBef>
                          <a:spcPts val="3"/>
                        </a:spcBef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(18.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  <a:p>
                      <a:pPr marL="69846" algn="l" rtl="0" eaLnBrk="0">
                        <a:lnSpc>
                          <a:spcPts val="613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eaLnBrk="0">
                        <a:lnSpc>
                          <a:spcPct val="103000"/>
                        </a:lnSpc>
                        <a:tabLst/>
                      </a:pPr>
                      <a:endParaRPr lang="Arial" altLang="Arial" sz="6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.70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959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5762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401" algn="l" rtl="0" eaLnBrk="0">
                        <a:lnSpc>
                          <a:spcPct val="76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  <a:p>
                      <a:pPr marL="71401" algn="l" rtl="0" eaLnBrk="0">
                        <a:lnSpc>
                          <a:spcPts val="12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Microsoft YaHei"/>
                          <a:ea typeface="Microsoft YaHei"/>
                          <a:cs typeface="Microsoft YaHei"/>
                        </a:rPr>
                        <a:t>•</a:t>
                      </a:r>
                      <a:endParaRPr lang="Microsoft YaHei" altLang="Microsoft YaHei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6185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158006" indent="576" algn="l" rtl="0" eaLnBrk="0">
                        <a:lnSpc>
                          <a:spcPct val="94000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M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ucinou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     </a:t>
                      </a:r>
                      <a:r>
                        <a:rPr sz="500" b="1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s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  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S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ignet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          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ri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Cambria"/>
                          <a:ea typeface="Cambria"/>
                          <a:cs typeface="Cambria"/>
                        </a:rPr>
                        <a:t>ng</a:t>
                      </a:r>
                      <a:endParaRPr lang="Cambria" altLang="Cambria" sz="500" dirty="0"/>
                    </a:p>
                  </a:txBody>
                  <a:tcPr marL="0" marR="0" marT="0" marB="0" vert="horz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  <a:tabLst/>
                      </a:pPr>
                      <a:endParaRPr lang="Arial" altLang="Arial" sz="10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03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80681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608" algn="l" rtl="0" eaLnBrk="0">
                        <a:lnSpc>
                          <a:spcPct val="86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Tumour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size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(cm)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855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6.9±3.8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856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6.5±3.2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726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7.2±4.4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.11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4795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99236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449" algn="l" rtl="0" eaLnBrk="0">
                        <a:lnSpc>
                          <a:spcPct val="98000"/>
                        </a:lnSpc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Braf-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mutation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*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6007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(22.8%)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127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(23.5%)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38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.96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83514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1080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K-RAS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wild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type^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(61%)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2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846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.17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21907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696" algn="l" rtl="0" eaLnBrk="0">
                        <a:lnSpc>
                          <a:spcPct val="81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Lymph</a:t>
                      </a: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nodes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isolated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7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5±12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8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5±12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702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6±12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.89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449" algn="l" rtl="0" eaLnBrk="0">
                        <a:lnSpc>
                          <a:spcPct val="9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Blood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needed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7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(12.4%)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16.9%)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626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(8.3%)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82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,08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24701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0696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aparoscopic</a:t>
                      </a:r>
                      <a:endParaRPr lang="Times New Roman" altLang="Times New Roman" sz="500" dirty="0"/>
                    </a:p>
                    <a:p>
                      <a:pPr marL="70824" algn="l" rtl="0" eaLnBrk="0">
                        <a:lnSpc>
                          <a:spcPts val="610"/>
                        </a:lnSpc>
                        <a:tabLst/>
                      </a:pPr>
                      <a:r>
                        <a:rPr sz="500" b="1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pproach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(15.8%)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2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(19.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846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12.6%)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218440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85814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800" algn="l" rtl="0" eaLnBrk="0">
                        <a:lnSpc>
                          <a:spcPct val="85000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Operative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time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min)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447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250±97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728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11±82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846" algn="l" rtl="0" eaLnBrk="0">
                        <a:lnSpc>
                          <a:spcPct val="95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193±7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3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.47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695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800" algn="l" rtl="0" eaLnBrk="0">
                        <a:lnSpc>
                          <a:spcPct val="81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Os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tomy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1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6.5%)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3127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(4.4%)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6262" algn="l" rtl="0" eaLnBrk="0">
                        <a:lnSpc>
                          <a:spcPct val="79000"/>
                        </a:lnSpc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(8.4%)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.24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  <a:tr h="194945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73833" algn="l" rtl="0" eaLnBrk="0">
                        <a:lnSpc>
                          <a:spcPct val="78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ntraoperative</a:t>
                      </a:r>
                      <a:endParaRPr lang="Times New Roman" altLang="Times New Roman" sz="500" dirty="0"/>
                    </a:p>
                    <a:p>
                      <a:pPr marL="69096" algn="l" rtl="0" eaLnBrk="0">
                        <a:lnSpc>
                          <a:spcPts val="608"/>
                        </a:lnSpc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vasoactive</a:t>
                      </a:r>
                      <a:r>
                        <a:rPr sz="50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drugs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1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,4%)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47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(7.9%)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982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(3.</a:t>
                      </a:r>
                      <a:r>
                        <a:rPr sz="50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5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.15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DD2"/>
                    </a:solidFill>
                  </a:tcPr>
                </a:tc>
              </a:tr>
              <a:tr h="161289">
                <a:tc gridSpan="2"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032" algn="l" rtl="0" eaLnBrk="0">
                        <a:lnSpc>
                          <a:spcPct val="82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Adjuvant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b="1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therapy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9591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4856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(84.2%)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110" algn="l" rtl="0" eaLnBrk="0">
                        <a:lnSpc>
                          <a:spcPct val="79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(78.9%)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4000"/>
                        </a:lnSpc>
                        <a:tabLst/>
                      </a:pPr>
                      <a:endParaRPr lang="Arial" altLang="Arial" sz="100" dirty="0"/>
                    </a:p>
                    <a:p>
                      <a:pPr marL="65044" algn="l" rtl="0" eaLnBrk="0">
                        <a:lnSpc>
                          <a:spcPct val="77000"/>
                        </a:lnSpc>
                        <a:spcBef>
                          <a:spcPts val="1"/>
                        </a:spcBef>
                        <a:tabLst/>
                      </a:pPr>
                      <a:r>
                        <a:rPr sz="50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sz="50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.52</a:t>
                      </a:r>
                      <a:endParaRPr lang="Times New Roman" altLang="Times New Roman" sz="500" dirty="0"/>
                    </a:p>
                  </a:txBody>
                  <a:tcPr marL="0" marR="0" marT="0" marB="0" vert="horz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8EA"/>
                    </a:solidFill>
                  </a:tcPr>
                </a:tc>
              </a:tr>
            </a:tbl>
          </a:graphicData>
        </a:graphic>
      </p:graphicFrame>
      <p:sp>
        <p:nvSpPr>
          <p:cNvPr id="57" name="textbox 57"/>
          <p:cNvSpPr/>
          <p:nvPr/>
        </p:nvSpPr>
        <p:spPr>
          <a:xfrm>
            <a:off x="240594" y="752079"/>
            <a:ext cx="2173604" cy="211899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1032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82000"/>
              </a:lnSpc>
              <a:tabLst/>
            </a:pP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Well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balanced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patients:</a:t>
            </a:r>
            <a:endParaRPr lang="Arial" altLang="Arial" sz="1400" dirty="0"/>
          </a:p>
          <a:p>
            <a:pPr algn="l" rtl="0" eaLnBrk="0">
              <a:lnSpc>
                <a:spcPct val="131000"/>
              </a:lnSpc>
              <a:tabLst/>
            </a:pPr>
            <a:endParaRPr lang="Arial" altLang="Arial" sz="1000" dirty="0"/>
          </a:p>
          <a:p>
            <a:pPr marL="14661" algn="l" rtl="0" eaLnBrk="0">
              <a:lnSpc>
                <a:spcPct val="78000"/>
              </a:lnSpc>
              <a:spcBef>
                <a:spcPts val="420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T4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/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b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status</a:t>
            </a:r>
            <a:endParaRPr lang="Arial" altLang="Arial" sz="1400" dirty="0"/>
          </a:p>
          <a:p>
            <a:pPr marL="24111" algn="l" rtl="0" eaLnBrk="0">
              <a:lnSpc>
                <a:spcPts val="1999"/>
              </a:lnSpc>
              <a:tabLst/>
            </a:pPr>
            <a:r>
              <a:rPr sz="1400" spc="-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N</a:t>
            </a:r>
            <a:r>
              <a:rPr sz="1400" spc="-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2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a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tus</a:t>
            </a:r>
            <a:endParaRPr lang="Arial" altLang="Arial" sz="1400" dirty="0"/>
          </a:p>
          <a:p>
            <a:pPr marL="14668" algn="l" rtl="0" eaLnBrk="0">
              <a:lnSpc>
                <a:spcPct val="79000"/>
              </a:lnSpc>
              <a:spcBef>
                <a:spcPts val="34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Tu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mor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sidedness</a:t>
            </a:r>
            <a:endParaRPr lang="Arial" altLang="Arial" sz="1400" dirty="0"/>
          </a:p>
          <a:p>
            <a:pPr marL="24646" algn="l" rtl="0" eaLnBrk="0">
              <a:lnSpc>
                <a:spcPts val="2000"/>
              </a:lnSpc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RAS/RAF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status</a:t>
            </a:r>
            <a:endParaRPr lang="Arial" altLang="Arial" sz="1400" dirty="0"/>
          </a:p>
          <a:p>
            <a:pPr algn="l" rtl="0" eaLnBrk="0">
              <a:lnSpc>
                <a:spcPct val="110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1000"/>
              </a:lnSpc>
              <a:tabLst/>
            </a:pPr>
            <a:endParaRPr lang="Arial" altLang="Arial" sz="1000" dirty="0"/>
          </a:p>
          <a:p>
            <a:pPr algn="l" rtl="0" eaLnBrk="0">
              <a:lnSpc>
                <a:spcPct val="119000"/>
              </a:lnSpc>
              <a:tabLst/>
            </a:pPr>
            <a:endParaRPr lang="Arial" altLang="Arial" sz="300" dirty="0"/>
          </a:p>
          <a:p>
            <a:pPr marL="17526" indent="6763" algn="l" rtl="0" eaLnBrk="0">
              <a:lnSpc>
                <a:spcPct val="100000"/>
              </a:lnSpc>
              <a:spcBef>
                <a:spcPts val="3"/>
              </a:spcBef>
              <a:tabLst/>
            </a:pP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Preoperative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CEA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higher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in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contro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l</a:t>
            </a:r>
            <a:r>
              <a:rPr sz="1400" spc="-1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1400" spc="0" dirty="0">
                <a:solidFill>
                  <a:srgbClr val="06426B">
                    <a:alpha val="100000"/>
                  </a:srgbClr>
                </a:solidFill>
                <a:latin typeface="Arial"/>
                <a:ea typeface="Arial"/>
                <a:cs typeface="Arial"/>
              </a:rPr>
              <a:t>group</a:t>
            </a:r>
            <a:endParaRPr lang="Arial" altLang="Arial" sz="1400" dirty="0"/>
          </a:p>
        </p:txBody>
      </p:sp>
      <p:sp>
        <p:nvSpPr>
          <p:cNvPr id="58" name="textbox 58"/>
          <p:cNvSpPr/>
          <p:nvPr/>
        </p:nvSpPr>
        <p:spPr>
          <a:xfrm>
            <a:off x="4408056" y="4818684"/>
            <a:ext cx="4403725" cy="132714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844"/>
              </a:lnSpc>
              <a:tabLst/>
            </a:pP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Content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presentation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copyright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and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responsibility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of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the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author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Permission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is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required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for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re</a:t>
            </a:r>
            <a:r>
              <a:rPr sz="700" spc="10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-</a:t>
            </a:r>
            <a:r>
              <a:rPr sz="700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use</a:t>
            </a:r>
            <a:r>
              <a:rPr sz="700" spc="5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.</a:t>
            </a:r>
            <a:endParaRPr lang="Arial" altLang="Arial" sz="700" dirty="0"/>
          </a:p>
        </p:txBody>
      </p:sp>
      <p:sp>
        <p:nvSpPr>
          <p:cNvPr id="59" name="rect"/>
          <p:cNvSpPr/>
          <p:nvPr/>
        </p:nvSpPr>
        <p:spPr>
          <a:xfrm>
            <a:off x="4274820" y="4616196"/>
            <a:ext cx="4626863" cy="385572"/>
          </a:xfrm>
          <a:prstGeom prst="rect">
            <a:avLst/>
          </a:prstGeom>
          <a:solidFill>
            <a:srgbClr val="FFFFFF">
              <a:alpha val="100000"/>
            </a:srgbClr>
          </a:solidFill>
          <a:ln cap="flat">
            <a:miter lim="0"/>
            <a:noFill/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60" name="textbox 60"/>
          <p:cNvSpPr/>
          <p:nvPr/>
        </p:nvSpPr>
        <p:spPr>
          <a:xfrm>
            <a:off x="259779" y="161387"/>
            <a:ext cx="4523104" cy="428625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3341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ts val="3171"/>
              </a:lnSpc>
              <a:tabLst/>
            </a:pP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HIPECT4: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Patient</a:t>
            </a:r>
            <a:r>
              <a:rPr sz="2400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1" spc="-6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characteristi</a:t>
            </a:r>
            <a:r>
              <a:rPr sz="2400" b="1" spc="-1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c</a:t>
            </a:r>
            <a:r>
              <a:rPr sz="2400" b="1" spc="0" dirty="0">
                <a:solidFill>
                  <a:srgbClr val="2867AE">
                    <a:alpha val="100000"/>
                  </a:srgbClr>
                </a:solidFill>
                <a:latin typeface="Arial"/>
                <a:ea typeface="Arial"/>
                <a:cs typeface="Arial"/>
              </a:rPr>
              <a:t>s</a:t>
            </a:r>
            <a:endParaRPr lang="Arial" altLang="Arial" sz="2400" dirty="0"/>
          </a:p>
        </p:txBody>
      </p:sp>
      <p:sp>
        <p:nvSpPr>
          <p:cNvPr id="61" name="path"/>
          <p:cNvSpPr/>
          <p:nvPr/>
        </p:nvSpPr>
        <p:spPr>
          <a:xfrm>
            <a:off x="2639822" y="2222245"/>
            <a:ext cx="3318764" cy="293624"/>
          </a:xfrm>
          <a:custGeom>
            <a:avLst/>
            <a:gdLst/>
            <a:ahLst/>
            <a:cxnLst/>
            <a:rect l="0" t="0" r="0" b="0"/>
            <a:pathLst>
              <a:path w="5226" h="462">
                <a:moveTo>
                  <a:pt x="20" y="231"/>
                </a:moveTo>
                <a:cubicBezTo>
                  <a:pt x="20" y="114"/>
                  <a:pt x="1181" y="20"/>
                  <a:pt x="2613" y="20"/>
                </a:cubicBezTo>
                <a:cubicBezTo>
                  <a:pt x="4045" y="20"/>
                  <a:pt x="5206" y="114"/>
                  <a:pt x="5206" y="231"/>
                </a:cubicBezTo>
                <a:cubicBezTo>
                  <a:pt x="5206" y="347"/>
                  <a:pt x="4045" y="442"/>
                  <a:pt x="2613" y="442"/>
                </a:cubicBezTo>
                <a:cubicBezTo>
                  <a:pt x="1181" y="442"/>
                  <a:pt x="20" y="347"/>
                  <a:pt x="20" y="231"/>
                </a:cubicBezTo>
              </a:path>
            </a:pathLst>
          </a:custGeom>
          <a:noFill/>
          <a:ln w="25400" cap="flat">
            <a:round/>
            <a:solidFill>
              <a:srgbClr val="FF0000">
                <a:alpha val="100000"/>
              </a:srgbClr>
            </a:solidFill>
            <a:prstDash val="solid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58139" y="4669540"/>
            <a:ext cx="857697" cy="249931"/>
          </a:xfrm>
          <a:prstGeom prst="rect">
            <a:avLst/>
          </a:prstGeom>
        </p:spPr>
      </p:pic>
      <p:sp>
        <p:nvSpPr>
          <p:cNvPr id="63" name="textbox 63"/>
          <p:cNvSpPr/>
          <p:nvPr/>
        </p:nvSpPr>
        <p:spPr>
          <a:xfrm>
            <a:off x="1986533" y="4812588"/>
            <a:ext cx="1050925" cy="135889"/>
          </a:xfrm>
          <a:prstGeom prst="rect">
            <a:avLst/>
          </a:prstGeom>
        </p:spPr>
        <p:txBody>
          <a:bodyPr vert="horz" wrap="square" lIns="0" tIns="0" rIns="0" bIns="0"/>
          <a:lstStyle/>
          <a:p>
            <a:pPr algn="l" rtl="0" eaLnBrk="0">
              <a:lnSpc>
                <a:spcPct val="86595"/>
              </a:lnSpc>
              <a:tabLst/>
            </a:pPr>
            <a:endParaRPr lang="Arial" altLang="Arial" sz="100" dirty="0"/>
          </a:p>
          <a:p>
            <a:pPr marL="12700" algn="l" rtl="0" eaLnBrk="0">
              <a:lnSpc>
                <a:spcPct val="90000"/>
              </a:lnSpc>
              <a:tabLst/>
            </a:pPr>
            <a:r>
              <a:rPr sz="800" b="1" spc="-4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Arjona-Sanchez</a:t>
            </a:r>
            <a:r>
              <a:rPr sz="800" spc="-4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 </a:t>
            </a:r>
            <a:r>
              <a:rPr sz="800" b="1" spc="-4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Al</a:t>
            </a:r>
            <a:r>
              <a:rPr sz="800" b="1" spc="-1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v</a:t>
            </a:r>
            <a:r>
              <a:rPr sz="800" b="1" spc="0" dirty="0">
                <a:solidFill>
                  <a:srgbClr val="D79D41">
                    <a:alpha val="100000"/>
                  </a:srgbClr>
                </a:solidFill>
                <a:latin typeface="Arial"/>
                <a:ea typeface="Arial"/>
                <a:cs typeface="Arial"/>
              </a:rPr>
              <a:t>aro</a:t>
            </a:r>
            <a:endParaRPr lang="Arial" altLang="Arial" sz="800" dirty="0"/>
          </a:p>
        </p:txBody>
      </p:sp>
      <p:pic>
        <p:nvPicPr>
          <p:cNvPr id="64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24115" y="4669540"/>
            <a:ext cx="379146" cy="10588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wqlLaW5nc29mdCBQREYgdG8gV1BTIDgw</vt:lpwstr>
  </property>
  <property fmtid="{D5CDD505-2E9C-101B-9397-08002B2CF9AE}" pid="3" name="Created">
    <vt:filetime>2022-12-21T19:48:27</vt:filetime>
  </property>
  <property fmtid="{D5CDD505-2E9C-101B-9397-08002B2CF9AE}" pid="4" name="UsrData">
    <vt:lpwstr>63a2f27d7e63a600157d3646</vt:lpwstr>
  </property>
</Properties>
</file>