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33" d="100"/>
          <a:sy n="33" d="100"/>
        </p:scale>
        <p:origin x="660" y="6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394374"/>
            <a:ext cx="18290381" cy="5093547"/>
          </a:xfrm>
        </p:spPr>
        <p:txBody>
          <a:bodyPr anchor="b"/>
          <a:lstStyle>
            <a:lvl1pPr algn="ctr">
              <a:lnSpc>
                <a:spcPct val="150000"/>
              </a:lnSpc>
              <a:defRPr sz="12002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2806" y="8557250"/>
            <a:ext cx="13335350" cy="5093547"/>
          </a:xfrm>
        </p:spPr>
        <p:txBody>
          <a:bodyPr>
            <a:normAutofit/>
          </a:bodyPr>
          <a:lstStyle>
            <a:lvl1pPr marL="0" indent="0" algn="ctr">
              <a:buNone/>
              <a:defRPr sz="6401">
                <a:solidFill>
                  <a:srgbClr val="7030A0"/>
                </a:solidFill>
              </a:defRPr>
            </a:lvl1pPr>
            <a:lvl2pPr marL="914537" indent="0" algn="ctr">
              <a:buNone/>
              <a:defRPr sz="4001"/>
            </a:lvl2pPr>
            <a:lvl3pPr marL="1829074" indent="0" algn="ctr">
              <a:buNone/>
              <a:defRPr sz="3601"/>
            </a:lvl3pPr>
            <a:lvl4pPr marL="2743611" indent="0" algn="ctr">
              <a:buNone/>
              <a:defRPr sz="3200"/>
            </a:lvl4pPr>
            <a:lvl5pPr marL="3658149" indent="0" algn="ctr">
              <a:buNone/>
              <a:defRPr sz="3200"/>
            </a:lvl5pPr>
            <a:lvl6pPr marL="4572686" indent="0" algn="ctr">
              <a:buNone/>
              <a:defRPr sz="3200"/>
            </a:lvl6pPr>
            <a:lvl7pPr marL="5487223" indent="0" algn="ctr">
              <a:buNone/>
              <a:defRPr sz="3200"/>
            </a:lvl7pPr>
            <a:lvl8pPr marL="6401760" indent="0" algn="ctr">
              <a:buNone/>
              <a:defRPr sz="3200"/>
            </a:lvl8pPr>
            <a:lvl9pPr marL="7316297" indent="0" algn="ctr">
              <a:buNone/>
              <a:defRPr sz="3200"/>
            </a:lvl9pPr>
          </a:lstStyle>
          <a:p>
            <a:r>
              <a:rPr lang="zh-CN" altLang="en-US" dirty="0"/>
              <a:t>福建省肿瘤医院 腹部内科</a:t>
            </a:r>
            <a:endParaRPr lang="en-US" altLang="zh-CN" dirty="0"/>
          </a:p>
          <a:p>
            <a:r>
              <a:rPr lang="en-US" dirty="0"/>
              <a:t>subtitle style</a:t>
            </a:r>
          </a:p>
          <a:p>
            <a:r>
              <a:rPr lang="en-US" altLang="zh-CN" dirty="0"/>
              <a:t>2020</a:t>
            </a:r>
            <a:r>
              <a:rPr lang="zh-CN" altLang="en-US" dirty="0"/>
              <a:t>年月日</a:t>
            </a:r>
            <a:endParaRPr lang="en-GB" dirty="0"/>
          </a:p>
        </p:txBody>
      </p:sp>
      <p:pic>
        <p:nvPicPr>
          <p:cNvPr id="5" name="图片 2" descr="福建省肿瘤医院新院标透明底板(1)">
            <a:extLst>
              <a:ext uri="{FF2B5EF4-FFF2-40B4-BE49-F238E27FC236}">
                <a16:creationId xmlns:a16="http://schemas.microsoft.com/office/drawing/2014/main" id="{3B67B53B-E833-46FB-AE42-0BFAE3509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91268" y="9423722"/>
            <a:ext cx="3150974" cy="3360602"/>
          </a:xfrm>
          <a:prstGeom prst="rect">
            <a:avLst/>
          </a:prstGeom>
        </p:spPr>
      </p:pic>
      <p:pic>
        <p:nvPicPr>
          <p:cNvPr id="6" name="图片 9" descr="未标题-1">
            <a:extLst>
              <a:ext uri="{FF2B5EF4-FFF2-40B4-BE49-F238E27FC236}">
                <a16:creationId xmlns:a16="http://schemas.microsoft.com/office/drawing/2014/main" id="{D1053C05-3CA9-4B91-9C45-2E8475A48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2479" y="9003941"/>
            <a:ext cx="3311835" cy="42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3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619" y="2016593"/>
            <a:ext cx="21033938" cy="115932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图片 9" descr="未标题-1">
            <a:extLst>
              <a:ext uri="{FF2B5EF4-FFF2-40B4-BE49-F238E27FC236}">
                <a16:creationId xmlns:a16="http://schemas.microsoft.com/office/drawing/2014/main" id="{F87BC6E7-5CA9-4CAE-A11C-4DAF4E920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6" name="图片 2" descr="福建省肿瘤医院新院标透明底板(1)">
            <a:extLst>
              <a:ext uri="{FF2B5EF4-FFF2-40B4-BE49-F238E27FC236}">
                <a16:creationId xmlns:a16="http://schemas.microsoft.com/office/drawing/2014/main" id="{4A48881E-5E79-4AA8-A6E6-55D672C01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2173661"/>
            <a:ext cx="10364549" cy="11481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2173661"/>
            <a:ext cx="10364549" cy="11481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6" name="图片 9" descr="未标题-1">
            <a:extLst>
              <a:ext uri="{FF2B5EF4-FFF2-40B4-BE49-F238E27FC236}">
                <a16:creationId xmlns:a16="http://schemas.microsoft.com/office/drawing/2014/main" id="{DB15E17F-859F-4410-BB92-5619365D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8" name="图片 2" descr="福建省肿瘤医院新院标透明底板(1)">
            <a:extLst>
              <a:ext uri="{FF2B5EF4-FFF2-40B4-BE49-F238E27FC236}">
                <a16:creationId xmlns:a16="http://schemas.microsoft.com/office/drawing/2014/main" id="{BB8D13B7-01D3-4FB3-BEF5-A8A4A44E95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41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4" name="图片 9" descr="未标题-1">
            <a:extLst>
              <a:ext uri="{FF2B5EF4-FFF2-40B4-BE49-F238E27FC236}">
                <a16:creationId xmlns:a16="http://schemas.microsoft.com/office/drawing/2014/main" id="{350F01C5-9483-4B5E-9EB9-D93A77B72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6" name="图片 2" descr="福建省肿瘤医院新院标透明底板(1)">
            <a:extLst>
              <a:ext uri="{FF2B5EF4-FFF2-40B4-BE49-F238E27FC236}">
                <a16:creationId xmlns:a16="http://schemas.microsoft.com/office/drawing/2014/main" id="{7B8056E9-EB49-44D4-B41B-6C3612012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7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3" name="图片 9" descr="未标题-1">
            <a:extLst>
              <a:ext uri="{FF2B5EF4-FFF2-40B4-BE49-F238E27FC236}">
                <a16:creationId xmlns:a16="http://schemas.microsoft.com/office/drawing/2014/main" id="{4552D40A-2E1E-49EE-BFC5-16D212EA3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5" name="图片 2" descr="福建省肿瘤医院新院标透明底板(1)">
            <a:extLst>
              <a:ext uri="{FF2B5EF4-FFF2-40B4-BE49-F238E27FC236}">
                <a16:creationId xmlns:a16="http://schemas.microsoft.com/office/drawing/2014/main" id="{2C47D994-96BB-442C-AF1F-D68966A8E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6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465847"/>
            <a:ext cx="21033938" cy="134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2062189"/>
            <a:ext cx="21033938" cy="1143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571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829074" rtl="0" eaLnBrk="1" latinLnBrk="0" hangingPunct="1">
        <a:lnSpc>
          <a:spcPct val="90000"/>
        </a:lnSpc>
        <a:spcBef>
          <a:spcPct val="0"/>
        </a:spcBef>
        <a:buNone/>
        <a:defRPr sz="7201" b="1" kern="120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914537" indent="-914537" algn="l" defTabSz="1829074" rtl="0" eaLnBrk="1" latinLnBrk="0" hangingPunct="1">
        <a:lnSpc>
          <a:spcPct val="150000"/>
        </a:lnSpc>
        <a:spcBef>
          <a:spcPts val="2000"/>
        </a:spcBef>
        <a:buFont typeface="Wingdings" panose="05000000000000000000" pitchFamily="2" charset="2"/>
        <a:buChar char="Ø"/>
        <a:defRPr sz="5601" kern="1200">
          <a:solidFill>
            <a:schemeClr val="tx1"/>
          </a:solidFill>
          <a:latin typeface="+mn-lt"/>
          <a:ea typeface="+mn-ea"/>
          <a:cs typeface="+mn-cs"/>
        </a:defRPr>
      </a:lvl1pPr>
      <a:lvl2pPr marL="1600440" indent="-685903" algn="l" defTabSz="1829074" rtl="0" eaLnBrk="1" latinLnBrk="0" hangingPunct="1">
        <a:lnSpc>
          <a:spcPct val="150000"/>
        </a:lnSpc>
        <a:spcBef>
          <a:spcPts val="1000"/>
        </a:spcBef>
        <a:buFont typeface="Courier New" panose="02070309020205020404" pitchFamily="49" charset="0"/>
        <a:buChar char="o"/>
        <a:defRPr sz="4801" kern="1200">
          <a:solidFill>
            <a:schemeClr val="tx1"/>
          </a:solidFill>
          <a:latin typeface="+mn-lt"/>
          <a:ea typeface="+mn-ea"/>
          <a:cs typeface="+mn-cs"/>
        </a:defRPr>
      </a:lvl2pPr>
      <a:lvl3pPr marL="2286343" indent="-457269" algn="l" defTabSz="1829074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2743611" indent="0" algn="l" defTabSz="1829074" rtl="0" eaLnBrk="1" latinLnBrk="0" hangingPunct="1">
        <a:lnSpc>
          <a:spcPct val="150000"/>
        </a:lnSpc>
        <a:spcBef>
          <a:spcPts val="1000"/>
        </a:spcBef>
        <a:buFont typeface="Courier New" panose="02070309020205020404" pitchFamily="49" charset="0"/>
        <a:buNone/>
        <a:defRPr sz="3601" kern="1200">
          <a:solidFill>
            <a:schemeClr val="tx1"/>
          </a:solidFill>
          <a:latin typeface="+mn-lt"/>
          <a:ea typeface="+mn-ea"/>
          <a:cs typeface="+mn-cs"/>
        </a:defRPr>
      </a:lvl4pPr>
      <a:lvl5pPr marL="3658149" indent="0" algn="l" defTabSz="1829074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36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954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6pPr>
      <a:lvl7pPr marL="5944492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7pPr>
      <a:lvl8pPr marL="6859029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8pPr>
      <a:lvl9pPr marL="7773566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1pPr>
      <a:lvl2pPr marL="914537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2pPr>
      <a:lvl3pPr marL="1829074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3pPr>
      <a:lvl4pPr marL="2743611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4pPr>
      <a:lvl5pPr marL="3658149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5pPr>
      <a:lvl6pPr marL="4572686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6pPr>
      <a:lvl7pPr marL="5487223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7pPr>
      <a:lvl8pPr marL="6401760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8pPr>
      <a:lvl9pPr marL="7316297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22642-96D1-4AB8-9C45-703CF6269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6600" dirty="0" err="1">
                <a:effectLst/>
                <a:latin typeface="+mn-ea"/>
                <a:ea typeface="+mn-ea"/>
                <a:cs typeface="Times New Roman" panose="02020603050405020304" pitchFamily="18" charset="0"/>
              </a:rPr>
              <a:t>Modakafusp</a:t>
            </a:r>
            <a:r>
              <a:rPr lang="en-US" altLang="zh-CN" sz="66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Alfa and AURELIO-03 </a:t>
            </a:r>
            <a:r>
              <a:rPr lang="zh-CN" altLang="en-US" sz="66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的</a:t>
            </a:r>
            <a:r>
              <a:rPr lang="en-US" altLang="zh-CN" sz="66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I</a:t>
            </a:r>
            <a:r>
              <a:rPr lang="zh-CN" altLang="en-US" sz="66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期研究</a:t>
            </a:r>
            <a:endParaRPr lang="zh-CN" altLang="en-US" sz="89500" dirty="0">
              <a:latin typeface="+mn-ea"/>
              <a:ea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AAAEEA7-C827-1F46-BB57-7C21583D4AF1}"/>
              </a:ext>
            </a:extLst>
          </p:cNvPr>
          <p:cNvSpPr txBox="1"/>
          <p:nvPr/>
        </p:nvSpPr>
        <p:spPr>
          <a:xfrm>
            <a:off x="6814063" y="9709088"/>
            <a:ext cx="10597662" cy="954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90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5601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福建省肿瘤医院 腹部肿瘤内科</a:t>
            </a:r>
          </a:p>
        </p:txBody>
      </p:sp>
    </p:spTree>
    <p:extLst>
      <p:ext uri="{BB962C8B-B14F-4D97-AF65-F5344CB8AC3E}">
        <p14:creationId xmlns:p14="http://schemas.microsoft.com/office/powerpoint/2010/main" val="77706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Platelet and neutrophil counts over time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Pharmacokinetics and immunogenicity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Receptor occupancy and interferon pathway activation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Innate and adaptive immune cell activation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Ongoing phase 2 expansion in melanoma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 up slide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Modakafusp alfa demonstrates antitumor activity through immune activation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Interim safety and efficacy results from AURELIO-03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Dose escalation of a phase 1b/2 study of modakafusp alfa, an immune-targeting attenuated cytokine, in patients with metastatic solid tumors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Introduction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AURELIO-03 Study Overview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PK: SOT101 plasma concentration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pharmacodynamics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Disclosures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Thank you for your attention!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Modakafusp alfa is a novel, first-in-class immune-targeting attenuated cytokine that delivers IFNα2b to innate and adaptive immune cells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Study design (phase 1b dose escalation)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Patient characteristics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Disposition and treatment exposure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Tumor response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profile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840</Words>
  <Application>Microsoft Office PowerPoint</Application>
  <PresentationFormat>自定义</PresentationFormat>
  <Paragraphs>70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StarSymbol</vt:lpstr>
      <vt:lpstr>宋体</vt:lpstr>
      <vt:lpstr>Arial</vt:lpstr>
      <vt:lpstr>Calibri</vt:lpstr>
      <vt:lpstr>Courier New</vt:lpstr>
      <vt:lpstr>Times New Roman</vt:lpstr>
      <vt:lpstr>Wingdings</vt:lpstr>
      <vt:lpstr>Default Design</vt:lpstr>
      <vt:lpstr>Office Theme</vt:lpstr>
      <vt:lpstr>Modakafusp Alfa and AURELIO-03 的I期研究</vt:lpstr>
      <vt:lpstr>Dose escalation of a phase 1b/2 study of modakafusp alfa, an immune-targeting attenuated cytokine, in patients with metastatic solid tumors</vt:lpstr>
      <vt:lpstr>Disclosures</vt:lpstr>
      <vt:lpstr>Modakafusp alfa is a novel, first-in-class immune-targeting attenuated cytokine that delivers IFNα2b to innate and adaptive immune cells</vt:lpstr>
      <vt:lpstr>Study design (phase 1b dose escalation)</vt:lpstr>
      <vt:lpstr>Patient characteristics</vt:lpstr>
      <vt:lpstr>Disposition and treatment exposure</vt:lpstr>
      <vt:lpstr>Tumor response</vt:lpstr>
      <vt:lpstr>Safety profile </vt:lpstr>
      <vt:lpstr>Platelet and neutrophil counts over time</vt:lpstr>
      <vt:lpstr>Pharmacokinetics and immunogenicity</vt:lpstr>
      <vt:lpstr>Receptor occupancy and interferon pathway activation</vt:lpstr>
      <vt:lpstr>Innate and adaptive immune cell activation</vt:lpstr>
      <vt:lpstr>Conclusions</vt:lpstr>
      <vt:lpstr>Ongoing phase 2 expansion in melanoma</vt:lpstr>
      <vt:lpstr>Acknowledgments</vt:lpstr>
      <vt:lpstr>Back up slide</vt:lpstr>
      <vt:lpstr>Modakafusp alfa demonstrates antitumor activity through immune activation</vt:lpstr>
      <vt:lpstr>Interim safety and efficacy results from AURELIO-03</vt:lpstr>
      <vt:lpstr>Introduction</vt:lpstr>
      <vt:lpstr>AURELIO-03 Study Overview</vt:lpstr>
      <vt:lpstr>Baseline Characteristics</vt:lpstr>
      <vt:lpstr>PK: SOT101 plasma concentration</vt:lpstr>
      <vt:lpstr>pharmacodynamics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y y</cp:lastModifiedBy>
  <cp:revision>33</cp:revision>
  <dcterms:modified xsi:type="dcterms:W3CDTF">2022-08-17T02:36:50Z</dcterms:modified>
</cp:coreProperties>
</file>