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24387175" cy="14630400"/>
  <p:notesSz cx="7772400" cy="10058400"/>
  <p:defaultTextStyle>
    <a:defPPr>
      <a:defRPr lang="en-GB"/>
    </a:defPPr>
    <a:lvl1pPr algn="l" rtl="0" eaLnBrk="0" fontAlgn="base" hangingPunct="0">
      <a:spcBef>
        <a:spcPct val="0"/>
      </a:spcBef>
      <a:spcAft>
        <a:spcPct val="0"/>
      </a:spcAft>
      <a:defRPr sz="4800" kern="1200">
        <a:solidFill>
          <a:schemeClr val="bg1"/>
        </a:solidFill>
        <a:latin typeface="Times New Roman" pitchFamily="16" charset="0"/>
        <a:ea typeface="+mn-ea"/>
        <a:cs typeface="+mn-cs"/>
      </a:defRPr>
    </a:lvl1pPr>
    <a:lvl2pPr marL="914446" algn="l" rtl="0" eaLnBrk="0" fontAlgn="base" hangingPunct="0">
      <a:spcBef>
        <a:spcPct val="0"/>
      </a:spcBef>
      <a:spcAft>
        <a:spcPct val="0"/>
      </a:spcAft>
      <a:defRPr sz="4800" kern="1200">
        <a:solidFill>
          <a:schemeClr val="bg1"/>
        </a:solidFill>
        <a:latin typeface="Times New Roman" pitchFamily="16" charset="0"/>
        <a:ea typeface="+mn-ea"/>
        <a:cs typeface="+mn-cs"/>
      </a:defRPr>
    </a:lvl2pPr>
    <a:lvl3pPr marL="1828891" algn="l" rtl="0" eaLnBrk="0" fontAlgn="base" hangingPunct="0">
      <a:spcBef>
        <a:spcPct val="0"/>
      </a:spcBef>
      <a:spcAft>
        <a:spcPct val="0"/>
      </a:spcAft>
      <a:defRPr sz="4800" kern="1200">
        <a:solidFill>
          <a:schemeClr val="bg1"/>
        </a:solidFill>
        <a:latin typeface="Times New Roman" pitchFamily="16" charset="0"/>
        <a:ea typeface="+mn-ea"/>
        <a:cs typeface="+mn-cs"/>
      </a:defRPr>
    </a:lvl3pPr>
    <a:lvl4pPr marL="2743337" algn="l" rtl="0" eaLnBrk="0" fontAlgn="base" hangingPunct="0">
      <a:spcBef>
        <a:spcPct val="0"/>
      </a:spcBef>
      <a:spcAft>
        <a:spcPct val="0"/>
      </a:spcAft>
      <a:defRPr sz="4800" kern="1200">
        <a:solidFill>
          <a:schemeClr val="bg1"/>
        </a:solidFill>
        <a:latin typeface="Times New Roman" pitchFamily="16" charset="0"/>
        <a:ea typeface="+mn-ea"/>
        <a:cs typeface="+mn-cs"/>
      </a:defRPr>
    </a:lvl4pPr>
    <a:lvl5pPr marL="3657783" algn="l" rtl="0" eaLnBrk="0" fontAlgn="base" hangingPunct="0">
      <a:spcBef>
        <a:spcPct val="0"/>
      </a:spcBef>
      <a:spcAft>
        <a:spcPct val="0"/>
      </a:spcAft>
      <a:defRPr sz="4800" kern="1200">
        <a:solidFill>
          <a:schemeClr val="bg1"/>
        </a:solidFill>
        <a:latin typeface="Times New Roman" pitchFamily="16" charset="0"/>
        <a:ea typeface="+mn-ea"/>
        <a:cs typeface="+mn-cs"/>
      </a:defRPr>
    </a:lvl5pPr>
    <a:lvl6pPr marL="4572229" algn="l" defTabSz="1828891" rtl="0" eaLnBrk="1" latinLnBrk="0" hangingPunct="1">
      <a:defRPr sz="4800" kern="1200">
        <a:solidFill>
          <a:schemeClr val="bg1"/>
        </a:solidFill>
        <a:latin typeface="Times New Roman" pitchFamily="16" charset="0"/>
        <a:ea typeface="+mn-ea"/>
        <a:cs typeface="+mn-cs"/>
      </a:defRPr>
    </a:lvl6pPr>
    <a:lvl7pPr marL="5486674" algn="l" defTabSz="1828891" rtl="0" eaLnBrk="1" latinLnBrk="0" hangingPunct="1">
      <a:defRPr sz="4800" kern="1200">
        <a:solidFill>
          <a:schemeClr val="bg1"/>
        </a:solidFill>
        <a:latin typeface="Times New Roman" pitchFamily="16" charset="0"/>
        <a:ea typeface="+mn-ea"/>
        <a:cs typeface="+mn-cs"/>
      </a:defRPr>
    </a:lvl7pPr>
    <a:lvl8pPr marL="6401120" algn="l" defTabSz="1828891" rtl="0" eaLnBrk="1" latinLnBrk="0" hangingPunct="1">
      <a:defRPr sz="4800" kern="1200">
        <a:solidFill>
          <a:schemeClr val="bg1"/>
        </a:solidFill>
        <a:latin typeface="Times New Roman" pitchFamily="16" charset="0"/>
        <a:ea typeface="+mn-ea"/>
        <a:cs typeface="+mn-cs"/>
      </a:defRPr>
    </a:lvl8pPr>
    <a:lvl9pPr marL="7315566" algn="l" defTabSz="1828891" rtl="0" eaLnBrk="1" latinLnBrk="0" hangingPunct="1">
      <a:defRPr sz="4800" kern="1200">
        <a:solidFill>
          <a:schemeClr val="bg1"/>
        </a:solidFill>
        <a:latin typeface="Times New Roman" pitchFamily="16" charset="0"/>
        <a:ea typeface="+mn-ea"/>
        <a:cs typeface="+mn-cs"/>
      </a:defRPr>
    </a:lvl9pPr>
  </p:defaultTextStyle>
  <p:extLst>
    <p:ext uri="{EFAFB233-063F-42B5-8137-9DF3F51BA10A}">
      <p15:sldGuideLst xmlns:p15="http://schemas.microsoft.com/office/powerpoint/2012/main">
        <p15:guide id="1" orient="horz" pos="4608" userDrawn="1">
          <p15:clr>
            <a:srgbClr val="A4A3A4"/>
          </p15:clr>
        </p15:guide>
        <p15:guide id="2" pos="768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77909" autoAdjust="0"/>
  </p:normalViewPr>
  <p:slideViewPr>
    <p:cSldViewPr>
      <p:cViewPr>
        <p:scale>
          <a:sx n="40" d="100"/>
          <a:sy n="40" d="100"/>
        </p:scale>
        <p:origin x="739" y="-158"/>
      </p:cViewPr>
      <p:guideLst>
        <p:guide orient="horz" pos="4608"/>
        <p:guide pos="7681"/>
      </p:guideLst>
    </p:cSldViewPr>
  </p:slideViewPr>
  <p:outlineViewPr>
    <p:cViewPr varScale="1">
      <p:scale>
        <a:sx n="170" d="200"/>
        <a:sy n="170" d="200"/>
      </p:scale>
      <p:origin x="0" y="0"/>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p>
            <a:endParaRPr lang="en-US"/>
          </a:p>
        </p:txBody>
      </p:sp>
      <p:sp>
        <p:nvSpPr>
          <p:cNvPr id="2050" name="Rectangle 2"/>
          <p:cNvSpPr>
            <a:spLocks noGrp="1" noRot="1" noChangeAspect="1" noChangeArrowheads="1" noTextEdit="1"/>
          </p:cNvSpPr>
          <p:nvPr>
            <p:ph type="sldImg"/>
          </p:nvPr>
        </p:nvSpPr>
        <p:spPr bwMode="auto">
          <a:xfrm>
            <a:off x="1011238" y="1006475"/>
            <a:ext cx="5748337"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txBox="1">
            <a:spLocks noGrp="1" noChangeArrowheads="1"/>
          </p:cNvSpPr>
          <p:nvPr>
            <p:ph type="body" idx="1"/>
          </p:nvPr>
        </p:nvSpPr>
        <p:spPr bwMode="auto">
          <a:xfrm>
            <a:off x="1185863" y="4787900"/>
            <a:ext cx="540702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544658524"/>
      </p:ext>
    </p:extLst>
  </p:cSld>
  <p:clrMap bg1="lt1" tx1="dk1" bg2="lt2" tx2="dk2" accent1="accent1" accent2="accent2" accent3="accent3" accent4="accent4" accent5="accent5" accent6="accent6" hlink="hlink" folHlink="folHlink"/>
  <p:notesStyle>
    <a:lvl1pPr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1pPr>
    <a:lvl2pPr marL="1485974" indent="-571529"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2pPr>
    <a:lvl3pPr marL="2286114" indent="-457223"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3pPr>
    <a:lvl4pPr marL="3200560" indent="-457223"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4pPr>
    <a:lvl5pPr marL="4115006" indent="-457223"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o.com/link?m=bB%2BcgteE8lbSDGMe9gpxqBl6K%2BoLoVnIEPxa%2BA5tv5X7OSkGA5TjhwkIGfI5uMGYDsKuuuwjPkqL6npD2uKQ5FFiCpKSw3BHaSqilu%2BYd4ENSvXaB%2BErkQbV3XfPY5P3hEJrI9Qo%2BE2d09V88rS%2B9MQ%3D%3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o.com/link?m=bB%2BcgteE8lbSDGMe9gpxqBl6K%2BoLoVnIEPxa%2BA5tv5X7OSkGA5TjhwkIGfI5uMGYDsKuuuwjPkqL6npD2uKQ5FFiCpKSw3BHaSqilu%2BYd4ENSvXaB%2BErkQbV3XfPY5P3hEJrI9Qo%2BE2d09V88rS%2B9MQ%3D%3D"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大家晚上好，今天我跟大家一起分享的是进展期结直肠癌和肛门癌的强化治疗。</a:t>
            </a:r>
            <a:endParaRPr lang="en-US" altLang="zh-CN" dirty="0"/>
          </a:p>
          <a:p>
            <a:r>
              <a:rPr lang="zh-CN" altLang="en-US" dirty="0"/>
              <a:t>分享者是来自</a:t>
            </a:r>
            <a:r>
              <a:rPr lang="zh-CN" altLang="en-US" b="0" i="0" dirty="0">
                <a:solidFill>
                  <a:srgbClr val="D73130"/>
                </a:solidFill>
                <a:effectLst/>
                <a:latin typeface="arial" panose="020B0604020202020204" pitchFamily="34" charset="0"/>
              </a:rPr>
              <a:t>范德比尔特</a:t>
            </a:r>
            <a:r>
              <a:rPr lang="en-US" altLang="zh-CN" b="0" i="0" dirty="0">
                <a:solidFill>
                  <a:srgbClr val="333333"/>
                </a:solidFill>
                <a:effectLst/>
                <a:latin typeface="arial" panose="020B0604020202020204" pitchFamily="34" charset="0"/>
              </a:rPr>
              <a:t>-</a:t>
            </a:r>
            <a:r>
              <a:rPr lang="zh-CN" altLang="en-US" b="0" i="0" dirty="0">
                <a:solidFill>
                  <a:srgbClr val="D73130"/>
                </a:solidFill>
                <a:effectLst/>
                <a:latin typeface="arial" panose="020B0604020202020204" pitchFamily="34" charset="0"/>
              </a:rPr>
              <a:t>英格拉姆癌症中心的</a:t>
            </a:r>
            <a:r>
              <a:rPr lang="en-US" altLang="zh-CN" sz="1800" kern="0" spc="35" dirty="0">
                <a:solidFill>
                  <a:srgbClr val="4D4D4D"/>
                </a:solidFill>
                <a:effectLst/>
                <a:latin typeface="Roboto" panose="02000000000000000000" pitchFamily="2" charset="0"/>
                <a:ea typeface="宋体" panose="02010600030101010101" pitchFamily="2" charset="-122"/>
                <a:cs typeface="宋体" panose="02010600030101010101" pitchFamily="2" charset="-122"/>
              </a:rPr>
              <a:t>Cathy </a:t>
            </a:r>
            <a:r>
              <a:rPr lang="en-US" altLang="zh-CN" sz="1800" kern="0" spc="35" dirty="0" err="1">
                <a:solidFill>
                  <a:srgbClr val="4D4D4D"/>
                </a:solidFill>
                <a:effectLst/>
                <a:latin typeface="Roboto" panose="02000000000000000000" pitchFamily="2" charset="0"/>
                <a:ea typeface="宋体" panose="02010600030101010101" pitchFamily="2" charset="-122"/>
                <a:cs typeface="宋体" panose="02010600030101010101" pitchFamily="2" charset="-122"/>
              </a:rPr>
              <a:t>Eng</a:t>
            </a:r>
            <a:r>
              <a:rPr lang="zh-CN" altLang="en-US" sz="1800" kern="0" spc="35" dirty="0">
                <a:solidFill>
                  <a:srgbClr val="4D4D4D"/>
                </a:solidFill>
                <a:effectLst/>
                <a:latin typeface="Roboto" panose="02000000000000000000" pitchFamily="2" charset="0"/>
                <a:ea typeface="宋体" panose="02010600030101010101" pitchFamily="2" charset="-122"/>
                <a:cs typeface="宋体" panose="02010600030101010101" pitchFamily="2" charset="-122"/>
              </a:rPr>
              <a:t>教授。</a:t>
            </a:r>
            <a:endParaRPr lang="zh-CN" altLang="en-US" dirty="0"/>
          </a:p>
        </p:txBody>
      </p:sp>
    </p:spTree>
    <p:extLst>
      <p:ext uri="{BB962C8B-B14F-4D97-AF65-F5344CB8AC3E}">
        <p14:creationId xmlns:p14="http://schemas.microsoft.com/office/powerpoint/2010/main" val="391656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a:t>
            </a:r>
          </a:p>
        </p:txBody>
      </p:sp>
    </p:spTree>
    <p:extLst>
      <p:ext uri="{BB962C8B-B14F-4D97-AF65-F5344CB8AC3E}">
        <p14:creationId xmlns:p14="http://schemas.microsoft.com/office/powerpoint/2010/main" val="381107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altLang="zh-CN" dirty="0"/>
              <a:t>3507</a:t>
            </a:r>
            <a:r>
              <a:rPr lang="zh-CN" altLang="en-US" dirty="0"/>
              <a:t>这项研究的主要终点是</a:t>
            </a:r>
            <a:r>
              <a:rPr lang="en-US" altLang="zh-CN" dirty="0"/>
              <a:t>OS</a:t>
            </a:r>
            <a:r>
              <a:rPr lang="zh-CN" altLang="en-US" dirty="0"/>
              <a:t>。</a:t>
            </a:r>
          </a:p>
          <a:p>
            <a:r>
              <a:rPr lang="zh-CN" altLang="en-US" dirty="0"/>
              <a:t>值得注意的是该研究入组标准不包括广泛腹膜转移的患者，也不允许需要放疗的低位直肠癌患者入组</a:t>
            </a:r>
          </a:p>
        </p:txBody>
      </p:sp>
    </p:spTree>
    <p:extLst>
      <p:ext uri="{BB962C8B-B14F-4D97-AF65-F5344CB8AC3E}">
        <p14:creationId xmlns:p14="http://schemas.microsoft.com/office/powerpoint/2010/main" val="246500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然而，由于入组率低，该研究样本量修订为 </a:t>
            </a:r>
            <a:r>
              <a:rPr lang="en-US" altLang="zh-CN" dirty="0"/>
              <a:t>392 </a:t>
            </a:r>
            <a:r>
              <a:rPr lang="zh-CN" altLang="en-US" dirty="0"/>
              <a:t>例。 因此，它必须与 </a:t>
            </a:r>
            <a:r>
              <a:rPr lang="en-US" altLang="zh-CN" dirty="0" err="1"/>
              <a:t>CCRe</a:t>
            </a:r>
            <a:r>
              <a:rPr lang="en-US" altLang="zh-CN" dirty="0"/>
              <a:t>-IV </a:t>
            </a:r>
            <a:r>
              <a:rPr lang="zh-CN" altLang="en-US" dirty="0"/>
              <a:t>研究相结合进行分析。</a:t>
            </a:r>
          </a:p>
        </p:txBody>
      </p:sp>
    </p:spTree>
    <p:extLst>
      <p:ext uri="{BB962C8B-B14F-4D97-AF65-F5344CB8AC3E}">
        <p14:creationId xmlns:p14="http://schemas.microsoft.com/office/powerpoint/2010/main" val="2279307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该研究花了</a:t>
            </a:r>
            <a:r>
              <a:rPr lang="en-US" altLang="zh-CN" dirty="0"/>
              <a:t>5</a:t>
            </a:r>
            <a:r>
              <a:rPr lang="zh-CN" altLang="en-US" dirty="0"/>
              <a:t>年半左右的时间才完成入组，</a:t>
            </a:r>
            <a:endParaRPr lang="en-US" altLang="zh-CN" dirty="0"/>
          </a:p>
          <a:p>
            <a:r>
              <a:rPr lang="zh-CN" altLang="en-US" dirty="0"/>
              <a:t>这项试验花了</a:t>
            </a:r>
            <a:r>
              <a:rPr lang="en-US" altLang="zh-CN" dirty="0"/>
              <a:t>10</a:t>
            </a:r>
            <a:r>
              <a:rPr lang="zh-CN" altLang="en-US" dirty="0"/>
              <a:t>年时间才完成。</a:t>
            </a:r>
          </a:p>
        </p:txBody>
      </p:sp>
    </p:spTree>
    <p:extLst>
      <p:ext uri="{BB962C8B-B14F-4D97-AF65-F5344CB8AC3E}">
        <p14:creationId xmlns:p14="http://schemas.microsoft.com/office/powerpoint/2010/main" val="2782039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表格上显示，这两组患者的人口学资料大致均衡。</a:t>
            </a:r>
          </a:p>
        </p:txBody>
      </p:sp>
    </p:spTree>
    <p:extLst>
      <p:ext uri="{BB962C8B-B14F-4D97-AF65-F5344CB8AC3E}">
        <p14:creationId xmlns:p14="http://schemas.microsoft.com/office/powerpoint/2010/main" val="726002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这项研究中，全身治疗组只有 </a:t>
            </a:r>
            <a:r>
              <a:rPr lang="en-US" altLang="zh-CN" dirty="0"/>
              <a:t>3% </a:t>
            </a:r>
            <a:r>
              <a:rPr lang="zh-CN" altLang="en-US" dirty="0"/>
              <a:t>的患者接受了手术切除。</a:t>
            </a:r>
          </a:p>
        </p:txBody>
      </p:sp>
    </p:spTree>
    <p:extLst>
      <p:ext uri="{BB962C8B-B14F-4D97-AF65-F5344CB8AC3E}">
        <p14:creationId xmlns:p14="http://schemas.microsoft.com/office/powerpoint/2010/main" val="387842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而且原发灶切除全身治疗组有</a:t>
            </a:r>
            <a:r>
              <a:rPr lang="en-US" altLang="zh-CN" dirty="0"/>
              <a:t>24%</a:t>
            </a:r>
            <a:r>
              <a:rPr lang="zh-CN" altLang="en-US" dirty="0"/>
              <a:t>的患者没有接受任何化疗。</a:t>
            </a:r>
          </a:p>
        </p:txBody>
      </p:sp>
    </p:spTree>
    <p:extLst>
      <p:ext uri="{BB962C8B-B14F-4D97-AF65-F5344CB8AC3E}">
        <p14:creationId xmlns:p14="http://schemas.microsoft.com/office/powerpoint/2010/main" val="829406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然而，两组患者的</a:t>
            </a:r>
            <a:r>
              <a:rPr lang="en-US" altLang="zh-CN" dirty="0"/>
              <a:t>OS</a:t>
            </a:r>
            <a:r>
              <a:rPr lang="zh-CN" altLang="en-US" dirty="0"/>
              <a:t>没有显著差异，</a:t>
            </a:r>
            <a:endParaRPr lang="en-US" altLang="zh-CN" dirty="0"/>
          </a:p>
          <a:p>
            <a:r>
              <a:rPr lang="zh-CN" altLang="en-US" dirty="0"/>
              <a:t>值得注意的是，直肠癌未能参加该项试验。这项试验花了</a:t>
            </a:r>
            <a:r>
              <a:rPr lang="en-US" altLang="zh-CN" dirty="0"/>
              <a:t>10</a:t>
            </a:r>
            <a:r>
              <a:rPr lang="zh-CN" altLang="en-US" dirty="0"/>
              <a:t>年时间才完成，该研究不是在寻找一种新型的药物。我们还需要招募患者研究新的方法。</a:t>
            </a:r>
          </a:p>
        </p:txBody>
      </p:sp>
    </p:spTree>
    <p:extLst>
      <p:ext uri="{BB962C8B-B14F-4D97-AF65-F5344CB8AC3E}">
        <p14:creationId xmlns:p14="http://schemas.microsoft.com/office/powerpoint/2010/main" val="1612282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这项研究的重点是</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原发灶切除组</a:t>
            </a:r>
            <a:r>
              <a:rPr lang="en-US" altLang="zh-CN" b="0" i="0" dirty="0">
                <a:solidFill>
                  <a:srgbClr val="000000"/>
                </a:solidFill>
                <a:effectLst/>
                <a:latin typeface="PingFangSC-Regular"/>
              </a:rPr>
              <a:t>24%</a:t>
            </a:r>
            <a:r>
              <a:rPr lang="zh-CN" altLang="en-US" b="0" i="0" dirty="0">
                <a:solidFill>
                  <a:srgbClr val="000000"/>
                </a:solidFill>
                <a:effectLst/>
                <a:latin typeface="PingFangSC-Regular"/>
              </a:rPr>
              <a:t>的患者没有接受任何化疗，该研究结果显示结肠癌的左右侧位置似乎不影响结局，</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然而这项研究的局限性在于</a:t>
            </a:r>
            <a:r>
              <a:rPr lang="en-US" altLang="zh-CN" b="0" i="0" dirty="0">
                <a:solidFill>
                  <a:srgbClr val="000000"/>
                </a:solidFill>
                <a:effectLst/>
                <a:latin typeface="PingFangSC-Regular"/>
              </a:rPr>
              <a:t>RAS</a:t>
            </a:r>
            <a:r>
              <a:rPr lang="zh-CN" altLang="en-US" b="0" i="0" dirty="0">
                <a:solidFill>
                  <a:srgbClr val="000000"/>
                </a:solidFill>
                <a:effectLst/>
                <a:latin typeface="PingFangSC-Regular"/>
              </a:rPr>
              <a:t>、</a:t>
            </a:r>
            <a:r>
              <a:rPr lang="en-US" altLang="zh-CN" b="0" i="0" dirty="0">
                <a:solidFill>
                  <a:srgbClr val="000000"/>
                </a:solidFill>
                <a:effectLst/>
                <a:latin typeface="PingFangSC-Regular"/>
              </a:rPr>
              <a:t>BRAF</a:t>
            </a:r>
            <a:r>
              <a:rPr lang="zh-CN" altLang="en-US" b="0" i="0" dirty="0">
                <a:solidFill>
                  <a:srgbClr val="000000"/>
                </a:solidFill>
                <a:effectLst/>
                <a:latin typeface="PingFangSC-Regular"/>
              </a:rPr>
              <a:t>等分子状态未知。。</a:t>
            </a:r>
            <a:endParaRPr lang="zh-CN" altLang="en-US" dirty="0"/>
          </a:p>
        </p:txBody>
      </p:sp>
    </p:spTree>
    <p:extLst>
      <p:ext uri="{BB962C8B-B14F-4D97-AF65-F5344CB8AC3E}">
        <p14:creationId xmlns:p14="http://schemas.microsoft.com/office/powerpoint/2010/main" val="4260282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总结一下这项研究，对于晚期结肠癌患者，姑息性原发灶切除并不能在</a:t>
            </a:r>
            <a:r>
              <a:rPr lang="en-US" altLang="zh-CN" b="0" i="0" dirty="0">
                <a:solidFill>
                  <a:srgbClr val="000000"/>
                </a:solidFill>
                <a:effectLst/>
                <a:latin typeface="PingFangSC-Regular"/>
              </a:rPr>
              <a:t>OS</a:t>
            </a:r>
            <a:r>
              <a:rPr lang="zh-CN" altLang="en-US" b="0" i="0" dirty="0">
                <a:solidFill>
                  <a:srgbClr val="000000"/>
                </a:solidFill>
                <a:effectLst/>
                <a:latin typeface="PingFangSC-Regular"/>
              </a:rPr>
              <a:t>方面上有获益，因此需要多学科的治疗来优化总体结果。</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另外，需要根据患者的临床症状制定个体化的治疗策略。</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还需要关注患者是否适合接受抗</a:t>
            </a:r>
            <a:r>
              <a:rPr lang="en-US" altLang="zh-CN" b="0" i="0" dirty="0" err="1">
                <a:solidFill>
                  <a:srgbClr val="000000"/>
                </a:solidFill>
                <a:effectLst/>
                <a:latin typeface="PingFangSC-Regular"/>
              </a:rPr>
              <a:t>vegf</a:t>
            </a:r>
            <a:r>
              <a:rPr lang="zh-CN" altLang="en-US" b="0" i="0" dirty="0">
                <a:solidFill>
                  <a:srgbClr val="000000"/>
                </a:solidFill>
                <a:effectLst/>
                <a:latin typeface="PingFangSC-Regular"/>
              </a:rPr>
              <a:t>治疗？患者是否有梗阻或穿孔的风险？患者是否适合接受抗</a:t>
            </a:r>
            <a:r>
              <a:rPr lang="en-US" altLang="zh-CN" b="0" i="0" dirty="0">
                <a:solidFill>
                  <a:srgbClr val="000000"/>
                </a:solidFill>
                <a:effectLst/>
                <a:latin typeface="PingFangSC-Regular"/>
              </a:rPr>
              <a:t>EGFR</a:t>
            </a:r>
            <a:r>
              <a:rPr lang="zh-CN" altLang="en-US" b="0" i="0" dirty="0">
                <a:solidFill>
                  <a:srgbClr val="000000"/>
                </a:solidFill>
                <a:effectLst/>
                <a:latin typeface="PingFangSC-Regular"/>
              </a:rPr>
              <a:t>治疗？</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显然，还有其他影响预后的因素</a:t>
            </a:r>
            <a:r>
              <a:rPr lang="en-US" altLang="zh-CN" b="0" i="0" dirty="0">
                <a:solidFill>
                  <a:srgbClr val="000000"/>
                </a:solidFill>
                <a:effectLst/>
                <a:latin typeface="PingFangSC-Regular"/>
              </a:rPr>
              <a:t>—</a:t>
            </a:r>
            <a:r>
              <a:rPr lang="zh-CN" altLang="en-US" b="0" i="0" dirty="0">
                <a:solidFill>
                  <a:srgbClr val="000000"/>
                </a:solidFill>
                <a:effectLst/>
                <a:latin typeface="PingFangSC-Regular"/>
              </a:rPr>
              <a:t>包括</a:t>
            </a:r>
            <a:r>
              <a:rPr lang="en-US" altLang="zh-CN" b="0" i="0" dirty="0">
                <a:solidFill>
                  <a:srgbClr val="000000"/>
                </a:solidFill>
                <a:effectLst/>
                <a:latin typeface="PingFangSC-Regular"/>
              </a:rPr>
              <a:t>MSI-High</a:t>
            </a:r>
            <a:r>
              <a:rPr lang="zh-CN" altLang="en-US" b="0" i="0" dirty="0">
                <a:solidFill>
                  <a:srgbClr val="000000"/>
                </a:solidFill>
                <a:effectLst/>
                <a:latin typeface="PingFangSC-Regular"/>
              </a:rPr>
              <a:t>和</a:t>
            </a:r>
            <a:r>
              <a:rPr lang="en-US" altLang="zh-CN" b="0" i="0" dirty="0">
                <a:solidFill>
                  <a:srgbClr val="000000"/>
                </a:solidFill>
                <a:effectLst/>
                <a:latin typeface="PingFangSC-Regular"/>
              </a:rPr>
              <a:t>BRAF</a:t>
            </a:r>
            <a:r>
              <a:rPr lang="zh-CN" altLang="en-US" b="0" i="0" dirty="0">
                <a:solidFill>
                  <a:srgbClr val="000000"/>
                </a:solidFill>
                <a:effectLst/>
                <a:latin typeface="PingFangSC-Regular"/>
              </a:rPr>
              <a:t>等。</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因此，我们知道，原发灶手术切除并不一定符合患者的最佳受益。</a:t>
            </a:r>
            <a:endParaRPr lang="zh-CN" altLang="en-US" dirty="0"/>
          </a:p>
        </p:txBody>
      </p:sp>
    </p:spTree>
    <p:extLst>
      <p:ext uri="{BB962C8B-B14F-4D97-AF65-F5344CB8AC3E}">
        <p14:creationId xmlns:p14="http://schemas.microsoft.com/office/powerpoint/2010/main" val="95742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今天将讨论摘要</a:t>
            </a:r>
            <a:r>
              <a:rPr lang="en-US" altLang="zh-CN" b="0" i="0" dirty="0">
                <a:solidFill>
                  <a:srgbClr val="000000"/>
                </a:solidFill>
                <a:effectLst/>
                <a:latin typeface="PingFangSC-Regular"/>
              </a:rPr>
              <a:t>3506</a:t>
            </a:r>
            <a:r>
              <a:rPr lang="zh-CN" altLang="en-US" b="0" i="0" dirty="0">
                <a:solidFill>
                  <a:srgbClr val="000000"/>
                </a:solidFill>
                <a:effectLst/>
                <a:latin typeface="PingFangSC-Regular"/>
              </a:rPr>
              <a:t>到摘要</a:t>
            </a:r>
            <a:r>
              <a:rPr lang="en-US" altLang="zh-CN" b="0" i="0" dirty="0">
                <a:solidFill>
                  <a:srgbClr val="000000"/>
                </a:solidFill>
                <a:effectLst/>
                <a:latin typeface="PingFangSC-Regular"/>
              </a:rPr>
              <a:t>3508</a:t>
            </a:r>
            <a:r>
              <a:rPr lang="zh-CN" altLang="en-US" b="0" i="0" dirty="0">
                <a:solidFill>
                  <a:srgbClr val="000000"/>
                </a:solidFill>
                <a:effectLst/>
                <a:latin typeface="PingFangSC-Regular"/>
              </a:rPr>
              <a:t>。</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预计到</a:t>
            </a:r>
            <a:r>
              <a:rPr lang="en-US" altLang="zh-CN" b="0" i="0" dirty="0">
                <a:solidFill>
                  <a:srgbClr val="000000"/>
                </a:solidFill>
                <a:effectLst/>
                <a:latin typeface="PingFangSC-Regular"/>
              </a:rPr>
              <a:t>2040</a:t>
            </a:r>
            <a:r>
              <a:rPr lang="zh-CN" altLang="en-US" b="0" i="0" dirty="0">
                <a:solidFill>
                  <a:srgbClr val="000000"/>
                </a:solidFill>
                <a:effectLst/>
                <a:latin typeface="PingFangSC-Regular"/>
              </a:rPr>
              <a:t>年，结肠癌、直肠癌和肛门癌的发病率将显著上升。因此，我们需要确保我们对这些恶性肿瘤的研究得到支持。</a:t>
            </a:r>
            <a:endParaRPr lang="en-US" altLang="zh-CN" b="0" i="0" dirty="0">
              <a:solidFill>
                <a:srgbClr val="000000"/>
              </a:solidFill>
              <a:effectLst/>
              <a:latin typeface="PingFangSC-Regular"/>
            </a:endParaRPr>
          </a:p>
        </p:txBody>
      </p:sp>
    </p:spTree>
    <p:extLst>
      <p:ext uri="{BB962C8B-B14F-4D97-AF65-F5344CB8AC3E}">
        <p14:creationId xmlns:p14="http://schemas.microsoft.com/office/powerpoint/2010/main" val="343403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第二篇是摘要</a:t>
            </a:r>
            <a:r>
              <a:rPr lang="en-US" altLang="zh-CN" b="0" i="0" dirty="0">
                <a:solidFill>
                  <a:srgbClr val="000000"/>
                </a:solidFill>
                <a:effectLst/>
                <a:latin typeface="PingFangSC-Regular"/>
              </a:rPr>
              <a:t>3506</a:t>
            </a:r>
            <a:r>
              <a:rPr lang="zh-CN" altLang="en-US" b="0" i="0" dirty="0">
                <a:solidFill>
                  <a:srgbClr val="000000"/>
                </a:solidFill>
                <a:effectLst/>
                <a:latin typeface="PingFangSC-Regular"/>
              </a:rPr>
              <a:t>。这是一项非常复杂的研究。主要的研究终点是</a:t>
            </a:r>
            <a:r>
              <a:rPr lang="en-US" altLang="zh-CN" b="0" i="0" dirty="0">
                <a:solidFill>
                  <a:srgbClr val="000000"/>
                </a:solidFill>
                <a:effectLst/>
                <a:latin typeface="PingFangSC-Regular"/>
              </a:rPr>
              <a:t>PFS</a:t>
            </a:r>
            <a:r>
              <a:rPr lang="zh-CN" altLang="en-US" b="0" i="0" dirty="0">
                <a:solidFill>
                  <a:srgbClr val="000000"/>
                </a:solidFill>
                <a:effectLst/>
                <a:latin typeface="PingFangSC-Regular"/>
              </a:rPr>
              <a:t>，特别是在那些希望通过手术治疗的无法切除的患者中。</a:t>
            </a:r>
            <a:endParaRPr lang="zh-CN" altLang="en-US" dirty="0"/>
          </a:p>
        </p:txBody>
      </p:sp>
    </p:spTree>
    <p:extLst>
      <p:ext uri="{BB962C8B-B14F-4D97-AF65-F5344CB8AC3E}">
        <p14:creationId xmlns:p14="http://schemas.microsoft.com/office/powerpoint/2010/main" val="2703819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b="1" i="0" dirty="0">
                <a:solidFill>
                  <a:srgbClr val="222222"/>
                </a:solidFill>
                <a:effectLst/>
                <a:latin typeface="-apple-system"/>
              </a:rPr>
              <a:t>荷兰结直肠癌组的</a:t>
            </a:r>
            <a:r>
              <a:rPr lang="en-US" altLang="zh-CN" b="1" i="0" dirty="0">
                <a:solidFill>
                  <a:srgbClr val="222222"/>
                </a:solidFill>
                <a:effectLst/>
                <a:latin typeface="-apple-system"/>
              </a:rPr>
              <a:t>III</a:t>
            </a:r>
            <a:r>
              <a:rPr lang="zh-CN" altLang="en-US" b="1" i="0" dirty="0">
                <a:solidFill>
                  <a:srgbClr val="222222"/>
                </a:solidFill>
                <a:effectLst/>
                <a:latin typeface="-apple-system"/>
              </a:rPr>
              <a:t>期</a:t>
            </a:r>
            <a:r>
              <a:rPr lang="en-US" altLang="zh-CN" b="1" i="0" dirty="0">
                <a:solidFill>
                  <a:srgbClr val="222222"/>
                </a:solidFill>
                <a:effectLst/>
                <a:latin typeface="-apple-system"/>
              </a:rPr>
              <a:t>CAIRO5</a:t>
            </a:r>
            <a:r>
              <a:rPr lang="zh-CN" altLang="en-US" b="1" i="0" dirty="0">
                <a:solidFill>
                  <a:srgbClr val="222222"/>
                </a:solidFill>
                <a:effectLst/>
                <a:latin typeface="-apple-system"/>
              </a:rPr>
              <a:t>研究：</a:t>
            </a:r>
            <a:endParaRPr lang="zh-CN" altLang="en-US" dirty="0"/>
          </a:p>
          <a:p>
            <a:r>
              <a:rPr lang="en-US" altLang="zh-CN" b="1" i="0" dirty="0">
                <a:solidFill>
                  <a:srgbClr val="222222"/>
                </a:solidFill>
                <a:effectLst/>
                <a:latin typeface="-apple-system"/>
              </a:rPr>
              <a:t>FOLFOXIRI+</a:t>
            </a:r>
            <a:r>
              <a:rPr lang="zh-CN" altLang="en-US" b="1" i="0" dirty="0">
                <a:solidFill>
                  <a:srgbClr val="222222"/>
                </a:solidFill>
                <a:effectLst/>
                <a:latin typeface="-apple-system"/>
              </a:rPr>
              <a:t>贝伐单抗对比</a:t>
            </a:r>
            <a:r>
              <a:rPr lang="en-US" altLang="zh-CN" b="1" i="0" dirty="0">
                <a:solidFill>
                  <a:srgbClr val="222222"/>
                </a:solidFill>
                <a:effectLst/>
                <a:latin typeface="-apple-system"/>
              </a:rPr>
              <a:t>FOLFOX/FOLFIRI+</a:t>
            </a:r>
            <a:r>
              <a:rPr lang="zh-CN" altLang="en-US" b="1" i="0" dirty="0">
                <a:solidFill>
                  <a:srgbClr val="222222"/>
                </a:solidFill>
                <a:effectLst/>
                <a:latin typeface="-apple-system"/>
              </a:rPr>
              <a:t>贝伐单抗治疗初始无法切除的结直肠癌肝转移（</a:t>
            </a:r>
            <a:r>
              <a:rPr lang="en-US" altLang="zh-CN" b="1" i="0" dirty="0">
                <a:solidFill>
                  <a:srgbClr val="222222"/>
                </a:solidFill>
                <a:effectLst/>
                <a:latin typeface="-apple-system"/>
              </a:rPr>
              <a:t>CRLM</a:t>
            </a:r>
            <a:r>
              <a:rPr lang="zh-CN" altLang="en-US" b="1" i="0" dirty="0">
                <a:solidFill>
                  <a:srgbClr val="222222"/>
                </a:solidFill>
                <a:effectLst/>
                <a:latin typeface="-apple-system"/>
              </a:rPr>
              <a:t>）和右侧和</a:t>
            </a:r>
            <a:r>
              <a:rPr lang="en-US" altLang="zh-CN" b="1" i="0" dirty="0">
                <a:solidFill>
                  <a:srgbClr val="222222"/>
                </a:solidFill>
                <a:effectLst/>
                <a:latin typeface="-apple-system"/>
              </a:rPr>
              <a:t>/</a:t>
            </a:r>
            <a:r>
              <a:rPr lang="zh-CN" altLang="en-US" b="1" i="0" dirty="0">
                <a:solidFill>
                  <a:srgbClr val="222222"/>
                </a:solidFill>
                <a:effectLst/>
                <a:latin typeface="-apple-system"/>
              </a:rPr>
              <a:t>或</a:t>
            </a:r>
            <a:r>
              <a:rPr lang="en-US" altLang="zh-CN" b="1" i="0" dirty="0">
                <a:solidFill>
                  <a:srgbClr val="222222"/>
                </a:solidFill>
                <a:effectLst/>
                <a:latin typeface="-apple-system"/>
              </a:rPr>
              <a:t>RAS/BRAF V600E</a:t>
            </a:r>
            <a:r>
              <a:rPr lang="zh-CN" altLang="en-US" b="1" i="0" dirty="0">
                <a:solidFill>
                  <a:srgbClr val="222222"/>
                </a:solidFill>
                <a:effectLst/>
                <a:latin typeface="-apple-system"/>
              </a:rPr>
              <a:t>突变原发肿瘤的患者：</a:t>
            </a:r>
            <a:endParaRPr lang="en-US" altLang="zh-CN" b="1" i="0" dirty="0">
              <a:solidFill>
                <a:srgbClr val="222222"/>
              </a:solidFill>
              <a:effectLst/>
              <a:latin typeface="-apple-system"/>
            </a:endParaRPr>
          </a:p>
        </p:txBody>
      </p:sp>
    </p:spTree>
    <p:extLst>
      <p:ext uri="{BB962C8B-B14F-4D97-AF65-F5344CB8AC3E}">
        <p14:creationId xmlns:p14="http://schemas.microsoft.com/office/powerpoint/2010/main" val="947265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我们将重点关注这里的患者群体。正如前面提到的，根据</a:t>
            </a:r>
            <a:r>
              <a:rPr lang="en-US" altLang="zh-CN" b="0" i="0" dirty="0">
                <a:solidFill>
                  <a:srgbClr val="000000"/>
                </a:solidFill>
                <a:effectLst/>
                <a:latin typeface="PingFangSC-Regular"/>
              </a:rPr>
              <a:t>CT</a:t>
            </a:r>
            <a:r>
              <a:rPr lang="zh-CN" altLang="en-US" b="0" i="0" dirty="0">
                <a:solidFill>
                  <a:srgbClr val="000000"/>
                </a:solidFill>
                <a:effectLst/>
                <a:latin typeface="PingFangSC-Regular"/>
              </a:rPr>
              <a:t>或</a:t>
            </a:r>
            <a:r>
              <a:rPr lang="en-US" altLang="zh-CN" b="0" i="0" dirty="0">
                <a:solidFill>
                  <a:srgbClr val="000000"/>
                </a:solidFill>
                <a:effectLst/>
                <a:latin typeface="PingFangSC-Regular"/>
              </a:rPr>
              <a:t>MRI</a:t>
            </a:r>
            <a:r>
              <a:rPr lang="zh-CN" altLang="en-US" b="0" i="0" dirty="0">
                <a:solidFill>
                  <a:srgbClr val="000000"/>
                </a:solidFill>
                <a:effectLst/>
                <a:latin typeface="PingFangSC-Regular"/>
              </a:rPr>
              <a:t>，这些患者被资深的肝胆外科专家评估为是无法手术切除。</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患者对化疗的偏好主要是</a:t>
            </a:r>
            <a:r>
              <a:rPr lang="en-US" altLang="zh-CN" b="0" i="0" dirty="0">
                <a:solidFill>
                  <a:srgbClr val="000000"/>
                </a:solidFill>
                <a:effectLst/>
                <a:latin typeface="PingFangSC-Regular"/>
              </a:rPr>
              <a:t>FOLFOX</a:t>
            </a:r>
            <a:r>
              <a:rPr lang="zh-CN" altLang="en-US" b="0" i="0" dirty="0">
                <a:solidFill>
                  <a:srgbClr val="000000"/>
                </a:solidFill>
                <a:effectLst/>
                <a:latin typeface="PingFangSC-Regular"/>
              </a:rPr>
              <a:t>。</a:t>
            </a:r>
            <a:endParaRPr lang="zh-CN" altLang="en-US" dirty="0"/>
          </a:p>
        </p:txBody>
      </p:sp>
    </p:spTree>
    <p:extLst>
      <p:ext uri="{BB962C8B-B14F-4D97-AF65-F5344CB8AC3E}">
        <p14:creationId xmlns:p14="http://schemas.microsoft.com/office/powerpoint/2010/main" val="1616017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08977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那么，当遇到预后不良、右侧肿瘤、</a:t>
            </a:r>
            <a:r>
              <a:rPr lang="en-US" altLang="zh-CN" dirty="0"/>
              <a:t>BRAF</a:t>
            </a:r>
            <a:r>
              <a:rPr lang="zh-CN" altLang="en-US" dirty="0"/>
              <a:t>、</a:t>
            </a:r>
            <a:r>
              <a:rPr lang="en-US" altLang="zh-CN" dirty="0"/>
              <a:t>RAS </a:t>
            </a:r>
            <a:r>
              <a:rPr lang="zh-CN" altLang="en-US" dirty="0"/>
              <a:t>野生型的患者，我们有哪些选择？</a:t>
            </a:r>
            <a:endParaRPr lang="en-US" altLang="zh-CN"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 哪种化疗方案可以提供最佳的</a:t>
            </a:r>
            <a:r>
              <a:rPr lang="en-US" altLang="zh-CN" dirty="0"/>
              <a:t>PFS</a:t>
            </a:r>
            <a:r>
              <a:rPr lang="zh-CN" altLang="en-US" dirty="0"/>
              <a:t>，哪种方案更有可能提供更好的 </a:t>
            </a:r>
            <a:r>
              <a:rPr lang="en-US" altLang="zh-CN" dirty="0"/>
              <a:t>R0 </a:t>
            </a:r>
            <a:r>
              <a:rPr lang="zh-CN" altLang="en-US" dirty="0"/>
              <a:t>切除，哪种方法可以提高</a:t>
            </a:r>
            <a:r>
              <a:rPr lang="en-US" altLang="zh-CN" dirty="0"/>
              <a:t>OS</a:t>
            </a:r>
            <a:endParaRPr lang="zh-CN" altLang="en-US" dirty="0"/>
          </a:p>
          <a:p>
            <a:endParaRPr lang="zh-CN" altLang="en-US" dirty="0"/>
          </a:p>
        </p:txBody>
      </p:sp>
    </p:spTree>
    <p:extLst>
      <p:ext uri="{BB962C8B-B14F-4D97-AF65-F5344CB8AC3E}">
        <p14:creationId xmlns:p14="http://schemas.microsoft.com/office/powerpoint/2010/main" val="4106294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就我们所知，</a:t>
            </a:r>
            <a:r>
              <a:rPr lang="en-US" altLang="zh-CN" dirty="0"/>
              <a:t>EORTC 40983</a:t>
            </a:r>
            <a:r>
              <a:rPr lang="zh-CN" altLang="en-US" dirty="0"/>
              <a:t>研究未能证实，术前新辅助治疗能够改善</a:t>
            </a:r>
            <a:r>
              <a:rPr lang="en-US" altLang="zh-CN" dirty="0"/>
              <a:t>OS</a:t>
            </a:r>
            <a:r>
              <a:rPr lang="zh-CN" altLang="en-US" dirty="0"/>
              <a:t>。 </a:t>
            </a:r>
            <a:endParaRPr lang="en-US" altLang="zh-CN" dirty="0"/>
          </a:p>
          <a:p>
            <a:r>
              <a:rPr lang="en-US" altLang="zh-CN" dirty="0"/>
              <a:t>EPOC</a:t>
            </a:r>
            <a:r>
              <a:rPr lang="zh-CN" altLang="en-US" dirty="0"/>
              <a:t>研究证实西妥昔单抗未改善</a:t>
            </a:r>
            <a:r>
              <a:rPr lang="en-US" altLang="zh-CN" dirty="0"/>
              <a:t>mCRC</a:t>
            </a:r>
            <a:r>
              <a:rPr lang="zh-CN" altLang="en-US" dirty="0"/>
              <a:t>患者进展后生存。</a:t>
            </a:r>
            <a:endParaRPr lang="en-US" altLang="zh-CN"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altLang="zh-CN" b="0" i="0" dirty="0">
                <a:solidFill>
                  <a:srgbClr val="000000"/>
                </a:solidFill>
                <a:effectLst/>
                <a:latin typeface="Microsoft Yahei" panose="020B0503020204020204" pitchFamily="34" charset="-122"/>
                <a:ea typeface="Microsoft Yahei" panose="020B0503020204020204" pitchFamily="34" charset="-122"/>
              </a:rPr>
              <a:t>JCOG0603</a:t>
            </a:r>
            <a:r>
              <a:rPr lang="zh-CN" altLang="en-US" b="0" i="0" dirty="0">
                <a:solidFill>
                  <a:srgbClr val="000000"/>
                </a:solidFill>
                <a:effectLst/>
                <a:latin typeface="Microsoft Yahei" panose="020B0503020204020204" pitchFamily="34" charset="-122"/>
                <a:ea typeface="Microsoft Yahei" panose="020B0503020204020204" pitchFamily="34" charset="-122"/>
              </a:rPr>
              <a:t>研究结果，</a:t>
            </a:r>
            <a:r>
              <a:rPr lang="zh-CN" altLang="en-US" b="1" i="0" dirty="0">
                <a:solidFill>
                  <a:srgbClr val="333333"/>
                </a:solidFill>
                <a:effectLst/>
                <a:latin typeface="Microsoft Yahei" panose="020B0503020204020204" pitchFamily="34" charset="-122"/>
                <a:ea typeface="Microsoft Yahei" panose="020B0503020204020204" pitchFamily="34" charset="-122"/>
              </a:rPr>
              <a:t>结直肠癌肝转移术后辅助</a:t>
            </a:r>
            <a:r>
              <a:rPr lang="en-US" altLang="zh-CN" b="1" i="0" dirty="0">
                <a:solidFill>
                  <a:srgbClr val="333333"/>
                </a:solidFill>
                <a:effectLst/>
                <a:latin typeface="Microsoft Yahei" panose="020B0503020204020204" pitchFamily="34" charset="-122"/>
                <a:ea typeface="Microsoft Yahei" panose="020B0503020204020204" pitchFamily="34" charset="-122"/>
              </a:rPr>
              <a:t>mFOLFOX6</a:t>
            </a:r>
            <a:r>
              <a:rPr lang="zh-CN" altLang="en-US" b="1" i="0" dirty="0">
                <a:solidFill>
                  <a:srgbClr val="333333"/>
                </a:solidFill>
                <a:effectLst/>
                <a:latin typeface="Microsoft Yahei" panose="020B0503020204020204" pitchFamily="34" charset="-122"/>
                <a:ea typeface="Microsoft Yahei" panose="020B0503020204020204" pitchFamily="34" charset="-122"/>
              </a:rPr>
              <a:t>化疗并不获益。</a:t>
            </a:r>
            <a:endParaRPr lang="en-US" altLang="zh-CN" b="1" i="0" dirty="0">
              <a:solidFill>
                <a:srgbClr val="333333"/>
              </a:solidFill>
              <a:effectLst/>
              <a:latin typeface="Microsoft Yahei" panose="020B0503020204020204" pitchFamily="34" charset="-122"/>
              <a:ea typeface="Microsoft Yahei" panose="020B0503020204020204" pitchFamily="34" charset="-122"/>
            </a:endParaRPr>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此外，我们还进行了多项回顾性研究。</a:t>
            </a:r>
            <a:endParaRPr lang="en-US" altLang="zh-CN" dirty="0"/>
          </a:p>
          <a:p>
            <a:r>
              <a:rPr lang="zh-CN" altLang="en-US" dirty="0"/>
              <a:t>而对于不可切除的肝转移性结直肠癌，我们进行了两项针对 </a:t>
            </a:r>
            <a:r>
              <a:rPr lang="en-US" altLang="zh-CN" dirty="0"/>
              <a:t>FOLFOXIRI </a:t>
            </a:r>
            <a:r>
              <a:rPr lang="zh-CN" altLang="en-US" dirty="0"/>
              <a:t>的试验</a:t>
            </a:r>
          </a:p>
        </p:txBody>
      </p:sp>
    </p:spTree>
    <p:extLst>
      <p:ext uri="{BB962C8B-B14F-4D97-AF65-F5344CB8AC3E}">
        <p14:creationId xmlns:p14="http://schemas.microsoft.com/office/powerpoint/2010/main" val="3910259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这是一项大规模的研究，它对</a:t>
            </a:r>
            <a:r>
              <a:rPr lang="en-US" altLang="zh-CN" b="0" i="0" dirty="0">
                <a:solidFill>
                  <a:srgbClr val="000000"/>
                </a:solidFill>
                <a:effectLst/>
                <a:latin typeface="PingFangSC-Regular"/>
              </a:rPr>
              <a:t>762</a:t>
            </a:r>
            <a:r>
              <a:rPr lang="zh-CN" altLang="en-US" b="0" i="0" dirty="0">
                <a:solidFill>
                  <a:srgbClr val="000000"/>
                </a:solidFill>
                <a:effectLst/>
                <a:latin typeface="PingFangSC-Regular"/>
              </a:rPr>
              <a:t>名患者进行了回顾性分析。</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并且对患者进行</a:t>
            </a:r>
            <a:r>
              <a:rPr lang="en-US" altLang="zh-CN" b="0" i="0" dirty="0">
                <a:solidFill>
                  <a:srgbClr val="000000"/>
                </a:solidFill>
                <a:effectLst/>
                <a:latin typeface="PingFangSC-Regular"/>
              </a:rPr>
              <a:t>RAS</a:t>
            </a:r>
            <a:r>
              <a:rPr lang="zh-CN" altLang="en-US" b="0" i="0" dirty="0">
                <a:solidFill>
                  <a:srgbClr val="000000"/>
                </a:solidFill>
                <a:effectLst/>
                <a:latin typeface="PingFangSC-Regular"/>
              </a:rPr>
              <a:t>分析。研究表明，左侧结肠癌及</a:t>
            </a:r>
            <a:r>
              <a:rPr lang="en-US" altLang="zh-CN" b="0" i="0" dirty="0">
                <a:solidFill>
                  <a:srgbClr val="000000"/>
                </a:solidFill>
                <a:effectLst/>
                <a:latin typeface="PingFangSC-Regular"/>
              </a:rPr>
              <a:t>RAS</a:t>
            </a:r>
            <a:r>
              <a:rPr lang="zh-CN" altLang="en-US" b="0" i="0" dirty="0">
                <a:solidFill>
                  <a:srgbClr val="000000"/>
                </a:solidFill>
                <a:effectLst/>
                <a:latin typeface="PingFangSC-Regular"/>
              </a:rPr>
              <a:t>野生型肿瘤预后较好。</a:t>
            </a:r>
            <a:endParaRPr lang="zh-CN" altLang="en-US" dirty="0"/>
          </a:p>
        </p:txBody>
      </p:sp>
    </p:spTree>
    <p:extLst>
      <p:ext uri="{BB962C8B-B14F-4D97-AF65-F5344CB8AC3E}">
        <p14:creationId xmlns:p14="http://schemas.microsoft.com/office/powerpoint/2010/main" val="188027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latin typeface="PingFangSC-Regular"/>
              </a:rPr>
              <a:t>Olivia</a:t>
            </a:r>
            <a:r>
              <a:rPr lang="zh-CN" altLang="en-US" b="0" i="0" dirty="0">
                <a:solidFill>
                  <a:srgbClr val="000000"/>
                </a:solidFill>
                <a:effectLst/>
                <a:latin typeface="PingFangSC-Regular"/>
              </a:rPr>
              <a:t>试验是针对不能切除的肝</a:t>
            </a:r>
            <a:r>
              <a:rPr lang="en-US" altLang="zh-CN" b="0" i="0" dirty="0">
                <a:solidFill>
                  <a:srgbClr val="000000"/>
                </a:solidFill>
                <a:effectLst/>
                <a:latin typeface="PingFangSC-Regular"/>
              </a:rPr>
              <a:t>M CRC</a:t>
            </a:r>
            <a:r>
              <a:rPr lang="zh-CN" altLang="en-US" b="0" i="0" dirty="0">
                <a:solidFill>
                  <a:srgbClr val="000000"/>
                </a:solidFill>
                <a:effectLst/>
                <a:latin typeface="PingFangSC-Regular"/>
              </a:rPr>
              <a:t>患者，它表明</a:t>
            </a:r>
            <a:r>
              <a:rPr lang="en-US" altLang="zh-CN" b="0" i="0" dirty="0">
                <a:solidFill>
                  <a:srgbClr val="000000"/>
                </a:solidFill>
                <a:effectLst/>
                <a:latin typeface="PingFangSC-Regular"/>
              </a:rPr>
              <a:t>FOLFOXIRI</a:t>
            </a:r>
            <a:r>
              <a:rPr lang="zh-CN" altLang="en-US" b="0" i="0" dirty="0">
                <a:solidFill>
                  <a:srgbClr val="000000"/>
                </a:solidFill>
                <a:effectLst/>
                <a:latin typeface="PingFangSC-Regular"/>
              </a:rPr>
              <a:t>在总体切除率、</a:t>
            </a:r>
            <a:r>
              <a:rPr lang="en-US" altLang="zh-CN" b="0" i="0" dirty="0">
                <a:solidFill>
                  <a:srgbClr val="000000"/>
                </a:solidFill>
                <a:effectLst/>
                <a:latin typeface="PingFangSC-Regular"/>
              </a:rPr>
              <a:t>R0</a:t>
            </a:r>
            <a:r>
              <a:rPr lang="zh-CN" altLang="en-US" b="0" i="0" dirty="0">
                <a:solidFill>
                  <a:srgbClr val="000000"/>
                </a:solidFill>
                <a:effectLst/>
                <a:latin typeface="PingFangSC-Regular"/>
              </a:rPr>
              <a:t>切除和</a:t>
            </a:r>
            <a:r>
              <a:rPr lang="en-US" altLang="zh-CN" b="0" i="0" dirty="0">
                <a:solidFill>
                  <a:srgbClr val="000000"/>
                </a:solidFill>
                <a:effectLst/>
                <a:latin typeface="PingFangSC-Regular"/>
              </a:rPr>
              <a:t>PFS</a:t>
            </a:r>
            <a:r>
              <a:rPr lang="zh-CN" altLang="en-US" b="0" i="0" dirty="0">
                <a:solidFill>
                  <a:srgbClr val="000000"/>
                </a:solidFill>
                <a:effectLst/>
                <a:latin typeface="PingFangSC-Regular"/>
              </a:rPr>
              <a:t>方面都有改善。不过，这是一项小规模的研究。</a:t>
            </a:r>
            <a:endParaRPr lang="zh-CN" altLang="en-US" dirty="0"/>
          </a:p>
        </p:txBody>
      </p:sp>
    </p:spTree>
    <p:extLst>
      <p:ext uri="{BB962C8B-B14F-4D97-AF65-F5344CB8AC3E}">
        <p14:creationId xmlns:p14="http://schemas.microsoft.com/office/powerpoint/2010/main" val="1674600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然后是</a:t>
            </a:r>
            <a:r>
              <a:rPr lang="en-US" altLang="zh-CN" b="0" i="0" dirty="0">
                <a:solidFill>
                  <a:srgbClr val="000000"/>
                </a:solidFill>
                <a:effectLst/>
                <a:latin typeface="PingFangSC-Regular"/>
              </a:rPr>
              <a:t>Charta</a:t>
            </a:r>
            <a:r>
              <a:rPr lang="zh-CN" altLang="en-US" b="0" i="0" dirty="0">
                <a:solidFill>
                  <a:srgbClr val="000000"/>
                </a:solidFill>
                <a:effectLst/>
                <a:latin typeface="PingFangSC-Regular"/>
              </a:rPr>
              <a:t>试验，该研究已中位随访</a:t>
            </a:r>
            <a:r>
              <a:rPr lang="en-US" altLang="zh-CN" b="0" i="0" dirty="0">
                <a:solidFill>
                  <a:srgbClr val="000000"/>
                </a:solidFill>
                <a:effectLst/>
                <a:latin typeface="PingFangSC-Regular"/>
              </a:rPr>
              <a:t>57</a:t>
            </a:r>
            <a:r>
              <a:rPr lang="zh-CN" altLang="en-US" b="0" i="0" dirty="0">
                <a:solidFill>
                  <a:srgbClr val="000000"/>
                </a:solidFill>
                <a:effectLst/>
                <a:latin typeface="PingFangSC-Regular"/>
              </a:rPr>
              <a:t>个月，研究结果尚未发表，但相信应该很快就会发表。</a:t>
            </a:r>
            <a:endParaRPr lang="zh-CN" altLang="en-US" dirty="0"/>
          </a:p>
        </p:txBody>
      </p:sp>
    </p:spTree>
    <p:extLst>
      <p:ext uri="{BB962C8B-B14F-4D97-AF65-F5344CB8AC3E}">
        <p14:creationId xmlns:p14="http://schemas.microsoft.com/office/powerpoint/2010/main" val="2994400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我们在此前的会议中看到了这个荟萃分析。 它表明 </a:t>
            </a:r>
            <a:r>
              <a:rPr lang="en-US" altLang="zh-CN" dirty="0"/>
              <a:t>FOLFOXIRI </a:t>
            </a:r>
            <a:r>
              <a:rPr lang="zh-CN" altLang="en-US" dirty="0"/>
              <a:t>对右侧、左侧结肠癌、直肠癌，</a:t>
            </a:r>
            <a:r>
              <a:rPr lang="en-US" altLang="zh-CN" dirty="0"/>
              <a:t>RAS-BRAF</a:t>
            </a:r>
            <a:r>
              <a:rPr lang="zh-CN" altLang="en-US" dirty="0"/>
              <a:t>野生型、</a:t>
            </a:r>
            <a:r>
              <a:rPr lang="en-US" altLang="zh-CN" dirty="0"/>
              <a:t>RAS</a:t>
            </a:r>
            <a:r>
              <a:rPr lang="zh-CN" altLang="en-US" dirty="0"/>
              <a:t>突变等群体有获益，不包括 </a:t>
            </a:r>
            <a:r>
              <a:rPr lang="en-US" altLang="zh-CN" dirty="0"/>
              <a:t>BRAF </a:t>
            </a:r>
            <a:r>
              <a:rPr lang="zh-CN" altLang="en-US" dirty="0"/>
              <a:t>突变的患者。</a:t>
            </a:r>
          </a:p>
        </p:txBody>
      </p:sp>
    </p:spTree>
    <p:extLst>
      <p:ext uri="{BB962C8B-B14F-4D97-AF65-F5344CB8AC3E}">
        <p14:creationId xmlns:p14="http://schemas.microsoft.com/office/powerpoint/2010/main" val="1941709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同样重要的是，在</a:t>
            </a:r>
            <a:r>
              <a:rPr lang="en-US" altLang="zh-CN" dirty="0"/>
              <a:t>20</a:t>
            </a:r>
            <a:r>
              <a:rPr lang="zh-CN" altLang="en-US" dirty="0"/>
              <a:t>年的时间里，对于转移性或无法手术切除的患者。五年</a:t>
            </a:r>
            <a:r>
              <a:rPr lang="en-US" altLang="zh-CN" dirty="0"/>
              <a:t>OS</a:t>
            </a:r>
            <a:r>
              <a:rPr lang="zh-CN" altLang="en-US" dirty="0"/>
              <a:t>只增加了</a:t>
            </a:r>
            <a:r>
              <a:rPr lang="en-US" altLang="zh-CN" dirty="0"/>
              <a:t>6%</a:t>
            </a:r>
            <a:r>
              <a:rPr lang="zh-CN" altLang="en-US" dirty="0"/>
              <a:t>，</a:t>
            </a:r>
          </a:p>
          <a:p>
            <a:endParaRPr lang="zh-CN" altLang="en-US" dirty="0"/>
          </a:p>
        </p:txBody>
      </p:sp>
    </p:spTree>
    <p:extLst>
      <p:ext uri="{BB962C8B-B14F-4D97-AF65-F5344CB8AC3E}">
        <p14:creationId xmlns:p14="http://schemas.microsoft.com/office/powerpoint/2010/main" val="1785423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这张表格表明</a:t>
            </a:r>
            <a:r>
              <a:rPr lang="en-US" altLang="zh-CN" b="0" i="0" dirty="0">
                <a:solidFill>
                  <a:srgbClr val="000000"/>
                </a:solidFill>
                <a:effectLst/>
                <a:latin typeface="PingFangSC-Regular"/>
              </a:rPr>
              <a:t>CAIRO5</a:t>
            </a:r>
            <a:r>
              <a:rPr lang="zh-CN" altLang="en-US" b="0" i="0" dirty="0">
                <a:solidFill>
                  <a:srgbClr val="000000"/>
                </a:solidFill>
                <a:effectLst/>
                <a:latin typeface="PingFangSC-Regular"/>
              </a:rPr>
              <a:t>研究的两组患者人口学特征相对均衡。</a:t>
            </a:r>
            <a:endParaRPr lang="en-US" altLang="zh-CN" b="0" i="0" dirty="0">
              <a:solidFill>
                <a:srgbClr val="000000"/>
              </a:solidFill>
              <a:effectLst/>
              <a:latin typeface="PingFangSC-Regular"/>
            </a:endParaRPr>
          </a:p>
        </p:txBody>
      </p:sp>
    </p:spTree>
    <p:extLst>
      <p:ext uri="{BB962C8B-B14F-4D97-AF65-F5344CB8AC3E}">
        <p14:creationId xmlns:p14="http://schemas.microsoft.com/office/powerpoint/2010/main" val="2640015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b="0" i="0" dirty="0">
                <a:solidFill>
                  <a:srgbClr val="000000"/>
                </a:solidFill>
                <a:effectLst/>
                <a:latin typeface="PingFangSC-Regular"/>
              </a:rPr>
              <a:t>在</a:t>
            </a:r>
            <a:r>
              <a:rPr lang="en-US" altLang="zh-CN" b="0" i="0" dirty="0">
                <a:solidFill>
                  <a:srgbClr val="000000"/>
                </a:solidFill>
                <a:effectLst/>
                <a:latin typeface="PingFangSC-Regular"/>
              </a:rPr>
              <a:t>PFS</a:t>
            </a:r>
            <a:r>
              <a:rPr lang="zh-CN" altLang="en-US" b="0" i="0" dirty="0">
                <a:solidFill>
                  <a:srgbClr val="000000"/>
                </a:solidFill>
                <a:effectLst/>
                <a:latin typeface="PingFangSC-Regular"/>
              </a:rPr>
              <a:t>方面，这是一项</a:t>
            </a:r>
            <a:r>
              <a:rPr lang="en-US" altLang="zh-CN" b="0" i="0" dirty="0">
                <a:solidFill>
                  <a:srgbClr val="000000"/>
                </a:solidFill>
                <a:effectLst/>
                <a:latin typeface="PingFangSC-Regular"/>
              </a:rPr>
              <a:t>FOLFOXIRI</a:t>
            </a:r>
            <a:r>
              <a:rPr lang="zh-CN" altLang="en-US" b="0" i="0" dirty="0">
                <a:solidFill>
                  <a:srgbClr val="000000"/>
                </a:solidFill>
                <a:effectLst/>
                <a:latin typeface="PingFangSC-Regular"/>
              </a:rPr>
              <a:t>的阳性研究，研究进行了长期的随访。</a:t>
            </a:r>
            <a:endParaRPr lang="en-US" altLang="zh-CN" b="0" i="0" dirty="0">
              <a:solidFill>
                <a:srgbClr val="000000"/>
              </a:solidFill>
              <a:effectLst/>
              <a:latin typeface="PingFangSC-Regular"/>
            </a:endParaRPr>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b="0" i="0" dirty="0">
                <a:solidFill>
                  <a:srgbClr val="000000"/>
                </a:solidFill>
                <a:effectLst/>
                <a:latin typeface="PingFangSC-Regular"/>
              </a:rPr>
              <a:t>至于转移性肝病灶切除，我们知道</a:t>
            </a:r>
            <a:r>
              <a:rPr lang="en-US" altLang="zh-CN" b="0" i="0" dirty="0">
                <a:solidFill>
                  <a:srgbClr val="000000"/>
                </a:solidFill>
                <a:effectLst/>
                <a:latin typeface="PingFangSC-Regular"/>
              </a:rPr>
              <a:t>FOLFOXIRI</a:t>
            </a:r>
            <a:r>
              <a:rPr lang="zh-CN" altLang="en-US" b="0" i="0" dirty="0">
                <a:solidFill>
                  <a:srgbClr val="000000"/>
                </a:solidFill>
                <a:effectLst/>
                <a:latin typeface="PingFangSC-Regular"/>
              </a:rPr>
              <a:t>的使用改善了</a:t>
            </a:r>
            <a:r>
              <a:rPr lang="en-US" altLang="zh-CN" b="0" i="0" dirty="0">
                <a:solidFill>
                  <a:srgbClr val="000000"/>
                </a:solidFill>
                <a:effectLst/>
                <a:latin typeface="PingFangSC-Regular"/>
              </a:rPr>
              <a:t>R0</a:t>
            </a:r>
            <a:r>
              <a:rPr lang="zh-CN" altLang="en-US" b="0" i="0" dirty="0">
                <a:solidFill>
                  <a:srgbClr val="000000"/>
                </a:solidFill>
                <a:effectLst/>
                <a:latin typeface="PingFangSC-Regular"/>
              </a:rPr>
              <a:t>切除和消融的效果。</a:t>
            </a:r>
            <a:endParaRPr lang="zh-CN" altLang="en-US" dirty="0"/>
          </a:p>
          <a:p>
            <a:endParaRPr lang="en-US" altLang="zh-CN" dirty="0"/>
          </a:p>
          <a:p>
            <a:r>
              <a:rPr lang="zh-CN" altLang="en-US" dirty="0"/>
              <a:t>对于那些接受了原发灶切除的患者，最好在适当的情况下对肝脏转移灶进行干预，研究显示该组患者可获益。</a:t>
            </a:r>
          </a:p>
        </p:txBody>
      </p:sp>
    </p:spTree>
    <p:extLst>
      <p:ext uri="{BB962C8B-B14F-4D97-AF65-F5344CB8AC3E}">
        <p14:creationId xmlns:p14="http://schemas.microsoft.com/office/powerpoint/2010/main" val="281096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74181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总而言之，</a:t>
            </a:r>
            <a:r>
              <a:rPr lang="en-US" altLang="zh-CN" dirty="0"/>
              <a:t>FOLFOXIRI </a:t>
            </a:r>
            <a:r>
              <a:rPr lang="zh-CN" altLang="en-US" dirty="0"/>
              <a:t>和贝伐单抗提高了</a:t>
            </a:r>
            <a:r>
              <a:rPr lang="en-US" altLang="zh-CN" dirty="0"/>
              <a:t>PFS</a:t>
            </a:r>
            <a:r>
              <a:rPr lang="zh-CN" altLang="en-US" dirty="0"/>
              <a:t>、</a:t>
            </a:r>
            <a:r>
              <a:rPr lang="en-US" altLang="zh-CN" dirty="0"/>
              <a:t>R0 </a:t>
            </a:r>
            <a:r>
              <a:rPr lang="zh-CN" altLang="en-US" dirty="0"/>
              <a:t>切除和消融的反应。</a:t>
            </a:r>
          </a:p>
        </p:txBody>
      </p:sp>
    </p:spTree>
    <p:extLst>
      <p:ext uri="{BB962C8B-B14F-4D97-AF65-F5344CB8AC3E}">
        <p14:creationId xmlns:p14="http://schemas.microsoft.com/office/powerpoint/2010/main" val="1800243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这是这项研究需要关注的几个重点。</a:t>
            </a:r>
            <a:endParaRPr lang="en-US" altLang="zh-CN" dirty="0"/>
          </a:p>
          <a:p>
            <a:r>
              <a:rPr lang="zh-CN" altLang="en-US" dirty="0"/>
              <a:t> 研究有几个变量，右侧肿瘤、</a:t>
            </a:r>
            <a:r>
              <a:rPr lang="en-US" altLang="zh-CN" dirty="0"/>
              <a:t>RAS </a:t>
            </a:r>
            <a:r>
              <a:rPr lang="zh-CN" altLang="en-US" dirty="0"/>
              <a:t>突变和</a:t>
            </a:r>
            <a:r>
              <a:rPr lang="en-US" altLang="zh-CN" dirty="0"/>
              <a:t>/</a:t>
            </a:r>
            <a:r>
              <a:rPr lang="zh-CN" altLang="en-US" dirty="0"/>
              <a:t>或 </a:t>
            </a:r>
            <a:r>
              <a:rPr lang="en-US" altLang="zh-CN" dirty="0"/>
              <a:t>BRAF </a:t>
            </a:r>
            <a:r>
              <a:rPr lang="zh-CN" altLang="en-US" dirty="0"/>
              <a:t>突变。 </a:t>
            </a:r>
          </a:p>
          <a:p>
            <a:r>
              <a:rPr lang="zh-CN" altLang="en-US" dirty="0"/>
              <a:t>如前所述，这几个因素没有显着的相互作用，</a:t>
            </a:r>
            <a:endParaRPr lang="en-US" altLang="zh-CN" dirty="0"/>
          </a:p>
          <a:p>
            <a:r>
              <a:rPr lang="zh-CN" altLang="en-US" dirty="0"/>
              <a:t>但尚不清楚肿瘤偏向性是否是 </a:t>
            </a:r>
            <a:r>
              <a:rPr lang="en-US" altLang="zh-CN" dirty="0"/>
              <a:t>RAS </a:t>
            </a:r>
            <a:r>
              <a:rPr lang="zh-CN" altLang="en-US" dirty="0"/>
              <a:t>突变的独立因素。 </a:t>
            </a:r>
            <a:endParaRPr lang="en-US" altLang="zh-CN" dirty="0"/>
          </a:p>
          <a:p>
            <a:r>
              <a:rPr lang="zh-CN" altLang="en-US" dirty="0"/>
              <a:t>也不清楚是否排除了 </a:t>
            </a:r>
            <a:r>
              <a:rPr lang="en-US" altLang="zh-CN" dirty="0"/>
              <a:t>MSI-H </a:t>
            </a:r>
            <a:r>
              <a:rPr lang="zh-CN" altLang="en-US" dirty="0"/>
              <a:t>的患者。 </a:t>
            </a:r>
            <a:endParaRPr lang="en-US" altLang="zh-CN" dirty="0"/>
          </a:p>
          <a:p>
            <a:r>
              <a:rPr lang="zh-CN" altLang="en-US" dirty="0"/>
              <a:t>对照组的大多数患者选择 </a:t>
            </a:r>
            <a:r>
              <a:rPr lang="en-US" altLang="zh-CN" dirty="0"/>
              <a:t>FOLFOX </a:t>
            </a:r>
            <a:r>
              <a:rPr lang="zh-CN" altLang="en-US" dirty="0"/>
              <a:t>方案化疗，比例超过 </a:t>
            </a:r>
            <a:r>
              <a:rPr lang="en-US" altLang="zh-CN" dirty="0"/>
              <a:t>90%</a:t>
            </a:r>
            <a:r>
              <a:rPr lang="zh-CN" altLang="en-US" dirty="0"/>
              <a:t>。 而 </a:t>
            </a:r>
            <a:r>
              <a:rPr lang="en-US" altLang="zh-CN" dirty="0"/>
              <a:t>CAIRO5 </a:t>
            </a:r>
            <a:r>
              <a:rPr lang="zh-CN" altLang="en-US" dirty="0"/>
              <a:t>的最新分析，显示两组患者术后并发症没有区别，先前的数据表明 </a:t>
            </a:r>
            <a:r>
              <a:rPr lang="en-US" altLang="zh-CN" dirty="0"/>
              <a:t>FOLFOXIRI </a:t>
            </a:r>
            <a:r>
              <a:rPr lang="zh-CN" altLang="en-US" dirty="0"/>
              <a:t>术后并发症增加。</a:t>
            </a:r>
          </a:p>
          <a:p>
            <a:endParaRPr lang="en-US" altLang="zh-CN" dirty="0"/>
          </a:p>
        </p:txBody>
      </p:sp>
    </p:spTree>
    <p:extLst>
      <p:ext uri="{BB962C8B-B14F-4D97-AF65-F5344CB8AC3E}">
        <p14:creationId xmlns:p14="http://schemas.microsoft.com/office/powerpoint/2010/main" val="4137779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该研究肝脏专家小组的中央审查值得称赞，鼓励我们的肿瘤委员会使用多学科管理。</a:t>
            </a:r>
            <a:endParaRPr lang="en-US" altLang="zh-CN" dirty="0"/>
          </a:p>
          <a:p>
            <a:r>
              <a:rPr lang="zh-CN" altLang="en-US" dirty="0"/>
              <a:t> 但是，对于结直肠癌肝转移的患者，如何提高</a:t>
            </a:r>
            <a:r>
              <a:rPr lang="en-US" altLang="zh-CN" dirty="0"/>
              <a:t>PFS</a:t>
            </a:r>
            <a:r>
              <a:rPr lang="zh-CN" altLang="en-US" dirty="0"/>
              <a:t>？ </a:t>
            </a:r>
            <a:endParaRPr lang="en-US" altLang="zh-CN" dirty="0"/>
          </a:p>
          <a:p>
            <a:r>
              <a:rPr lang="zh-CN" altLang="en-US" dirty="0"/>
              <a:t>这些患者同样有肝外转移的风险，以往的数据表明：</a:t>
            </a:r>
            <a:endParaRPr lang="en-US" altLang="zh-CN" dirty="0"/>
          </a:p>
          <a:p>
            <a:r>
              <a:rPr lang="zh-CN" altLang="en-US" dirty="0"/>
              <a:t>右侧结肠癌腹膜转移风险增加。</a:t>
            </a:r>
            <a:endParaRPr lang="en-US" altLang="zh-CN"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而这个研究</a:t>
            </a:r>
            <a:r>
              <a:rPr lang="en-US" altLang="zh-CN" dirty="0"/>
              <a:t>OS</a:t>
            </a:r>
            <a:r>
              <a:rPr lang="zh-CN" altLang="en-US" dirty="0"/>
              <a:t>的最终数据还不成熟，与</a:t>
            </a:r>
            <a:r>
              <a:rPr lang="en-US" altLang="zh-CN" dirty="0" err="1"/>
              <a:t>ct</a:t>
            </a:r>
            <a:r>
              <a:rPr lang="en-US" altLang="zh-CN" dirty="0"/>
              <a:t> DNA </a:t>
            </a:r>
            <a:r>
              <a:rPr lang="zh-CN" altLang="en-US" dirty="0"/>
              <a:t>的相关性也有待确定。 </a:t>
            </a:r>
            <a:endParaRPr lang="en-US" altLang="zh-CN" dirty="0"/>
          </a:p>
          <a:p>
            <a:endParaRPr lang="zh-CN" altLang="en-US" dirty="0"/>
          </a:p>
        </p:txBody>
      </p:sp>
    </p:spTree>
    <p:extLst>
      <p:ext uri="{BB962C8B-B14F-4D97-AF65-F5344CB8AC3E}">
        <p14:creationId xmlns:p14="http://schemas.microsoft.com/office/powerpoint/2010/main" val="3274964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最后但同样重要的是，肛门癌。 肛门癌的发病率每年都在上升，这一点非常重要。 不幸的是，患者会出现复发或转移，我们需要找到治疗方案。</a:t>
            </a:r>
          </a:p>
        </p:txBody>
      </p:sp>
    </p:spTree>
    <p:extLst>
      <p:ext uri="{BB962C8B-B14F-4D97-AF65-F5344CB8AC3E}">
        <p14:creationId xmlns:p14="http://schemas.microsoft.com/office/powerpoint/2010/main" val="1613295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幻灯片上展示了在先前治疗的肛门鳞状细胞癌患者中具有免疫检查点抑制剂治疗的数据。</a:t>
            </a:r>
            <a:r>
              <a:rPr lang="en-US" altLang="zh-CN" b="0" i="0" dirty="0">
                <a:solidFill>
                  <a:srgbClr val="000000"/>
                </a:solidFill>
                <a:effectLst/>
                <a:latin typeface="PingFangSC-Regular"/>
              </a:rPr>
              <a:t>Nivolumab</a:t>
            </a:r>
            <a:r>
              <a:rPr lang="zh-CN" altLang="en-US" b="0" i="0" dirty="0">
                <a:solidFill>
                  <a:srgbClr val="000000"/>
                </a:solidFill>
                <a:effectLst/>
                <a:latin typeface="PingFangSC-Regular"/>
              </a:rPr>
              <a:t>、</a:t>
            </a:r>
            <a:r>
              <a:rPr lang="en-US" altLang="zh-CN" b="0" i="0" dirty="0">
                <a:solidFill>
                  <a:srgbClr val="000000"/>
                </a:solidFill>
                <a:effectLst/>
                <a:latin typeface="PingFangSC-Regular"/>
              </a:rPr>
              <a:t>pembrolizumab</a:t>
            </a:r>
            <a:r>
              <a:rPr lang="zh-CN" altLang="en-US" b="0" i="0" dirty="0">
                <a:solidFill>
                  <a:srgbClr val="000000"/>
                </a:solidFill>
                <a:effectLst/>
                <a:latin typeface="PingFangSC-Regular"/>
              </a:rPr>
              <a:t>、</a:t>
            </a:r>
            <a:r>
              <a:rPr lang="zh-CN" altLang="en-US" b="0" i="0"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瑞弗利单抗</a:t>
            </a:r>
            <a:r>
              <a:rPr lang="zh-CN" altLang="en-US" b="0" i="0" dirty="0">
                <a:solidFill>
                  <a:srgbClr val="000000"/>
                </a:solidFill>
                <a:effectLst/>
                <a:latin typeface="PingFangSC-Regular"/>
              </a:rPr>
              <a:t>的有效率均在</a:t>
            </a:r>
            <a:r>
              <a:rPr lang="en-US" altLang="zh-CN" b="0" i="0" dirty="0">
                <a:solidFill>
                  <a:srgbClr val="000000"/>
                </a:solidFill>
                <a:effectLst/>
                <a:latin typeface="PingFangSC-Regular"/>
              </a:rPr>
              <a:t>11%</a:t>
            </a:r>
            <a:r>
              <a:rPr lang="zh-CN" altLang="en-US" b="0" i="0" dirty="0">
                <a:solidFill>
                  <a:srgbClr val="000000"/>
                </a:solidFill>
                <a:effectLst/>
                <a:latin typeface="PingFangSC-Regular"/>
              </a:rPr>
              <a:t>至</a:t>
            </a:r>
            <a:r>
              <a:rPr lang="en-US" altLang="zh-CN" b="0" i="0" dirty="0">
                <a:solidFill>
                  <a:srgbClr val="000000"/>
                </a:solidFill>
                <a:effectLst/>
                <a:latin typeface="PingFangSC-Regular"/>
              </a:rPr>
              <a:t>24%</a:t>
            </a:r>
            <a:r>
              <a:rPr lang="zh-CN" altLang="en-US" b="0" i="0" dirty="0">
                <a:solidFill>
                  <a:srgbClr val="000000"/>
                </a:solidFill>
                <a:effectLst/>
                <a:latin typeface="PingFangSC-Regular"/>
              </a:rPr>
              <a:t>之间。尽管，这些是以前报道过的</a:t>
            </a:r>
            <a:r>
              <a:rPr lang="en-US" altLang="zh-CN" b="0" i="0" dirty="0">
                <a:solidFill>
                  <a:srgbClr val="000000"/>
                </a:solidFill>
                <a:effectLst/>
                <a:latin typeface="PingFangSC-Regular"/>
              </a:rPr>
              <a:t>II</a:t>
            </a:r>
            <a:r>
              <a:rPr lang="zh-CN" altLang="en-US" b="0" i="0" dirty="0">
                <a:solidFill>
                  <a:srgbClr val="000000"/>
                </a:solidFill>
                <a:effectLst/>
                <a:latin typeface="PingFangSC-Regular"/>
              </a:rPr>
              <a:t>期研究。</a:t>
            </a:r>
            <a:endParaRPr lang="zh-CN" altLang="en-US" dirty="0"/>
          </a:p>
        </p:txBody>
      </p:sp>
    </p:spTree>
    <p:extLst>
      <p:ext uri="{BB962C8B-B14F-4D97-AF65-F5344CB8AC3E}">
        <p14:creationId xmlns:p14="http://schemas.microsoft.com/office/powerpoint/2010/main" val="1632122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EA2133 </a:t>
            </a:r>
            <a:r>
              <a:rPr lang="zh-CN" altLang="en-US" dirty="0"/>
              <a:t>是一项随机 </a:t>
            </a:r>
            <a:r>
              <a:rPr lang="en-US" altLang="zh-CN" dirty="0"/>
              <a:t>II </a:t>
            </a:r>
            <a:r>
              <a:rPr lang="zh-CN" altLang="en-US" dirty="0"/>
              <a:t>期研究，这是一项全球范围内进行的研究，这张表格方便我们直接比较</a:t>
            </a:r>
            <a:r>
              <a:rPr lang="en-US" altLang="zh-CN" dirty="0"/>
              <a:t>EA2133</a:t>
            </a:r>
            <a:r>
              <a:rPr lang="zh-CN" altLang="en-US" dirty="0"/>
              <a:t>和</a:t>
            </a:r>
            <a:r>
              <a:rPr lang="en-US" altLang="zh-CN" dirty="0"/>
              <a:t>EPITOPES</a:t>
            </a:r>
            <a:r>
              <a:rPr lang="zh-CN" altLang="en-US" dirty="0"/>
              <a:t>的研究数据。如图所示，</a:t>
            </a:r>
            <a:r>
              <a:rPr lang="en-US" altLang="zh-CN" dirty="0"/>
              <a:t>EA2133</a:t>
            </a:r>
            <a:r>
              <a:rPr lang="zh-CN" altLang="en-US" dirty="0"/>
              <a:t>主要终点是</a:t>
            </a:r>
            <a:r>
              <a:rPr lang="en-US" altLang="zh-CN" dirty="0"/>
              <a:t>RR</a:t>
            </a:r>
            <a:r>
              <a:rPr lang="zh-CN" altLang="en-US" dirty="0"/>
              <a:t>率，而</a:t>
            </a:r>
            <a:r>
              <a:rPr lang="en-US" altLang="zh-CN" dirty="0"/>
              <a:t>EPITOPES</a:t>
            </a:r>
            <a:r>
              <a:rPr lang="zh-CN" altLang="en-US" dirty="0"/>
              <a:t>是一项在法国进行的研究，主要终点为</a:t>
            </a:r>
            <a:r>
              <a:rPr lang="en-US" altLang="zh-CN" dirty="0"/>
              <a:t>12 </a:t>
            </a:r>
            <a:r>
              <a:rPr lang="zh-CN" altLang="en-US" dirty="0"/>
              <a:t>个月的</a:t>
            </a:r>
            <a:r>
              <a:rPr lang="en-US" altLang="zh-CN" dirty="0"/>
              <a:t>PFS</a:t>
            </a:r>
            <a:r>
              <a:rPr lang="zh-CN" altLang="en-US" dirty="0"/>
              <a:t>。 </a:t>
            </a:r>
            <a:r>
              <a:rPr lang="en-US" altLang="zh-CN" dirty="0"/>
              <a:t>EPITOPES</a:t>
            </a:r>
            <a:r>
              <a:rPr lang="zh-CN" altLang="en-US" dirty="0"/>
              <a:t>研究中</a:t>
            </a:r>
            <a:r>
              <a:rPr lang="en-US" altLang="zh-CN" dirty="0"/>
              <a:t>30 </a:t>
            </a:r>
            <a:r>
              <a:rPr lang="zh-CN" altLang="en-US" dirty="0"/>
              <a:t>名患者接受了改良的 </a:t>
            </a:r>
            <a:r>
              <a:rPr lang="en-US" altLang="zh-CN" dirty="0"/>
              <a:t>DCF </a:t>
            </a:r>
            <a:r>
              <a:rPr lang="zh-CN" altLang="en-US" dirty="0"/>
              <a:t>剂量。 在法国，改良 </a:t>
            </a:r>
            <a:r>
              <a:rPr lang="en-US" altLang="zh-CN" dirty="0"/>
              <a:t>DCF </a:t>
            </a:r>
            <a:r>
              <a:rPr lang="zh-CN" altLang="en-US" dirty="0"/>
              <a:t>方案是治疗标准，而在法国以外的其他大部分地区，则采用的是采用卡铂联合紫杉醇周方案。</a:t>
            </a:r>
          </a:p>
        </p:txBody>
      </p:sp>
    </p:spTree>
    <p:extLst>
      <p:ext uri="{BB962C8B-B14F-4D97-AF65-F5344CB8AC3E}">
        <p14:creationId xmlns:p14="http://schemas.microsoft.com/office/powerpoint/2010/main" val="1392949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正如前面所提到的  </a:t>
            </a:r>
            <a:r>
              <a:rPr lang="en-US" altLang="zh-CN" dirty="0"/>
              <a:t>PRODIGE 60</a:t>
            </a:r>
            <a:r>
              <a:rPr lang="zh-CN" altLang="en-US" dirty="0"/>
              <a:t>研究是一个</a:t>
            </a:r>
            <a:r>
              <a:rPr lang="en-US" altLang="zh-CN" dirty="0"/>
              <a:t>2</a:t>
            </a:r>
            <a:r>
              <a:rPr lang="zh-CN" altLang="en-US" dirty="0"/>
              <a:t>：</a:t>
            </a:r>
            <a:r>
              <a:rPr lang="en-US" altLang="zh-CN" dirty="0"/>
              <a:t>1</a:t>
            </a:r>
            <a:r>
              <a:rPr lang="zh-CN" altLang="en-US" dirty="0"/>
              <a:t>随机化研究。</a:t>
            </a:r>
          </a:p>
        </p:txBody>
      </p:sp>
    </p:spTree>
    <p:extLst>
      <p:ext uri="{BB962C8B-B14F-4D97-AF65-F5344CB8AC3E}">
        <p14:creationId xmlns:p14="http://schemas.microsoft.com/office/powerpoint/2010/main" val="185746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大多数患者为局部进展期或晚期。他们当中，也有年轻的患者，年轻患者的发病率每年上升</a:t>
            </a:r>
            <a:r>
              <a:rPr lang="en-US" altLang="zh-CN" dirty="0"/>
              <a:t>2%</a:t>
            </a:r>
            <a:r>
              <a:rPr lang="zh-CN" altLang="en-US" dirty="0"/>
              <a:t>以上。占总数的</a:t>
            </a:r>
            <a:r>
              <a:rPr lang="en-US" altLang="zh-CN" dirty="0"/>
              <a:t>12%</a:t>
            </a:r>
            <a:r>
              <a:rPr lang="zh-CN" altLang="en-US" dirty="0"/>
              <a:t>，预计每天有</a:t>
            </a:r>
            <a:r>
              <a:rPr lang="en-US" altLang="zh-CN" dirty="0"/>
              <a:t>49</a:t>
            </a:r>
            <a:r>
              <a:rPr lang="zh-CN" altLang="en-US" dirty="0"/>
              <a:t>例新的早发病例。</a:t>
            </a:r>
          </a:p>
        </p:txBody>
      </p:sp>
    </p:spTree>
    <p:extLst>
      <p:ext uri="{BB962C8B-B14F-4D97-AF65-F5344CB8AC3E}">
        <p14:creationId xmlns:p14="http://schemas.microsoft.com/office/powerpoint/2010/main" val="1662423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两组患者在转移部位方面并没有达到统计学差异。</a:t>
            </a:r>
            <a:r>
              <a:rPr lang="zh-CN" altLang="en-US" b="0" i="0" dirty="0">
                <a:solidFill>
                  <a:srgbClr val="000000"/>
                </a:solidFill>
                <a:effectLst/>
                <a:latin typeface="PingFangSC-Regular"/>
              </a:rPr>
              <a:t>但是对于转移性肛门癌患者，这些转移部位可能会显著影响他们的生活质量，如疼痛、引流、溃疡等。</a:t>
            </a:r>
            <a:endParaRPr lang="zh-CN" altLang="en-US" dirty="0"/>
          </a:p>
        </p:txBody>
      </p:sp>
    </p:spTree>
    <p:extLst>
      <p:ext uri="{BB962C8B-B14F-4D97-AF65-F5344CB8AC3E}">
        <p14:creationId xmlns:p14="http://schemas.microsoft.com/office/powerpoint/2010/main" val="2331638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接下来看看不良反应，如图所示，</a:t>
            </a:r>
            <a:r>
              <a:rPr lang="en-US" altLang="zh-CN" b="0" i="0" dirty="0">
                <a:solidFill>
                  <a:srgbClr val="000000"/>
                </a:solidFill>
                <a:effectLst/>
                <a:latin typeface="PingFangSC-Regular"/>
              </a:rPr>
              <a:t>A</a:t>
            </a:r>
            <a:r>
              <a:rPr lang="zh-CN" altLang="en-US" b="0" i="0" dirty="0">
                <a:solidFill>
                  <a:srgbClr val="000000"/>
                </a:solidFill>
                <a:effectLst/>
                <a:latin typeface="PingFangSC-Regular"/>
              </a:rPr>
              <a:t>组即改良</a:t>
            </a:r>
            <a:r>
              <a:rPr lang="en-US" altLang="zh-CN" b="0" i="0" dirty="0">
                <a:solidFill>
                  <a:srgbClr val="000000"/>
                </a:solidFill>
                <a:effectLst/>
                <a:latin typeface="PingFangSC-Regular"/>
              </a:rPr>
              <a:t>DCF</a:t>
            </a:r>
            <a:r>
              <a:rPr lang="zh-CN" altLang="en-US" b="0" i="0" dirty="0">
                <a:solidFill>
                  <a:srgbClr val="000000"/>
                </a:solidFill>
                <a:effectLst/>
                <a:latin typeface="PingFangSC-Regular"/>
              </a:rPr>
              <a:t>联合啊替利珠单抗组与治疗相关的</a:t>
            </a:r>
            <a:r>
              <a:rPr lang="en-US" altLang="zh-CN" b="0" i="0" dirty="0">
                <a:solidFill>
                  <a:srgbClr val="000000"/>
                </a:solidFill>
                <a:effectLst/>
                <a:latin typeface="PingFangSC-Regular"/>
              </a:rPr>
              <a:t>SAE</a:t>
            </a:r>
            <a:r>
              <a:rPr lang="zh-CN" altLang="en-US" b="0" i="0" dirty="0">
                <a:solidFill>
                  <a:srgbClr val="000000"/>
                </a:solidFill>
                <a:effectLst/>
                <a:latin typeface="PingFangSC-Regular"/>
              </a:rPr>
              <a:t>是单纯改良</a:t>
            </a:r>
            <a:r>
              <a:rPr lang="en-US" altLang="zh-CN" b="0" i="0" dirty="0">
                <a:solidFill>
                  <a:srgbClr val="000000"/>
                </a:solidFill>
                <a:effectLst/>
                <a:latin typeface="PingFangSC-Regular"/>
              </a:rPr>
              <a:t>DCF</a:t>
            </a:r>
            <a:r>
              <a:rPr lang="zh-CN" altLang="en-US" b="0" i="0" dirty="0">
                <a:solidFill>
                  <a:srgbClr val="000000"/>
                </a:solidFill>
                <a:effectLst/>
                <a:latin typeface="PingFangSC-Regular"/>
              </a:rPr>
              <a:t>方案组的</a:t>
            </a:r>
            <a:r>
              <a:rPr lang="en-US" altLang="zh-CN" b="0" i="0" dirty="0">
                <a:solidFill>
                  <a:srgbClr val="000000"/>
                </a:solidFill>
                <a:effectLst/>
                <a:latin typeface="PingFangSC-Regular"/>
              </a:rPr>
              <a:t>2</a:t>
            </a:r>
            <a:r>
              <a:rPr lang="zh-CN" altLang="en-US" b="0" i="0" dirty="0">
                <a:solidFill>
                  <a:srgbClr val="000000"/>
                </a:solidFill>
                <a:effectLst/>
                <a:latin typeface="PingFangSC-Regular"/>
              </a:rPr>
              <a:t>倍。</a:t>
            </a:r>
            <a:endParaRPr lang="zh-CN" altLang="en-US" dirty="0"/>
          </a:p>
        </p:txBody>
      </p:sp>
    </p:spTree>
    <p:extLst>
      <p:ext uri="{BB962C8B-B14F-4D97-AF65-F5344CB8AC3E}">
        <p14:creationId xmlns:p14="http://schemas.microsoft.com/office/powerpoint/2010/main" val="3968963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从这张生存曲线我们可以看到，在</a:t>
            </a:r>
            <a:r>
              <a:rPr lang="en-US" altLang="zh-CN" b="0" i="0" dirty="0">
                <a:solidFill>
                  <a:srgbClr val="000000"/>
                </a:solidFill>
                <a:effectLst/>
                <a:latin typeface="PingFangSC-Regular"/>
              </a:rPr>
              <a:t>1</a:t>
            </a:r>
            <a:r>
              <a:rPr lang="zh-CN" altLang="en-US" b="0" i="0" dirty="0">
                <a:solidFill>
                  <a:srgbClr val="000000"/>
                </a:solidFill>
                <a:effectLst/>
                <a:latin typeface="PingFangSC-Regular"/>
              </a:rPr>
              <a:t>年</a:t>
            </a:r>
            <a:r>
              <a:rPr lang="en-US" altLang="zh-CN" b="0" i="0" dirty="0">
                <a:solidFill>
                  <a:srgbClr val="000000"/>
                </a:solidFill>
                <a:effectLst/>
                <a:latin typeface="PingFangSC-Regular"/>
              </a:rPr>
              <a:t>PFS</a:t>
            </a:r>
            <a:r>
              <a:rPr lang="zh-CN" altLang="en-US" b="0" i="0" dirty="0">
                <a:solidFill>
                  <a:srgbClr val="000000"/>
                </a:solidFill>
                <a:effectLst/>
                <a:latin typeface="PingFangSC-Regular"/>
              </a:rPr>
              <a:t>方面两组患者没有差别。</a:t>
            </a:r>
            <a:endParaRPr lang="zh-CN" altLang="en-US" dirty="0"/>
          </a:p>
        </p:txBody>
      </p:sp>
    </p:spTree>
    <p:extLst>
      <p:ext uri="{BB962C8B-B14F-4D97-AF65-F5344CB8AC3E}">
        <p14:creationId xmlns:p14="http://schemas.microsoft.com/office/powerpoint/2010/main" val="1938188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这张图将</a:t>
            </a:r>
            <a:r>
              <a:rPr lang="en-US" altLang="zh-CN" dirty="0"/>
              <a:t>PRODIGE 60</a:t>
            </a:r>
            <a:r>
              <a:rPr lang="zh-CN" altLang="en-US" dirty="0"/>
              <a:t>研究与</a:t>
            </a:r>
            <a:r>
              <a:rPr lang="en-US" altLang="zh-CN" dirty="0"/>
              <a:t>Epitopes</a:t>
            </a:r>
            <a:r>
              <a:rPr lang="zh-CN" altLang="en-US" dirty="0"/>
              <a:t>研究的</a:t>
            </a:r>
            <a:r>
              <a:rPr lang="en-US" altLang="zh-CN" dirty="0"/>
              <a:t>ORR</a:t>
            </a:r>
            <a:r>
              <a:rPr lang="zh-CN" altLang="en-US" dirty="0"/>
              <a:t>进行了比较，</a:t>
            </a:r>
            <a:r>
              <a:rPr lang="en-US" altLang="zh-CN" dirty="0"/>
              <a:t>PRODIGE 60</a:t>
            </a:r>
            <a:r>
              <a:rPr lang="zh-CN" altLang="en-US" dirty="0"/>
              <a:t>研究与</a:t>
            </a:r>
            <a:r>
              <a:rPr lang="en-US" altLang="zh-CN" dirty="0"/>
              <a:t>Epitopes</a:t>
            </a:r>
            <a:r>
              <a:rPr lang="zh-CN" altLang="en-US" dirty="0"/>
              <a:t>研究的</a:t>
            </a:r>
            <a:r>
              <a:rPr lang="en-US" altLang="zh-CN" dirty="0"/>
              <a:t>ORR</a:t>
            </a:r>
            <a:r>
              <a:rPr lang="zh-CN" altLang="en-US" dirty="0"/>
              <a:t>分别为</a:t>
            </a:r>
            <a:r>
              <a:rPr lang="en-US" altLang="zh-CN" dirty="0"/>
              <a:t>75.8%</a:t>
            </a:r>
            <a:r>
              <a:rPr lang="zh-CN" altLang="en-US" dirty="0"/>
              <a:t>与</a:t>
            </a:r>
            <a:r>
              <a:rPr lang="en-US" altLang="zh-CN" dirty="0"/>
              <a:t>87.7%</a:t>
            </a:r>
            <a:r>
              <a:rPr lang="zh-CN" altLang="en-US" dirty="0"/>
              <a:t>，差异具有可比性，</a:t>
            </a:r>
            <a:r>
              <a:rPr lang="zh-CN" altLang="en-US" b="0" i="0" dirty="0">
                <a:solidFill>
                  <a:srgbClr val="000000"/>
                </a:solidFill>
                <a:effectLst/>
                <a:latin typeface="PingFangSC-Regular"/>
              </a:rPr>
              <a:t>但这是对两项研究的综合分析。</a:t>
            </a:r>
            <a:endParaRPr lang="zh-CN" altLang="en-US" dirty="0"/>
          </a:p>
        </p:txBody>
      </p:sp>
    </p:spTree>
    <p:extLst>
      <p:ext uri="{BB962C8B-B14F-4D97-AF65-F5344CB8AC3E}">
        <p14:creationId xmlns:p14="http://schemas.microsoft.com/office/powerpoint/2010/main" val="3480992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那么我们需要关注的重点是什么？ </a:t>
            </a:r>
            <a:endParaRPr lang="en-US" altLang="zh-CN" dirty="0"/>
          </a:p>
          <a:p>
            <a:r>
              <a:rPr lang="zh-CN" altLang="en-US" dirty="0"/>
              <a:t>基于之前的 </a:t>
            </a:r>
            <a:r>
              <a:rPr lang="en-US" altLang="zh-CN" dirty="0"/>
              <a:t>II </a:t>
            </a:r>
            <a:r>
              <a:rPr lang="zh-CN" altLang="en-US" dirty="0"/>
              <a:t>期研究，证实了</a:t>
            </a:r>
            <a:r>
              <a:rPr lang="en-US" altLang="zh-CN" dirty="0" err="1"/>
              <a:t>prodige</a:t>
            </a:r>
            <a:r>
              <a:rPr lang="en-US" altLang="zh-CN" dirty="0"/>
              <a:t> </a:t>
            </a:r>
            <a:r>
              <a:rPr lang="zh-CN" altLang="en-US" dirty="0"/>
              <a:t>研究的合理性。 </a:t>
            </a:r>
            <a:endParaRPr lang="en-US" altLang="zh-CN" dirty="0"/>
          </a:p>
          <a:p>
            <a:r>
              <a:rPr lang="zh-CN" altLang="en-US" dirty="0"/>
              <a:t>该研究亚组分析无统计学差异。 然而，</a:t>
            </a:r>
            <a:r>
              <a:rPr lang="zh-CN" altLang="en-US" b="0" i="0" dirty="0">
                <a:solidFill>
                  <a:srgbClr val="000000"/>
                </a:solidFill>
                <a:effectLst/>
                <a:latin typeface="PingFangSC-Regular"/>
              </a:rPr>
              <a:t>对于转移性肛门癌患者，转移部位可能会显著影响他们的生活质量，如疼痛、引流、溃疡</a:t>
            </a:r>
            <a:r>
              <a:rPr lang="zh-CN" altLang="en-US" dirty="0"/>
              <a:t>。</a:t>
            </a:r>
            <a:endParaRPr lang="en-US" altLang="zh-CN" dirty="0"/>
          </a:p>
          <a:p>
            <a:r>
              <a:rPr lang="zh-CN" altLang="en-US" dirty="0"/>
              <a:t>另一个问题是这项研究是否证实免疫</a:t>
            </a:r>
            <a:r>
              <a:rPr lang="en-US" altLang="zh-CN" dirty="0"/>
              <a:t>+</a:t>
            </a:r>
            <a:r>
              <a:rPr lang="zh-CN" altLang="en-US" dirty="0"/>
              <a:t>化疗对 肛门鳞状细胞癌患者没有获益？ </a:t>
            </a:r>
            <a:endParaRPr lang="en-US" altLang="zh-CN" dirty="0"/>
          </a:p>
          <a:p>
            <a:r>
              <a:rPr lang="zh-CN" altLang="en-US" dirty="0"/>
              <a:t>什么是适合是免疫治疗的时机，什么时机该对患者进行测序呢？</a:t>
            </a:r>
            <a:endParaRPr lang="en-US" altLang="zh-CN" dirty="0"/>
          </a:p>
          <a:p>
            <a:r>
              <a:rPr lang="zh-CN" altLang="en-US" dirty="0"/>
              <a:t>该 治疗方案是否引起重度的骨髓抑制，是否影响肿瘤微环境？</a:t>
            </a:r>
            <a:endParaRPr lang="en-US" altLang="zh-CN" dirty="0"/>
          </a:p>
          <a:p>
            <a:r>
              <a:rPr lang="zh-CN" altLang="en-US" dirty="0"/>
              <a:t>这些都是值得思考和探讨的问题。</a:t>
            </a:r>
          </a:p>
        </p:txBody>
      </p:sp>
    </p:spTree>
    <p:extLst>
      <p:ext uri="{BB962C8B-B14F-4D97-AF65-F5344CB8AC3E}">
        <p14:creationId xmlns:p14="http://schemas.microsoft.com/office/powerpoint/2010/main" val="2076227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latin typeface="Helvetica Neue"/>
              </a:rPr>
              <a:t>KEYNOTE-407</a:t>
            </a:r>
            <a:r>
              <a:rPr lang="zh-CN" altLang="en-US" b="0" i="0" dirty="0">
                <a:solidFill>
                  <a:srgbClr val="000000"/>
                </a:solidFill>
                <a:effectLst/>
                <a:latin typeface="Helvetica Neue"/>
              </a:rPr>
              <a:t>是一项卡铂和紫杉醇</a:t>
            </a:r>
            <a:r>
              <a:rPr lang="en-US" altLang="zh-CN" b="0" i="0" dirty="0">
                <a:solidFill>
                  <a:srgbClr val="000000"/>
                </a:solidFill>
                <a:effectLst/>
                <a:latin typeface="Helvetica Neue"/>
              </a:rPr>
              <a:t>/</a:t>
            </a:r>
            <a:r>
              <a:rPr lang="zh-CN" altLang="en-US" b="0" i="0" dirty="0">
                <a:solidFill>
                  <a:srgbClr val="000000"/>
                </a:solidFill>
                <a:effectLst/>
                <a:latin typeface="Helvetica Neue"/>
              </a:rPr>
              <a:t>白蛋白结合型紫杉醇</a:t>
            </a:r>
            <a:r>
              <a:rPr lang="en-US" altLang="zh-CN" b="0" i="0" dirty="0">
                <a:solidFill>
                  <a:srgbClr val="000000"/>
                </a:solidFill>
                <a:effectLst/>
                <a:latin typeface="Helvetica Neue"/>
              </a:rPr>
              <a:t>±</a:t>
            </a:r>
            <a:r>
              <a:rPr lang="zh-CN" altLang="en-US" b="0" i="0" dirty="0">
                <a:solidFill>
                  <a:srgbClr val="000000"/>
                </a:solidFill>
                <a:effectLst/>
                <a:latin typeface="Helvetica Neue"/>
              </a:rPr>
              <a:t>帕博利珠单抗（</a:t>
            </a:r>
            <a:r>
              <a:rPr lang="en-US" altLang="zh-CN" b="0" i="0" dirty="0">
                <a:solidFill>
                  <a:srgbClr val="000000"/>
                </a:solidFill>
                <a:effectLst/>
                <a:latin typeface="Helvetica Neue"/>
              </a:rPr>
              <a:t>Pembrolizumab</a:t>
            </a:r>
            <a:r>
              <a:rPr lang="zh-CN" altLang="en-US" b="0" i="0" dirty="0">
                <a:solidFill>
                  <a:srgbClr val="000000"/>
                </a:solidFill>
                <a:effectLst/>
                <a:latin typeface="Helvetica Neue"/>
              </a:rPr>
              <a:t>）用于转移性鳞状非小细胞肺癌（</a:t>
            </a:r>
            <a:r>
              <a:rPr lang="en-US" altLang="zh-CN" b="0" i="0" dirty="0">
                <a:solidFill>
                  <a:srgbClr val="000000"/>
                </a:solidFill>
                <a:effectLst/>
                <a:latin typeface="Helvetica Neue"/>
              </a:rPr>
              <a:t>NSCLC</a:t>
            </a:r>
            <a:r>
              <a:rPr lang="zh-CN" altLang="en-US" b="0" i="0" dirty="0">
                <a:solidFill>
                  <a:srgbClr val="000000"/>
                </a:solidFill>
                <a:effectLst/>
                <a:latin typeface="Helvetica Neue"/>
              </a:rPr>
              <a:t>）的</a:t>
            </a:r>
            <a:r>
              <a:rPr lang="en-US" altLang="zh-CN" b="0" i="0" dirty="0">
                <a:solidFill>
                  <a:srgbClr val="000000"/>
                </a:solidFill>
                <a:effectLst/>
                <a:latin typeface="Helvetica Neue"/>
              </a:rPr>
              <a:t>III</a:t>
            </a:r>
            <a:r>
              <a:rPr lang="zh-CN" altLang="en-US" b="0" i="0" dirty="0">
                <a:solidFill>
                  <a:srgbClr val="000000"/>
                </a:solidFill>
                <a:effectLst/>
                <a:latin typeface="Helvetica Neue"/>
              </a:rPr>
              <a:t>期研究，研究发现：与单纯化疗相比，帕博利珠单抗联合化疗显著改善</a:t>
            </a:r>
            <a:r>
              <a:rPr lang="en-US" altLang="zh-CN" b="0" i="0" dirty="0">
                <a:solidFill>
                  <a:srgbClr val="000000"/>
                </a:solidFill>
                <a:effectLst/>
                <a:latin typeface="Helvetica Neue"/>
              </a:rPr>
              <a:t>OS</a:t>
            </a:r>
            <a:r>
              <a:rPr lang="zh-CN" altLang="en-US" b="0" i="0" dirty="0">
                <a:solidFill>
                  <a:srgbClr val="000000"/>
                </a:solidFill>
                <a:effectLst/>
                <a:latin typeface="Helvetica Neue"/>
              </a:rPr>
              <a:t>。而右图也证实了</a:t>
            </a:r>
            <a:r>
              <a:rPr lang="en-US" altLang="zh-CN" b="0" i="0" dirty="0">
                <a:solidFill>
                  <a:srgbClr val="000000"/>
                </a:solidFill>
                <a:effectLst/>
                <a:latin typeface="Helvetica Neue"/>
              </a:rPr>
              <a:t>K</a:t>
            </a:r>
            <a:r>
              <a:rPr lang="zh-CN" altLang="en-US" b="0" i="0" dirty="0">
                <a:solidFill>
                  <a:srgbClr val="000000"/>
                </a:solidFill>
                <a:effectLst/>
                <a:latin typeface="Helvetica Neue"/>
              </a:rPr>
              <a:t>药联合铂类化疗在宫颈鳞状细胞癌的活性。</a:t>
            </a:r>
            <a:endParaRPr lang="en-US" altLang="zh-CN" dirty="0"/>
          </a:p>
          <a:p>
            <a:endParaRPr lang="en-US" altLang="zh-CN" dirty="0"/>
          </a:p>
        </p:txBody>
      </p:sp>
    </p:spTree>
    <p:extLst>
      <p:ext uri="{BB962C8B-B14F-4D97-AF65-F5344CB8AC3E}">
        <p14:creationId xmlns:p14="http://schemas.microsoft.com/office/powerpoint/2010/main" val="2387526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b="1" i="0" dirty="0">
                <a:solidFill>
                  <a:srgbClr val="333333"/>
                </a:solidFill>
                <a:effectLst/>
                <a:latin typeface="微软雅黑" panose="020B0503020204020204" pitchFamily="34" charset="-122"/>
                <a:ea typeface="微软雅黑" panose="020B0503020204020204" pitchFamily="34" charset="-122"/>
              </a:rPr>
              <a:t>EA2176</a:t>
            </a:r>
            <a:r>
              <a:rPr lang="zh-CN" altLang="en-US" b="1" i="0" dirty="0">
                <a:solidFill>
                  <a:srgbClr val="333333"/>
                </a:solidFill>
                <a:effectLst/>
                <a:latin typeface="微软雅黑" panose="020B0503020204020204" pitchFamily="34" charset="-122"/>
                <a:ea typeface="微软雅黑" panose="020B0503020204020204" pitchFamily="34" charset="-122"/>
              </a:rPr>
              <a:t>是我们目前正在做的一项研究：一项免疫检查点抑制化疗在初治转移性肛门癌患者中的随机</a:t>
            </a:r>
            <a:r>
              <a:rPr lang="en-US" altLang="zh-CN" b="1" i="0" dirty="0">
                <a:solidFill>
                  <a:srgbClr val="333333"/>
                </a:solidFill>
                <a:effectLst/>
                <a:latin typeface="微软雅黑" panose="020B0503020204020204" pitchFamily="34" charset="-122"/>
                <a:ea typeface="微软雅黑" panose="020B0503020204020204" pitchFamily="34" charset="-122"/>
              </a:rPr>
              <a:t>III</a:t>
            </a:r>
            <a:r>
              <a:rPr lang="zh-CN" altLang="en-US" b="1" i="0" dirty="0">
                <a:solidFill>
                  <a:srgbClr val="333333"/>
                </a:solidFill>
                <a:effectLst/>
                <a:latin typeface="微软雅黑" panose="020B0503020204020204" pitchFamily="34" charset="-122"/>
                <a:ea typeface="微软雅黑" panose="020B0503020204020204" pitchFamily="34" charset="-122"/>
              </a:rPr>
              <a:t>期研究。这项研究是基于</a:t>
            </a:r>
            <a:r>
              <a:rPr lang="zh-CN" altLang="en-US" b="0" i="0" dirty="0">
                <a:solidFill>
                  <a:srgbClr val="333333"/>
                </a:solidFill>
                <a:effectLst/>
                <a:latin typeface="微软雅黑" panose="020B0503020204020204" pitchFamily="34" charset="-122"/>
                <a:ea typeface="微软雅黑" panose="020B0503020204020204" pitchFamily="34" charset="-122"/>
              </a:rPr>
              <a:t>最近的一项随机</a:t>
            </a:r>
            <a:r>
              <a:rPr lang="en-US" altLang="zh-CN" b="0" i="0" dirty="0">
                <a:solidFill>
                  <a:srgbClr val="333333"/>
                </a:solidFill>
                <a:effectLst/>
                <a:latin typeface="微软雅黑" panose="020B0503020204020204" pitchFamily="34" charset="-122"/>
                <a:ea typeface="微软雅黑" panose="020B0503020204020204" pitchFamily="34" charset="-122"/>
              </a:rPr>
              <a:t>II</a:t>
            </a:r>
            <a:r>
              <a:rPr lang="zh-CN" altLang="en-US" b="0" i="0" dirty="0">
                <a:solidFill>
                  <a:srgbClr val="333333"/>
                </a:solidFill>
                <a:effectLst/>
                <a:latin typeface="微软雅黑" panose="020B0503020204020204" pitchFamily="34" charset="-122"/>
                <a:ea typeface="微软雅黑" panose="020B0503020204020204" pitchFamily="34" charset="-122"/>
              </a:rPr>
              <a:t>期临床试验</a:t>
            </a:r>
            <a:r>
              <a:rPr lang="en-US" altLang="zh-CN" b="0" i="0" dirty="0">
                <a:solidFill>
                  <a:srgbClr val="333333"/>
                </a:solidFill>
                <a:effectLst/>
                <a:latin typeface="微软雅黑" panose="020B0503020204020204" pitchFamily="34" charset="-122"/>
                <a:ea typeface="微软雅黑" panose="020B0503020204020204" pitchFamily="34" charset="-122"/>
              </a:rPr>
              <a:t>(InterEA2133)</a:t>
            </a:r>
            <a:endParaRPr lang="en-US" altLang="zh-CN" b="1" i="0" dirty="0">
              <a:solidFill>
                <a:srgbClr val="333333"/>
              </a:solidFill>
              <a:effectLst/>
              <a:latin typeface="微软雅黑" panose="020B0503020204020204" pitchFamily="34" charset="-122"/>
              <a:ea typeface="微软雅黑" panose="020B0503020204020204" pitchFamily="34" charset="-122"/>
            </a:endParaRPr>
          </a:p>
          <a:p>
            <a:r>
              <a:rPr lang="zh-CN" altLang="en-US" b="0" i="0" dirty="0">
                <a:solidFill>
                  <a:srgbClr val="333333"/>
                </a:solidFill>
                <a:effectLst/>
                <a:latin typeface="微软雅黑" panose="020B0503020204020204" pitchFamily="34" charset="-122"/>
                <a:ea typeface="微软雅黑" panose="020B0503020204020204" pitchFamily="34" charset="-122"/>
              </a:rPr>
              <a:t>这项研究中将纳入未接受治疗的转移性肛癌患者，按</a:t>
            </a:r>
            <a:r>
              <a:rPr lang="en-US" altLang="zh-CN" b="0" i="0" dirty="0">
                <a:solidFill>
                  <a:srgbClr val="333333"/>
                </a:solidFill>
                <a:effectLst/>
                <a:latin typeface="微软雅黑" panose="020B0503020204020204" pitchFamily="34" charset="-122"/>
                <a:ea typeface="微软雅黑" panose="020B0503020204020204" pitchFamily="34" charset="-122"/>
              </a:rPr>
              <a:t>2</a:t>
            </a:r>
            <a:r>
              <a:rPr lang="zh-CN" altLang="en-US" b="0" i="0" dirty="0">
                <a:solidFill>
                  <a:srgbClr val="333333"/>
                </a:solidFill>
                <a:effectLst/>
                <a:latin typeface="微软雅黑" panose="020B0503020204020204" pitchFamily="34" charset="-122"/>
                <a:ea typeface="微软雅黑" panose="020B0503020204020204" pitchFamily="34" charset="-122"/>
              </a:rPr>
              <a:t>：</a:t>
            </a:r>
            <a:r>
              <a:rPr lang="en-US" altLang="zh-CN" b="0" i="0" dirty="0">
                <a:solidFill>
                  <a:srgbClr val="333333"/>
                </a:solidFill>
                <a:effectLst/>
                <a:latin typeface="微软雅黑" panose="020B0503020204020204" pitchFamily="34" charset="-122"/>
                <a:ea typeface="微软雅黑" panose="020B0503020204020204" pitchFamily="34" charset="-122"/>
              </a:rPr>
              <a:t>1</a:t>
            </a:r>
            <a:r>
              <a:rPr lang="zh-CN" altLang="en-US" b="0" i="0" dirty="0">
                <a:solidFill>
                  <a:srgbClr val="333333"/>
                </a:solidFill>
                <a:effectLst/>
                <a:latin typeface="微软雅黑" panose="020B0503020204020204" pitchFamily="34" charset="-122"/>
                <a:ea typeface="微软雅黑" panose="020B0503020204020204" pitchFamily="34" charset="-122"/>
              </a:rPr>
              <a:t>随机分为卡铂</a:t>
            </a:r>
            <a:r>
              <a:rPr lang="en-US" altLang="zh-CN" b="0" i="0" dirty="0">
                <a:solidFill>
                  <a:srgbClr val="333333"/>
                </a:solidFill>
                <a:effectLst/>
                <a:latin typeface="微软雅黑" panose="020B0503020204020204" pitchFamily="34" charset="-122"/>
                <a:ea typeface="微软雅黑" panose="020B0503020204020204" pitchFamily="34" charset="-122"/>
              </a:rPr>
              <a:t>+</a:t>
            </a:r>
            <a:r>
              <a:rPr lang="zh-CN" altLang="en-US" b="0" i="0" dirty="0">
                <a:solidFill>
                  <a:srgbClr val="333333"/>
                </a:solidFill>
                <a:effectLst/>
                <a:latin typeface="微软雅黑" panose="020B0503020204020204" pitchFamily="34" charset="-122"/>
                <a:ea typeface="微软雅黑" panose="020B0503020204020204" pitchFamily="34" charset="-122"/>
              </a:rPr>
              <a:t>紫杉醇组或联合纳武单抗组，主要终点为无进展生存期。新的相关研究包括序列定量肿瘤来源的无细胞</a:t>
            </a:r>
            <a:r>
              <a:rPr lang="en-US" altLang="zh-CN" b="0" i="0" dirty="0">
                <a:solidFill>
                  <a:srgbClr val="333333"/>
                </a:solidFill>
                <a:effectLst/>
                <a:latin typeface="微软雅黑" panose="020B0503020204020204" pitchFamily="34" charset="-122"/>
                <a:ea typeface="微软雅黑" panose="020B0503020204020204" pitchFamily="34" charset="-122"/>
              </a:rPr>
              <a:t>HPV </a:t>
            </a:r>
            <a:r>
              <a:rPr lang="en-US" altLang="zh-CN" b="0" i="0" dirty="0" err="1">
                <a:solidFill>
                  <a:srgbClr val="333333"/>
                </a:solidFill>
                <a:effectLst/>
                <a:latin typeface="微软雅黑" panose="020B0503020204020204" pitchFamily="34" charset="-122"/>
                <a:ea typeface="微软雅黑" panose="020B0503020204020204" pitchFamily="34" charset="-122"/>
              </a:rPr>
              <a:t>ctDNA</a:t>
            </a:r>
            <a:r>
              <a:rPr lang="zh-CN" altLang="en-US" b="0" i="0" dirty="0">
                <a:solidFill>
                  <a:srgbClr val="333333"/>
                </a:solidFill>
                <a:effectLst/>
                <a:latin typeface="微软雅黑" panose="020B0503020204020204" pitchFamily="34" charset="-122"/>
                <a:ea typeface="微软雅黑" panose="020B0503020204020204" pitchFamily="34" charset="-122"/>
              </a:rPr>
              <a:t>水平</a:t>
            </a:r>
            <a:endParaRPr lang="en-US" altLang="zh-CN" b="0" i="0" dirty="0">
              <a:solidFill>
                <a:srgbClr val="333333"/>
              </a:solidFill>
              <a:effectLst/>
              <a:latin typeface="微软雅黑" panose="020B0503020204020204" pitchFamily="34" charset="-122"/>
              <a:ea typeface="微软雅黑" panose="020B0503020204020204" pitchFamily="34" charset="-122"/>
            </a:endParaRPr>
          </a:p>
          <a:p>
            <a:endParaRPr lang="en-US" altLang="zh-CN" b="0" i="0" dirty="0">
              <a:solidFill>
                <a:srgbClr val="333333"/>
              </a:solidFill>
              <a:effectLst/>
              <a:latin typeface="微软雅黑" panose="020B0503020204020204" pitchFamily="34" charset="-122"/>
              <a:ea typeface="微软雅黑" panose="020B0503020204020204" pitchFamily="34" charset="-122"/>
            </a:endParaRPr>
          </a:p>
          <a:p>
            <a:endParaRPr lang="en-US" altLang="zh-CN" b="0" i="0" dirty="0">
              <a:solidFill>
                <a:srgbClr val="333333"/>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9787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solidFill>
                  <a:schemeClr val="tx1"/>
                </a:solidFill>
              </a:rPr>
              <a:t>此外， </a:t>
            </a:r>
            <a:r>
              <a:rPr lang="en-US" altLang="zh-CN" dirty="0">
                <a:solidFill>
                  <a:schemeClr val="tx1"/>
                </a:solidFill>
              </a:rPr>
              <a:t>PODIUM-303 </a:t>
            </a:r>
            <a:r>
              <a:rPr lang="zh-CN" altLang="en-US" dirty="0">
                <a:solidFill>
                  <a:schemeClr val="tx1"/>
                </a:solidFill>
              </a:rPr>
              <a:t>研究主要在海外进行。研究</a:t>
            </a:r>
            <a:r>
              <a:rPr lang="zh-CN" altLang="en-US" b="0" i="0" dirty="0">
                <a:solidFill>
                  <a:schemeClr val="tx1"/>
                </a:solidFill>
                <a:effectLst/>
                <a:latin typeface="微软雅黑" panose="020B0503020204020204" pitchFamily="34" charset="-122"/>
                <a:ea typeface="微软雅黑" panose="020B0503020204020204" pitchFamily="34" charset="-122"/>
              </a:rPr>
              <a:t>纳入初治的转移性肛门癌患者，按</a:t>
            </a:r>
            <a:r>
              <a:rPr lang="en-US" altLang="zh-CN" b="0" i="0" dirty="0">
                <a:solidFill>
                  <a:schemeClr val="tx1"/>
                </a:solidFill>
                <a:effectLst/>
                <a:latin typeface="微软雅黑" panose="020B0503020204020204" pitchFamily="34" charset="-122"/>
                <a:ea typeface="微软雅黑" panose="020B0503020204020204" pitchFamily="34" charset="-122"/>
              </a:rPr>
              <a:t>1</a:t>
            </a:r>
            <a:r>
              <a:rPr lang="zh-CN" altLang="en-US" b="0" i="0" dirty="0">
                <a:solidFill>
                  <a:schemeClr val="tx1"/>
                </a:solidFill>
                <a:effectLst/>
                <a:latin typeface="微软雅黑" panose="020B0503020204020204" pitchFamily="34" charset="-122"/>
                <a:ea typeface="微软雅黑" panose="020B0503020204020204" pitchFamily="34" charset="-122"/>
              </a:rPr>
              <a:t>：</a:t>
            </a:r>
            <a:r>
              <a:rPr lang="en-US" altLang="zh-CN" b="0" i="0" dirty="0">
                <a:solidFill>
                  <a:schemeClr val="tx1"/>
                </a:solidFill>
                <a:effectLst/>
                <a:latin typeface="微软雅黑" panose="020B0503020204020204" pitchFamily="34" charset="-122"/>
                <a:ea typeface="微软雅黑" panose="020B0503020204020204" pitchFamily="34" charset="-122"/>
              </a:rPr>
              <a:t>1</a:t>
            </a:r>
            <a:r>
              <a:rPr lang="zh-CN" altLang="en-US" b="0" i="0" dirty="0">
                <a:solidFill>
                  <a:schemeClr val="tx1"/>
                </a:solidFill>
                <a:effectLst/>
                <a:latin typeface="微软雅黑" panose="020B0503020204020204" pitchFamily="34" charset="-122"/>
                <a:ea typeface="微软雅黑" panose="020B0503020204020204" pitchFamily="34" charset="-122"/>
              </a:rPr>
              <a:t>随机分为卡铂</a:t>
            </a:r>
            <a:r>
              <a:rPr lang="en-US" altLang="zh-CN" b="0" i="0" dirty="0">
                <a:solidFill>
                  <a:schemeClr val="tx1"/>
                </a:solidFill>
                <a:effectLst/>
                <a:latin typeface="微软雅黑" panose="020B0503020204020204" pitchFamily="34" charset="-122"/>
                <a:ea typeface="微软雅黑" panose="020B0503020204020204" pitchFamily="34" charset="-122"/>
              </a:rPr>
              <a:t>+</a:t>
            </a:r>
            <a:r>
              <a:rPr lang="zh-CN" altLang="en-US" b="0" i="0" dirty="0">
                <a:solidFill>
                  <a:schemeClr val="tx1"/>
                </a:solidFill>
                <a:effectLst/>
                <a:latin typeface="微软雅黑" panose="020B0503020204020204" pitchFamily="34" charset="-122"/>
                <a:ea typeface="微软雅黑" panose="020B0503020204020204" pitchFamily="34" charset="-122"/>
              </a:rPr>
              <a:t>紫杉醇组或联合</a:t>
            </a:r>
            <a:r>
              <a:rPr lang="zh-CN" altLang="en-US" b="0" i="0"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瑞弗利单抗</a:t>
            </a:r>
            <a:r>
              <a:rPr lang="zh-CN" altLang="en-US" b="0" i="0" dirty="0">
                <a:solidFill>
                  <a:schemeClr val="tx1"/>
                </a:solidFill>
                <a:effectLst/>
                <a:latin typeface="微软雅黑" panose="020B0503020204020204" pitchFamily="34" charset="-122"/>
                <a:ea typeface="微软雅黑" panose="020B0503020204020204" pitchFamily="34" charset="-122"/>
              </a:rPr>
              <a:t>组，主要终点为无进展生存期</a:t>
            </a:r>
            <a:r>
              <a:rPr lang="zh-CN" altLang="en-US" b="0" i="0" dirty="0">
                <a:solidFill>
                  <a:srgbClr val="333333"/>
                </a:solidFill>
                <a:effectLst/>
                <a:latin typeface="微软雅黑" panose="020B0503020204020204" pitchFamily="34" charset="-122"/>
                <a:ea typeface="微软雅黑" panose="020B0503020204020204" pitchFamily="34" charset="-122"/>
              </a:rPr>
              <a:t>。</a:t>
            </a:r>
            <a:endParaRPr lang="zh-CN" altLang="en-US" dirty="0"/>
          </a:p>
        </p:txBody>
      </p:sp>
    </p:spTree>
    <p:extLst>
      <p:ext uri="{BB962C8B-B14F-4D97-AF65-F5344CB8AC3E}">
        <p14:creationId xmlns:p14="http://schemas.microsoft.com/office/powerpoint/2010/main" val="2252204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总而言之，</a:t>
            </a:r>
            <a:r>
              <a:rPr lang="en-US" altLang="zh-CN" dirty="0"/>
              <a:t>SCARCE </a:t>
            </a:r>
            <a:r>
              <a:rPr lang="zh-CN" altLang="en-US" dirty="0"/>
              <a:t>研究未达到其主要终点。 </a:t>
            </a:r>
            <a:endParaRPr lang="en-US" altLang="zh-CN" dirty="0"/>
          </a:p>
          <a:p>
            <a:r>
              <a:rPr lang="zh-CN" altLang="en-US" dirty="0"/>
              <a:t>然而，对于选择有限的肛门鳞状细胞癌患者，改良 </a:t>
            </a:r>
            <a:r>
              <a:rPr lang="en-US" altLang="zh-CN" dirty="0"/>
              <a:t>DCF</a:t>
            </a:r>
            <a:r>
              <a:rPr lang="zh-CN" altLang="en-US" dirty="0"/>
              <a:t>方案不失为一种良好的选择。</a:t>
            </a:r>
            <a:endParaRPr lang="en-US" altLang="zh-CN" dirty="0"/>
          </a:p>
          <a:p>
            <a:r>
              <a:rPr lang="zh-CN" altLang="en-US" dirty="0"/>
              <a:t>这项研究是否证实免疫</a:t>
            </a:r>
            <a:r>
              <a:rPr lang="en-US" altLang="zh-CN" dirty="0"/>
              <a:t>+</a:t>
            </a:r>
            <a:r>
              <a:rPr lang="zh-CN" altLang="en-US" dirty="0"/>
              <a:t>化疗在肛门鳞状细胞癌患者中没有获益，答案是否定的。</a:t>
            </a:r>
            <a:endParaRPr lang="en-US" altLang="zh-CN" dirty="0"/>
          </a:p>
          <a:p>
            <a:r>
              <a:rPr lang="zh-CN" altLang="en-US" dirty="0"/>
              <a:t>既往大量研究数据支持免疫联合铂类用于治疗肛门鳞状细胞癌</a:t>
            </a:r>
            <a:endParaRPr lang="en-US" altLang="zh-CN" dirty="0"/>
          </a:p>
          <a:p>
            <a:r>
              <a:rPr lang="zh-CN" altLang="en-US" dirty="0"/>
              <a:t>那么，什么时机适合参加临床试验。 我的答案是这是我们在发病率不断上升的罕见癌症中发挥作用的唯一方法。</a:t>
            </a:r>
          </a:p>
        </p:txBody>
      </p:sp>
    </p:spTree>
    <p:extLst>
      <p:ext uri="{BB962C8B-B14F-4D97-AF65-F5344CB8AC3E}">
        <p14:creationId xmlns:p14="http://schemas.microsoft.com/office/powerpoint/2010/main" val="2948046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最后感谢所有参与研究的患者、医护人员等。 </a:t>
            </a:r>
            <a:endParaRPr lang="en-US" altLang="zh-CN" dirty="0"/>
          </a:p>
          <a:p>
            <a:r>
              <a:rPr lang="zh-CN" altLang="en-US" dirty="0"/>
              <a:t>最后，我的分享到此结束，谢谢。</a:t>
            </a:r>
          </a:p>
        </p:txBody>
      </p:sp>
    </p:spTree>
    <p:extLst>
      <p:ext uri="{BB962C8B-B14F-4D97-AF65-F5344CB8AC3E}">
        <p14:creationId xmlns:p14="http://schemas.microsoft.com/office/powerpoint/2010/main" val="1018408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这次讨论的目的是思考一些关键的决定。</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我们的治疗、切除、边缘切除或姑息治疗的目标是什么？</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患者有什么临床症状吗？临床症状是否影响治疗？</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我们是否需要担心肿瘤负担、梗阻或穿孔风险？</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我们还需要考虑到肿瘤位置影响</a:t>
            </a:r>
            <a:r>
              <a:rPr lang="en-US" altLang="zh-CN" b="0" i="0" dirty="0">
                <a:solidFill>
                  <a:srgbClr val="000000"/>
                </a:solidFill>
                <a:effectLst/>
                <a:latin typeface="PingFangSC-Regular"/>
              </a:rPr>
              <a:t>OS</a:t>
            </a:r>
            <a:r>
              <a:rPr lang="zh-CN" altLang="en-US" b="0" i="0" dirty="0">
                <a:solidFill>
                  <a:srgbClr val="000000"/>
                </a:solidFill>
                <a:effectLst/>
                <a:latin typeface="PingFangSC-Regular"/>
              </a:rPr>
              <a:t>。</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并且还需要考虑分子分析和预后的问题。</a:t>
            </a:r>
            <a:endParaRPr lang="zh-CN" altLang="en-US" dirty="0"/>
          </a:p>
        </p:txBody>
      </p:sp>
    </p:spTree>
    <p:extLst>
      <p:ext uri="{BB962C8B-B14F-4D97-AF65-F5344CB8AC3E}">
        <p14:creationId xmlns:p14="http://schemas.microsoft.com/office/powerpoint/2010/main" val="688182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讨论的第一个摘要是 </a:t>
            </a:r>
            <a:r>
              <a:rPr lang="en-US" altLang="zh-CN" dirty="0"/>
              <a:t> 3507</a:t>
            </a:r>
            <a:r>
              <a:rPr lang="zh-CN" altLang="en-US" dirty="0"/>
              <a:t>。</a:t>
            </a:r>
          </a:p>
        </p:txBody>
      </p:sp>
    </p:spTree>
    <p:extLst>
      <p:ext uri="{BB962C8B-B14F-4D97-AF65-F5344CB8AC3E}">
        <p14:creationId xmlns:p14="http://schemas.microsoft.com/office/powerpoint/2010/main" val="365829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en-US" dirty="0"/>
              <a:t>这是一篇</a:t>
            </a:r>
            <a:r>
              <a:rPr lang="en-US" altLang="zh-CN" dirty="0"/>
              <a:t>2009</a:t>
            </a:r>
            <a:r>
              <a:rPr lang="zh-CN" altLang="en-US" dirty="0"/>
              <a:t>年发表在</a:t>
            </a:r>
            <a:r>
              <a:rPr lang="en-US" altLang="zh-CN" dirty="0"/>
              <a:t>JCO</a:t>
            </a:r>
            <a:r>
              <a:rPr lang="zh-CN" altLang="en-US" dirty="0"/>
              <a:t>杂志上的一篇文章，文章提出结论：大多数接受前线化疗的</a:t>
            </a:r>
            <a:r>
              <a:rPr lang="en-US" altLang="zh-CN" dirty="0"/>
              <a:t>IV</a:t>
            </a:r>
            <a:r>
              <a:rPr lang="zh-CN" altLang="en-US" dirty="0"/>
              <a:t>期结肠癌患者不需要对其完整的原发肿瘤进行姑息性手术。这些数据支持在无常规预防性切除的情况下，将化疗作为转移性结肠癌中既无梗阻也无出血的原发性结直肠癌患者的标准治疗。</a:t>
            </a:r>
            <a:endParaRPr lang="en-US" altLang="zh-CN" dirty="0"/>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1314042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其他一些已经完成系统评价和荟萃分析，包括 </a:t>
            </a:r>
            <a:r>
              <a:rPr lang="en-US" altLang="zh-CN" dirty="0"/>
              <a:t>Cochrane </a:t>
            </a:r>
            <a:r>
              <a:rPr lang="zh-CN" altLang="en-US" dirty="0"/>
              <a:t>分析，该分析几乎是非随机数据。 </a:t>
            </a:r>
            <a:endParaRPr lang="en-US" altLang="zh-CN"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 </a:t>
            </a:r>
            <a:r>
              <a:rPr lang="en-US" altLang="zh-CN" dirty="0" err="1"/>
              <a:t>Simillis</a:t>
            </a:r>
            <a:r>
              <a:rPr lang="en-US" altLang="zh-CN" dirty="0"/>
              <a:t> </a:t>
            </a:r>
            <a:r>
              <a:rPr lang="zh-CN" altLang="en-US" dirty="0"/>
              <a:t>数据是一个非常大的数据集，但大部分是回顾性分析。</a:t>
            </a:r>
            <a:endParaRPr lang="en-US" altLang="zh-CN"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 最新的数据来自</a:t>
            </a:r>
            <a:r>
              <a:rPr lang="en-US" altLang="zh-CN" dirty="0"/>
              <a:t>doc</a:t>
            </a:r>
            <a:r>
              <a:rPr lang="zh-CN" altLang="en-US" dirty="0"/>
              <a:t>舒，在八项研究中只有三项是随机研究。 因此，信息上存在较大的差异。</a:t>
            </a:r>
          </a:p>
          <a:p>
            <a:endParaRPr lang="zh-CN" altLang="en-US" dirty="0"/>
          </a:p>
        </p:txBody>
      </p:sp>
    </p:spTree>
    <p:extLst>
      <p:ext uri="{BB962C8B-B14F-4D97-AF65-F5344CB8AC3E}">
        <p14:creationId xmlns:p14="http://schemas.microsoft.com/office/powerpoint/2010/main" val="1482064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目前已经完成了两个前瞻性研究，一个是 </a:t>
            </a:r>
            <a:r>
              <a:rPr lang="en-US" altLang="zh-CN" dirty="0"/>
              <a:t>JCOG 1007</a:t>
            </a:r>
            <a:r>
              <a:rPr lang="zh-CN" altLang="en-US" dirty="0"/>
              <a:t>，该研究由于无效而过早停止，</a:t>
            </a:r>
            <a:r>
              <a:rPr lang="zh-CN" altLang="en-US" b="0" i="0" dirty="0">
                <a:solidFill>
                  <a:srgbClr val="222222"/>
                </a:solidFill>
                <a:effectLst/>
                <a:latin typeface="Microsoft Yahei" panose="020B0503020204020204" pitchFamily="34" charset="-122"/>
                <a:ea typeface="Microsoft Yahei" panose="020B0503020204020204" pitchFamily="34" charset="-122"/>
              </a:rPr>
              <a:t>该研究显示，合并同时性转移的结直肠癌患者，原发灶切除并不能带来生存获益，</a:t>
            </a:r>
            <a:endParaRPr lang="en-US" altLang="zh-CN" b="0" i="0" dirty="0">
              <a:solidFill>
                <a:srgbClr val="222222"/>
              </a:solidFill>
              <a:effectLst/>
              <a:latin typeface="Microsoft Yahei" panose="020B0503020204020204" pitchFamily="34" charset="-122"/>
              <a:ea typeface="Microsoft Yahei" panose="020B0503020204020204" pitchFamily="34" charset="-122"/>
            </a:endParaRPr>
          </a:p>
          <a:p>
            <a:r>
              <a:rPr lang="zh-CN" altLang="en-US" b="0" i="0" dirty="0">
                <a:solidFill>
                  <a:srgbClr val="222222"/>
                </a:solidFill>
                <a:effectLst/>
                <a:latin typeface="Microsoft Yahei" panose="020B0503020204020204" pitchFamily="34" charset="-122"/>
                <a:ea typeface="Microsoft Yahei" panose="020B0503020204020204" pitchFamily="34" charset="-122"/>
              </a:rPr>
              <a:t>因此，对于无症状原发灶且合并同时性不可切除转移灶的患者，不推荐原发灶切除。</a:t>
            </a:r>
            <a:endParaRPr lang="en-US" altLang="zh-CN" b="0" i="0" dirty="0">
              <a:solidFill>
                <a:srgbClr val="222222"/>
              </a:solidFill>
              <a:effectLst/>
              <a:latin typeface="Microsoft Yahei" panose="020B0503020204020204" pitchFamily="34" charset="-122"/>
              <a:ea typeface="Microsoft Yahei" panose="020B0503020204020204" pitchFamily="34" charset="-122"/>
            </a:endParaRPr>
          </a:p>
          <a:p>
            <a:r>
              <a:rPr lang="zh-CN" altLang="en-US" dirty="0"/>
              <a:t>来自欧洲多中心的</a:t>
            </a:r>
            <a:r>
              <a:rPr lang="en-US" altLang="zh-CN" dirty="0"/>
              <a:t>CAIRO4</a:t>
            </a:r>
            <a:r>
              <a:rPr lang="zh-CN" altLang="en-US" dirty="0"/>
              <a:t>研究，目前仅公布了短期生存情况，</a:t>
            </a:r>
            <a:r>
              <a:rPr lang="en-US" altLang="zh-CN" dirty="0"/>
              <a:t>60</a:t>
            </a:r>
            <a:r>
              <a:rPr lang="zh-CN" altLang="en-US" dirty="0"/>
              <a:t>天内全身治疗组有</a:t>
            </a:r>
            <a:r>
              <a:rPr lang="en-US" altLang="zh-CN" dirty="0"/>
              <a:t>3</a:t>
            </a:r>
            <a:r>
              <a:rPr lang="zh-CN" altLang="en-US" dirty="0"/>
              <a:t>例死亡，而原发灶切除后全身治疗组有</a:t>
            </a:r>
            <a:r>
              <a:rPr lang="en-US" altLang="zh-CN" dirty="0"/>
              <a:t>11</a:t>
            </a:r>
            <a:r>
              <a:rPr lang="zh-CN" altLang="en-US" dirty="0"/>
              <a:t>例死亡，该研究也再次说明了原发灶切除增加了</a:t>
            </a:r>
            <a:r>
              <a:rPr lang="en-US" altLang="zh-CN" dirty="0"/>
              <a:t>mCRC</a:t>
            </a:r>
            <a:r>
              <a:rPr lang="zh-CN" altLang="en-US" dirty="0"/>
              <a:t>患者的短期死亡率。</a:t>
            </a:r>
          </a:p>
        </p:txBody>
      </p:sp>
    </p:spTree>
    <p:extLst>
      <p:ext uri="{BB962C8B-B14F-4D97-AF65-F5344CB8AC3E}">
        <p14:creationId xmlns:p14="http://schemas.microsoft.com/office/powerpoint/2010/main" val="958885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41" y="4544909"/>
            <a:ext cx="20729099" cy="3136054"/>
          </a:xfrm>
        </p:spPr>
        <p:txBody>
          <a:bodyPr/>
          <a:lstStyle/>
          <a:p>
            <a:r>
              <a:rPr lang="en-US"/>
              <a:t>Click to edit Master title style</a:t>
            </a:r>
          </a:p>
        </p:txBody>
      </p:sp>
      <p:sp>
        <p:nvSpPr>
          <p:cNvPr id="3" name="Subtitle 2"/>
          <p:cNvSpPr>
            <a:spLocks noGrp="1"/>
          </p:cNvSpPr>
          <p:nvPr>
            <p:ph type="subTitle" idx="1"/>
          </p:nvPr>
        </p:nvSpPr>
        <p:spPr>
          <a:xfrm>
            <a:off x="3658079" y="8290560"/>
            <a:ext cx="17071023" cy="3738880"/>
          </a:xfrm>
        </p:spPr>
        <p:txBody>
          <a:bodyPr/>
          <a:lstStyle>
            <a:lvl1pPr marL="0" indent="0" algn="ctr">
              <a:buNone/>
              <a:defRPr/>
            </a:lvl1pPr>
            <a:lvl2pPr marL="914331" indent="0" algn="ctr">
              <a:buNone/>
              <a:defRPr/>
            </a:lvl2pPr>
            <a:lvl3pPr marL="1828662" indent="0" algn="ctr">
              <a:buNone/>
              <a:defRPr/>
            </a:lvl3pPr>
            <a:lvl4pPr marL="2742993" indent="0" algn="ctr">
              <a:buNone/>
              <a:defRPr/>
            </a:lvl4pPr>
            <a:lvl5pPr marL="3657323" indent="0" algn="ctr">
              <a:buNone/>
              <a:defRPr/>
            </a:lvl5pPr>
            <a:lvl6pPr marL="4571655" indent="0" algn="ctr">
              <a:buNone/>
              <a:defRPr/>
            </a:lvl6pPr>
            <a:lvl7pPr marL="5485985" indent="0" algn="ctr">
              <a:buNone/>
              <a:defRPr/>
            </a:lvl7pPr>
            <a:lvl8pPr marL="6400317" indent="0" algn="ctr">
              <a:buNone/>
              <a:defRPr/>
            </a:lvl8pPr>
            <a:lvl9pPr marL="7314647" indent="0" algn="ctr">
              <a:buNone/>
              <a:defRPr/>
            </a:lvl9pPr>
          </a:lstStyle>
          <a:p>
            <a:r>
              <a:rPr lang="en-US"/>
              <a:t>Click to edit Master subtitle style</a:t>
            </a:r>
          </a:p>
        </p:txBody>
      </p:sp>
    </p:spTree>
    <p:extLst>
      <p:ext uri="{BB962C8B-B14F-4D97-AF65-F5344CB8AC3E}">
        <p14:creationId xmlns:p14="http://schemas.microsoft.com/office/powerpoint/2010/main" val="23542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30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05507" y="1215819"/>
            <a:ext cx="5203443" cy="120599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90936" y="1215819"/>
            <a:ext cx="15208114" cy="120599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95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46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20" y="9401390"/>
            <a:ext cx="20729099" cy="2905760"/>
          </a:xfrm>
        </p:spPr>
        <p:txBody>
          <a:bodyPr anchor="t"/>
          <a:lstStyle>
            <a:lvl1pPr algn="l">
              <a:defRPr sz="7999" b="1" cap="all"/>
            </a:lvl1pPr>
          </a:lstStyle>
          <a:p>
            <a:r>
              <a:rPr lang="en-US"/>
              <a:t>Click to edit Master title style</a:t>
            </a:r>
          </a:p>
        </p:txBody>
      </p:sp>
      <p:sp>
        <p:nvSpPr>
          <p:cNvPr id="3" name="Text Placeholder 2"/>
          <p:cNvSpPr>
            <a:spLocks noGrp="1"/>
          </p:cNvSpPr>
          <p:nvPr>
            <p:ph type="body" idx="1"/>
          </p:nvPr>
        </p:nvSpPr>
        <p:spPr>
          <a:xfrm>
            <a:off x="1926420" y="6200989"/>
            <a:ext cx="20729099" cy="3200398"/>
          </a:xfrm>
        </p:spPr>
        <p:txBody>
          <a:bodyPr anchor="b"/>
          <a:lstStyle>
            <a:lvl1pPr marL="0" indent="0">
              <a:buNone/>
              <a:defRPr sz="4000"/>
            </a:lvl1pPr>
            <a:lvl2pPr marL="914331" indent="0">
              <a:buNone/>
              <a:defRPr sz="3600"/>
            </a:lvl2pPr>
            <a:lvl3pPr marL="1828662" indent="0">
              <a:buNone/>
              <a:defRPr sz="3200"/>
            </a:lvl3pPr>
            <a:lvl4pPr marL="2742993" indent="0">
              <a:buNone/>
              <a:defRPr sz="2800"/>
            </a:lvl4pPr>
            <a:lvl5pPr marL="3657323" indent="0">
              <a:buNone/>
              <a:defRPr sz="2800"/>
            </a:lvl5pPr>
            <a:lvl6pPr marL="4571655" indent="0">
              <a:buNone/>
              <a:defRPr sz="2800"/>
            </a:lvl6pPr>
            <a:lvl7pPr marL="5485985" indent="0">
              <a:buNone/>
              <a:defRPr sz="2800"/>
            </a:lvl7pPr>
            <a:lvl8pPr marL="6400317" indent="0">
              <a:buNone/>
              <a:defRPr sz="2800"/>
            </a:lvl8pPr>
            <a:lvl9pPr marL="7314647" indent="0">
              <a:buNone/>
              <a:defRPr sz="2800"/>
            </a:lvl9pPr>
          </a:lstStyle>
          <a:p>
            <a:pPr lvl="0"/>
            <a:r>
              <a:rPr lang="en-US"/>
              <a:t>Click to edit Master text styles</a:t>
            </a:r>
          </a:p>
        </p:txBody>
      </p:sp>
    </p:spTree>
    <p:extLst>
      <p:ext uri="{BB962C8B-B14F-4D97-AF65-F5344CB8AC3E}">
        <p14:creationId xmlns:p14="http://schemas.microsoft.com/office/powerpoint/2010/main" val="344743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0936" y="4067389"/>
            <a:ext cx="10203662" cy="9208346"/>
          </a:xfrm>
        </p:spPr>
        <p:txBody>
          <a:bodyPr/>
          <a:lstStyle>
            <a:lvl1pPr>
              <a:defRPr sz="5599"/>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401053" y="4067389"/>
            <a:ext cx="10207895" cy="9208346"/>
          </a:xfrm>
        </p:spPr>
        <p:txBody>
          <a:bodyPr/>
          <a:lstStyle>
            <a:lvl1pPr>
              <a:defRPr sz="5599"/>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21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85894"/>
            <a:ext cx="21948458" cy="2438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60" y="3274909"/>
            <a:ext cx="10775237" cy="1364826"/>
          </a:xfrm>
        </p:spPr>
        <p:txBody>
          <a:bodyPr anchor="b"/>
          <a:lstStyle>
            <a:lvl1pPr marL="0" indent="0">
              <a:buNone/>
              <a:defRPr sz="4800" b="1"/>
            </a:lvl1pPr>
            <a:lvl2pPr marL="914331" indent="0">
              <a:buNone/>
              <a:defRPr sz="4000" b="1"/>
            </a:lvl2pPr>
            <a:lvl3pPr marL="1828662" indent="0">
              <a:buNone/>
              <a:defRPr sz="3600" b="1"/>
            </a:lvl3pPr>
            <a:lvl4pPr marL="2742993" indent="0">
              <a:buNone/>
              <a:defRPr sz="3200" b="1"/>
            </a:lvl4pPr>
            <a:lvl5pPr marL="3657323" indent="0">
              <a:buNone/>
              <a:defRPr sz="3200" b="1"/>
            </a:lvl5pPr>
            <a:lvl6pPr marL="4571655" indent="0">
              <a:buNone/>
              <a:defRPr sz="3200" b="1"/>
            </a:lvl6pPr>
            <a:lvl7pPr marL="5485985" indent="0">
              <a:buNone/>
              <a:defRPr sz="3200" b="1"/>
            </a:lvl7pPr>
            <a:lvl8pPr marL="6400317" indent="0">
              <a:buNone/>
              <a:defRPr sz="3200" b="1"/>
            </a:lvl8pPr>
            <a:lvl9pPr marL="7314647"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360" y="4639735"/>
            <a:ext cx="10775237" cy="8429414"/>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4" y="3274909"/>
            <a:ext cx="10779469" cy="1364826"/>
          </a:xfrm>
        </p:spPr>
        <p:txBody>
          <a:bodyPr anchor="b"/>
          <a:lstStyle>
            <a:lvl1pPr marL="0" indent="0">
              <a:buNone/>
              <a:defRPr sz="4800" b="1"/>
            </a:lvl1pPr>
            <a:lvl2pPr marL="914331" indent="0">
              <a:buNone/>
              <a:defRPr sz="4000" b="1"/>
            </a:lvl2pPr>
            <a:lvl3pPr marL="1828662" indent="0">
              <a:buNone/>
              <a:defRPr sz="3600" b="1"/>
            </a:lvl3pPr>
            <a:lvl4pPr marL="2742993" indent="0">
              <a:buNone/>
              <a:defRPr sz="3200" b="1"/>
            </a:lvl4pPr>
            <a:lvl5pPr marL="3657323" indent="0">
              <a:buNone/>
              <a:defRPr sz="3200" b="1"/>
            </a:lvl5pPr>
            <a:lvl6pPr marL="4571655" indent="0">
              <a:buNone/>
              <a:defRPr sz="3200" b="1"/>
            </a:lvl6pPr>
            <a:lvl7pPr marL="5485985" indent="0">
              <a:buNone/>
              <a:defRPr sz="3200" b="1"/>
            </a:lvl7pPr>
            <a:lvl8pPr marL="6400317" indent="0">
              <a:buNone/>
              <a:defRPr sz="3200" b="1"/>
            </a:lvl8pPr>
            <a:lvl9pPr marL="7314647"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8354" y="4639735"/>
            <a:ext cx="10779469" cy="8429414"/>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61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8700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02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5" y="582506"/>
            <a:ext cx="8023213" cy="247904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4708" y="582509"/>
            <a:ext cx="13633109" cy="12486642"/>
          </a:xfrm>
        </p:spPr>
        <p:txBody>
          <a:bodyPr/>
          <a:lstStyle>
            <a:lvl1pPr>
              <a:defRPr sz="6399"/>
            </a:lvl1pPr>
            <a:lvl2pPr>
              <a:defRPr sz="5599"/>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5" y="3061549"/>
            <a:ext cx="8023213" cy="10007602"/>
          </a:xfrm>
        </p:spPr>
        <p:txBody>
          <a:bodyPr/>
          <a:lstStyle>
            <a:lvl1pPr marL="0" indent="0">
              <a:buNone/>
              <a:defRPr sz="2800"/>
            </a:lvl1pPr>
            <a:lvl2pPr marL="914331" indent="0">
              <a:buNone/>
              <a:defRPr sz="2400"/>
            </a:lvl2pPr>
            <a:lvl3pPr marL="1828662" indent="0">
              <a:buNone/>
              <a:defRPr sz="2000"/>
            </a:lvl3pPr>
            <a:lvl4pPr marL="2742993" indent="0">
              <a:buNone/>
              <a:defRPr sz="1800"/>
            </a:lvl4pPr>
            <a:lvl5pPr marL="3657323" indent="0">
              <a:buNone/>
              <a:defRPr sz="1800"/>
            </a:lvl5pPr>
            <a:lvl6pPr marL="4571655" indent="0">
              <a:buNone/>
              <a:defRPr sz="1800"/>
            </a:lvl6pPr>
            <a:lvl7pPr marL="5485985" indent="0">
              <a:buNone/>
              <a:defRPr sz="1800"/>
            </a:lvl7pPr>
            <a:lvl8pPr marL="6400317" indent="0">
              <a:buNone/>
              <a:defRPr sz="1800"/>
            </a:lvl8pPr>
            <a:lvl9pPr marL="7314647" indent="0">
              <a:buNone/>
              <a:defRPr sz="1800"/>
            </a:lvl9pPr>
          </a:lstStyle>
          <a:p>
            <a:pPr lvl="0"/>
            <a:r>
              <a:rPr lang="en-US"/>
              <a:t>Click to edit Master text styles</a:t>
            </a:r>
          </a:p>
        </p:txBody>
      </p:sp>
    </p:spTree>
    <p:extLst>
      <p:ext uri="{BB962C8B-B14F-4D97-AF65-F5344CB8AC3E}">
        <p14:creationId xmlns:p14="http://schemas.microsoft.com/office/powerpoint/2010/main" val="166161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60" y="10241281"/>
            <a:ext cx="14632305" cy="1209042"/>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80060" y="1307254"/>
            <a:ext cx="14632305" cy="8778240"/>
          </a:xfrm>
        </p:spPr>
        <p:txBody>
          <a:bodyPr/>
          <a:lstStyle>
            <a:lvl1pPr marL="0" indent="0">
              <a:buNone/>
              <a:defRPr sz="6399"/>
            </a:lvl1pPr>
            <a:lvl2pPr marL="914331" indent="0">
              <a:buNone/>
              <a:defRPr sz="5599"/>
            </a:lvl2pPr>
            <a:lvl3pPr marL="1828662" indent="0">
              <a:buNone/>
              <a:defRPr sz="4800"/>
            </a:lvl3pPr>
            <a:lvl4pPr marL="2742993" indent="0">
              <a:buNone/>
              <a:defRPr sz="4000"/>
            </a:lvl4pPr>
            <a:lvl5pPr marL="3657323" indent="0">
              <a:buNone/>
              <a:defRPr sz="4000"/>
            </a:lvl5pPr>
            <a:lvl6pPr marL="4571655" indent="0">
              <a:buNone/>
              <a:defRPr sz="4000"/>
            </a:lvl6pPr>
            <a:lvl7pPr marL="5485985" indent="0">
              <a:buNone/>
              <a:defRPr sz="4000"/>
            </a:lvl7pPr>
            <a:lvl8pPr marL="6400317" indent="0">
              <a:buNone/>
              <a:defRPr sz="4000"/>
            </a:lvl8pPr>
            <a:lvl9pPr marL="7314647" indent="0">
              <a:buNone/>
              <a:defRPr sz="4000"/>
            </a:lvl9pPr>
          </a:lstStyle>
          <a:p>
            <a:endParaRPr lang="en-US"/>
          </a:p>
        </p:txBody>
      </p:sp>
      <p:sp>
        <p:nvSpPr>
          <p:cNvPr id="4" name="Text Placeholder 3"/>
          <p:cNvSpPr>
            <a:spLocks noGrp="1"/>
          </p:cNvSpPr>
          <p:nvPr>
            <p:ph type="body" sz="half" idx="2"/>
          </p:nvPr>
        </p:nvSpPr>
        <p:spPr>
          <a:xfrm>
            <a:off x="4780060" y="11450323"/>
            <a:ext cx="14632305" cy="1717038"/>
          </a:xfrm>
        </p:spPr>
        <p:txBody>
          <a:bodyPr/>
          <a:lstStyle>
            <a:lvl1pPr marL="0" indent="0">
              <a:buNone/>
              <a:defRPr sz="2800"/>
            </a:lvl1pPr>
            <a:lvl2pPr marL="914331" indent="0">
              <a:buNone/>
              <a:defRPr sz="2400"/>
            </a:lvl2pPr>
            <a:lvl3pPr marL="1828662" indent="0">
              <a:buNone/>
              <a:defRPr sz="2000"/>
            </a:lvl3pPr>
            <a:lvl4pPr marL="2742993" indent="0">
              <a:buNone/>
              <a:defRPr sz="1800"/>
            </a:lvl4pPr>
            <a:lvl5pPr marL="3657323" indent="0">
              <a:buNone/>
              <a:defRPr sz="1800"/>
            </a:lvl5pPr>
            <a:lvl6pPr marL="4571655" indent="0">
              <a:buNone/>
              <a:defRPr sz="1800"/>
            </a:lvl6pPr>
            <a:lvl7pPr marL="5485985" indent="0">
              <a:buNone/>
              <a:defRPr sz="1800"/>
            </a:lvl7pPr>
            <a:lvl8pPr marL="6400317" indent="0">
              <a:buNone/>
              <a:defRPr sz="1800"/>
            </a:lvl8pPr>
            <a:lvl9pPr marL="7314647" indent="0">
              <a:buNone/>
              <a:defRPr sz="1800"/>
            </a:lvl9pPr>
          </a:lstStyle>
          <a:p>
            <a:pPr lvl="0"/>
            <a:r>
              <a:rPr lang="en-US"/>
              <a:t>Click to edit Master text styles</a:t>
            </a:r>
          </a:p>
        </p:txBody>
      </p:sp>
    </p:spTree>
    <p:extLst>
      <p:ext uri="{BB962C8B-B14F-4D97-AF65-F5344CB8AC3E}">
        <p14:creationId xmlns:p14="http://schemas.microsoft.com/office/powerpoint/2010/main" val="129944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90938" y="1215814"/>
            <a:ext cx="20818008" cy="2435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1790938" y="4067389"/>
            <a:ext cx="20818008" cy="9208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31" rtl="0" fontAlgn="base" hangingPunct="0">
        <a:lnSpc>
          <a:spcPct val="112000"/>
        </a:lnSpc>
        <a:spcBef>
          <a:spcPct val="0"/>
        </a:spcBef>
        <a:spcAft>
          <a:spcPct val="0"/>
        </a:spcAft>
        <a:buClr>
          <a:srgbClr val="000000"/>
        </a:buClr>
        <a:buSzPct val="45000"/>
        <a:buFont typeface="StarSymbol" charset="0"/>
        <a:defRPr sz="8799">
          <a:solidFill>
            <a:srgbClr val="000000"/>
          </a:solidFill>
          <a:latin typeface="+mj-lt"/>
          <a:ea typeface="+mj-ea"/>
          <a:cs typeface="+mj-cs"/>
        </a:defRPr>
      </a:lvl1pPr>
      <a:lvl2pPr marL="863535"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2pPr>
      <a:lvl3pPr marL="1295302"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3pPr>
      <a:lvl4pPr marL="1727070"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4pPr>
      <a:lvl5pPr marL="2158837"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5pPr>
      <a:lvl6pPr marL="3073167"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6pPr>
      <a:lvl7pPr marL="3987499"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7pPr>
      <a:lvl8pPr marL="4901829"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8pPr>
      <a:lvl9pPr marL="5816161"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9pPr>
    </p:titleStyle>
    <p:bodyStyle>
      <a:lvl1pPr marL="860361" indent="-647651" algn="l" defTabSz="914331" rtl="0" fontAlgn="base" hangingPunct="0">
        <a:lnSpc>
          <a:spcPct val="112000"/>
        </a:lnSpc>
        <a:spcBef>
          <a:spcPct val="0"/>
        </a:spcBef>
        <a:spcAft>
          <a:spcPts val="2850"/>
        </a:spcAft>
        <a:buClr>
          <a:srgbClr val="000000"/>
        </a:buClr>
        <a:buSzPct val="45000"/>
        <a:buFont typeface="StarSymbol" charset="0"/>
        <a:buChar char="●"/>
        <a:defRPr sz="6399">
          <a:solidFill>
            <a:srgbClr val="000000"/>
          </a:solidFill>
          <a:latin typeface="+mn-lt"/>
          <a:ea typeface="+mn-ea"/>
          <a:cs typeface="+mn-cs"/>
        </a:defRPr>
      </a:lvl1pPr>
      <a:lvl2pPr marL="1723896" indent="-571457" algn="l" defTabSz="914331" rtl="0" fontAlgn="base" hangingPunct="0">
        <a:lnSpc>
          <a:spcPct val="112000"/>
        </a:lnSpc>
        <a:spcBef>
          <a:spcPct val="0"/>
        </a:spcBef>
        <a:spcAft>
          <a:spcPts val="2276"/>
        </a:spcAft>
        <a:buClr>
          <a:srgbClr val="000000"/>
        </a:buClr>
        <a:buSzPct val="75000"/>
        <a:buFont typeface="StarSymbol" charset="0"/>
        <a:buChar char="–"/>
        <a:defRPr sz="5599">
          <a:solidFill>
            <a:srgbClr val="000000"/>
          </a:solidFill>
          <a:latin typeface="+mn-lt"/>
          <a:ea typeface="+mn-ea"/>
          <a:cs typeface="+mn-cs"/>
        </a:defRPr>
      </a:lvl2pPr>
      <a:lvl3pPr marL="2587430" indent="-431767" algn="l" defTabSz="914331" rtl="0" fontAlgn="base" hangingPunct="0">
        <a:lnSpc>
          <a:spcPct val="112000"/>
        </a:lnSpc>
        <a:spcBef>
          <a:spcPct val="0"/>
        </a:spcBef>
        <a:spcAft>
          <a:spcPts val="1700"/>
        </a:spcAft>
        <a:buClr>
          <a:srgbClr val="000000"/>
        </a:buClr>
        <a:buSzPct val="45000"/>
        <a:buFont typeface="StarSymbol" charset="0"/>
        <a:buChar char="●"/>
        <a:defRPr sz="4800">
          <a:solidFill>
            <a:srgbClr val="000000"/>
          </a:solidFill>
          <a:latin typeface="+mn-lt"/>
          <a:ea typeface="+mn-ea"/>
          <a:cs typeface="+mn-cs"/>
        </a:defRPr>
      </a:lvl3pPr>
      <a:lvl4pPr marL="3450965" indent="-428593" algn="l" defTabSz="914331" rtl="0" fontAlgn="base" hangingPunct="0">
        <a:lnSpc>
          <a:spcPct val="112000"/>
        </a:lnSpc>
        <a:spcBef>
          <a:spcPct val="0"/>
        </a:spcBef>
        <a:spcAft>
          <a:spcPts val="1150"/>
        </a:spcAft>
        <a:buClr>
          <a:srgbClr val="000000"/>
        </a:buClr>
        <a:buSzPct val="75000"/>
        <a:buFont typeface="StarSymbol" charset="0"/>
        <a:buChar char="–"/>
        <a:defRPr sz="4000">
          <a:solidFill>
            <a:srgbClr val="000000"/>
          </a:solidFill>
          <a:latin typeface="+mn-lt"/>
          <a:ea typeface="+mn-ea"/>
          <a:cs typeface="+mn-cs"/>
        </a:defRPr>
      </a:lvl4pPr>
      <a:lvl5pPr marL="4314500"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5pPr>
      <a:lvl6pPr marL="5228831"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6pPr>
      <a:lvl7pPr marL="6143162"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7pPr>
      <a:lvl8pPr marL="7057492"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8pPr>
      <a:lvl9pPr marL="7971824"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9pPr>
    </p:bodyStyle>
    <p:otherStyle>
      <a:defPPr>
        <a:defRPr lang="en-US"/>
      </a:defPPr>
      <a:lvl1pPr marL="0" algn="l" defTabSz="1828662" rtl="0" eaLnBrk="1" latinLnBrk="0" hangingPunct="1">
        <a:defRPr sz="3600" kern="1200">
          <a:solidFill>
            <a:schemeClr val="tx1"/>
          </a:solidFill>
          <a:latin typeface="+mn-lt"/>
          <a:ea typeface="+mn-ea"/>
          <a:cs typeface="+mn-cs"/>
        </a:defRPr>
      </a:lvl1pPr>
      <a:lvl2pPr marL="914331" algn="l" defTabSz="1828662" rtl="0" eaLnBrk="1" latinLnBrk="0" hangingPunct="1">
        <a:defRPr sz="3600" kern="1200">
          <a:solidFill>
            <a:schemeClr val="tx1"/>
          </a:solidFill>
          <a:latin typeface="+mn-lt"/>
          <a:ea typeface="+mn-ea"/>
          <a:cs typeface="+mn-cs"/>
        </a:defRPr>
      </a:lvl2pPr>
      <a:lvl3pPr marL="1828662" algn="l" defTabSz="1828662" rtl="0" eaLnBrk="1" latinLnBrk="0" hangingPunct="1">
        <a:defRPr sz="3600" kern="1200">
          <a:solidFill>
            <a:schemeClr val="tx1"/>
          </a:solidFill>
          <a:latin typeface="+mn-lt"/>
          <a:ea typeface="+mn-ea"/>
          <a:cs typeface="+mn-cs"/>
        </a:defRPr>
      </a:lvl3pPr>
      <a:lvl4pPr marL="2742993" algn="l" defTabSz="1828662" rtl="0" eaLnBrk="1" latinLnBrk="0" hangingPunct="1">
        <a:defRPr sz="3600" kern="1200">
          <a:solidFill>
            <a:schemeClr val="tx1"/>
          </a:solidFill>
          <a:latin typeface="+mn-lt"/>
          <a:ea typeface="+mn-ea"/>
          <a:cs typeface="+mn-cs"/>
        </a:defRPr>
      </a:lvl4pPr>
      <a:lvl5pPr marL="3657323" algn="l" defTabSz="1828662" rtl="0" eaLnBrk="1" latinLnBrk="0" hangingPunct="1">
        <a:defRPr sz="3600" kern="1200">
          <a:solidFill>
            <a:schemeClr val="tx1"/>
          </a:solidFill>
          <a:latin typeface="+mn-lt"/>
          <a:ea typeface="+mn-ea"/>
          <a:cs typeface="+mn-cs"/>
        </a:defRPr>
      </a:lvl5pPr>
      <a:lvl6pPr marL="4571655" algn="l" defTabSz="1828662" rtl="0" eaLnBrk="1" latinLnBrk="0" hangingPunct="1">
        <a:defRPr sz="3600" kern="1200">
          <a:solidFill>
            <a:schemeClr val="tx1"/>
          </a:solidFill>
          <a:latin typeface="+mn-lt"/>
          <a:ea typeface="+mn-ea"/>
          <a:cs typeface="+mn-cs"/>
        </a:defRPr>
      </a:lvl6pPr>
      <a:lvl7pPr marL="5485985" algn="l" defTabSz="1828662" rtl="0" eaLnBrk="1" latinLnBrk="0" hangingPunct="1">
        <a:defRPr sz="3600" kern="1200">
          <a:solidFill>
            <a:schemeClr val="tx1"/>
          </a:solidFill>
          <a:latin typeface="+mn-lt"/>
          <a:ea typeface="+mn-ea"/>
          <a:cs typeface="+mn-cs"/>
        </a:defRPr>
      </a:lvl7pPr>
      <a:lvl8pPr marL="6400317" algn="l" defTabSz="1828662" rtl="0" eaLnBrk="1" latinLnBrk="0" hangingPunct="1">
        <a:defRPr sz="3600" kern="1200">
          <a:solidFill>
            <a:schemeClr val="tx1"/>
          </a:solidFill>
          <a:latin typeface="+mn-lt"/>
          <a:ea typeface="+mn-ea"/>
          <a:cs typeface="+mn-cs"/>
        </a:defRPr>
      </a:lvl8pPr>
      <a:lvl9pPr marL="7314647" algn="l" defTabSz="1828662"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Intensifying Treatment in Advanced Colorectal and Anal Cancers: Can More Be Less? &lt;br /&gt;Abstracts: 3506-3508&lt;br /&gt;&lt;br /&gt;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 3507: Randomized clinical trial on resection of the primary tumor versus no resection prior to systemic therapy in patients with colon cancer and synchronous &lt;br /&gt;unresectable metastases &lt;br /&gt;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Eligibility Criteria/Study Design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Sample size (Synchronous)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Trial Conduct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Study Flow (CONSORT)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Disease Characteristics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Administered Chemotherapy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Primary Endpoint: Overall Survival (ITT)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 3507: Salient points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 3507: Conclusions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GLOBOCAN 2020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 3506: &lt;br /&gt;FOLFOXIRI + bevacizumab vs FOLFOX/FOLFIRI + bevacizumab &lt;br /&gt;in patients with initially unresectable colorectal liver metastases &lt;br /&gt;and right-sided and/or RAS/BRAFV600E mutated primary tumor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Key Questions: Phase III CAIRO5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Existing Literature in Liver Resection in mCRC: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Impact of Sidedness or RAS MT status on OS in Resected CRLM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OLIVIA: Phase II study of mFOLFOX6 + Bevacizumab vs. &lt;br /&gt;FOLFOXIRI + Bev in Initially Unresectable Liver-Limited mCRC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Randomized Phase II CHARTA trial: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Meta-Analysis of FOLFOXIRI Plus Bevacizumab Versus Doublets Plus Bevacizumab as Initial Therapy of Unresectable Metastatic Colorectal Cancer&lt;br /&gt;(TRIBE, OLIVIA, CHARTA, STEAM, TRIBE2)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Incidence of Colorectal Cancer in the US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CAIRO5 – Patient Characteristics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31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32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CAIRO5 – outcome of R0/1 resections +/- ablation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 3506: Salient points of CAIRO5 Subset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 3506: Conclusions of CAIRO5 Subset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Abstracts: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Rising in annual incidence by 2.7% annually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Role of Immune Checkpoint Inhibition in &lt;br /&gt;Previously Treated SCCA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 Phase II Trials: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Estimated Number of Early Onset Colorectal Cancer Cases and Deaths in the US in 2020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 3508: &lt;br /&gt;Atezolizumab plus modified DCF (docetaxel, cisplatin, and 5-fluorouracil) as first-line treatment for metastatic or locally advanced squamous cell anal carcinoma (SCCA). A SCARCE-PRODIGE 60 randomized phase II study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SCARCE-PRODIGE 60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Baseline patient characteristics (metastatic)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Adverse events (AE) and Serious AE (SAE)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Primary endpoint – 1-year PFS rate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Secondary endpoints (investigators’ assessment)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LBA-3508 (SCARCE): Salient Points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Platinum +/- Immune Checkpoint Inhibitors in Other Squamous Cell Cancers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&lt;br /&gt;&lt;br /&gt;&lt;br /&gt;&lt;br /&gt;&lt;br /&gt;&lt;br /&gt;&lt;br /&gt;&lt;br /&gt;EA2176: Phase 3 Clinical Trial of Carboplatin and Paclitaxel +/- Nivolumab in Treatment-Naive Metastatic Anal Cancer Patients&lt;br /&gt;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Carboplatin-Paclitaxel With Retifanlimab or Placebo in Participants With Locally Advanced or Metastatic Squamous Cell Anal Carcinoma (POD1UM-303/InterAACT 2)&lt;br /&gt;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Critical decisions in metastatic CRC: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LBA-3508 (SCARCE): Conclusions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Acknowledgements: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Abstracts: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MSKCC &lt;br /&gt;(2000-2006):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Systematic Review and Meta-Analysis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Prospective Data: &lt;br /&gt;Primary Tumor Resection (PTR) + Chemotherapy &lt;br /&gt;vs. Chemotherapy Alone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1384</TotalTime>
  <Words>3906</Words>
  <Application>Microsoft Office PowerPoint</Application>
  <PresentationFormat>自定义</PresentationFormat>
  <Paragraphs>204</Paragraphs>
  <Slides>51</Slides>
  <Notes>49</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51</vt:i4>
      </vt:variant>
    </vt:vector>
  </HeadingPairs>
  <TitlesOfParts>
    <vt:vector size="62" baseType="lpstr">
      <vt:lpstr>-apple-system</vt:lpstr>
      <vt:lpstr>Helvetica Neue</vt:lpstr>
      <vt:lpstr>PingFangSC-Regular</vt:lpstr>
      <vt:lpstr>StarSymbol</vt:lpstr>
      <vt:lpstr>Microsoft Yahei</vt:lpstr>
      <vt:lpstr>Microsoft Yahei</vt:lpstr>
      <vt:lpstr>Arial</vt:lpstr>
      <vt:lpstr>Arial</vt:lpstr>
      <vt:lpstr>Roboto</vt:lpstr>
      <vt:lpstr>Times New Roman</vt:lpstr>
      <vt:lpstr>Default Design</vt:lpstr>
      <vt:lpstr>Intensifying Treatment in Advanced Colorectal and Anal Cancers: Can More Be Less? &lt;br /&gt;Abstracts: 3506-3508&lt;br /&gt;&lt;br /&gt;</vt:lpstr>
      <vt:lpstr>GLOBOCAN 2020</vt:lpstr>
      <vt:lpstr>Incidence of Colorectal Cancer in the US </vt:lpstr>
      <vt:lpstr>Estimated Number of Early Onset Colorectal Cancer Cases and Deaths in the US in 2020</vt:lpstr>
      <vt:lpstr>Critical decisions in metastatic CRC:</vt:lpstr>
      <vt:lpstr>Abstracts: </vt:lpstr>
      <vt:lpstr>MSKCC &lt;br /&gt;(2000-2006): </vt:lpstr>
      <vt:lpstr>Systematic Review and Meta-Analysis  </vt:lpstr>
      <vt:lpstr>Prospective Data: &lt;br /&gt;Primary Tumor Resection (PTR) + Chemotherapy &lt;br /&gt;vs. Chemotherapy Alone</vt:lpstr>
      <vt:lpstr>LBA 3507: Randomized clinical trial on resection of the primary tumor versus no resection prior to systemic therapy in patients with colon cancer and synchronous &lt;br /&gt;unresectable metastases &lt;br /&gt;</vt:lpstr>
      <vt:lpstr>Eligibility Criteria/Study Design</vt:lpstr>
      <vt:lpstr>Sample size (Synchronous)</vt:lpstr>
      <vt:lpstr>Trial Conduct</vt:lpstr>
      <vt:lpstr>Study Flow (CONSORT)</vt:lpstr>
      <vt:lpstr>Disease Characteristics</vt:lpstr>
      <vt:lpstr>Administered Chemotherapy</vt:lpstr>
      <vt:lpstr>Primary Endpoint: Overall Survival (ITT)</vt:lpstr>
      <vt:lpstr>LBA 3507: Salient points</vt:lpstr>
      <vt:lpstr>LBA 3507: Conclusions</vt:lpstr>
      <vt:lpstr>LBA 3506: &lt;br /&gt;FOLFOXIRI + bevacizumab vs FOLFOX/FOLFIRI + bevacizumab &lt;br /&gt;in patients with initially unresectable colorectal liver metastases &lt;br /&gt;and right-sided and/or RAS/BRAFV600E mutated primary tumor </vt:lpstr>
      <vt:lpstr>Slide 21</vt:lpstr>
      <vt:lpstr>Slide 22</vt:lpstr>
      <vt:lpstr>Slide 23</vt:lpstr>
      <vt:lpstr>Key Questions: Phase III CAIRO5</vt:lpstr>
      <vt:lpstr>Existing Literature in Liver Resection in mCRC: </vt:lpstr>
      <vt:lpstr>Impact of Sidedness or RAS MT status on OS in Resected CRLM</vt:lpstr>
      <vt:lpstr>OLIVIA: Phase II study of mFOLFOX6 + Bevacizumab vs. &lt;br /&gt;FOLFOXIRI + Bev in Initially Unresectable Liver-Limited mCRC</vt:lpstr>
      <vt:lpstr>Randomized Phase II CHARTA trial: </vt:lpstr>
      <vt:lpstr>Meta-Analysis of FOLFOXIRI Plus Bevacizumab Versus Doublets Plus Bevacizumab as Initial Therapy of Unresectable Metastatic Colorectal Cancer&lt;br /&gt;(TRIBE, OLIVIA, CHARTA, STEAM, TRIBE2)</vt:lpstr>
      <vt:lpstr>CAIRO5 – Patient Characteristics</vt:lpstr>
      <vt:lpstr>Slide 31</vt:lpstr>
      <vt:lpstr>Slide 32</vt:lpstr>
      <vt:lpstr>CAIRO5 – outcome of R0/1 resections +/- ablation</vt:lpstr>
      <vt:lpstr>LBA 3506: Salient points of CAIRO5 Subset</vt:lpstr>
      <vt:lpstr>LBA 3506: Conclusions of CAIRO5 Subset</vt:lpstr>
      <vt:lpstr>Abstracts: </vt:lpstr>
      <vt:lpstr>Rising in annual incidence by 2.7% annually </vt:lpstr>
      <vt:lpstr>Role of Immune Checkpoint Inhibition in &lt;br /&gt;Previously Treated SCCA </vt:lpstr>
      <vt:lpstr> Phase II Trials: </vt:lpstr>
      <vt:lpstr>LBA 3508: &lt;br /&gt;Atezolizumab plus modified DCF (docetaxel, cisplatin, and 5-fluorouracil) as first-line treatment for metastatic or locally advanced squamous cell anal carcinoma (SCCA). A SCARCE-PRODIGE 60 randomized phase II study</vt:lpstr>
      <vt:lpstr>SCARCE-PRODIGE 60 Study Design</vt:lpstr>
      <vt:lpstr>Baseline patient characteristics (metastatic)</vt:lpstr>
      <vt:lpstr>Adverse events (AE) and Serious AE (SAE)</vt:lpstr>
      <vt:lpstr>Primary endpoint – 1-year PFS rate</vt:lpstr>
      <vt:lpstr>Secondary endpoints (investigators’ assessment)</vt:lpstr>
      <vt:lpstr>LBA-3508 (SCARCE): Salient Points </vt:lpstr>
      <vt:lpstr>Platinum +/- Immune Checkpoint Inhibitors in Other Squamous Cell Cancers</vt:lpstr>
      <vt:lpstr>&lt;br /&gt;&lt;br /&gt;&lt;br /&gt;&lt;br /&gt;&lt;br /&gt;&lt;br /&gt;&lt;br /&gt;&lt;br /&gt;EA2176: Phase 3 Clinical Trial of Carboplatin and Paclitaxel +/- Nivolumab in Treatment-Naive Metastatic Anal Cancer Patients&lt;br /&gt;</vt:lpstr>
      <vt:lpstr>Carboplatin-Paclitaxel With Retifanlimab or Placebo in Participants With Locally Advanced or Metastatic Squamous Cell Anal Carcinoma (POD1UM-303/InterAACT 2)&lt;br /&gt;</vt:lpstr>
      <vt:lpstr>LBA-3508 (SCARCE): Conclusions</vt:lpstr>
      <vt:lpstr>Acknowledgements: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Koehler, Torsten</dc:creator>
  <cp:lastModifiedBy>su liyu</cp:lastModifiedBy>
  <cp:revision>46</cp:revision>
  <dcterms:modified xsi:type="dcterms:W3CDTF">2022-07-06T11:54:17Z</dcterms:modified>
</cp:coreProperties>
</file>