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66" r:id="rId3"/>
  </p:sldMasterIdLst>
  <p:notesMasterIdLst>
    <p:notesMasterId r:id="rId5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273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333" r:id="rId54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9" autoAdjust="0"/>
    <p:restoredTop sz="94629" autoAdjust="0"/>
  </p:normalViewPr>
  <p:slideViewPr>
    <p:cSldViewPr>
      <p:cViewPr varScale="1">
        <p:scale>
          <a:sx n="33" d="100"/>
          <a:sy n="33" d="100"/>
        </p:scale>
        <p:origin x="660" y="6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394374"/>
            <a:ext cx="18290381" cy="5093547"/>
          </a:xfrm>
        </p:spPr>
        <p:txBody>
          <a:bodyPr anchor="b"/>
          <a:lstStyle>
            <a:lvl1pPr algn="ctr">
              <a:lnSpc>
                <a:spcPct val="150000"/>
              </a:lnSpc>
              <a:defRPr sz="12002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2806" y="8557250"/>
            <a:ext cx="13335350" cy="5093547"/>
          </a:xfrm>
        </p:spPr>
        <p:txBody>
          <a:bodyPr>
            <a:normAutofit/>
          </a:bodyPr>
          <a:lstStyle>
            <a:lvl1pPr marL="0" indent="0" algn="ctr">
              <a:buNone/>
              <a:defRPr sz="6401">
                <a:solidFill>
                  <a:srgbClr val="7030A0"/>
                </a:solidFill>
              </a:defRPr>
            </a:lvl1pPr>
            <a:lvl2pPr marL="914537" indent="0" algn="ctr">
              <a:buNone/>
              <a:defRPr sz="4001"/>
            </a:lvl2pPr>
            <a:lvl3pPr marL="1829074" indent="0" algn="ctr">
              <a:buNone/>
              <a:defRPr sz="3601"/>
            </a:lvl3pPr>
            <a:lvl4pPr marL="2743611" indent="0" algn="ctr">
              <a:buNone/>
              <a:defRPr sz="3200"/>
            </a:lvl4pPr>
            <a:lvl5pPr marL="3658149" indent="0" algn="ctr">
              <a:buNone/>
              <a:defRPr sz="3200"/>
            </a:lvl5pPr>
            <a:lvl6pPr marL="4572686" indent="0" algn="ctr">
              <a:buNone/>
              <a:defRPr sz="3200"/>
            </a:lvl6pPr>
            <a:lvl7pPr marL="5487223" indent="0" algn="ctr">
              <a:buNone/>
              <a:defRPr sz="3200"/>
            </a:lvl7pPr>
            <a:lvl8pPr marL="6401760" indent="0" algn="ctr">
              <a:buNone/>
              <a:defRPr sz="3200"/>
            </a:lvl8pPr>
            <a:lvl9pPr marL="7316297" indent="0" algn="ctr">
              <a:buNone/>
              <a:defRPr sz="3200"/>
            </a:lvl9pPr>
          </a:lstStyle>
          <a:p>
            <a:r>
              <a:rPr lang="zh-CN" altLang="en-US" dirty="0"/>
              <a:t>福建省肿瘤医院 腹部内科</a:t>
            </a:r>
            <a:endParaRPr lang="en-US" altLang="zh-CN" dirty="0"/>
          </a:p>
          <a:p>
            <a:r>
              <a:rPr lang="en-US" dirty="0"/>
              <a:t>subtitle style</a:t>
            </a:r>
          </a:p>
          <a:p>
            <a:r>
              <a:rPr lang="en-US" altLang="zh-CN" dirty="0"/>
              <a:t>2020</a:t>
            </a:r>
            <a:r>
              <a:rPr lang="zh-CN" altLang="en-US" dirty="0"/>
              <a:t>年月日</a:t>
            </a:r>
            <a:endParaRPr lang="en-GB" dirty="0"/>
          </a:p>
        </p:txBody>
      </p:sp>
      <p:pic>
        <p:nvPicPr>
          <p:cNvPr id="5" name="图片 2" descr="福建省肿瘤医院新院标透明底板(1)">
            <a:extLst>
              <a:ext uri="{FF2B5EF4-FFF2-40B4-BE49-F238E27FC236}">
                <a16:creationId xmlns:a16="http://schemas.microsoft.com/office/drawing/2014/main" id="{3B67B53B-E833-46FB-AE42-0BFAE3509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91268" y="9423722"/>
            <a:ext cx="3150974" cy="3360602"/>
          </a:xfrm>
          <a:prstGeom prst="rect">
            <a:avLst/>
          </a:prstGeom>
        </p:spPr>
      </p:pic>
      <p:pic>
        <p:nvPicPr>
          <p:cNvPr id="6" name="图片 9" descr="未标题-1">
            <a:extLst>
              <a:ext uri="{FF2B5EF4-FFF2-40B4-BE49-F238E27FC236}">
                <a16:creationId xmlns:a16="http://schemas.microsoft.com/office/drawing/2014/main" id="{D1053C05-3CA9-4B91-9C45-2E8475A48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2479" y="9003941"/>
            <a:ext cx="3311835" cy="42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04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619" y="2016593"/>
            <a:ext cx="21033938" cy="115932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图片 9" descr="未标题-1">
            <a:extLst>
              <a:ext uri="{FF2B5EF4-FFF2-40B4-BE49-F238E27FC236}">
                <a16:creationId xmlns:a16="http://schemas.microsoft.com/office/drawing/2014/main" id="{F87BC6E7-5CA9-4CAE-A11C-4DAF4E920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6" name="图片 2" descr="福建省肿瘤医院新院标透明底板(1)">
            <a:extLst>
              <a:ext uri="{FF2B5EF4-FFF2-40B4-BE49-F238E27FC236}">
                <a16:creationId xmlns:a16="http://schemas.microsoft.com/office/drawing/2014/main" id="{4A48881E-5E79-4AA8-A6E6-55D672C01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54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2173661"/>
            <a:ext cx="10364549" cy="11481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2173661"/>
            <a:ext cx="10364549" cy="11481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6" name="图片 9" descr="未标题-1">
            <a:extLst>
              <a:ext uri="{FF2B5EF4-FFF2-40B4-BE49-F238E27FC236}">
                <a16:creationId xmlns:a16="http://schemas.microsoft.com/office/drawing/2014/main" id="{DB15E17F-859F-4410-BB92-5619365DB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8" name="图片 2" descr="福建省肿瘤医院新院标透明底板(1)">
            <a:extLst>
              <a:ext uri="{FF2B5EF4-FFF2-40B4-BE49-F238E27FC236}">
                <a16:creationId xmlns:a16="http://schemas.microsoft.com/office/drawing/2014/main" id="{BB8D13B7-01D3-4FB3-BEF5-A8A4A44E95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0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4" name="图片 9" descr="未标题-1">
            <a:extLst>
              <a:ext uri="{FF2B5EF4-FFF2-40B4-BE49-F238E27FC236}">
                <a16:creationId xmlns:a16="http://schemas.microsoft.com/office/drawing/2014/main" id="{350F01C5-9483-4B5E-9EB9-D93A77B72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6" name="图片 2" descr="福建省肿瘤医院新院标透明底板(1)">
            <a:extLst>
              <a:ext uri="{FF2B5EF4-FFF2-40B4-BE49-F238E27FC236}">
                <a16:creationId xmlns:a16="http://schemas.microsoft.com/office/drawing/2014/main" id="{7B8056E9-EB49-44D4-B41B-6C3612012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85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3" name="图片 9" descr="未标题-1">
            <a:extLst>
              <a:ext uri="{FF2B5EF4-FFF2-40B4-BE49-F238E27FC236}">
                <a16:creationId xmlns:a16="http://schemas.microsoft.com/office/drawing/2014/main" id="{4552D40A-2E1E-49EE-BFC5-16D212EA3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5" name="图片 2" descr="福建省肿瘤医院新院标透明底板(1)">
            <a:extLst>
              <a:ext uri="{FF2B5EF4-FFF2-40B4-BE49-F238E27FC236}">
                <a16:creationId xmlns:a16="http://schemas.microsoft.com/office/drawing/2014/main" id="{2C47D994-96BB-442C-AF1F-D68966A8E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71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394374"/>
            <a:ext cx="18290381" cy="5093547"/>
          </a:xfrm>
        </p:spPr>
        <p:txBody>
          <a:bodyPr anchor="b"/>
          <a:lstStyle>
            <a:lvl1pPr algn="ctr">
              <a:lnSpc>
                <a:spcPct val="150000"/>
              </a:lnSpc>
              <a:defRPr sz="12002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2806" y="8557250"/>
            <a:ext cx="13335350" cy="5093547"/>
          </a:xfrm>
        </p:spPr>
        <p:txBody>
          <a:bodyPr>
            <a:normAutofit/>
          </a:bodyPr>
          <a:lstStyle>
            <a:lvl1pPr marL="0" indent="0" algn="ctr">
              <a:buNone/>
              <a:defRPr sz="6401">
                <a:solidFill>
                  <a:srgbClr val="7030A0"/>
                </a:solidFill>
              </a:defRPr>
            </a:lvl1pPr>
            <a:lvl2pPr marL="914537" indent="0" algn="ctr">
              <a:buNone/>
              <a:defRPr sz="4001"/>
            </a:lvl2pPr>
            <a:lvl3pPr marL="1829074" indent="0" algn="ctr">
              <a:buNone/>
              <a:defRPr sz="3601"/>
            </a:lvl3pPr>
            <a:lvl4pPr marL="2743611" indent="0" algn="ctr">
              <a:buNone/>
              <a:defRPr sz="3200"/>
            </a:lvl4pPr>
            <a:lvl5pPr marL="3658149" indent="0" algn="ctr">
              <a:buNone/>
              <a:defRPr sz="3200"/>
            </a:lvl5pPr>
            <a:lvl6pPr marL="4572686" indent="0" algn="ctr">
              <a:buNone/>
              <a:defRPr sz="3200"/>
            </a:lvl6pPr>
            <a:lvl7pPr marL="5487223" indent="0" algn="ctr">
              <a:buNone/>
              <a:defRPr sz="3200"/>
            </a:lvl7pPr>
            <a:lvl8pPr marL="6401760" indent="0" algn="ctr">
              <a:buNone/>
              <a:defRPr sz="3200"/>
            </a:lvl8pPr>
            <a:lvl9pPr marL="7316297" indent="0" algn="ctr">
              <a:buNone/>
              <a:defRPr sz="3200"/>
            </a:lvl9pPr>
          </a:lstStyle>
          <a:p>
            <a:r>
              <a:rPr lang="zh-CN" altLang="en-US" dirty="0"/>
              <a:t>福建省肿瘤医院 腹部内科</a:t>
            </a:r>
            <a:endParaRPr lang="en-US" altLang="zh-CN" dirty="0"/>
          </a:p>
          <a:p>
            <a:r>
              <a:rPr lang="en-US" dirty="0"/>
              <a:t>subtitle style</a:t>
            </a:r>
          </a:p>
          <a:p>
            <a:r>
              <a:rPr lang="en-US" altLang="zh-CN" dirty="0"/>
              <a:t>2020</a:t>
            </a:r>
            <a:r>
              <a:rPr lang="zh-CN" altLang="en-US" dirty="0"/>
              <a:t>年月日</a:t>
            </a:r>
            <a:endParaRPr lang="en-GB" dirty="0"/>
          </a:p>
        </p:txBody>
      </p:sp>
      <p:pic>
        <p:nvPicPr>
          <p:cNvPr id="5" name="图片 2" descr="福建省肿瘤医院新院标透明底板(1)">
            <a:extLst>
              <a:ext uri="{FF2B5EF4-FFF2-40B4-BE49-F238E27FC236}">
                <a16:creationId xmlns:a16="http://schemas.microsoft.com/office/drawing/2014/main" id="{3B67B53B-E833-46FB-AE42-0BFAE3509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91268" y="9423722"/>
            <a:ext cx="3150974" cy="3360602"/>
          </a:xfrm>
          <a:prstGeom prst="rect">
            <a:avLst/>
          </a:prstGeom>
        </p:spPr>
      </p:pic>
      <p:pic>
        <p:nvPicPr>
          <p:cNvPr id="6" name="图片 9" descr="未标题-1">
            <a:extLst>
              <a:ext uri="{FF2B5EF4-FFF2-40B4-BE49-F238E27FC236}">
                <a16:creationId xmlns:a16="http://schemas.microsoft.com/office/drawing/2014/main" id="{D1053C05-3CA9-4B91-9C45-2E8475A484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2479" y="9003941"/>
            <a:ext cx="3311835" cy="420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90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619" y="2016593"/>
            <a:ext cx="21033938" cy="115932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图片 9" descr="未标题-1">
            <a:extLst>
              <a:ext uri="{FF2B5EF4-FFF2-40B4-BE49-F238E27FC236}">
                <a16:creationId xmlns:a16="http://schemas.microsoft.com/office/drawing/2014/main" id="{F87BC6E7-5CA9-4CAE-A11C-4DAF4E920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6" name="图片 2" descr="福建省肿瘤医院新院标透明底板(1)">
            <a:extLst>
              <a:ext uri="{FF2B5EF4-FFF2-40B4-BE49-F238E27FC236}">
                <a16:creationId xmlns:a16="http://schemas.microsoft.com/office/drawing/2014/main" id="{4A48881E-5E79-4AA8-A6E6-55D672C01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90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2173661"/>
            <a:ext cx="10364549" cy="11481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2173661"/>
            <a:ext cx="10364549" cy="114813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6" name="图片 9" descr="未标题-1">
            <a:extLst>
              <a:ext uri="{FF2B5EF4-FFF2-40B4-BE49-F238E27FC236}">
                <a16:creationId xmlns:a16="http://schemas.microsoft.com/office/drawing/2014/main" id="{DB15E17F-859F-4410-BB92-5619365DB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8" name="图片 2" descr="福建省肿瘤医院新院标透明底板(1)">
            <a:extLst>
              <a:ext uri="{FF2B5EF4-FFF2-40B4-BE49-F238E27FC236}">
                <a16:creationId xmlns:a16="http://schemas.microsoft.com/office/drawing/2014/main" id="{BB8D13B7-01D3-4FB3-BEF5-A8A4A44E95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76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4" name="图片 9" descr="未标题-1">
            <a:extLst>
              <a:ext uri="{FF2B5EF4-FFF2-40B4-BE49-F238E27FC236}">
                <a16:creationId xmlns:a16="http://schemas.microsoft.com/office/drawing/2014/main" id="{350F01C5-9483-4B5E-9EB9-D93A77B72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6" name="图片 2" descr="福建省肿瘤医院新院标透明底板(1)">
            <a:extLst>
              <a:ext uri="{FF2B5EF4-FFF2-40B4-BE49-F238E27FC236}">
                <a16:creationId xmlns:a16="http://schemas.microsoft.com/office/drawing/2014/main" id="{7B8056E9-EB49-44D4-B41B-6C3612012A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71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2279460" y="13880677"/>
            <a:ext cx="1208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2"/>
                </a:solidFill>
              </a:rPr>
              <a:t>*</a:t>
            </a:r>
          </a:p>
        </p:txBody>
      </p:sp>
      <p:pic>
        <p:nvPicPr>
          <p:cNvPr id="3" name="图片 9" descr="未标题-1">
            <a:extLst>
              <a:ext uri="{FF2B5EF4-FFF2-40B4-BE49-F238E27FC236}">
                <a16:creationId xmlns:a16="http://schemas.microsoft.com/office/drawing/2014/main" id="{4552D40A-2E1E-49EE-BFC5-16D212EA3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622303"/>
            <a:ext cx="1553862" cy="1975063"/>
          </a:xfrm>
          <a:prstGeom prst="rect">
            <a:avLst/>
          </a:prstGeom>
        </p:spPr>
      </p:pic>
      <p:pic>
        <p:nvPicPr>
          <p:cNvPr id="5" name="图片 2" descr="福建省肿瘤医院新院标透明底板(1)">
            <a:extLst>
              <a:ext uri="{FF2B5EF4-FFF2-40B4-BE49-F238E27FC236}">
                <a16:creationId xmlns:a16="http://schemas.microsoft.com/office/drawing/2014/main" id="{2C47D994-96BB-442C-AF1F-D68966A8ED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25974" y="12940128"/>
            <a:ext cx="1553862" cy="16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0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465847"/>
            <a:ext cx="21033938" cy="134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2062189"/>
            <a:ext cx="21033938" cy="1143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584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829074" rtl="0" eaLnBrk="1" latinLnBrk="0" hangingPunct="1">
        <a:lnSpc>
          <a:spcPct val="90000"/>
        </a:lnSpc>
        <a:spcBef>
          <a:spcPct val="0"/>
        </a:spcBef>
        <a:buNone/>
        <a:defRPr sz="7201" b="1" kern="120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914537" indent="-914537" algn="l" defTabSz="1829074" rtl="0" eaLnBrk="1" latinLnBrk="0" hangingPunct="1">
        <a:lnSpc>
          <a:spcPct val="150000"/>
        </a:lnSpc>
        <a:spcBef>
          <a:spcPts val="2000"/>
        </a:spcBef>
        <a:buFont typeface="Wingdings" panose="05000000000000000000" pitchFamily="2" charset="2"/>
        <a:buChar char="Ø"/>
        <a:defRPr sz="5601" kern="1200">
          <a:solidFill>
            <a:schemeClr val="tx1"/>
          </a:solidFill>
          <a:latin typeface="+mn-lt"/>
          <a:ea typeface="+mn-ea"/>
          <a:cs typeface="+mn-cs"/>
        </a:defRPr>
      </a:lvl1pPr>
      <a:lvl2pPr marL="1600440" indent="-685903" algn="l" defTabSz="1829074" rtl="0" eaLnBrk="1" latinLnBrk="0" hangingPunct="1">
        <a:lnSpc>
          <a:spcPct val="150000"/>
        </a:lnSpc>
        <a:spcBef>
          <a:spcPts val="1000"/>
        </a:spcBef>
        <a:buFont typeface="Courier New" panose="02070309020205020404" pitchFamily="49" charset="0"/>
        <a:buChar char="o"/>
        <a:defRPr sz="4801" kern="1200">
          <a:solidFill>
            <a:schemeClr val="tx1"/>
          </a:solidFill>
          <a:latin typeface="+mn-lt"/>
          <a:ea typeface="+mn-ea"/>
          <a:cs typeface="+mn-cs"/>
        </a:defRPr>
      </a:lvl2pPr>
      <a:lvl3pPr marL="2286343" indent="-457269" algn="l" defTabSz="1829074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2743611" indent="0" algn="l" defTabSz="1829074" rtl="0" eaLnBrk="1" latinLnBrk="0" hangingPunct="1">
        <a:lnSpc>
          <a:spcPct val="150000"/>
        </a:lnSpc>
        <a:spcBef>
          <a:spcPts val="1000"/>
        </a:spcBef>
        <a:buFont typeface="Courier New" panose="02070309020205020404" pitchFamily="49" charset="0"/>
        <a:buNone/>
        <a:defRPr sz="3601" kern="1200">
          <a:solidFill>
            <a:schemeClr val="tx1"/>
          </a:solidFill>
          <a:latin typeface="+mn-lt"/>
          <a:ea typeface="+mn-ea"/>
          <a:cs typeface="+mn-cs"/>
        </a:defRPr>
      </a:lvl4pPr>
      <a:lvl5pPr marL="3658149" indent="0" algn="l" defTabSz="1829074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36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954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6pPr>
      <a:lvl7pPr marL="5944492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7pPr>
      <a:lvl8pPr marL="6859029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8pPr>
      <a:lvl9pPr marL="7773566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1pPr>
      <a:lvl2pPr marL="914537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2pPr>
      <a:lvl3pPr marL="1829074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3pPr>
      <a:lvl4pPr marL="2743611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4pPr>
      <a:lvl5pPr marL="3658149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5pPr>
      <a:lvl6pPr marL="4572686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6pPr>
      <a:lvl7pPr marL="5487223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7pPr>
      <a:lvl8pPr marL="6401760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8pPr>
      <a:lvl9pPr marL="7316297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6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7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465847"/>
            <a:ext cx="21033938" cy="134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2062189"/>
            <a:ext cx="21033938" cy="1143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961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1829074" rtl="0" eaLnBrk="1" latinLnBrk="0" hangingPunct="1">
        <a:lnSpc>
          <a:spcPct val="90000"/>
        </a:lnSpc>
        <a:spcBef>
          <a:spcPct val="0"/>
        </a:spcBef>
        <a:buNone/>
        <a:defRPr sz="7201" b="1" kern="120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914537" indent="-914537" algn="l" defTabSz="1829074" rtl="0" eaLnBrk="1" latinLnBrk="0" hangingPunct="1">
        <a:lnSpc>
          <a:spcPct val="150000"/>
        </a:lnSpc>
        <a:spcBef>
          <a:spcPts val="2000"/>
        </a:spcBef>
        <a:buFont typeface="Wingdings" panose="05000000000000000000" pitchFamily="2" charset="2"/>
        <a:buChar char="Ø"/>
        <a:defRPr sz="5601" kern="1200">
          <a:solidFill>
            <a:schemeClr val="tx1"/>
          </a:solidFill>
          <a:latin typeface="+mn-lt"/>
          <a:ea typeface="+mn-ea"/>
          <a:cs typeface="+mn-cs"/>
        </a:defRPr>
      </a:lvl1pPr>
      <a:lvl2pPr marL="1600440" indent="-685903" algn="l" defTabSz="1829074" rtl="0" eaLnBrk="1" latinLnBrk="0" hangingPunct="1">
        <a:lnSpc>
          <a:spcPct val="150000"/>
        </a:lnSpc>
        <a:spcBef>
          <a:spcPts val="1000"/>
        </a:spcBef>
        <a:buFont typeface="Courier New" panose="02070309020205020404" pitchFamily="49" charset="0"/>
        <a:buChar char="o"/>
        <a:defRPr sz="4801" kern="1200">
          <a:solidFill>
            <a:schemeClr val="tx1"/>
          </a:solidFill>
          <a:latin typeface="+mn-lt"/>
          <a:ea typeface="+mn-ea"/>
          <a:cs typeface="+mn-cs"/>
        </a:defRPr>
      </a:lvl2pPr>
      <a:lvl3pPr marL="2286343" indent="-457269" algn="l" defTabSz="1829074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3pPr>
      <a:lvl4pPr marL="2743611" indent="0" algn="l" defTabSz="1829074" rtl="0" eaLnBrk="1" latinLnBrk="0" hangingPunct="1">
        <a:lnSpc>
          <a:spcPct val="150000"/>
        </a:lnSpc>
        <a:spcBef>
          <a:spcPts val="1000"/>
        </a:spcBef>
        <a:buFont typeface="Courier New" panose="02070309020205020404" pitchFamily="49" charset="0"/>
        <a:buNone/>
        <a:defRPr sz="3601" kern="1200">
          <a:solidFill>
            <a:schemeClr val="tx1"/>
          </a:solidFill>
          <a:latin typeface="+mn-lt"/>
          <a:ea typeface="+mn-ea"/>
          <a:cs typeface="+mn-cs"/>
        </a:defRPr>
      </a:lvl4pPr>
      <a:lvl5pPr marL="3658149" indent="0" algn="l" defTabSz="1829074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36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954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6pPr>
      <a:lvl7pPr marL="5944492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7pPr>
      <a:lvl8pPr marL="6859029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8pPr>
      <a:lvl9pPr marL="7773566" indent="-457269" algn="l" defTabSz="18290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1pPr>
      <a:lvl2pPr marL="914537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2pPr>
      <a:lvl3pPr marL="1829074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3pPr>
      <a:lvl4pPr marL="2743611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4pPr>
      <a:lvl5pPr marL="3658149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5pPr>
      <a:lvl6pPr marL="4572686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6pPr>
      <a:lvl7pPr marL="5487223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7pPr>
      <a:lvl8pPr marL="6401760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8pPr>
      <a:lvl9pPr marL="7316297" algn="l" defTabSz="1829074" rtl="0" eaLnBrk="1" latinLnBrk="0" hangingPunct="1">
        <a:defRPr sz="36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22642-96D1-4AB8-9C45-703CF62694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胰腺癌的整合治疗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CE7D5C8-10F1-3DFF-18B4-72410859D7AF}"/>
              </a:ext>
            </a:extLst>
          </p:cNvPr>
          <p:cNvSpPr txBox="1"/>
          <p:nvPr/>
        </p:nvSpPr>
        <p:spPr>
          <a:xfrm>
            <a:off x="6054116" y="9329809"/>
            <a:ext cx="13333688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90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720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福建省肿瘤医院 腹部肿瘤内科</a:t>
            </a:r>
          </a:p>
        </p:txBody>
      </p:sp>
    </p:spTree>
    <p:extLst>
      <p:ext uri="{BB962C8B-B14F-4D97-AF65-F5344CB8AC3E}">
        <p14:creationId xmlns:p14="http://schemas.microsoft.com/office/powerpoint/2010/main" val="777069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/&gt;PFS CT versus CRT 				  Overall Survival CT versus CRT 	&lt;br /&gt;(randomized pts; T=0 date of randomization)			  (randomized pts; T=0 date of randomization)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		&lt;br /&gt;							Overall survival of all 336 randomized 							patients with/without surgery &lt;br /&gt;							(T=0 date of randomization)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/&gt;&lt;br /&gt;Overall survival (OS) divided by resection status (T=0: date of signed ICF)&lt;br /&gt;CRM -  versus CRM + resection status                                       R0  versus R1 resection status &lt;br /&gt;&lt;br /&gt;&lt;br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/&gt;&lt;br /&gt;Subgroup-analysis of all surgically treated patients (N = 122) 		Subgroup analysis of all surgical patients treated with FOLFIRINOX (N = 112)&lt;br /&gt;Overall survival in randomized patients with surgery  		Overall survival in randomized patients with surgery comparing CT&lt;br /&gt;comparing CT (N = 60) and CTR (N = 62)			(N = 56) versus CRT (N = 56)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/&gt;&lt;br /&gt;Conclusions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We would like to thank all patients and their relatives for participation as well as all PIs and study nurses for their support and the German cancer aid for funding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 &lt;br /&gt;Literature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Sequential nab-paclitaxel/gemcitabine followed by modified FOLFOX, for first-line metastatic pancreatic ductal carcinoma (mPDAC): the SEQUENCE trial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Author Disclosures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Rationale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52003" y="138684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SEQUENCE trial: 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Statistical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Consort flow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Patient Characteristics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Time to progression by treatment arm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Progression-free survival by treatment arm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Overall survival by treatment arm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Primary endpoint: 12-month OS rate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Disclosure Information: Rainer Fietkau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 exposure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 exposure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Subsequent PDAC treatments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Quality of life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Conclusions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Acknowledgements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INTEGRATION OF CARE IN PANCREATIC CANCER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CONKO-007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LAP07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/&gt;Study design 					           Background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CONKO-007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CONKO-007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CONKO-007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CONKO-007: BOTTOM LINES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16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SEQUENCE: KEY QUESTIONS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Who are the patients?  How do they compare to the populations who are typically given mFOLFIRINOX vs gemcitabine/nab-paclitaxel in practice?&lt;br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How does this regimen compare to front-line FOLFIRINOX from a toxicity and efficacy standpoint?&lt;br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SEQUENCE: BOTTOM LINES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/&gt;Study design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ACKNOWLEDGMENTS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3C27-6AFD-4FE6-B9A8-E46506E7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46555-8370-472D-9CDD-D94809239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23900" dirty="0"/>
              <a:t>  感谢聆听！</a:t>
            </a:r>
          </a:p>
        </p:txBody>
      </p:sp>
    </p:spTree>
    <p:extLst>
      <p:ext uri="{BB962C8B-B14F-4D97-AF65-F5344CB8AC3E}">
        <p14:creationId xmlns:p14="http://schemas.microsoft.com/office/powerpoint/2010/main" val="2293778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/&gt;&lt;br /&gt;Consort diagram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/&gt;&lt;br /&gt;Patient characteristics 			Occurence of toxicities after randomization (grade 3 &amp; 4) 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/&gt;&lt;br /&gt;Resection Data I:&lt;br /&gt;compared to all patients with resection (60/62)	definition of CRM status&lt;br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Randomized phase III trial of induction chemotherapy followed by chemoradiotherapy or chemotherapy alone for non-resectable locally advanced pancreatic cancer: First results of the CONKO-007 trial&lt;br /&gt;&lt;br /&gt;Resection Data II:&lt;br /&gt;compared to all randomized patients (167/169)	definition of CRM status&lt;br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1856</Words>
  <Application>Microsoft Office PowerPoint</Application>
  <PresentationFormat>自定义</PresentationFormat>
  <Paragraphs>101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51</vt:i4>
      </vt:variant>
    </vt:vector>
  </HeadingPairs>
  <TitlesOfParts>
    <vt:vector size="60" baseType="lpstr">
      <vt:lpstr>StarSymbol</vt:lpstr>
      <vt:lpstr>Arial</vt:lpstr>
      <vt:lpstr>Calibri</vt:lpstr>
      <vt:lpstr>Courier New</vt:lpstr>
      <vt:lpstr>Times New Roman</vt:lpstr>
      <vt:lpstr>Wingdings</vt:lpstr>
      <vt:lpstr>Default Design</vt:lpstr>
      <vt:lpstr>Office Theme</vt:lpstr>
      <vt:lpstr>1_Office Theme</vt:lpstr>
      <vt:lpstr>胰腺癌的整合治疗</vt:lpstr>
      <vt:lpstr>Randomized phase III trial of induction chemotherapy followed by chemoradiotherapy or chemotherapy alone for non-resectable locally advanced pancreatic cancer: First results of the CONKO-007 trial</vt:lpstr>
      <vt:lpstr>Disclosure Information: Rainer Fietkau </vt:lpstr>
      <vt:lpstr>Randomized phase III trial of induction chemotherapy followed by chemoradiotherapy or chemotherapy alone for non-resectable locally advanced pancreatic cancer: First results of the CONKO-007 trial&lt;br /&gt;Study design                 Background</vt:lpstr>
      <vt:lpstr>Randomized phase III trial of induction chemotherapy followed by chemoradiotherapy or chemotherapy alone for non-resectable locally advanced pancreatic cancer: First results of the CONKO-007 trial&lt;br /&gt;Study design</vt:lpstr>
      <vt:lpstr>Randomized phase III trial of induction chemotherapy followed by chemoradiotherapy or chemotherapy alone for non-resectable locally advanced pancreatic cancer: First results of the CONKO-007 trial&lt;br /&gt;&lt;br /&gt;Consort diagram</vt:lpstr>
      <vt:lpstr>Randomized phase III trial of induction chemotherapy followed by chemoradiotherapy or chemotherapy alone for non-resectable locally advanced pancreatic cancer: First results of the CONKO-007 trial&lt;br /&gt;&lt;br /&gt;Patient characteristics    Occurence of toxicities after randomization (grade 3 &amp; 4) &lt;br /&gt;</vt:lpstr>
      <vt:lpstr>Randomized phase III trial of induction chemotherapy followed by chemoradiotherapy or chemotherapy alone for non-resectable locally advanced pancreatic cancer: First results of the CONKO-007 trial&lt;br /&gt;&lt;br /&gt;Resection Data I:&lt;br /&gt;compared to all patients with resection (60/62) definition of CRM status&lt;br /&gt;</vt:lpstr>
      <vt:lpstr>Randomized phase III trial of induction chemotherapy followed by chemoradiotherapy or chemotherapy alone for non-resectable locally advanced pancreatic cancer: First results of the CONKO-007 trial&lt;br /&gt;&lt;br /&gt;Resection Data II:&lt;br /&gt;compared to all randomized patients (167/169) definition of CRM status&lt;br /&gt;</vt:lpstr>
      <vt:lpstr>Randomized phase III trial of induction chemotherapy followed by chemoradiotherapy or chemotherapy alone for non-resectable locally advanced pancreatic cancer: First results of the CONKO-007 trial&lt;br /&gt;PFS CT versus CRT       Overall Survival CT versus CRT  &lt;br /&gt;(randomized pts; T=0 date of randomization)     (randomized pts; T=0 date of randomization)</vt:lpstr>
      <vt:lpstr>Randomized phase III trial of induction chemotherapy followed by chemoradiotherapy or chemotherapy alone for non-resectable locally advanced pancreatic cancer: First results of the CONKO-007 trial&lt;br /&gt;  &lt;br /&gt;       Overall survival of all 336 randomized        patients with/without surgery &lt;br /&gt;       (T=0 date of randomization)</vt:lpstr>
      <vt:lpstr>Randomized phase III trial of induction chemotherapy followed by chemoradiotherapy or chemotherapy alone for non-resectable locally advanced pancreatic cancer: First results of the CONKO-007 trial&lt;br /&gt;&lt;br /&gt;Overall survival (OS) divided by resection status (T=0: date of signed ICF)&lt;br /&gt;CRM -  versus CRM + resection status                                       R0  versus R1 resection status &lt;br /&gt;&lt;br /&gt;&lt;br /&gt;</vt:lpstr>
      <vt:lpstr>Randomized phase III trial of induction chemotherapy followed by chemoradiotherapy or chemotherapy alone for non-resectable locally advanced pancreatic cancer: First results of the CONKO-007 trial&lt;br /&gt;&lt;br /&gt;Subgroup-analysis of all surgically treated patients (N = 122)   Subgroup analysis of all surgical patients treated with FOLFIRINOX (N = 112)&lt;br /&gt;Overall survival in randomized patients with surgery    Overall survival in randomized patients with surgery comparing CT&lt;br /&gt;comparing CT (N = 60) and CTR (N = 62)   (N = 56) versus CRT (N = 56)</vt:lpstr>
      <vt:lpstr>Randomized phase III trial of induction chemotherapy followed by chemoradiotherapy or chemotherapy alone for non-resectable locally advanced pancreatic cancer: First results of the CONKO-007 trial&lt;br /&gt;&lt;br /&gt;Conclusions</vt:lpstr>
      <vt:lpstr>We would like to thank all patients and their relatives for participation as well as all PIs and study nurses for their support and the German cancer aid for funding</vt:lpstr>
      <vt:lpstr>Randomized phase III trial of induction chemotherapy followed by chemoradiotherapy or chemotherapy alone for non-resectable locally advanced pancreatic cancer: First results of the CONKO-007 trial&lt;br /&gt; &lt;br /&gt;Literature</vt:lpstr>
      <vt:lpstr>Sequential nab-paclitaxel/gemcitabine followed by modified FOLFOX, for first-line metastatic pancreatic ductal carcinoma (mPDAC): the SEQUENCE trial</vt:lpstr>
      <vt:lpstr>Author Disclosures</vt:lpstr>
      <vt:lpstr>Rationale</vt:lpstr>
      <vt:lpstr>SEQUENCE trial: Study Design</vt:lpstr>
      <vt:lpstr>Statistical Design</vt:lpstr>
      <vt:lpstr>Consort flow diagram</vt:lpstr>
      <vt:lpstr>Patient Characteristics</vt:lpstr>
      <vt:lpstr>Safety analysis</vt:lpstr>
      <vt:lpstr>Slide 9</vt:lpstr>
      <vt:lpstr>Time to progression by treatment arm</vt:lpstr>
      <vt:lpstr>Progression-free survival by treatment arm</vt:lpstr>
      <vt:lpstr>Overall survival by treatment arm</vt:lpstr>
      <vt:lpstr>Primary endpoint: 12-month OS rate</vt:lpstr>
      <vt:lpstr>Treatment exposure</vt:lpstr>
      <vt:lpstr>Treatment exposure</vt:lpstr>
      <vt:lpstr>Subsequent PDAC treatments</vt:lpstr>
      <vt:lpstr>Quality of life</vt:lpstr>
      <vt:lpstr>Conclusions</vt:lpstr>
      <vt:lpstr>Acknowledgements </vt:lpstr>
      <vt:lpstr>INTEGRATION OF CARE IN PANCREATIC CANCER</vt:lpstr>
      <vt:lpstr>CONKO-007</vt:lpstr>
      <vt:lpstr>Slide 10</vt:lpstr>
      <vt:lpstr>LAP07</vt:lpstr>
      <vt:lpstr>CONKO-007</vt:lpstr>
      <vt:lpstr>CONKO-007</vt:lpstr>
      <vt:lpstr>CONKO-007</vt:lpstr>
      <vt:lpstr>CONKO-007: BOTTOM LINES</vt:lpstr>
      <vt:lpstr>Slide 16</vt:lpstr>
      <vt:lpstr>SEQUENCE: KEY QUESTIONS</vt:lpstr>
      <vt:lpstr>Who are the patients?  How do they compare to the populations who are typically given mFOLFIRINOX vs gemcitabine/nab-paclitaxel in practice?&lt;br /&gt;</vt:lpstr>
      <vt:lpstr>How does this regimen compare to front-line FOLFIRINOX from a toxicity and efficacy standpoint?&lt;br /&gt;</vt:lpstr>
      <vt:lpstr>Slide 20</vt:lpstr>
      <vt:lpstr>SEQUENCE: BOTTOM LINES</vt:lpstr>
      <vt:lpstr>ACKNOWLEDGMENTS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y y</cp:lastModifiedBy>
  <cp:revision>32</cp:revision>
  <dcterms:modified xsi:type="dcterms:W3CDTF">2022-06-29T11:47:52Z</dcterms:modified>
</cp:coreProperties>
</file>