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33" d="100"/>
          <a:sy n="33" d="100"/>
        </p:scale>
        <p:origin x="652" y="60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394374"/>
            <a:ext cx="18290381" cy="5093547"/>
          </a:xfrm>
        </p:spPr>
        <p:txBody>
          <a:bodyPr anchor="b"/>
          <a:lstStyle>
            <a:lvl1pPr algn="ctr">
              <a:lnSpc>
                <a:spcPct val="150000"/>
              </a:lnSpc>
              <a:defRPr sz="1200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2806" y="8557250"/>
            <a:ext cx="13335350" cy="5093547"/>
          </a:xfrm>
        </p:spPr>
        <p:txBody>
          <a:bodyPr>
            <a:normAutofit/>
          </a:bodyPr>
          <a:lstStyle>
            <a:lvl1pPr marL="0" indent="0" algn="ctr">
              <a:buNone/>
              <a:defRPr sz="6401">
                <a:solidFill>
                  <a:srgbClr val="7030A0"/>
                </a:solidFill>
              </a:defRPr>
            </a:lvl1pPr>
            <a:lvl2pPr marL="914537" indent="0" algn="ctr">
              <a:buNone/>
              <a:defRPr sz="4001"/>
            </a:lvl2pPr>
            <a:lvl3pPr marL="1829074" indent="0" algn="ctr">
              <a:buNone/>
              <a:defRPr sz="3601"/>
            </a:lvl3pPr>
            <a:lvl4pPr marL="2743611" indent="0" algn="ctr">
              <a:buNone/>
              <a:defRPr sz="3200"/>
            </a:lvl4pPr>
            <a:lvl5pPr marL="3658149" indent="0" algn="ctr">
              <a:buNone/>
              <a:defRPr sz="3200"/>
            </a:lvl5pPr>
            <a:lvl6pPr marL="4572686" indent="0" algn="ctr">
              <a:buNone/>
              <a:defRPr sz="3200"/>
            </a:lvl6pPr>
            <a:lvl7pPr marL="5487223" indent="0" algn="ctr">
              <a:buNone/>
              <a:defRPr sz="3200"/>
            </a:lvl7pPr>
            <a:lvl8pPr marL="6401760" indent="0" algn="ctr">
              <a:buNone/>
              <a:defRPr sz="3200"/>
            </a:lvl8pPr>
            <a:lvl9pPr marL="7316297" indent="0" algn="ctr">
              <a:buNone/>
              <a:defRPr sz="3200"/>
            </a:lvl9pPr>
          </a:lstStyle>
          <a:p>
            <a:r>
              <a:rPr lang="zh-CN" altLang="en-US" dirty="0"/>
              <a:t>福建省肿瘤医院 腹部内科</a:t>
            </a:r>
            <a:endParaRPr lang="en-US" altLang="zh-CN" dirty="0"/>
          </a:p>
          <a:p>
            <a:r>
              <a:rPr lang="en-US" dirty="0"/>
              <a:t>subtitle style</a:t>
            </a:r>
          </a:p>
          <a:p>
            <a:r>
              <a:rPr lang="en-US" altLang="zh-CN" dirty="0"/>
              <a:t>2020</a:t>
            </a:r>
            <a:r>
              <a:rPr lang="zh-CN" altLang="en-US" dirty="0"/>
              <a:t>年月日</a:t>
            </a:r>
            <a:endParaRPr lang="en-GB" dirty="0"/>
          </a:p>
        </p:txBody>
      </p:sp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3B67B53B-E833-46FB-AE42-0BFAE350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91268" y="9423722"/>
            <a:ext cx="3150974" cy="3360602"/>
          </a:xfrm>
          <a:prstGeom prst="rect">
            <a:avLst/>
          </a:prstGeom>
        </p:spPr>
      </p:pic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1053C05-3CA9-4B91-9C45-2E8475A48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2479" y="9003941"/>
            <a:ext cx="3311835" cy="42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2016593"/>
            <a:ext cx="21033938" cy="115932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2173661"/>
            <a:ext cx="10364549" cy="11481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2173661"/>
            <a:ext cx="10364549" cy="11481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3" name="图片 9" descr="未标题-1">
            <a:extLst>
              <a:ext uri="{FF2B5EF4-FFF2-40B4-BE49-F238E27FC236}">
                <a16:creationId xmlns:a16="http://schemas.microsoft.com/office/drawing/2014/main" id="{4552D40A-2E1E-49EE-BFC5-16D212EA3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2C47D994-96BB-442C-AF1F-D68966A8E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465847"/>
            <a:ext cx="21033938" cy="13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2062189"/>
            <a:ext cx="21033938" cy="1143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9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829074" rtl="0" eaLnBrk="1" latinLnBrk="0" hangingPunct="1">
        <a:lnSpc>
          <a:spcPct val="90000"/>
        </a:lnSpc>
        <a:spcBef>
          <a:spcPct val="0"/>
        </a:spcBef>
        <a:buNone/>
        <a:defRPr sz="7201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914537" indent="-914537" algn="l" defTabSz="1829074" rtl="0" eaLnBrk="1" latinLnBrk="0" hangingPunct="1">
        <a:lnSpc>
          <a:spcPct val="150000"/>
        </a:lnSpc>
        <a:spcBef>
          <a:spcPts val="2000"/>
        </a:spcBef>
        <a:buFont typeface="Wingdings" panose="05000000000000000000" pitchFamily="2" charset="2"/>
        <a:buChar char="Ø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600440" indent="-685903" algn="l" defTabSz="1829074" rtl="0" eaLnBrk="1" latinLnBrk="0" hangingPunct="1">
        <a:lnSpc>
          <a:spcPct val="150000"/>
        </a:lnSpc>
        <a:spcBef>
          <a:spcPts val="1000"/>
        </a:spcBef>
        <a:buFont typeface="Courier New" panose="02070309020205020404" pitchFamily="49" charset="0"/>
        <a:buChar char="o"/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286343" indent="-457269" algn="l" defTabSz="182907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611" indent="0" algn="l" defTabSz="1829074" rtl="0" eaLnBrk="1" latinLnBrk="0" hangingPunct="1">
        <a:lnSpc>
          <a:spcPct val="150000"/>
        </a:lnSpc>
        <a:spcBef>
          <a:spcPts val="1000"/>
        </a:spcBef>
        <a:buFont typeface="Courier New" panose="02070309020205020404" pitchFamily="49" charset="0"/>
        <a:buNone/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8149" indent="0" algn="l" defTabSz="182907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5029954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944492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859029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773566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537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9074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611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8149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686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7223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760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6297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22642-96D1-4AB8-9C45-703CF6269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187" y="1600200"/>
            <a:ext cx="19736990" cy="509354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不断改变的食管胃癌的治疗方式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CEA0CD-F325-4808-A2AE-5F26EB5E9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 Abstract #4001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#4003: DANTE phase-II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Adverse Events / Serious Adverse Events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Pathology Outcome Data (pTNM)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Pathology Outcome Data (pTNM)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Pathological regression (local assessment)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Pathological regression (local assessment)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 Abstract #4003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Shifting the Dial in Esophago-Gastric Cancer&lt;br 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Gastric Cancer Molecular Subtypes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#4001: K-Umbrella Gastric Cancer Trial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 between Control and Biomarker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of biomarker group compared to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COG trial: EGFR inhibitor Gefitinib in Esophageal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of biomarker group compared to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448</Words>
  <Application>Microsoft Office PowerPoint</Application>
  <PresentationFormat>自定义</PresentationFormat>
  <Paragraphs>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StarSymbol</vt:lpstr>
      <vt:lpstr>Arial</vt:lpstr>
      <vt:lpstr>Calibri</vt:lpstr>
      <vt:lpstr>Courier New</vt:lpstr>
      <vt:lpstr>Times New Roman</vt:lpstr>
      <vt:lpstr>Wingdings</vt:lpstr>
      <vt:lpstr>Default Design</vt:lpstr>
      <vt:lpstr>Office Theme</vt:lpstr>
      <vt:lpstr>不断改变的食管胃癌的治疗方式</vt:lpstr>
      <vt:lpstr>Shifting the Dial in Esophago-Gastric Cancer&lt;br /&gt;</vt:lpstr>
      <vt:lpstr>Gastric Cancer Molecular Subtypes</vt:lpstr>
      <vt:lpstr>Abstract #4001: K-Umbrella Gastric Cancer Trial </vt:lpstr>
      <vt:lpstr>Survival between Control and Biomarker Group</vt:lpstr>
      <vt:lpstr>Efficacy of biomarker group compared to control</vt:lpstr>
      <vt:lpstr>COG trial: EGFR inhibitor Gefitinib in Esophageal Cancer</vt:lpstr>
      <vt:lpstr>Efficacy of biomarker group compared to control</vt:lpstr>
      <vt:lpstr>Slide 8</vt:lpstr>
      <vt:lpstr>Conclusions Abstract #4001</vt:lpstr>
      <vt:lpstr>Abstract #4003: DANTE phase-II trial</vt:lpstr>
      <vt:lpstr>Adverse Events / Serious Adverse Events</vt:lpstr>
      <vt:lpstr>Pathology Outcome Data (pTNM)</vt:lpstr>
      <vt:lpstr>Pathology Outcome Data (pTNM)</vt:lpstr>
      <vt:lpstr>Pathological regression (local assessment)</vt:lpstr>
      <vt:lpstr>Pathological regression (local assessment)</vt:lpstr>
      <vt:lpstr>Conclusions Abstract #4003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y y</cp:lastModifiedBy>
  <cp:revision>33</cp:revision>
  <dcterms:modified xsi:type="dcterms:W3CDTF">2022-06-07T10:32:42Z</dcterms:modified>
</cp:coreProperties>
</file>