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9955" autoAdjust="0"/>
  </p:normalViewPr>
  <p:slideViewPr>
    <p:cSldViewPr>
      <p:cViewPr varScale="1">
        <p:scale>
          <a:sx n="33" d="100"/>
          <a:sy n="33" d="100"/>
        </p:scale>
        <p:origin x="1267" y="62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jm.kangbixing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大家晚上好，今晚我和大家分享的是肝细胞癌：系统治疗与局部治疗相结合。</a:t>
            </a:r>
            <a:endParaRPr lang="en-US" altLang="zh-CN" dirty="0"/>
          </a:p>
          <a:p>
            <a:r>
              <a:rPr lang="zh-CN" altLang="en-US" dirty="0"/>
              <a:t>分享者是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伦敦大学学院的肿瘤内科专家蒂姆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·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迈耶博士。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41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所以这是一个相当复杂的终点，特别是对于多中心试验，使用这个终点，</a:t>
            </a:r>
            <a:r>
              <a:rPr lang="en-US" altLang="zh-CN" dirty="0"/>
              <a:t>PFS</a:t>
            </a:r>
            <a:r>
              <a:rPr lang="zh-CN" altLang="en-US" dirty="0"/>
              <a:t>是阳性结果，</a:t>
            </a:r>
            <a:r>
              <a:rPr lang="en-US" altLang="zh-CN" dirty="0"/>
              <a:t>TTUP</a:t>
            </a:r>
            <a:r>
              <a:rPr lang="zh-CN" altLang="en-US" dirty="0"/>
              <a:t>也是阳性结果。</a:t>
            </a:r>
            <a:endParaRPr lang="en-US" altLang="zh-CN" dirty="0"/>
          </a:p>
          <a:p>
            <a:r>
              <a:rPr lang="zh-CN" altLang="en-US" dirty="0"/>
              <a:t>生存数据还不成熟。 我们看到的是</a:t>
            </a:r>
            <a:r>
              <a:rPr lang="en-US" altLang="zh-CN" dirty="0"/>
              <a:t>1</a:t>
            </a:r>
            <a:r>
              <a:rPr lang="zh-CN" altLang="en-US" dirty="0"/>
              <a:t>年、</a:t>
            </a:r>
            <a:r>
              <a:rPr lang="en-US" altLang="zh-CN" dirty="0"/>
              <a:t>2</a:t>
            </a:r>
            <a:r>
              <a:rPr lang="zh-CN" altLang="en-US" dirty="0"/>
              <a:t>年</a:t>
            </a:r>
            <a:r>
              <a:rPr lang="en-US" altLang="zh-CN" dirty="0"/>
              <a:t>OS </a:t>
            </a:r>
            <a:r>
              <a:rPr lang="zh-CN" altLang="en-US" dirty="0"/>
              <a:t>联合治疗组更好一些。</a:t>
            </a:r>
          </a:p>
        </p:txBody>
      </p:sp>
    </p:spTree>
    <p:extLst>
      <p:ext uri="{BB962C8B-B14F-4D97-AF65-F5344CB8AC3E}">
        <p14:creationId xmlns:p14="http://schemas.microsoft.com/office/powerpoint/2010/main" val="227229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然而，</a:t>
            </a:r>
            <a:r>
              <a:rPr lang="en-US" altLang="zh-CN" dirty="0"/>
              <a:t>SPACE </a:t>
            </a:r>
            <a:r>
              <a:rPr lang="zh-CN" altLang="en-US" dirty="0"/>
              <a:t>试验也将</a:t>
            </a:r>
            <a:r>
              <a:rPr lang="en-US" altLang="zh-CN" dirty="0"/>
              <a:t>TTUP</a:t>
            </a:r>
            <a:r>
              <a:rPr lang="zh-CN" altLang="en-US" dirty="0"/>
              <a:t>作为次要终点进行了探索。 它的定义略有不同</a:t>
            </a:r>
            <a:r>
              <a:rPr lang="en-US" altLang="zh-CN" dirty="0"/>
              <a:t>,</a:t>
            </a:r>
            <a:r>
              <a:rPr lang="zh-CN" altLang="en-US" dirty="0"/>
              <a:t>是指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治疗后的结节在两次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手术后未能达到客观反应。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dirty="0"/>
              <a:t>针对 </a:t>
            </a:r>
            <a:r>
              <a:rPr lang="en-US" altLang="zh-CN" dirty="0"/>
              <a:t>TACE </a:t>
            </a:r>
            <a:r>
              <a:rPr lang="zh-CN" altLang="en-US" dirty="0"/>
              <a:t>的特定禁忌症，包括微血管侵犯、肝外扩散、腹水、</a:t>
            </a:r>
            <a:r>
              <a:rPr lang="en-US" altLang="zh-CN" dirty="0"/>
              <a:t>Child-Pugh B </a:t>
            </a:r>
            <a:r>
              <a:rPr lang="zh-CN" altLang="en-US" dirty="0"/>
              <a:t>肝功能、</a:t>
            </a:r>
            <a:r>
              <a:rPr lang="en-US" altLang="zh-CN" dirty="0"/>
              <a:t>ECOG&gt;2</a:t>
            </a:r>
            <a:r>
              <a:rPr lang="zh-CN" altLang="en-US" dirty="0"/>
              <a:t>分和血小板计数低于 </a:t>
            </a:r>
            <a:r>
              <a:rPr lang="en-US" altLang="zh-CN" dirty="0"/>
              <a:t>60——</a:t>
            </a:r>
            <a:r>
              <a:rPr lang="zh-CN" altLang="en-US" dirty="0"/>
              <a:t>因此定义略有不同。 有趣的是，根据这个定义，联合治疗组实际上做得更糟，正如幻灯片上看到的那样。 对此的可能解释是，在 </a:t>
            </a:r>
            <a:r>
              <a:rPr lang="en-US" altLang="zh-CN" dirty="0"/>
              <a:t>SPACE </a:t>
            </a:r>
            <a:r>
              <a:rPr lang="zh-CN" altLang="en-US" dirty="0"/>
              <a:t>试验中，索拉非尼在进展时被停用，而在 </a:t>
            </a:r>
            <a:r>
              <a:rPr lang="en-US" altLang="zh-CN" dirty="0"/>
              <a:t>TACTICS </a:t>
            </a:r>
            <a:r>
              <a:rPr lang="zh-CN" altLang="en-US" dirty="0"/>
              <a:t>试验中，索拉非尼继续使用。 因此，对这种差异的可能解释是，尽管有进展，但索拉非尼的持续时间很长，导致了这种差异。</a:t>
            </a:r>
          </a:p>
        </p:txBody>
      </p:sp>
    </p:spTree>
    <p:extLst>
      <p:ext uri="{BB962C8B-B14F-4D97-AF65-F5344CB8AC3E}">
        <p14:creationId xmlns:p14="http://schemas.microsoft.com/office/powerpoint/2010/main" val="138341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还研究了许多其他 </a:t>
            </a:r>
            <a:r>
              <a:rPr lang="en-US" altLang="zh-CN" dirty="0"/>
              <a:t>TKI</a:t>
            </a:r>
            <a:r>
              <a:rPr lang="zh-CN" altLang="en-US" dirty="0"/>
              <a:t>。 在安慰剂对照试验中，</a:t>
            </a:r>
            <a:r>
              <a:rPr lang="en-US" altLang="zh-CN" dirty="0" err="1"/>
              <a:t>brivanib</a:t>
            </a:r>
            <a:r>
              <a:rPr lang="en-US" altLang="zh-CN" dirty="0"/>
              <a:t> </a:t>
            </a:r>
            <a:r>
              <a:rPr lang="zh-CN" altLang="en-US" dirty="0"/>
              <a:t>联合 </a:t>
            </a:r>
            <a:r>
              <a:rPr lang="en-US" altLang="zh-CN" dirty="0"/>
              <a:t>TACE </a:t>
            </a:r>
            <a:r>
              <a:rPr lang="zh-CN" altLang="en-US" dirty="0"/>
              <a:t>也是阴性的。 主要终点是</a:t>
            </a:r>
            <a:r>
              <a:rPr lang="en-US" altLang="zh-CN" dirty="0"/>
              <a:t>OS</a:t>
            </a:r>
            <a:r>
              <a:rPr lang="zh-CN" altLang="en-US" dirty="0"/>
              <a:t>。 此外，没有达到</a:t>
            </a:r>
            <a:r>
              <a:rPr lang="en-US" altLang="zh-CN" dirty="0"/>
              <a:t>PFS</a:t>
            </a:r>
            <a:r>
              <a:rPr lang="zh-CN" altLang="en-US" dirty="0"/>
              <a:t>的终点。</a:t>
            </a:r>
          </a:p>
        </p:txBody>
      </p:sp>
    </p:spTree>
    <p:extLst>
      <p:ext uri="{BB962C8B-B14F-4D97-AF65-F5344CB8AC3E}">
        <p14:creationId xmlns:p14="http://schemas.microsoft.com/office/powerpoint/2010/main" val="105299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在一项非常相似的研究中，奥兰替尼的</a:t>
            </a:r>
            <a:r>
              <a:rPr lang="en-US" altLang="zh-CN" dirty="0"/>
              <a:t>OS</a:t>
            </a:r>
            <a:r>
              <a:rPr lang="zh-CN" altLang="en-US" dirty="0"/>
              <a:t>也是阴性的结果。</a:t>
            </a:r>
          </a:p>
        </p:txBody>
      </p:sp>
    </p:spTree>
    <p:extLst>
      <p:ext uri="{BB962C8B-B14F-4D97-AF65-F5344CB8AC3E}">
        <p14:creationId xmlns:p14="http://schemas.microsoft.com/office/powerpoint/2010/main" val="428847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联合两种潜在毒性疗法的一个重要方面是生活质量，即对患者的影响。有趣的是，除了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 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，这些研究中没有一项是关于生活质量的。然而，很明显，联合治疗确实对生活质量产生了影响。因此，如果我们查看左侧的功能量表，无论是在角色方面还是在社会方面，联合治疗组的量表都会恶化。 同样，如果我们查看症状评分，在接受联合治疗的患者中食欲减退和腹泻的发生率很高。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8382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我认为这些就是我们学到的教训。在我看来，没有令人信服的证据表明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TKI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联合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具有临床意义。在这些研究中，我们确实需要定义一个标准的控制臂。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正如我们所看到的，在所有的研究中都有很大的异质性。我们需要为最优排序定义一个理论基础。同样，我们可以看到有很多不同的方法。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1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在我看来，应该使用经过验证的终点。 新的终点应该是探索性的。 另一种方法是观察晚期疾病的联合。 </a:t>
            </a:r>
            <a:endParaRPr lang="en-US" altLang="zh-CN" dirty="0"/>
          </a:p>
          <a:p>
            <a:r>
              <a:rPr lang="zh-CN" altLang="en-US" dirty="0"/>
              <a:t>这就是在韩国进行的这项 </a:t>
            </a:r>
            <a:r>
              <a:rPr lang="en-US" altLang="zh-CN" dirty="0"/>
              <a:t>STAH </a:t>
            </a:r>
            <a:r>
              <a:rPr lang="zh-CN" altLang="en-US" dirty="0"/>
              <a:t>试验所采用的方法，其中索拉非尼被用作标准剂量，并在 </a:t>
            </a:r>
            <a:r>
              <a:rPr lang="en-US" altLang="zh-CN" dirty="0"/>
              <a:t>TACE </a:t>
            </a:r>
            <a:r>
              <a:rPr lang="zh-CN" altLang="en-US" dirty="0"/>
              <a:t>前三周开始。</a:t>
            </a:r>
            <a:endParaRPr lang="en-US" altLang="zh-CN" dirty="0"/>
          </a:p>
          <a:p>
            <a:r>
              <a:rPr lang="zh-CN" altLang="en-US" dirty="0"/>
              <a:t>按需使用常规 </a:t>
            </a:r>
            <a:r>
              <a:rPr lang="en-US" altLang="zh-CN" dirty="0"/>
              <a:t>TACE</a:t>
            </a:r>
            <a:r>
              <a:rPr lang="zh-CN" altLang="en-US" dirty="0"/>
              <a:t>。 主要终点是</a:t>
            </a:r>
            <a:r>
              <a:rPr lang="en-US" altLang="zh-CN" dirty="0"/>
              <a:t>OS</a:t>
            </a:r>
            <a:r>
              <a:rPr lang="zh-CN" altLang="en-US" dirty="0"/>
              <a:t>。 所以在这里，索拉非尼是对照组。 而这个组合就是实验组。 正如我们所看到的，联合治疗组在</a:t>
            </a:r>
            <a:r>
              <a:rPr lang="en-US" altLang="zh-CN" dirty="0"/>
              <a:t>OS</a:t>
            </a:r>
            <a:r>
              <a:rPr lang="zh-CN" altLang="en-US" dirty="0"/>
              <a:t>方面没有差异。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然而，如果我们看看这项试验中的患者群体，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28%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的人有明显的静脉受累。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70%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的患者曾接受过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治疗，且出现进展。肿瘤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&lt;15cm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的均可入组。在我看来，这些患者在接受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治疗方面做得并不好。这可能是试验未能达到主要终点的原因。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221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尽管前面的这些研究均为阴性结果，今天我们将看到这项研究的阳性结果。 我不会展示摘要中的任何数据。 但这项研究着眼于乐伐替尼联合经动脉化疗栓塞治疗晚期 </a:t>
            </a:r>
            <a:r>
              <a:rPr lang="en-US" altLang="zh-CN" dirty="0"/>
              <a:t>HCC</a:t>
            </a:r>
            <a:r>
              <a:rPr lang="zh-CN" altLang="en-US" dirty="0"/>
              <a:t>。 </a:t>
            </a:r>
            <a:endParaRPr lang="en-US" altLang="zh-CN" dirty="0"/>
          </a:p>
          <a:p>
            <a:r>
              <a:rPr lang="zh-CN" altLang="en-US" dirty="0"/>
              <a:t>看看这项研究的细节会很有趣，这将是除 </a:t>
            </a:r>
            <a:r>
              <a:rPr lang="en-US" altLang="zh-CN" dirty="0"/>
              <a:t>TACTICS </a:t>
            </a:r>
            <a:r>
              <a:rPr lang="zh-CN" altLang="en-US" dirty="0"/>
              <a:t>研究之外的第一个取得阳性结果的研究。</a:t>
            </a:r>
          </a:p>
        </p:txBody>
      </p:sp>
    </p:spTree>
    <p:extLst>
      <p:ext uri="{BB962C8B-B14F-4D97-AF65-F5344CB8AC3E}">
        <p14:creationId xmlns:p14="http://schemas.microsoft.com/office/powerpoint/2010/main" val="93848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接下来谈谈</a:t>
            </a:r>
            <a:r>
              <a:rPr lang="en-US" altLang="zh-CN" dirty="0"/>
              <a:t>SIRT</a:t>
            </a:r>
            <a:r>
              <a:rPr lang="zh-CN" altLang="en-US" dirty="0"/>
              <a:t>联合系统治疗。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III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期临床试验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SARAH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和</a:t>
            </a:r>
            <a:r>
              <a:rPr lang="en-US" altLang="zh-CN" b="0" i="0" dirty="0" err="1">
                <a:solidFill>
                  <a:srgbClr val="191919"/>
                </a:solidFill>
                <a:effectLst/>
                <a:latin typeface="PingFang SC"/>
              </a:rPr>
              <a:t>SIRveNIB</a:t>
            </a:r>
            <a:r>
              <a:rPr lang="zh-CN" altLang="en-US" dirty="0"/>
              <a:t>均是阴性结果。索拉非尼是治疗的标准。数据非常有限，或者说随机对照试验数据非常有限。</a:t>
            </a:r>
            <a:r>
              <a:rPr lang="en-US" altLang="zh-CN" dirty="0"/>
              <a:t>SORAMIC</a:t>
            </a:r>
            <a:r>
              <a:rPr lang="zh-CN" altLang="en-US" dirty="0"/>
              <a:t>研究结果已经发表了。但是，多年前已经完成的 </a:t>
            </a:r>
            <a:r>
              <a:rPr lang="en-US" altLang="zh-CN" dirty="0"/>
              <a:t>TS103 STOP HCC</a:t>
            </a:r>
            <a:r>
              <a:rPr lang="zh-CN" altLang="en-US" dirty="0"/>
              <a:t>仍然没有报道。</a:t>
            </a:r>
          </a:p>
        </p:txBody>
      </p:sp>
    </p:spTree>
    <p:extLst>
      <p:ext uri="{BB962C8B-B14F-4D97-AF65-F5344CB8AC3E}">
        <p14:creationId xmlns:p14="http://schemas.microsoft.com/office/powerpoint/2010/main" val="303798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多中心、随机对照临床试验（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SORAMIC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）评估了</a:t>
            </a:r>
            <a:r>
              <a:rPr lang="zh-CN" altLang="en-US" b="1" i="0" u="none" strike="noStrike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索拉非尼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联合或不联合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SIRT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治疗晚期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HCC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患者的临床疗效及安全性。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/>
              <a:t>超过 </a:t>
            </a:r>
            <a:r>
              <a:rPr lang="en-US" altLang="zh-CN" dirty="0"/>
              <a:t>400 </a:t>
            </a:r>
            <a:r>
              <a:rPr lang="zh-CN" altLang="en-US" dirty="0"/>
              <a:t>名患者被随机分配到索拉非尼或 </a:t>
            </a:r>
            <a:r>
              <a:rPr lang="en-US" altLang="zh-CN" dirty="0"/>
              <a:t>SIRT </a:t>
            </a:r>
            <a:r>
              <a:rPr lang="zh-CN" altLang="en-US" dirty="0"/>
              <a:t>加索拉非尼的组合。 这是在欧盟进行的。 要求患者为 </a:t>
            </a:r>
            <a:r>
              <a:rPr lang="en-US" altLang="zh-CN" dirty="0"/>
              <a:t>Child-Pugh 5 </a:t>
            </a:r>
            <a:r>
              <a:rPr lang="zh-CN" altLang="en-US" dirty="0"/>
              <a:t>至 </a:t>
            </a:r>
            <a:r>
              <a:rPr lang="en-US" altLang="zh-CN" dirty="0"/>
              <a:t>7</a:t>
            </a:r>
            <a:r>
              <a:rPr lang="zh-CN" altLang="en-US" dirty="0"/>
              <a:t>。肺分流大于 </a:t>
            </a:r>
            <a:r>
              <a:rPr lang="en-US" altLang="zh-CN" dirty="0"/>
              <a:t>30 </a:t>
            </a:r>
            <a:r>
              <a:rPr lang="zh-CN" altLang="en-US" dirty="0"/>
              <a:t>格雷的患者被排除在外。 没有个性化的剂量测定。 索拉非尼以标准剂量使用。</a:t>
            </a:r>
          </a:p>
        </p:txBody>
      </p:sp>
    </p:spTree>
    <p:extLst>
      <p:ext uri="{BB962C8B-B14F-4D97-AF65-F5344CB8AC3E}">
        <p14:creationId xmlns:p14="http://schemas.microsoft.com/office/powerpoint/2010/main" val="249580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我的任务是讨论系统治疗和局部治疗的整合。因此，我将回顾</a:t>
            </a:r>
            <a:r>
              <a:rPr lang="en-US" altLang="zh-CN" dirty="0"/>
              <a:t>TACE</a:t>
            </a:r>
            <a:r>
              <a:rPr lang="zh-CN" altLang="en-US" dirty="0"/>
              <a:t>联合全身治疗，</a:t>
            </a:r>
            <a:r>
              <a:rPr lang="en-US" altLang="zh-CN" dirty="0"/>
              <a:t>SIRT</a:t>
            </a:r>
            <a:r>
              <a:rPr lang="zh-CN" altLang="en-US" dirty="0"/>
              <a:t>联合全身治疗，以及即将进行的试验。</a:t>
            </a:r>
          </a:p>
        </p:txBody>
      </p:sp>
    </p:spTree>
    <p:extLst>
      <p:ext uri="{BB962C8B-B14F-4D97-AF65-F5344CB8AC3E}">
        <p14:creationId xmlns:p14="http://schemas.microsoft.com/office/powerpoint/2010/main" val="213081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在联合治疗中，索拉非尼在</a:t>
            </a:r>
            <a:r>
              <a:rPr lang="en-US" altLang="zh-CN" dirty="0"/>
              <a:t>SIRT</a:t>
            </a:r>
            <a:r>
              <a:rPr lang="zh-CN" altLang="en-US" dirty="0"/>
              <a:t>后三天开始服用。主要终点是</a:t>
            </a:r>
            <a:r>
              <a:rPr lang="en-US" altLang="zh-CN" dirty="0"/>
              <a:t>OS</a:t>
            </a:r>
            <a:r>
              <a:rPr lang="zh-CN" altLang="en-US" dirty="0"/>
              <a:t>。我们可以在这里看到，研究结果是阴性的。所以</a:t>
            </a:r>
            <a:r>
              <a:rPr lang="en-US" altLang="zh-CN" dirty="0"/>
              <a:t>OS</a:t>
            </a:r>
            <a:r>
              <a:rPr lang="zh-CN" altLang="en-US" dirty="0"/>
              <a:t>对于</a:t>
            </a:r>
            <a:r>
              <a:rPr lang="en-US" altLang="zh-CN" dirty="0"/>
              <a:t>ITP</a:t>
            </a:r>
            <a:r>
              <a:rPr lang="zh-CN" altLang="en-US" dirty="0"/>
              <a:t>人群来说，完全是阴性的结果。甚至对于那些接受预期治疗的患者来说也是阴性的结果。。</a:t>
            </a:r>
          </a:p>
        </p:txBody>
      </p:sp>
    </p:spTree>
    <p:extLst>
      <p:ext uri="{BB962C8B-B14F-4D97-AF65-F5344CB8AC3E}">
        <p14:creationId xmlns:p14="http://schemas.microsoft.com/office/powerpoint/2010/main" val="2012642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重要的是，联合治疗组注意到肝功能明显恶化，正如 </a:t>
            </a:r>
            <a:r>
              <a:rPr lang="en-US" altLang="zh-CN" dirty="0"/>
              <a:t>ALBI </a:t>
            </a:r>
            <a:r>
              <a:rPr lang="zh-CN" altLang="en-US" dirty="0"/>
              <a:t>评分所定义的那样。 在淡蓝色的方框中看到，</a:t>
            </a:r>
            <a:r>
              <a:rPr lang="en-US" altLang="zh-CN" dirty="0"/>
              <a:t>ALBI </a:t>
            </a:r>
            <a:r>
              <a:rPr lang="zh-CN" altLang="en-US" dirty="0"/>
              <a:t>评分有所增加，并在治疗后持续了一段时间。</a:t>
            </a:r>
          </a:p>
        </p:txBody>
      </p:sp>
    </p:spTree>
    <p:extLst>
      <p:ext uri="{BB962C8B-B14F-4D97-AF65-F5344CB8AC3E}">
        <p14:creationId xmlns:p14="http://schemas.microsoft.com/office/powerpoint/2010/main" val="1172938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迄今为止，没有证据表明索拉非尼联合 </a:t>
            </a:r>
            <a:r>
              <a:rPr lang="en-US" altLang="zh-CN" dirty="0"/>
              <a:t>SIRT </a:t>
            </a:r>
            <a:r>
              <a:rPr lang="zh-CN" altLang="en-US" dirty="0"/>
              <a:t>可提供具有临床意义的益处。 一些群体可能会受益，但需要验证。 并且需要验证个性化剂量测定的作用。</a:t>
            </a:r>
          </a:p>
        </p:txBody>
      </p:sp>
    </p:spTree>
    <p:extLst>
      <p:ext uri="{BB962C8B-B14F-4D97-AF65-F5344CB8AC3E}">
        <p14:creationId xmlns:p14="http://schemas.microsoft.com/office/powerpoint/2010/main" val="3310198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最后，谈谈局部治疗和免疫治疗。 同样，这有一个明确的联合理由，因为栓塞和 </a:t>
            </a:r>
            <a:r>
              <a:rPr lang="en-US" altLang="zh-CN" dirty="0"/>
              <a:t>SIRT </a:t>
            </a:r>
            <a:r>
              <a:rPr lang="zh-CN" altLang="en-US" dirty="0"/>
              <a:t>诱导的坏死和免疫原性细胞死亡</a:t>
            </a:r>
            <a:r>
              <a:rPr lang="en-US" altLang="zh-CN" dirty="0"/>
              <a:t>——</a:t>
            </a:r>
            <a:r>
              <a:rPr lang="zh-CN" altLang="en-US" dirty="0"/>
              <a:t>它们释放肿瘤抗原、促炎细胞因子，从而增强局部免疫反应。 并且可能存在远隔效应。</a:t>
            </a:r>
          </a:p>
        </p:txBody>
      </p:sp>
    </p:spTree>
    <p:extLst>
      <p:ext uri="{BB962C8B-B14F-4D97-AF65-F5344CB8AC3E}">
        <p14:creationId xmlns:p14="http://schemas.microsoft.com/office/powerpoint/2010/main" val="1227425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然而，仅仅有一个明确的理由并不意味着它会起作用，正如我们在索拉非尼中看到的那样。 目前没有报告 </a:t>
            </a:r>
            <a:r>
              <a:rPr lang="en-US" altLang="zh-CN" dirty="0"/>
              <a:t>III </a:t>
            </a:r>
            <a:r>
              <a:rPr lang="zh-CN" altLang="en-US" dirty="0"/>
              <a:t>期数据。 但是有相当多的早期研究，</a:t>
            </a:r>
            <a:endParaRPr lang="en-US" altLang="zh-CN" dirty="0"/>
          </a:p>
          <a:p>
            <a:r>
              <a:rPr lang="zh-CN" altLang="en-US" dirty="0"/>
              <a:t>其中一项来自 </a:t>
            </a:r>
            <a:r>
              <a:rPr lang="en-US" altLang="zh-CN" dirty="0"/>
              <a:t>Tim </a:t>
            </a:r>
            <a:r>
              <a:rPr lang="en-US" altLang="zh-CN" dirty="0" err="1"/>
              <a:t>Greten</a:t>
            </a:r>
            <a:r>
              <a:rPr lang="en-US" altLang="zh-CN" dirty="0"/>
              <a:t> </a:t>
            </a:r>
            <a:r>
              <a:rPr lang="zh-CN" altLang="en-US" dirty="0"/>
              <a:t>的小组，他们研究了 </a:t>
            </a:r>
            <a:r>
              <a:rPr lang="en-US" altLang="zh-CN" dirty="0"/>
              <a:t>TACE </a:t>
            </a:r>
            <a:r>
              <a:rPr lang="zh-CN" altLang="en-US" dirty="0"/>
              <a:t>或消融加曲美木单抗。 有</a:t>
            </a:r>
            <a:r>
              <a:rPr lang="en-US" altLang="zh-CN" dirty="0"/>
              <a:t>11</a:t>
            </a:r>
            <a:r>
              <a:rPr lang="zh-CN" altLang="en-US" dirty="0"/>
              <a:t>名患者接受了</a:t>
            </a:r>
            <a:r>
              <a:rPr lang="en-US" altLang="zh-CN" dirty="0"/>
              <a:t>TACE</a:t>
            </a:r>
            <a:r>
              <a:rPr lang="zh-CN" altLang="en-US" dirty="0"/>
              <a:t>治疗。</a:t>
            </a:r>
            <a:endParaRPr lang="en-US" altLang="zh-CN" dirty="0"/>
          </a:p>
          <a:p>
            <a:r>
              <a:rPr lang="zh-CN" altLang="en-US" dirty="0"/>
              <a:t>这些患者都是晚期的患者。中位</a:t>
            </a:r>
            <a:r>
              <a:rPr lang="en-US" altLang="zh-CN" dirty="0"/>
              <a:t>TTP</a:t>
            </a:r>
            <a:r>
              <a:rPr lang="zh-CN" altLang="en-US" dirty="0"/>
              <a:t>为</a:t>
            </a:r>
            <a:r>
              <a:rPr lang="en-US" altLang="zh-CN" dirty="0"/>
              <a:t>7.4</a:t>
            </a:r>
            <a:r>
              <a:rPr lang="zh-CN" altLang="en-US" dirty="0"/>
              <a:t>个月，中位</a:t>
            </a:r>
            <a:r>
              <a:rPr lang="en-US" altLang="zh-CN" dirty="0"/>
              <a:t>OS</a:t>
            </a:r>
            <a:r>
              <a:rPr lang="zh-CN" altLang="en-US" dirty="0"/>
              <a:t>为</a:t>
            </a:r>
            <a:r>
              <a:rPr lang="en-US" altLang="zh-CN" dirty="0"/>
              <a:t>13.6</a:t>
            </a:r>
            <a:r>
              <a:rPr lang="zh-CN" altLang="en-US" dirty="0"/>
              <a:t>个月。所以这是一致的</a:t>
            </a:r>
            <a:r>
              <a:rPr lang="en-US" altLang="zh-CN" dirty="0"/>
              <a:t>——</a:t>
            </a:r>
            <a:r>
              <a:rPr lang="zh-CN" altLang="en-US" dirty="0"/>
              <a:t>在接受系统治疗的晚期肝癌患者身上看到的。显然，这是一项非常小的研究。我认为我们能从中得出的是，这种组合是安全的，但需要在更大的研究中进行评估。</a:t>
            </a:r>
          </a:p>
        </p:txBody>
      </p:sp>
    </p:spTree>
    <p:extLst>
      <p:ext uri="{BB962C8B-B14F-4D97-AF65-F5344CB8AC3E}">
        <p14:creationId xmlns:p14="http://schemas.microsoft.com/office/powerpoint/2010/main" val="1515986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因此，有许多正在进行的研究。 </a:t>
            </a:r>
            <a:r>
              <a:rPr lang="en-US" altLang="zh-CN" dirty="0"/>
              <a:t>TACE 3 </a:t>
            </a:r>
            <a:r>
              <a:rPr lang="zh-CN" altLang="en-US" dirty="0"/>
              <a:t>是 </a:t>
            </a:r>
            <a:r>
              <a:rPr lang="en-US" altLang="zh-CN" dirty="0"/>
              <a:t>TACE 2 </a:t>
            </a:r>
            <a:r>
              <a:rPr lang="zh-CN" altLang="en-US" dirty="0"/>
              <a:t>的后续，它正在研究 </a:t>
            </a:r>
            <a:r>
              <a:rPr lang="en-US" altLang="zh-CN" dirty="0"/>
              <a:t>nivolumab </a:t>
            </a:r>
            <a:r>
              <a:rPr lang="zh-CN" altLang="en-US" dirty="0"/>
              <a:t>加 </a:t>
            </a:r>
            <a:r>
              <a:rPr lang="en-US" altLang="zh-CN" dirty="0"/>
              <a:t>TACE</a:t>
            </a:r>
            <a:r>
              <a:rPr lang="zh-CN" altLang="en-US" dirty="0"/>
              <a:t>； </a:t>
            </a:r>
            <a:r>
              <a:rPr lang="en-US" altLang="zh-CN" dirty="0"/>
              <a:t>EMERALD-1 </a:t>
            </a:r>
            <a:r>
              <a:rPr lang="zh-CN" altLang="en-US" dirty="0"/>
              <a:t>正在研究 杜伐利由单抗； 还有 </a:t>
            </a:r>
            <a:r>
              <a:rPr lang="en-US" altLang="zh-CN" dirty="0"/>
              <a:t>Checkmate 74W</a:t>
            </a:r>
            <a:r>
              <a:rPr lang="zh-CN" altLang="en-US" dirty="0"/>
              <a:t>，它也在研究 </a:t>
            </a:r>
            <a:r>
              <a:rPr lang="en-US" altLang="zh-CN" dirty="0"/>
              <a:t>nivolumab</a:t>
            </a:r>
            <a:r>
              <a:rPr lang="zh-CN" altLang="en-US" dirty="0"/>
              <a:t>。 但正如我们刚才所听到的，我们有许多有效的组合。 这些也正在与 </a:t>
            </a:r>
            <a:r>
              <a:rPr lang="en-US" altLang="zh-CN" dirty="0"/>
              <a:t>TACE </a:t>
            </a:r>
            <a:r>
              <a:rPr lang="zh-CN" altLang="en-US" dirty="0"/>
              <a:t>结合进行探索</a:t>
            </a:r>
            <a:r>
              <a:rPr lang="en-US" altLang="zh-CN" dirty="0"/>
              <a:t>——</a:t>
            </a:r>
            <a:r>
              <a:rPr lang="zh-CN" altLang="en-US" dirty="0"/>
              <a:t>因此 </a:t>
            </a:r>
            <a:r>
              <a:rPr lang="en-US" altLang="zh-CN" dirty="0" err="1"/>
              <a:t>durva</a:t>
            </a:r>
            <a:r>
              <a:rPr lang="en-US" altLang="zh-CN" dirty="0"/>
              <a:t> </a:t>
            </a:r>
            <a:r>
              <a:rPr lang="zh-CN" altLang="en-US" dirty="0"/>
              <a:t>加贝伐单抗、</a:t>
            </a:r>
            <a:r>
              <a:rPr lang="en-US" altLang="zh-CN" dirty="0" err="1"/>
              <a:t>nivo</a:t>
            </a:r>
            <a:r>
              <a:rPr lang="en-US" altLang="zh-CN" dirty="0"/>
              <a:t> </a:t>
            </a:r>
            <a:r>
              <a:rPr lang="zh-CN" altLang="en-US" dirty="0"/>
              <a:t>加 </a:t>
            </a:r>
            <a:r>
              <a:rPr lang="en-US" altLang="zh-CN" dirty="0" err="1"/>
              <a:t>ipi</a:t>
            </a:r>
            <a:r>
              <a:rPr lang="zh-CN" altLang="en-US" dirty="0"/>
              <a:t>、</a:t>
            </a:r>
            <a:r>
              <a:rPr lang="en-US" altLang="zh-CN" dirty="0" err="1"/>
              <a:t>atezo</a:t>
            </a:r>
            <a:r>
              <a:rPr lang="en-US" altLang="zh-CN" dirty="0"/>
              <a:t> </a:t>
            </a:r>
            <a:r>
              <a:rPr lang="zh-CN" altLang="en-US" dirty="0"/>
              <a:t>加 </a:t>
            </a:r>
            <a:r>
              <a:rPr lang="en-US" altLang="zh-CN" dirty="0" err="1"/>
              <a:t>bev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/>
              <a:t>pembrolizumab </a:t>
            </a:r>
            <a:r>
              <a:rPr lang="zh-CN" altLang="en-US" dirty="0"/>
              <a:t>加 </a:t>
            </a:r>
            <a:r>
              <a:rPr lang="en-US" altLang="zh-CN" dirty="0" err="1"/>
              <a:t>lenvatinib</a:t>
            </a:r>
            <a:r>
              <a:rPr lang="zh-CN" altLang="en-US" dirty="0"/>
              <a:t>。 这无疑会增加成本和毒性。 如果这些研究要成为治疗标准，那么重要的是有一个显着的获益。</a:t>
            </a:r>
          </a:p>
        </p:txBody>
      </p:sp>
    </p:spTree>
    <p:extLst>
      <p:ext uri="{BB962C8B-B14F-4D97-AF65-F5344CB8AC3E}">
        <p14:creationId xmlns:p14="http://schemas.microsoft.com/office/powerpoint/2010/main" val="64495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因此，就未来而言，随着系统治疗的改善，姑息性局部治疗的作用显然将会减弱。如果序贯疗法和联合疗法的结果与我们看到的索拉非尼相同，那么序贯疗法可能更可取，因为很明显，一些患者单独使用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治疗效果很好。而且他们不需要添加索拉非尼的额外毒性。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但同样，许多患者在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治疗中表现不佳。我们真的需要更好地定义我们的患者群体，以便我们能够相应地分配治疗。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557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分享到此结束，谢谢</a:t>
            </a:r>
          </a:p>
        </p:txBody>
      </p:sp>
    </p:spTree>
    <p:extLst>
      <p:ext uri="{BB962C8B-B14F-4D97-AF65-F5344CB8AC3E}">
        <p14:creationId xmlns:p14="http://schemas.microsoft.com/office/powerpoint/2010/main" val="310928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TACE</a:t>
            </a:r>
            <a:r>
              <a:rPr lang="zh-CN" altLang="en-US" dirty="0"/>
              <a:t>与系统治疗联合均作为中期肝细胞癌的治疗手段，其中</a:t>
            </a:r>
            <a:r>
              <a:rPr lang="en-US" altLang="zh-CN" dirty="0"/>
              <a:t>TACE</a:t>
            </a:r>
            <a:r>
              <a:rPr lang="zh-CN" altLang="en-US" dirty="0"/>
              <a:t>是治疗标准，但正如我们在临床试验中所看到的，</a:t>
            </a:r>
            <a:endParaRPr lang="en-US" altLang="zh-CN" dirty="0"/>
          </a:p>
          <a:p>
            <a:r>
              <a:rPr lang="en-US" altLang="zh-CN" dirty="0"/>
              <a:t>TACE </a:t>
            </a:r>
            <a:r>
              <a:rPr lang="zh-CN" altLang="en-US" dirty="0"/>
              <a:t>作为</a:t>
            </a:r>
            <a:r>
              <a:rPr lang="zh-CN" altLang="en-US" b="1" dirty="0"/>
              <a:t>对照组</a:t>
            </a:r>
            <a:r>
              <a:rPr lang="zh-CN" altLang="en-US" dirty="0"/>
              <a:t>控制不佳，另外，对于晚期肝细胞癌，显然全身治疗是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对照组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这主要是通过联合索拉非尼进行研究，尽管也有一些其他的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TKI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被研究过。而且已经使用了许多不同的方法。因此，第一种方法是在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术后给予索拉非尼作为辅助药物。第二种是在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的同时使用索拉非尼。第三种方法是给索拉非尼一段时间，然后再给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>
                <a:solidFill>
                  <a:srgbClr val="000000"/>
                </a:solidFill>
                <a:effectLst/>
                <a:latin typeface="PingFangSC-Regular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76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将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与索拉非尼联合使用有很好的理由。因为这两种方式都是独立有效的。研究</a:t>
            </a:r>
            <a:r>
              <a:rPr lang="zh-CN" altLang="en-US" b="0" i="0" dirty="0">
                <a:solidFill>
                  <a:srgbClr val="232323"/>
                </a:solidFill>
                <a:effectLst/>
                <a:latin typeface="Helvetica Neue"/>
              </a:rPr>
              <a:t>证实索拉非尼对缺氧诱导因子</a:t>
            </a:r>
            <a:r>
              <a:rPr lang="en-US" altLang="zh-CN" b="0" i="0" dirty="0">
                <a:solidFill>
                  <a:srgbClr val="232323"/>
                </a:solidFill>
                <a:effectLst/>
                <a:latin typeface="Helvetica Neue"/>
              </a:rPr>
              <a:t>HIF-1α</a:t>
            </a:r>
            <a:r>
              <a:rPr lang="zh-CN" altLang="en-US" b="0" i="0" dirty="0">
                <a:solidFill>
                  <a:srgbClr val="232323"/>
                </a:solidFill>
                <a:effectLst/>
                <a:latin typeface="Helvetica Neue"/>
              </a:rPr>
              <a:t>和</a:t>
            </a:r>
            <a:r>
              <a:rPr lang="en-US" altLang="zh-CN" b="0" i="0" dirty="0">
                <a:solidFill>
                  <a:srgbClr val="232323"/>
                </a:solidFill>
                <a:effectLst/>
                <a:latin typeface="Helvetica Neue"/>
              </a:rPr>
              <a:t>VEGF</a:t>
            </a:r>
            <a:r>
              <a:rPr lang="zh-CN" altLang="en-US" b="0" i="0" dirty="0">
                <a:solidFill>
                  <a:srgbClr val="232323"/>
                </a:solidFill>
                <a:effectLst/>
                <a:latin typeface="Helvetica Neue"/>
              </a:rPr>
              <a:t>蛋白的表达具有抑制作用，</a:t>
            </a:r>
            <a:endParaRPr lang="en-US" altLang="zh-CN" b="0" i="0" dirty="0">
              <a:solidFill>
                <a:srgbClr val="232323"/>
              </a:solidFill>
              <a:effectLst/>
              <a:latin typeface="Helvetica Neue"/>
            </a:endParaRPr>
          </a:p>
          <a:p>
            <a:r>
              <a:rPr lang="zh-CN" altLang="en-US" b="0" i="0" dirty="0">
                <a:solidFill>
                  <a:srgbClr val="232323"/>
                </a:solidFill>
                <a:effectLst/>
                <a:latin typeface="Helvetica Neue"/>
              </a:rPr>
              <a:t>导致肿瘤血管形成减少以及异种移植的肿瘤生长受到抑制。因此，这使得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与索拉非尼联合使用具有充分的依据。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76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因此，发表的第一个试验是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类型的设计。这项研究是在日本和韩国进行的。索拉非尼按标准剂量使用。患者被要求在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1-3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个月有持续的反应，并使用常规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这不是标准化的，因为使用了多种不同的化疗方案。主要终点是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TTP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。正如我们在顶部看到的，试验未能达到其主要终点。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PFS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为阴性结果。尽管生存随访时间很短，但没有证据表明生存受益。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875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所以下一个方法是同时治疗。 这是 </a:t>
            </a:r>
            <a:r>
              <a:rPr lang="en-US" altLang="zh-CN" dirty="0"/>
              <a:t>SPACE </a:t>
            </a:r>
            <a:r>
              <a:rPr lang="zh-CN" altLang="en-US" dirty="0"/>
              <a:t>试验中采用的方法。 这是一个 全球性研究。 同样，索拉非尼以标准剂量使用。 但在这种情况下，它几乎是同时开始的</a:t>
            </a:r>
            <a:r>
              <a:rPr lang="en-US" altLang="zh-CN" dirty="0"/>
              <a:t>——</a:t>
            </a:r>
            <a:r>
              <a:rPr lang="zh-CN" altLang="en-US" dirty="0"/>
              <a:t>在 </a:t>
            </a:r>
            <a:r>
              <a:rPr lang="en-US" altLang="zh-CN" dirty="0"/>
              <a:t>TACE </a:t>
            </a:r>
            <a:r>
              <a:rPr lang="zh-CN" altLang="en-US" dirty="0"/>
              <a:t>前几天。</a:t>
            </a:r>
            <a:endParaRPr lang="en-US" altLang="zh-CN" dirty="0"/>
          </a:p>
          <a:p>
            <a:r>
              <a:rPr lang="zh-CN" altLang="en-US" dirty="0"/>
              <a:t>并且试图标准化控制臂。 所以使用了 </a:t>
            </a:r>
            <a:r>
              <a:rPr lang="en-US" altLang="zh-CN" dirty="0"/>
              <a:t>DEB TACE</a:t>
            </a:r>
            <a:r>
              <a:rPr lang="zh-CN" altLang="en-US" dirty="0"/>
              <a:t>。 重复 </a:t>
            </a:r>
            <a:r>
              <a:rPr lang="en-US" altLang="zh-CN" dirty="0"/>
              <a:t>TACE </a:t>
            </a:r>
            <a:r>
              <a:rPr lang="zh-CN" altLang="en-US" dirty="0"/>
              <a:t>有固定的时间表。 同样，主要终点是 </a:t>
            </a:r>
            <a:r>
              <a:rPr lang="en-US" altLang="zh-CN" dirty="0"/>
              <a:t>TTP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如图所见，该试验也未能达到其主要终点，</a:t>
            </a:r>
            <a:r>
              <a:rPr lang="en-US" altLang="zh-CN" dirty="0"/>
              <a:t>PFS</a:t>
            </a:r>
            <a:r>
              <a:rPr lang="zh-CN" altLang="en-US" dirty="0"/>
              <a:t>没有差异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生存随访时间很短，但没有证据表明生存受益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然而，作者指出，这项研究存在一些明显的缺陷。 首先，这涉及中央审查。 </a:t>
            </a:r>
            <a:r>
              <a:rPr lang="en-US" altLang="zh-CN" dirty="0"/>
              <a:t>30% </a:t>
            </a:r>
            <a:r>
              <a:rPr lang="zh-CN" altLang="en-US" dirty="0"/>
              <a:t>的患者没有可识别的靶病灶，因此不符合主要终点的条件。</a:t>
            </a:r>
            <a:endParaRPr lang="en-US" altLang="zh-CN" dirty="0"/>
          </a:p>
          <a:p>
            <a:r>
              <a:rPr lang="zh-CN" altLang="en-US" dirty="0"/>
              <a:t>其次，重复 </a:t>
            </a:r>
            <a:r>
              <a:rPr lang="en-US" altLang="zh-CN" dirty="0"/>
              <a:t>TACE </a:t>
            </a:r>
            <a:r>
              <a:rPr lang="zh-CN" altLang="en-US" dirty="0"/>
              <a:t>有非常严格的标准，</a:t>
            </a:r>
            <a:r>
              <a:rPr lang="en-US" altLang="zh-CN" dirty="0"/>
              <a:t>30% </a:t>
            </a:r>
            <a:r>
              <a:rPr lang="zh-CN" altLang="en-US" dirty="0"/>
              <a:t>的情况下忽略了这一点 </a:t>
            </a:r>
            <a:r>
              <a:rPr lang="en-US" altLang="zh-CN" dirty="0"/>
              <a:t>- </a:t>
            </a:r>
            <a:r>
              <a:rPr lang="zh-CN" altLang="en-US" dirty="0"/>
              <a:t>并给予了 </a:t>
            </a:r>
            <a:r>
              <a:rPr lang="en-US" altLang="zh-CN" dirty="0"/>
              <a:t>TACE</a:t>
            </a:r>
            <a:r>
              <a:rPr lang="zh-CN" altLang="en-US" dirty="0"/>
              <a:t>。 因此，大约 </a:t>
            </a:r>
            <a:r>
              <a:rPr lang="en-US" altLang="zh-CN" dirty="0"/>
              <a:t>30% </a:t>
            </a:r>
            <a:r>
              <a:rPr lang="zh-CN" altLang="en-US" dirty="0"/>
              <a:t>的患者存在严重的方案偏差。</a:t>
            </a:r>
          </a:p>
        </p:txBody>
      </p:sp>
    </p:spTree>
    <p:extLst>
      <p:ext uri="{BB962C8B-B14F-4D97-AF65-F5344CB8AC3E}">
        <p14:creationId xmlns:p14="http://schemas.microsoft.com/office/powerpoint/2010/main" val="27239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第三种设计是在 </a:t>
            </a:r>
            <a:r>
              <a:rPr lang="en-US" altLang="zh-CN" dirty="0"/>
              <a:t>TACE </a:t>
            </a:r>
            <a:r>
              <a:rPr lang="zh-CN" altLang="en-US" dirty="0"/>
              <a:t>之前给予索拉非尼以试图正常化，或至少具有抗血管生成活性的背景。 </a:t>
            </a:r>
            <a:endParaRPr lang="en-US" altLang="zh-CN" dirty="0"/>
          </a:p>
          <a:p>
            <a:r>
              <a:rPr lang="zh-CN" altLang="en-US" dirty="0"/>
              <a:t>这是我们在 </a:t>
            </a:r>
            <a:r>
              <a:rPr lang="en-US" altLang="zh-CN" dirty="0"/>
              <a:t>TACE 2 </a:t>
            </a:r>
            <a:r>
              <a:rPr lang="zh-CN" altLang="en-US" dirty="0"/>
              <a:t>试验中使用的。 该项研究在英国进行。</a:t>
            </a:r>
            <a:endParaRPr lang="en-US" altLang="zh-CN" dirty="0"/>
          </a:p>
          <a:p>
            <a:r>
              <a:rPr lang="zh-CN" altLang="en-US" dirty="0"/>
              <a:t>同样，索拉非尼以标准剂量使用。 它是在 </a:t>
            </a:r>
            <a:r>
              <a:rPr lang="en-US" altLang="zh-CN" dirty="0"/>
              <a:t>TACE </a:t>
            </a:r>
            <a:r>
              <a:rPr lang="zh-CN" altLang="en-US" dirty="0"/>
              <a:t>前两到五周开始的。 </a:t>
            </a:r>
            <a:r>
              <a:rPr lang="en-US" altLang="zh-CN" dirty="0"/>
              <a:t>DEB TACE </a:t>
            </a:r>
            <a:r>
              <a:rPr lang="zh-CN" altLang="en-US" dirty="0"/>
              <a:t>用作对照。 但与 </a:t>
            </a:r>
            <a:r>
              <a:rPr lang="en-US" altLang="zh-CN" dirty="0"/>
              <a:t>SPACE </a:t>
            </a:r>
            <a:r>
              <a:rPr lang="zh-CN" altLang="en-US" dirty="0"/>
              <a:t>不同的是，重复 </a:t>
            </a:r>
            <a:r>
              <a:rPr lang="en-US" altLang="zh-CN" dirty="0"/>
              <a:t>TACE </a:t>
            </a:r>
            <a:r>
              <a:rPr lang="zh-CN" altLang="en-US" dirty="0"/>
              <a:t>是按需进行的，而不是固定的时间表。</a:t>
            </a:r>
            <a:endParaRPr lang="en-US" altLang="zh-CN" dirty="0"/>
          </a:p>
          <a:p>
            <a:r>
              <a:rPr lang="zh-CN" altLang="en-US" dirty="0"/>
              <a:t>在这里，我们使用了</a:t>
            </a:r>
            <a:r>
              <a:rPr lang="en-US" altLang="zh-CN" dirty="0"/>
              <a:t>PFS</a:t>
            </a:r>
            <a:r>
              <a:rPr lang="zh-CN" altLang="en-US" dirty="0"/>
              <a:t>终点而不是</a:t>
            </a:r>
            <a:r>
              <a:rPr lang="en-US" altLang="zh-CN" dirty="0"/>
              <a:t>TTP</a:t>
            </a:r>
            <a:r>
              <a:rPr lang="zh-CN" altLang="en-US" dirty="0"/>
              <a:t>终点，因为我们认为捕捉死亡非常重要，这可能是由于毒性引起的。同样，索拉非尼是进展后的标准治疗。因此，我们对在联合治疗组治疗后出现进展的患者进行了盲检。</a:t>
            </a:r>
            <a:r>
              <a:rPr lang="en-US" altLang="zh-CN" dirty="0"/>
              <a:t>36%</a:t>
            </a:r>
            <a:r>
              <a:rPr lang="zh-CN" altLang="en-US" dirty="0"/>
              <a:t>的患者有交叉。</a:t>
            </a:r>
          </a:p>
        </p:txBody>
      </p:sp>
    </p:spTree>
    <p:extLst>
      <p:ext uri="{BB962C8B-B14F-4D97-AF65-F5344CB8AC3E}">
        <p14:creationId xmlns:p14="http://schemas.microsoft.com/office/powerpoint/2010/main" val="8259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该试验也是阴性的，未能达到其 </a:t>
            </a:r>
            <a:r>
              <a:rPr lang="en-US" altLang="zh-CN" dirty="0"/>
              <a:t>PFS </a:t>
            </a:r>
            <a:r>
              <a:rPr lang="zh-CN" altLang="en-US" dirty="0"/>
              <a:t>终点。 总体而言，随访相当成熟的</a:t>
            </a:r>
            <a:r>
              <a:rPr lang="en-US" altLang="zh-CN" dirty="0"/>
              <a:t>OS</a:t>
            </a:r>
            <a:r>
              <a:rPr lang="zh-CN" altLang="en-US" dirty="0"/>
              <a:t>也是阴性结果。 </a:t>
            </a:r>
            <a:r>
              <a:rPr lang="en-US" altLang="zh-CN" dirty="0"/>
              <a:t>TACE 2 </a:t>
            </a:r>
            <a:r>
              <a:rPr lang="zh-CN" altLang="en-US" dirty="0"/>
              <a:t>和 </a:t>
            </a:r>
            <a:r>
              <a:rPr lang="en-US" altLang="zh-CN" dirty="0"/>
              <a:t>SPACE </a:t>
            </a:r>
            <a:r>
              <a:rPr lang="zh-CN" altLang="en-US" dirty="0"/>
              <a:t>试验的值得注意的事情之一</a:t>
            </a:r>
            <a:endParaRPr lang="en-US" altLang="zh-CN" dirty="0"/>
          </a:p>
          <a:p>
            <a:r>
              <a:rPr lang="zh-CN" altLang="en-US" dirty="0"/>
              <a:t>是在索拉非尼治疗的人群中进行的 </a:t>
            </a:r>
            <a:r>
              <a:rPr lang="en-US" altLang="zh-CN" dirty="0"/>
              <a:t>TACE </a:t>
            </a:r>
            <a:r>
              <a:rPr lang="zh-CN" altLang="en-US" dirty="0"/>
              <a:t>较少。 这可能是因为索拉非尼的毒性阻止了进一步的 </a:t>
            </a:r>
            <a:r>
              <a:rPr lang="en-US" altLang="zh-CN" dirty="0"/>
              <a:t>TACE</a:t>
            </a:r>
            <a:r>
              <a:rPr lang="zh-CN" altLang="en-US" dirty="0"/>
              <a:t>。 但我认为更可能的是索拉非尼有一些疗效，减少了重复 </a:t>
            </a:r>
            <a:r>
              <a:rPr lang="en-US" altLang="zh-CN" dirty="0"/>
              <a:t>TACE </a:t>
            </a:r>
            <a:r>
              <a:rPr lang="zh-CN" altLang="en-US" dirty="0"/>
              <a:t>的要求。</a:t>
            </a:r>
          </a:p>
        </p:txBody>
      </p:sp>
    </p:spTree>
    <p:extLst>
      <p:ext uri="{BB962C8B-B14F-4D97-AF65-F5344CB8AC3E}">
        <p14:creationId xmlns:p14="http://schemas.microsoft.com/office/powerpoint/2010/main" val="239508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最后，有一个最近发表的 </a:t>
            </a:r>
            <a:r>
              <a:rPr lang="en-US" altLang="zh-CN" dirty="0"/>
              <a:t>TACTICS </a:t>
            </a:r>
            <a:r>
              <a:rPr lang="zh-CN" altLang="en-US" dirty="0"/>
              <a:t>试验，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该研究改变了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TACE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与索拉非尼的联合策略及主要研究终点的评价标准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,</a:t>
            </a:r>
            <a:r>
              <a:rPr lang="zh-CN" altLang="en-US" dirty="0"/>
              <a:t>。 这是在日本进行的。 既往的 </a:t>
            </a:r>
            <a:r>
              <a:rPr lang="en-US" altLang="zh-CN" dirty="0"/>
              <a:t>TACE </a:t>
            </a:r>
            <a:r>
              <a:rPr lang="zh-CN" altLang="en-US" dirty="0"/>
              <a:t>是允许的。 这是开放标签研究。</a:t>
            </a:r>
            <a:r>
              <a:rPr lang="en-US" altLang="zh-CN" dirty="0"/>
              <a:t>05:31</a:t>
            </a:r>
            <a:r>
              <a:rPr lang="zh-CN" altLang="en-US" dirty="0"/>
              <a:t>在 </a:t>
            </a:r>
            <a:r>
              <a:rPr lang="en-US" altLang="zh-CN" dirty="0"/>
              <a:t>TACE </a:t>
            </a:r>
            <a:r>
              <a:rPr lang="zh-CN" altLang="en-US" dirty="0"/>
              <a:t>前两到三周以标准剂量给予索拉非尼。 并按需重复 </a:t>
            </a:r>
            <a:r>
              <a:rPr lang="en-US" altLang="zh-CN" dirty="0"/>
              <a:t>TACE</a:t>
            </a:r>
            <a:r>
              <a:rPr lang="zh-CN" altLang="en-US" dirty="0"/>
              <a:t>。 这项研究的主要区别在于，有一个新的主要终点，</a:t>
            </a:r>
            <a:r>
              <a:rPr lang="en-US" altLang="zh-CN" dirty="0"/>
              <a:t>TACE</a:t>
            </a:r>
            <a:r>
              <a:rPr lang="zh-CN" altLang="en-US" dirty="0"/>
              <a:t>特异性</a:t>
            </a:r>
            <a:r>
              <a:rPr lang="en-US" altLang="zh-CN" dirty="0"/>
              <a:t>PFS</a:t>
            </a:r>
            <a:r>
              <a:rPr lang="zh-CN" altLang="en-US" dirty="0"/>
              <a:t>。 这是一个相当复杂的终点。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该研究将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定义为随机化至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TACE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特异性进展、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JSH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定义的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TACE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抵抗或任何原因导致的死亡的时间间隔。其中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, TACE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特异性进展评价基于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RECICL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标准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但肝内新病灶不认为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PD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-apple-system"/>
              </a:rPr>
              <a:t>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肝内进展超过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25%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被认为是进展。肝功能暂时性恶化到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Child-Pugh 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级，微血管或肝外扩散，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屈光度以两次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TACE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手术后存活率超过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50%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的肿瘤定义，碘油滞留被解释为坏死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--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因此，这被用来定义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PFS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TTP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。未使用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RECIST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和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PingFangSC-Regular"/>
              </a:rPr>
              <a:t>mRECIST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63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Integration of Systemic and Local-Regional Therapy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TACE as control in intermediate stage Sequencing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Rational for TACE plus Sorafenib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2968</Words>
  <Application>Microsoft Office PowerPoint</Application>
  <PresentationFormat>自定义</PresentationFormat>
  <Paragraphs>106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-apple-system</vt:lpstr>
      <vt:lpstr>Helvetica Neue</vt:lpstr>
      <vt:lpstr>PingFang SC</vt:lpstr>
      <vt:lpstr>PingFangSC-Regular</vt:lpstr>
      <vt:lpstr>StarSymbol</vt:lpstr>
      <vt:lpstr>microsoft yahei</vt:lpstr>
      <vt:lpstr>Arial</vt:lpstr>
      <vt:lpstr>Times New Roman</vt:lpstr>
      <vt:lpstr>Default Design</vt:lpstr>
      <vt:lpstr>Integration of Systemic and Local-Regional Therapy </vt:lpstr>
      <vt:lpstr>Slide 2</vt:lpstr>
      <vt:lpstr>TACE as control in intermediate stage Sequencing  </vt:lpstr>
      <vt:lpstr>Rational for TACE plus Sorafenib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su liyu</cp:lastModifiedBy>
  <cp:revision>48</cp:revision>
  <dcterms:modified xsi:type="dcterms:W3CDTF">2022-05-28T13:53:21Z</dcterms:modified>
</cp:coreProperties>
</file>