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1pPr>
    <a:lvl2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2pPr>
    <a:lvl3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3pPr>
    <a:lvl4pPr marL="2743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4pPr>
    <a:lvl5pPr marL="3657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6pPr>
    <a:lvl7pPr marL="54864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7pPr>
    <a:lvl8pPr marL="64014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8pPr>
    <a:lvl9pPr marL="73158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1485900" indent="-5715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22860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32004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41148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4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8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1365" indent="0" algn="ctr">
              <a:buNone/>
              <a:defRPr/>
            </a:lvl6pPr>
            <a:lvl7pPr marL="5485765" indent="0" algn="ctr">
              <a:buNone/>
              <a:defRPr/>
            </a:lvl7pPr>
            <a:lvl8pPr marL="6400165" indent="0" algn="ctr">
              <a:buNone/>
              <a:defRPr/>
            </a:lvl8pPr>
            <a:lvl9pPr marL="73145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1365" indent="0">
              <a:buNone/>
              <a:defRPr sz="2800"/>
            </a:lvl6pPr>
            <a:lvl7pPr marL="5485765" indent="0">
              <a:buNone/>
              <a:defRPr sz="2800"/>
            </a:lvl7pPr>
            <a:lvl8pPr marL="6400165" indent="0">
              <a:buNone/>
              <a:defRPr sz="2800"/>
            </a:lvl8pPr>
            <a:lvl9pPr marL="7314565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1365" indent="0">
              <a:buNone/>
              <a:defRPr sz="4000"/>
            </a:lvl6pPr>
            <a:lvl7pPr marL="5485765" indent="0">
              <a:buNone/>
              <a:defRPr sz="4000"/>
            </a:lvl7pPr>
            <a:lvl8pPr marL="6400165" indent="0">
              <a:buNone/>
              <a:defRPr sz="4000"/>
            </a:lvl8pPr>
            <a:lvl9pPr marL="7314565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Click to edit the title text format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/>
              <a:t>Click to edit the outline text format</a:t>
            </a:r>
            <a:endParaRPr lang="en-GB"/>
          </a:p>
          <a:p>
            <a:pPr lvl="1"/>
            <a:r>
              <a:rPr lang="en-GB"/>
              <a:t>Second Outline Level</a:t>
            </a:r>
            <a:endParaRPr lang="en-GB"/>
          </a:p>
          <a:p>
            <a:pPr lvl="2"/>
            <a:r>
              <a:rPr lang="en-GB"/>
              <a:t>Third Outline Level</a:t>
            </a:r>
            <a:endParaRPr lang="en-GB"/>
          </a:p>
          <a:p>
            <a:pPr lvl="3"/>
            <a:r>
              <a:rPr lang="en-GB"/>
              <a:t>Fourth Outline Level</a:t>
            </a:r>
            <a:endParaRPr lang="en-GB"/>
          </a:p>
          <a:p>
            <a:pPr lvl="4"/>
            <a:r>
              <a:rPr lang="en-GB"/>
              <a:t>Fifth Outline Level</a:t>
            </a:r>
            <a:endParaRPr lang="en-GB"/>
          </a:p>
          <a:p>
            <a:pPr lvl="4"/>
            <a:r>
              <a:rPr lang="en-GB"/>
              <a:t>Sixth Outline Level</a:t>
            </a:r>
            <a:endParaRPr lang="en-GB"/>
          </a:p>
          <a:p>
            <a:pPr lvl="4"/>
            <a:r>
              <a:rPr lang="en-GB"/>
              <a:t>Seventh Outline Level</a:t>
            </a:r>
            <a:endParaRPr lang="en-GB"/>
          </a:p>
          <a:p>
            <a:pPr lvl="4"/>
            <a:r>
              <a:rPr lang="en-GB"/>
              <a:t>Eighth Outline Level</a:t>
            </a:r>
            <a:endParaRPr lang="en-GB"/>
          </a:p>
          <a:p>
            <a:pPr lvl="4"/>
            <a:r>
              <a:rPr lang="en-GB"/>
              <a:t>Ninth Outline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+mj-lt"/>
          <a:ea typeface="+mj-ea"/>
          <a:cs typeface="+mj-cs"/>
        </a:defRPr>
      </a:lvl1pPr>
      <a:lvl2pPr marL="863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2pPr>
      <a:lvl3pPr marL="1295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3pPr>
      <a:lvl4pPr marL="1727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4pPr>
      <a:lvl5pPr marL="21590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5pPr>
      <a:lvl6pPr marL="3073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6pPr>
      <a:lvl7pPr marL="39878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7pPr>
      <a:lvl8pPr marL="49015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8pPr>
      <a:lvl9pPr marL="58159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9pPr>
    </p:titleStyle>
    <p:bodyStyle>
      <a:lvl1pPr marL="860425" indent="-647700" algn="l" defTabSz="914400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400">
          <a:solidFill>
            <a:srgbClr val="000000"/>
          </a:solidFill>
          <a:latin typeface="+mn-lt"/>
          <a:ea typeface="+mn-ea"/>
          <a:cs typeface="+mn-cs"/>
        </a:defRPr>
      </a:lvl1pPr>
      <a:lvl2pPr marL="1724025" indent="-571500" algn="l" defTabSz="914400" rtl="0" fontAlgn="base" hangingPunct="0">
        <a:lnSpc>
          <a:spcPct val="112000"/>
        </a:lnSpc>
        <a:spcBef>
          <a:spcPct val="0"/>
        </a:spcBef>
        <a:spcAft>
          <a:spcPts val="2275"/>
        </a:spcAft>
        <a:buClr>
          <a:srgbClr val="000000"/>
        </a:buClr>
        <a:buSzPct val="75000"/>
        <a:buFont typeface="StarSymbol" charset="0"/>
        <a:buChar char="–"/>
        <a:defRPr sz="5600">
          <a:solidFill>
            <a:srgbClr val="000000"/>
          </a:solidFill>
          <a:latin typeface="+mn-lt"/>
          <a:ea typeface="+mn-ea"/>
          <a:cs typeface="+mn-cs"/>
        </a:defRPr>
      </a:lvl2pPr>
      <a:lvl3pPr marL="2587625" indent="-431800" algn="l" defTabSz="914400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1225" indent="-428625" algn="l" defTabSz="914400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1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5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29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3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7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7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Combination Systemic Therapies in Hepatocellular Carcinoma: Now What?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Phase 3 HIMALAYA Trial: First-Line Durvalumab Plus Tremelimumab Versus Sorafenib1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CheckMate-040 Cohort: Phase 1/2 Nivolumab Plus Ipilimumab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Phase 3 CheckMate-9DW Trial: &lt;br /&gt;First-Line Nivolumab Plus Ipilimumab1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13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Rationale for Immunotherapy/TKI combinations&lt;br /&gt;Overcoming Resistance Mechanisms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Phase 1b Study of Lenvatinib + Pembrolizumab in Patients With Unresectable Hepatocellular Carcinoma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Phase 3 LEAP-002 Trial: First-Line Lenvatinib Plus Pembrolizumab in Advanced HCC1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Phase 3 COSMIC-312 Trial: First-Line Cabozantinib &lt;br /&gt;With or Without Atezolizumab Versus Sorafenib1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Phase 3 COSMIC-312 Trial: PFS1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Phase 3 COSMIC-312 Trial: OS1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2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Phase 3 COSMIC-312 Trial: Tumor Response1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Phase 3 COSMIC-312 Trial: Adverse Events1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Selected Early-Phase Studies&lt;br /&gt;With Immunotherapy Combinations1-3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23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Future Directions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3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Immuno-Oncology: Blocking CTLA-4 and PD-1 Pathways With Monoclonal Antibodies1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Study 22: Phase II of Tremelimumab and Durvalumab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Phase 2 Trial: Tremelimumab and Durvalumab1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Phase 2 Trial: Tremelimumab and Durvalumab1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Study 22: Responses Observed Regardless of PD-L1 or Viral Status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Phase 3 HIMALAYA Trial: First-Line Durvalumab Plus Tremelimumab Versus Sorafenib1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3851</Words>
  <Application>WPS 演示</Application>
  <PresentationFormat>Custom</PresentationFormat>
  <Paragraphs>96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StarSymbol</vt:lpstr>
      <vt:lpstr>Segoe Print</vt:lpstr>
      <vt:lpstr>Lucida Sans Unicode</vt:lpstr>
      <vt:lpstr>微软雅黑</vt:lpstr>
      <vt:lpstr>Arial Unicode MS</vt:lpstr>
      <vt:lpstr>Default Design</vt:lpstr>
      <vt:lpstr>Combination Systemic Therapies in Hepatocellular Carcinoma: Now What?</vt:lpstr>
      <vt:lpstr>Slide 2</vt:lpstr>
      <vt:lpstr>Slide 3</vt:lpstr>
      <vt:lpstr>Immuno-Oncology: Blocking CTLA-4 and PD-1 Pathways With Monoclonal Antibodies1</vt:lpstr>
      <vt:lpstr>Study 22: Phase II of Tremelimumab and Durvalumab</vt:lpstr>
      <vt:lpstr>Phase 2 Trial: Tremelimumab and Durvalumab1</vt:lpstr>
      <vt:lpstr>Phase 2 Trial: Tremelimumab and Durvalumab1</vt:lpstr>
      <vt:lpstr>Study 22: Responses Observed Regardless of PD-L1 or Viral Status</vt:lpstr>
      <vt:lpstr>Phase 3 HIMALAYA Trial: First-Line Durvalumab Plus Tremelimumab Versus Sorafenib1</vt:lpstr>
      <vt:lpstr>Phase 3 HIMALAYA Trial: First-Line Durvalumab Plus Tremelimumab Versus Sorafenib1</vt:lpstr>
      <vt:lpstr>CheckMate-040 Cohort: Phase 1/2 Nivolumab Plus Ipilimumab</vt:lpstr>
      <vt:lpstr>Phase 3 CheckMate-9DW Trial: &lt;br /&gt;First-Line Nivolumab Plus Ipilimumab1</vt:lpstr>
      <vt:lpstr>Slide 13</vt:lpstr>
      <vt:lpstr>Rationale for Immunotherapy/TKI combinations&lt;br /&gt;Overcoming Resistance Mechanisms</vt:lpstr>
      <vt:lpstr>Phase 1b Study of Lenvatinib + Pembrolizumab in Patients With Unresectable Hepatocellular Carcinoma</vt:lpstr>
      <vt:lpstr>Phase 3 LEAP-002 Trial: First-Line Lenvatinib Plus Pembrolizumab in Advanced HCC1</vt:lpstr>
      <vt:lpstr>Phase 3 COSMIC-312 Trial: First-Line Cabozantinib &lt;br /&gt;With or Without Atezolizumab Versus Sorafenib1</vt:lpstr>
      <vt:lpstr>Phase 3 COSMIC-312 Trial: PFS1</vt:lpstr>
      <vt:lpstr>Phase 3 COSMIC-312 Trial: OS1</vt:lpstr>
      <vt:lpstr>Phase 3 COSMIC-312 Trial: Tumor Response1 </vt:lpstr>
      <vt:lpstr>Phase 3 COSMIC-312 Trial: Adverse Events1 </vt:lpstr>
      <vt:lpstr>Selected Early-Phase Studies&lt;br /&gt;With Immunotherapy Combinations1-3</vt:lpstr>
      <vt:lpstr>Slide 23</vt:lpstr>
      <vt:lpstr>Future Directions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WPS_1627840111</cp:lastModifiedBy>
  <cp:revision>32</cp:revision>
  <dcterms:created xsi:type="dcterms:W3CDTF">2022-05-02T22:44:05Z</dcterms:created>
  <dcterms:modified xsi:type="dcterms:W3CDTF">2022-05-02T22:48:38Z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AFFD55336D8E4FD093D8F0A603061ACD</vt:lpwstr>
  </property>
  <property fmtid="{D5CDD505-2E9C-101B-9397-08002B2CF9AE}" pid="3" name="KSOProductBuildVer">
    <vt:lpwstr>2052-11.1.0.11636</vt:lpwstr>
  </property>
</Properties>
</file>