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39" d="100"/>
          <a:sy n="39" d="100"/>
        </p:scale>
        <p:origin x="869" y="77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Preoperative Chemoradiation Versus Perioperative Chemotherapy for Lower Esophageal and Gastroesophageal Junction Adenocarcinoma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Chemoradiotherapy: CROSS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 v. Chemoradiotherapy: &lt;br /&gt;POET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 v. Chemoradiotherapy: &lt;br /&gt;POET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Perioperative Chemotherapy: FLOT4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Survival: FLOT4 Trial v. CROSS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Comparison of CROSS v. FLOT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Toxicities: FLOT v. CROSS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 v. Chemoradiotherapy: NEOAegis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 v. Chemoradiotherapy: NEOAegis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Adjuvant Immunotherapy: Checkmate 577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neoadjuvant approach do you use for a T3N1 distal esophageal or GE junction adenocarcinoma in a 75 year old male?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Choosing Wisely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Can We Do Better?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 80803: PET-Directed Therapy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CALGB 80803: PET-Directed Therapy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Pathologic Complete Response Rates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Survival 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Survival Results by Treatment Group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by Induction Chemotherapy and PET Response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Survival: FLOT4 Trial v. CROSS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Putting it all together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Radiate or Not to Radiate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Tipping the balance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Esophageal and GEJ Anatomy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Surgery for Locally Advanced Esophageal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Rationale for Pre-operative Radiotherapy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Chemoradiotherapy: CROSS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Chemoradiotherapy: CROSS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Neoadjuvant Chemoradiotherapy: CROSS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853</Words>
  <Application>Microsoft Office PowerPoint</Application>
  <PresentationFormat>自定义</PresentationFormat>
  <Paragraphs>66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StarSymbol</vt:lpstr>
      <vt:lpstr>Arial</vt:lpstr>
      <vt:lpstr>Times New Roman</vt:lpstr>
      <vt:lpstr>Default Design</vt:lpstr>
      <vt:lpstr>Preoperative Chemoradiation Versus Perioperative Chemotherapy for Lower Esophageal and Gastroesophageal Junction Adenocarcinoma</vt:lpstr>
      <vt:lpstr>What neoadjuvant approach do you use for a T3N1 distal esophageal or GE junction adenocarcinoma in a 75 year old male?</vt:lpstr>
      <vt:lpstr>To Radiate or Not to Radiate</vt:lpstr>
      <vt:lpstr>Esophageal and GEJ Anatomy</vt:lpstr>
      <vt:lpstr>Surgery for Locally Advanced Esophageal Cancer</vt:lpstr>
      <vt:lpstr>Rationale for Pre-operative Radiotherapy</vt:lpstr>
      <vt:lpstr>Neoadjuvant Chemoradiotherapy: CROSS Trial</vt:lpstr>
      <vt:lpstr>Neoadjuvant Chemoradiotherapy: CROSS Trial</vt:lpstr>
      <vt:lpstr>Neoadjuvant Chemoradiotherapy: CROSS Trial</vt:lpstr>
      <vt:lpstr>Neoadjuvant Chemoradiotherapy: CROSS Trial</vt:lpstr>
      <vt:lpstr>Neoadjuvant Chemo v. Chemoradiotherapy: &lt;br /&gt;POET Trial</vt:lpstr>
      <vt:lpstr>Neoadjuvant Chemo v. Chemoradiotherapy: &lt;br /&gt;POET Trial</vt:lpstr>
      <vt:lpstr>Perioperative Chemotherapy: FLOT4 Trial</vt:lpstr>
      <vt:lpstr>Survival: FLOT4 Trial v. CROSS</vt:lpstr>
      <vt:lpstr>Comparison of CROSS v. FLOT</vt:lpstr>
      <vt:lpstr>Toxicities: FLOT v. CROSS</vt:lpstr>
      <vt:lpstr>Neoadjuvant Chemo v. Chemoradiotherapy: NEOAegis</vt:lpstr>
      <vt:lpstr>Neoadjuvant Chemo v. Chemoradiotherapy: NEOAegis</vt:lpstr>
      <vt:lpstr>Adjuvant Immunotherapy: Checkmate 577</vt:lpstr>
      <vt:lpstr>Choosing Wisely</vt:lpstr>
      <vt:lpstr>How Can We Do Better?</vt:lpstr>
      <vt:lpstr>CALGB 80803: PET-Directed Therapy</vt:lpstr>
      <vt:lpstr>CALGB 80803: PET-Directed Therapy</vt:lpstr>
      <vt:lpstr>Pathologic Complete Response Rates</vt:lpstr>
      <vt:lpstr>Survival Results</vt:lpstr>
      <vt:lpstr>Survival Results by Treatment Group</vt:lpstr>
      <vt:lpstr>OS by Induction Chemotherapy and PET Response </vt:lpstr>
      <vt:lpstr>Survival: FLOT4 Trial v. CROSS</vt:lpstr>
      <vt:lpstr>Putting it all together</vt:lpstr>
      <vt:lpstr>Tipping the balance</vt:lpstr>
      <vt:lpstr>Conclusions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su liyu</cp:lastModifiedBy>
  <cp:revision>31</cp:revision>
  <dcterms:modified xsi:type="dcterms:W3CDTF">2022-04-13T13:38:16Z</dcterms:modified>
</cp:coreProperties>
</file>