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6"/>
  </p:notesMasterIdLst>
  <p:sldIdLst>
    <p:sldId id="29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4629" autoAdjust="0"/>
  </p:normalViewPr>
  <p:slideViewPr>
    <p:cSldViewPr>
      <p:cViewPr varScale="1">
        <p:scale>
          <a:sx n="33" d="100"/>
          <a:sy n="33" d="100"/>
        </p:scale>
        <p:origin x="660" y="6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394374"/>
            <a:ext cx="18290381" cy="5093547"/>
          </a:xfrm>
        </p:spPr>
        <p:txBody>
          <a:bodyPr anchor="b"/>
          <a:lstStyle>
            <a:lvl1pPr algn="ctr">
              <a:lnSpc>
                <a:spcPct val="150000"/>
              </a:lnSpc>
              <a:defRPr sz="12002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02806" y="8557250"/>
            <a:ext cx="13335350" cy="5093547"/>
          </a:xfrm>
        </p:spPr>
        <p:txBody>
          <a:bodyPr>
            <a:normAutofit/>
          </a:bodyPr>
          <a:lstStyle>
            <a:lvl1pPr marL="0" indent="0" algn="ctr">
              <a:buNone/>
              <a:defRPr sz="6401">
                <a:solidFill>
                  <a:srgbClr val="7030A0"/>
                </a:solidFill>
              </a:defRPr>
            </a:lvl1pPr>
            <a:lvl2pPr marL="914537" indent="0" algn="ctr">
              <a:buNone/>
              <a:defRPr sz="4001"/>
            </a:lvl2pPr>
            <a:lvl3pPr marL="1829074" indent="0" algn="ctr">
              <a:buNone/>
              <a:defRPr sz="3601"/>
            </a:lvl3pPr>
            <a:lvl4pPr marL="2743611" indent="0" algn="ctr">
              <a:buNone/>
              <a:defRPr sz="3200"/>
            </a:lvl4pPr>
            <a:lvl5pPr marL="3658149" indent="0" algn="ctr">
              <a:buNone/>
              <a:defRPr sz="3200"/>
            </a:lvl5pPr>
            <a:lvl6pPr marL="4572686" indent="0" algn="ctr">
              <a:buNone/>
              <a:defRPr sz="3200"/>
            </a:lvl6pPr>
            <a:lvl7pPr marL="5487223" indent="0" algn="ctr">
              <a:buNone/>
              <a:defRPr sz="3200"/>
            </a:lvl7pPr>
            <a:lvl8pPr marL="6401760" indent="0" algn="ctr">
              <a:buNone/>
              <a:defRPr sz="3200"/>
            </a:lvl8pPr>
            <a:lvl9pPr marL="7316297" indent="0" algn="ctr">
              <a:buNone/>
              <a:defRPr sz="3200"/>
            </a:lvl9pPr>
          </a:lstStyle>
          <a:p>
            <a:r>
              <a:rPr lang="zh-CN" altLang="en-US" dirty="0"/>
              <a:t>福建省肿瘤医院 腹部内科</a:t>
            </a:r>
            <a:endParaRPr lang="en-US" altLang="zh-CN" dirty="0"/>
          </a:p>
          <a:p>
            <a:r>
              <a:rPr lang="en-US" dirty="0"/>
              <a:t>subtitle style</a:t>
            </a:r>
          </a:p>
          <a:p>
            <a:r>
              <a:rPr lang="en-US" altLang="zh-CN" dirty="0"/>
              <a:t>2020</a:t>
            </a:r>
            <a:r>
              <a:rPr lang="zh-CN" altLang="en-US" dirty="0"/>
              <a:t>年月日</a:t>
            </a:r>
            <a:endParaRPr lang="en-GB" dirty="0"/>
          </a:p>
        </p:txBody>
      </p:sp>
      <p:pic>
        <p:nvPicPr>
          <p:cNvPr id="5" name="图片 2" descr="福建省肿瘤医院新院标透明底板(1)">
            <a:extLst>
              <a:ext uri="{FF2B5EF4-FFF2-40B4-BE49-F238E27FC236}">
                <a16:creationId xmlns:a16="http://schemas.microsoft.com/office/drawing/2014/main" id="{3B67B53B-E833-46FB-AE42-0BFAE3509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91268" y="9423722"/>
            <a:ext cx="3150974" cy="3360602"/>
          </a:xfrm>
          <a:prstGeom prst="rect">
            <a:avLst/>
          </a:prstGeom>
        </p:spPr>
      </p:pic>
      <p:pic>
        <p:nvPicPr>
          <p:cNvPr id="6" name="图片 9" descr="未标题-1">
            <a:extLst>
              <a:ext uri="{FF2B5EF4-FFF2-40B4-BE49-F238E27FC236}">
                <a16:creationId xmlns:a16="http://schemas.microsoft.com/office/drawing/2014/main" id="{D1053C05-3CA9-4B91-9C45-2E8475A484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92479" y="9003941"/>
            <a:ext cx="3311835" cy="42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619" y="2016593"/>
            <a:ext cx="21033938" cy="115932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图片 9" descr="未标题-1">
            <a:extLst>
              <a:ext uri="{FF2B5EF4-FFF2-40B4-BE49-F238E27FC236}">
                <a16:creationId xmlns:a16="http://schemas.microsoft.com/office/drawing/2014/main" id="{F87BC6E7-5CA9-4CAE-A11C-4DAF4E920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22303"/>
            <a:ext cx="1553862" cy="1975063"/>
          </a:xfrm>
          <a:prstGeom prst="rect">
            <a:avLst/>
          </a:prstGeom>
        </p:spPr>
      </p:pic>
      <p:pic>
        <p:nvPicPr>
          <p:cNvPr id="6" name="图片 2" descr="福建省肿瘤医院新院标透明底板(1)">
            <a:extLst>
              <a:ext uri="{FF2B5EF4-FFF2-40B4-BE49-F238E27FC236}">
                <a16:creationId xmlns:a16="http://schemas.microsoft.com/office/drawing/2014/main" id="{4A48881E-5E79-4AA8-A6E6-55D672C01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25974" y="12940128"/>
            <a:ext cx="1553862" cy="16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4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2173661"/>
            <a:ext cx="10364549" cy="114813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2173661"/>
            <a:ext cx="10364549" cy="114813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2279460" y="13880677"/>
            <a:ext cx="12081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2"/>
                </a:solidFill>
              </a:rPr>
              <a:t>*</a:t>
            </a:r>
          </a:p>
        </p:txBody>
      </p:sp>
      <p:pic>
        <p:nvPicPr>
          <p:cNvPr id="6" name="图片 9" descr="未标题-1">
            <a:extLst>
              <a:ext uri="{FF2B5EF4-FFF2-40B4-BE49-F238E27FC236}">
                <a16:creationId xmlns:a16="http://schemas.microsoft.com/office/drawing/2014/main" id="{DB15E17F-859F-4410-BB92-5619365DB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22303"/>
            <a:ext cx="1553862" cy="1975063"/>
          </a:xfrm>
          <a:prstGeom prst="rect">
            <a:avLst/>
          </a:prstGeom>
        </p:spPr>
      </p:pic>
      <p:pic>
        <p:nvPicPr>
          <p:cNvPr id="8" name="图片 2" descr="福建省肿瘤医院新院标透明底板(1)">
            <a:extLst>
              <a:ext uri="{FF2B5EF4-FFF2-40B4-BE49-F238E27FC236}">
                <a16:creationId xmlns:a16="http://schemas.microsoft.com/office/drawing/2014/main" id="{BB8D13B7-01D3-4FB3-BEF5-A8A4A44E95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25974" y="12940128"/>
            <a:ext cx="1553862" cy="16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2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2279460" y="13880677"/>
            <a:ext cx="12081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2"/>
                </a:solidFill>
              </a:rPr>
              <a:t>*</a:t>
            </a:r>
          </a:p>
        </p:txBody>
      </p:sp>
      <p:pic>
        <p:nvPicPr>
          <p:cNvPr id="4" name="图片 9" descr="未标题-1">
            <a:extLst>
              <a:ext uri="{FF2B5EF4-FFF2-40B4-BE49-F238E27FC236}">
                <a16:creationId xmlns:a16="http://schemas.microsoft.com/office/drawing/2014/main" id="{350F01C5-9483-4B5E-9EB9-D93A77B72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22303"/>
            <a:ext cx="1553862" cy="1975063"/>
          </a:xfrm>
          <a:prstGeom prst="rect">
            <a:avLst/>
          </a:prstGeom>
        </p:spPr>
      </p:pic>
      <p:pic>
        <p:nvPicPr>
          <p:cNvPr id="6" name="图片 2" descr="福建省肿瘤医院新院标透明底板(1)">
            <a:extLst>
              <a:ext uri="{FF2B5EF4-FFF2-40B4-BE49-F238E27FC236}">
                <a16:creationId xmlns:a16="http://schemas.microsoft.com/office/drawing/2014/main" id="{7B8056E9-EB49-44D4-B41B-6C3612012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25974" y="12940128"/>
            <a:ext cx="1553862" cy="16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5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2279460" y="13880677"/>
            <a:ext cx="12081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2"/>
                </a:solidFill>
              </a:rPr>
              <a:t>*</a:t>
            </a:r>
          </a:p>
        </p:txBody>
      </p:sp>
      <p:pic>
        <p:nvPicPr>
          <p:cNvPr id="3" name="图片 9" descr="未标题-1">
            <a:extLst>
              <a:ext uri="{FF2B5EF4-FFF2-40B4-BE49-F238E27FC236}">
                <a16:creationId xmlns:a16="http://schemas.microsoft.com/office/drawing/2014/main" id="{4552D40A-2E1E-49EE-BFC5-16D212EA3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22303"/>
            <a:ext cx="1553862" cy="1975063"/>
          </a:xfrm>
          <a:prstGeom prst="rect">
            <a:avLst/>
          </a:prstGeom>
        </p:spPr>
      </p:pic>
      <p:pic>
        <p:nvPicPr>
          <p:cNvPr id="5" name="图片 2" descr="福建省肿瘤医院新院标透明底板(1)">
            <a:extLst>
              <a:ext uri="{FF2B5EF4-FFF2-40B4-BE49-F238E27FC236}">
                <a16:creationId xmlns:a16="http://schemas.microsoft.com/office/drawing/2014/main" id="{2C47D994-96BB-442C-AF1F-D68966A8ED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25974" y="12940128"/>
            <a:ext cx="1553862" cy="16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39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465847"/>
            <a:ext cx="21033938" cy="134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2062189"/>
            <a:ext cx="21033938" cy="11439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794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1829074" rtl="0" eaLnBrk="1" latinLnBrk="0" hangingPunct="1">
        <a:lnSpc>
          <a:spcPct val="90000"/>
        </a:lnSpc>
        <a:spcBef>
          <a:spcPct val="0"/>
        </a:spcBef>
        <a:buNone/>
        <a:defRPr sz="7201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914537" indent="-914537" algn="l" defTabSz="1829074" rtl="0" eaLnBrk="1" latinLnBrk="0" hangingPunct="1">
        <a:lnSpc>
          <a:spcPct val="150000"/>
        </a:lnSpc>
        <a:spcBef>
          <a:spcPts val="2000"/>
        </a:spcBef>
        <a:buFont typeface="Wingdings" panose="05000000000000000000" pitchFamily="2" charset="2"/>
        <a:buChar char="Ø"/>
        <a:defRPr sz="5601" kern="1200">
          <a:solidFill>
            <a:schemeClr val="tx1"/>
          </a:solidFill>
          <a:latin typeface="+mn-lt"/>
          <a:ea typeface="+mn-ea"/>
          <a:cs typeface="+mn-cs"/>
        </a:defRPr>
      </a:lvl1pPr>
      <a:lvl2pPr marL="1600440" indent="-685903" algn="l" defTabSz="1829074" rtl="0" eaLnBrk="1" latinLnBrk="0" hangingPunct="1">
        <a:lnSpc>
          <a:spcPct val="150000"/>
        </a:lnSpc>
        <a:spcBef>
          <a:spcPts val="1000"/>
        </a:spcBef>
        <a:buFont typeface="Courier New" panose="02070309020205020404" pitchFamily="49" charset="0"/>
        <a:buChar char="o"/>
        <a:defRPr sz="4801" kern="1200">
          <a:solidFill>
            <a:schemeClr val="tx1"/>
          </a:solidFill>
          <a:latin typeface="+mn-lt"/>
          <a:ea typeface="+mn-ea"/>
          <a:cs typeface="+mn-cs"/>
        </a:defRPr>
      </a:lvl2pPr>
      <a:lvl3pPr marL="2286343" indent="-457269" algn="l" defTabSz="1829074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2743611" indent="0" algn="l" defTabSz="1829074" rtl="0" eaLnBrk="1" latinLnBrk="0" hangingPunct="1">
        <a:lnSpc>
          <a:spcPct val="150000"/>
        </a:lnSpc>
        <a:spcBef>
          <a:spcPts val="1000"/>
        </a:spcBef>
        <a:buFont typeface="Courier New" panose="02070309020205020404" pitchFamily="49" charset="0"/>
        <a:buNone/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3658149" indent="0" algn="l" defTabSz="1829074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5029954" indent="-457269" algn="l" defTabSz="18290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944492" indent="-457269" algn="l" defTabSz="18290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859029" indent="-457269" algn="l" defTabSz="18290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773566" indent="-457269" algn="l" defTabSz="18290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9074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1pPr>
      <a:lvl2pPr marL="914537" algn="l" defTabSz="1829074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829074" algn="l" defTabSz="1829074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3pPr>
      <a:lvl4pPr marL="2743611" algn="l" defTabSz="1829074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3658149" algn="l" defTabSz="1829074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4572686" algn="l" defTabSz="1829074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487223" algn="l" defTabSz="1829074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401760" algn="l" defTabSz="1829074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316297" algn="l" defTabSz="1829074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F00F27-7E60-4FCE-9E4A-36D1EE3F6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6" y="3048000"/>
            <a:ext cx="18290381" cy="509354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Overcoming Emerging Drug Resistance in Intrahepatic Cholangiocarcinoma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1F26A5E-5DA3-4C89-B694-44D439D9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6587" y="9536853"/>
            <a:ext cx="13182600" cy="5093547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186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IDH Alterations Associated with Immunosuppressed TME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Mutant IDH: Immune evasion and resistance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      Innate Resistance to TKI in CCA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 Acquired Resistance to FGFR Inhibitors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Futibatinib: Selective Covalent FGFR1–4 Inhibitor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393950"/>
            <a:ext cx="18291175" cy="5094288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TKI Resistance: Overview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" y="-15240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Activity of Futibatinib in Patients with Prior FGFRi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RLY-4008 FIH Study: RLY-4008 induces radiographic tumor regression across FGFR2 alterations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RLY-4008:FGFR2 oncogenic mutations and in FGFR2 amplifications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Mechanisms of Resistance to TKI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IDH Mutations in Intrahepatic Cholangiocarcinoma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&lt;br /&gt;Phase 3 ClarIDHy trial: IDH1 inhibitor ivosidenib vs placebo in second-line setting: PFS by IRC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Isoform Switching as Mechanism of Resistance: IDH1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3C5CE2-9BF9-4CCE-A003-88BCDCC50FB4}"/>
              </a:ext>
            </a:extLst>
          </p:cNvPr>
          <p:cNvSpPr txBox="1">
            <a:spLocks/>
          </p:cNvSpPr>
          <p:nvPr/>
        </p:nvSpPr>
        <p:spPr bwMode="auto">
          <a:xfrm>
            <a:off x="-34686" y="617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</a:t>
            </a:r>
          </a:p>
          <a:p>
            <a:endParaRPr lang="en-US" sz="36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altLang="zh-CN" sz="36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PPT</a:t>
            </a:r>
            <a:r>
              <a:rPr lang="zh-CN" altLang="en-US" sz="36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素材来自</a:t>
            </a:r>
            <a:r>
              <a:rPr lang="en-US" altLang="zh-CN" sz="36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ASCO</a:t>
            </a:r>
            <a:r>
              <a:rPr lang="zh-CN" altLang="en-US" sz="36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，仅用于学习交流，请勿截屏外传，谢谢！</a:t>
            </a:r>
            <a:endParaRPr lang="en-US" sz="24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FGFR Inhibitors &lt;br /&gt;FGFR2 Fusion–Positive Cholangiocarcinoma1-9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01 |	Derazantinib in FGFR2MT/AMP iCCA patients&lt;br /&gt;Duration of treatment / response* (secondary endpoint)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Innate Resistance: Case History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   FGFR CCA: Concurrent Mutation and Prognosis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15611475" cy="688975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Futibatinib Activity: Co-occurring Genomic Alterationsa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863</Words>
  <Application>Microsoft Office PowerPoint</Application>
  <PresentationFormat>自定义</PresentationFormat>
  <Paragraphs>67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1" baseType="lpstr">
      <vt:lpstr>StarSymbol</vt:lpstr>
      <vt:lpstr>Arial</vt:lpstr>
      <vt:lpstr>Calibri</vt:lpstr>
      <vt:lpstr>Courier New</vt:lpstr>
      <vt:lpstr>Times New Roman</vt:lpstr>
      <vt:lpstr>Wingdings</vt:lpstr>
      <vt:lpstr>Office Theme</vt:lpstr>
      <vt:lpstr>Overcoming Emerging Drug Resistance in Intrahepatic Cholangiocarcinoma</vt:lpstr>
      <vt:lpstr>TKI Resistance: Overview</vt:lpstr>
      <vt:lpstr>Mechanisms of Resistance to TKI</vt:lpstr>
      <vt:lpstr>PowerPoint 演示文稿</vt:lpstr>
      <vt:lpstr>FGFR Inhibitors &lt;br /&gt;FGFR2 Fusion–Positive Cholangiocarcinoma1-9</vt:lpstr>
      <vt:lpstr>01 | Derazantinib in FGFR2MT/AMP iCCA patients&lt;br /&gt;Duration of treatment / response* (secondary endpoint)</vt:lpstr>
      <vt:lpstr>Innate Resistance: Case History</vt:lpstr>
      <vt:lpstr>       FGFR CCA: Concurrent Mutation and Prognosis</vt:lpstr>
      <vt:lpstr>Futibatinib Activity: Co-occurring Genomic Alterationsa</vt:lpstr>
      <vt:lpstr>Slide 10</vt:lpstr>
      <vt:lpstr>Slide 11</vt:lpstr>
      <vt:lpstr>Slide 12</vt:lpstr>
      <vt:lpstr>IDH Alterations Associated with Immunosuppressed TME</vt:lpstr>
      <vt:lpstr>Mutant IDH: Immune evasion and resistance</vt:lpstr>
      <vt:lpstr>Slide 15</vt:lpstr>
      <vt:lpstr>          Innate Resistance to TKI in CCA</vt:lpstr>
      <vt:lpstr>     Acquired Resistance to FGFR Inhibitors</vt:lpstr>
      <vt:lpstr>Slide 18</vt:lpstr>
      <vt:lpstr>Futibatinib: Selective Covalent FGFR1–4 Inhibitor</vt:lpstr>
      <vt:lpstr>Activity of Futibatinib in Patients with Prior FGFRi</vt:lpstr>
      <vt:lpstr>RLY-4008 FIH Study: RLY-4008 induces radiographic tumor regression across FGFR2 alterations</vt:lpstr>
      <vt:lpstr>RLY-4008:FGFR2 oncogenic mutations and in FGFR2 amplifications</vt:lpstr>
      <vt:lpstr>Slide 23</vt:lpstr>
      <vt:lpstr>Slide 24</vt:lpstr>
      <vt:lpstr>Slide 25</vt:lpstr>
      <vt:lpstr>Slide 26</vt:lpstr>
      <vt:lpstr>Slide 27</vt:lpstr>
      <vt:lpstr>Slide 28</vt:lpstr>
      <vt:lpstr>                   </vt:lpstr>
      <vt:lpstr>IDH Mutations in Intrahepatic Cholangiocarcinoma</vt:lpstr>
      <vt:lpstr> &lt;br /&gt;Phase 3 ClarIDHy trial: IDH1 inhibitor ivosidenib vs placebo in second-line setting: PFS by IRC</vt:lpstr>
      <vt:lpstr>Isoform Switching as Mechanism of Resistance: IDH1 </vt:lpstr>
      <vt:lpstr>Conclusions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y y</cp:lastModifiedBy>
  <cp:revision>33</cp:revision>
  <dcterms:modified xsi:type="dcterms:W3CDTF">2022-04-06T09:39:03Z</dcterms:modified>
</cp:coreProperties>
</file>