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69174" autoAdjust="0"/>
  </p:normalViewPr>
  <p:slideViewPr>
    <p:cSldViewPr>
      <p:cViewPr>
        <p:scale>
          <a:sx n="40" d="100"/>
          <a:sy n="40" d="100"/>
        </p:scale>
        <p:origin x="739" y="24"/>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o.com/link?m=b%2FUnNBiQWJDLLLVvPJEhsbU4tUZB8QM5gH2jkS3mqnKLvmiwNBFq7P9ElONG%2FJoYasKn2ojmhUqxxrndv9f7V2Mj1qTqPYVoocCjh%2FzOg85Vpebi6D245UVKnLlLOaa%2Fw2BK9SKrxsfVHtdra1CKQvONDqzlBRXKtqMeVgJtbR40a0OoYtUWV7zc13qtJAN8%2BNGBt7W%2BhFfHnEjckf%2FCvs2rfZakM7AJ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大家晚上好，今天我跟大家一起分享的是</a:t>
            </a:r>
            <a:r>
              <a:rPr lang="zh-CN" altLang="en-US" b="0" i="0" dirty="0">
                <a:solidFill>
                  <a:srgbClr val="000000"/>
                </a:solidFill>
                <a:effectLst/>
                <a:latin typeface="PingFangSC-Regular"/>
              </a:rPr>
              <a:t>如何利用免疫治疗和</a:t>
            </a:r>
            <a:r>
              <a:rPr lang="en-US" altLang="zh-CN" b="0" i="0" dirty="0" err="1">
                <a:solidFill>
                  <a:srgbClr val="000000"/>
                </a:solidFill>
                <a:effectLst/>
                <a:latin typeface="PingFangSC-Regular"/>
              </a:rPr>
              <a:t>ct</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来改善结直肠癌患者的预后？</a:t>
            </a:r>
            <a:endParaRPr lang="en-US" altLang="zh-CN" b="0" i="0" dirty="0">
              <a:solidFill>
                <a:srgbClr val="000000"/>
              </a:solidFill>
              <a:effectLst/>
              <a:latin typeface="PingFangSC-Regular"/>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dirty="0">
                <a:solidFill>
                  <a:srgbClr val="000000"/>
                </a:solidFill>
                <a:effectLst/>
                <a:latin typeface="PingFangSC-Regular"/>
              </a:rPr>
              <a:t>分享</a:t>
            </a:r>
            <a:r>
              <a:rPr lang="zh-CN" altLang="en-US" sz="2400" kern="1200" dirty="0">
                <a:solidFill>
                  <a:srgbClr val="000000"/>
                </a:solidFill>
                <a:latin typeface="Times New Roman" pitchFamily="16" charset="0"/>
                <a:ea typeface="+mn-ea"/>
                <a:cs typeface="+mn-cs"/>
              </a:rPr>
              <a:t>者是</a:t>
            </a:r>
            <a:r>
              <a:rPr lang="zh-CN" altLang="en-US" sz="2400" kern="1200" dirty="0">
                <a:solidFill>
                  <a:srgbClr val="000000"/>
                </a:solidFill>
                <a:latin typeface="Times New Roman" pitchFamily="16" charset="0"/>
                <a:ea typeface="+mn-ea"/>
                <a:cs typeface="+mn-cs"/>
                <a:hlinkClick r:id="rId3">
                  <a:extLst>
                    <a:ext uri="{A12FA001-AC4F-418D-AE19-62706E023703}">
                      <ahyp:hlinkClr xmlns:ahyp="http://schemas.microsoft.com/office/drawing/2018/hyperlinkcolor" val="tx"/>
                    </a:ext>
                  </a:extLst>
                </a:hlinkClick>
              </a:rPr>
              <a:t>纪念斯隆凯特琳癌症中心</a:t>
            </a:r>
            <a:r>
              <a:rPr lang="zh-CN" altLang="en-US" sz="2400" kern="1200" dirty="0">
                <a:solidFill>
                  <a:srgbClr val="000000"/>
                </a:solidFill>
                <a:latin typeface="Times New Roman" pitchFamily="16" charset="0"/>
                <a:ea typeface="+mn-ea"/>
                <a:cs typeface="+mn-cs"/>
              </a:rPr>
              <a:t>的罗娜</a:t>
            </a:r>
            <a:r>
              <a:rPr lang="en-US" altLang="zh-CN" sz="2400" kern="1200" dirty="0">
                <a:solidFill>
                  <a:srgbClr val="000000"/>
                </a:solidFill>
                <a:latin typeface="Times New Roman" pitchFamily="16" charset="0"/>
                <a:ea typeface="+mn-ea"/>
                <a:cs typeface="+mn-cs"/>
              </a:rPr>
              <a:t>·</a:t>
            </a:r>
            <a:r>
              <a:rPr lang="zh-CN" altLang="en-US" sz="2400" kern="1200" dirty="0">
                <a:solidFill>
                  <a:srgbClr val="000000"/>
                </a:solidFill>
                <a:latin typeface="Times New Roman" pitchFamily="16" charset="0"/>
                <a:ea typeface="+mn-ea"/>
                <a:cs typeface="+mn-cs"/>
              </a:rPr>
              <a:t>耶格尔博士</a:t>
            </a:r>
          </a:p>
        </p:txBody>
      </p:sp>
    </p:spTree>
    <p:extLst>
      <p:ext uri="{BB962C8B-B14F-4D97-AF65-F5344CB8AC3E}">
        <p14:creationId xmlns:p14="http://schemas.microsoft.com/office/powerpoint/2010/main" val="323974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因此，结合目前的数据，我对 </a:t>
            </a:r>
            <a:r>
              <a:rPr lang="en-US" altLang="zh-CN" dirty="0" err="1"/>
              <a:t>ctDNA</a:t>
            </a:r>
            <a:r>
              <a:rPr lang="en-US" altLang="zh-CN" dirty="0"/>
              <a:t> </a:t>
            </a:r>
            <a:r>
              <a:rPr lang="zh-CN" altLang="en-US" dirty="0"/>
              <a:t>分析的总体建议是，</a:t>
            </a:r>
            <a:r>
              <a:rPr lang="en-US" altLang="zh-CN" dirty="0" err="1"/>
              <a:t>ctDNA</a:t>
            </a:r>
            <a:r>
              <a:rPr lang="en-US" altLang="zh-CN" dirty="0"/>
              <a:t> </a:t>
            </a:r>
            <a:r>
              <a:rPr lang="zh-CN" altLang="en-US" dirty="0"/>
              <a:t>是一种强有力的预后标志物，可以识别分子残留疾病，但价格昂贵，目前不能指导我们的辅助治疗决策。 我们对早期结直肠癌患者的标准评估还没有准备好。 而且我们还不知道 </a:t>
            </a:r>
            <a:r>
              <a:rPr lang="en-US" altLang="zh-CN" dirty="0" err="1"/>
              <a:t>ctDNA</a:t>
            </a:r>
            <a:r>
              <a:rPr lang="en-US" altLang="zh-CN" dirty="0"/>
              <a:t> </a:t>
            </a:r>
            <a:r>
              <a:rPr lang="zh-CN" altLang="en-US" dirty="0"/>
              <a:t>阳性患者在标准辅助治疗后的额外治疗是否会改变结果。</a:t>
            </a:r>
          </a:p>
        </p:txBody>
      </p:sp>
    </p:spTree>
    <p:extLst>
      <p:ext uri="{BB962C8B-B14F-4D97-AF65-F5344CB8AC3E}">
        <p14:creationId xmlns:p14="http://schemas.microsoft.com/office/powerpoint/2010/main" val="270863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接下来谈谈免疫治疗，从我们今天听到的第一个摘要开始讲起，首先</a:t>
            </a:r>
            <a:r>
              <a:rPr lang="en-US" altLang="zh-CN" dirty="0"/>
              <a:t>MSI -H</a:t>
            </a:r>
            <a:r>
              <a:rPr lang="zh-CN" altLang="en-US" dirty="0"/>
              <a:t>的肿瘤对免疫检查点抑制剂的反应率很高。 图片是来自 </a:t>
            </a:r>
            <a:r>
              <a:rPr lang="en-US" altLang="zh-CN" dirty="0"/>
              <a:t>KEYNOTE 177 </a:t>
            </a:r>
            <a:r>
              <a:rPr lang="zh-CN" altLang="en-US" dirty="0"/>
              <a:t>研究的数据。 您可以在左侧看到单药帕博利珠单抗组的反应率。 该研究表明</a:t>
            </a:r>
            <a:r>
              <a:rPr lang="zh-CN" altLang="en-US" b="0" i="0" dirty="0">
                <a:solidFill>
                  <a:srgbClr val="404040"/>
                </a:solidFill>
                <a:effectLst/>
                <a:latin typeface="Arial" panose="020B0604020202020204" pitchFamily="34" charset="0"/>
              </a:rPr>
              <a:t>帕博利珠单抗组具有更好的</a:t>
            </a:r>
            <a:r>
              <a:rPr lang="en-US" altLang="zh-CN" b="0" i="0" dirty="0">
                <a:solidFill>
                  <a:srgbClr val="404040"/>
                </a:solidFill>
                <a:effectLst/>
                <a:latin typeface="Arial" panose="020B0604020202020204" pitchFamily="34" charset="0"/>
              </a:rPr>
              <a:t>ORR</a:t>
            </a:r>
            <a:r>
              <a:rPr lang="zh-CN" altLang="en-US" b="0" i="0" dirty="0">
                <a:solidFill>
                  <a:srgbClr val="404040"/>
                </a:solidFill>
                <a:effectLst/>
                <a:latin typeface="Arial" panose="020B0604020202020204" pitchFamily="34" charset="0"/>
              </a:rPr>
              <a:t>、</a:t>
            </a:r>
            <a:r>
              <a:rPr lang="en-US" altLang="zh-CN" b="0" i="0" dirty="0">
                <a:solidFill>
                  <a:srgbClr val="404040"/>
                </a:solidFill>
                <a:effectLst/>
                <a:latin typeface="Arial" panose="020B0604020202020204" pitchFamily="34" charset="0"/>
              </a:rPr>
              <a:t>PFS,</a:t>
            </a:r>
            <a:r>
              <a:rPr lang="zh-CN" altLang="en-US" b="0" i="0" dirty="0">
                <a:solidFill>
                  <a:srgbClr val="404040"/>
                </a:solidFill>
                <a:effectLst/>
                <a:latin typeface="Arial" panose="020B0604020202020204" pitchFamily="34" charset="0"/>
              </a:rPr>
              <a:t>该研究确立了帕博利珠单抗一线治疗</a:t>
            </a:r>
            <a:r>
              <a:rPr lang="en-US" altLang="zh-CN" b="0" i="0" dirty="0">
                <a:solidFill>
                  <a:srgbClr val="404040"/>
                </a:solidFill>
                <a:effectLst/>
                <a:latin typeface="Arial" panose="020B0604020202020204" pitchFamily="34" charset="0"/>
              </a:rPr>
              <a:t>MSI-H/</a:t>
            </a:r>
            <a:r>
              <a:rPr lang="en-US" altLang="zh-CN" b="0" i="0" dirty="0" err="1">
                <a:solidFill>
                  <a:srgbClr val="404040"/>
                </a:solidFill>
                <a:effectLst/>
                <a:latin typeface="Arial" panose="020B0604020202020204" pitchFamily="34" charset="0"/>
              </a:rPr>
              <a:t>dMMR</a:t>
            </a:r>
            <a:r>
              <a:rPr lang="zh-CN" altLang="en-US" b="0" i="0" dirty="0">
                <a:solidFill>
                  <a:srgbClr val="404040"/>
                </a:solidFill>
                <a:effectLst/>
                <a:latin typeface="Arial" panose="020B0604020202020204" pitchFamily="34" charset="0"/>
              </a:rPr>
              <a:t>的</a:t>
            </a:r>
            <a:r>
              <a:rPr lang="en-US" altLang="zh-CN" b="0" i="0" dirty="0">
                <a:solidFill>
                  <a:srgbClr val="404040"/>
                </a:solidFill>
                <a:effectLst/>
                <a:latin typeface="Arial" panose="020B0604020202020204" pitchFamily="34" charset="0"/>
              </a:rPr>
              <a:t>mCRC</a:t>
            </a:r>
            <a:r>
              <a:rPr lang="zh-CN" altLang="en-US" b="0" i="0" dirty="0">
                <a:solidFill>
                  <a:srgbClr val="404040"/>
                </a:solidFill>
                <a:effectLst/>
                <a:latin typeface="Arial" panose="020B0604020202020204" pitchFamily="34" charset="0"/>
              </a:rPr>
              <a:t>患者的地位。，</a:t>
            </a:r>
            <a:endParaRPr lang="zh-CN" altLang="en-US" dirty="0"/>
          </a:p>
        </p:txBody>
      </p:sp>
    </p:spTree>
    <p:extLst>
      <p:ext uri="{BB962C8B-B14F-4D97-AF65-F5344CB8AC3E}">
        <p14:creationId xmlns:p14="http://schemas.microsoft.com/office/powerpoint/2010/main" val="172063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当谈到</a:t>
            </a:r>
            <a:r>
              <a:rPr lang="en-US" altLang="zh-CN" dirty="0"/>
              <a:t>MSS</a:t>
            </a:r>
            <a:r>
              <a:rPr lang="zh-CN" altLang="en-US" dirty="0"/>
              <a:t>结直肠癌时，情况更为复杂。有一些研究已经有了一个初步的信号，但随后更大的研究未能证实这一活性。所以我举了两个例子。第一个是阿替利珠单抗和卡比替尼的研究，其中</a:t>
            </a:r>
            <a:r>
              <a:rPr lang="en-US" altLang="zh-CN" dirty="0"/>
              <a:t>1B</a:t>
            </a:r>
            <a:r>
              <a:rPr lang="zh-CN" altLang="en-US" dirty="0"/>
              <a:t>期研究</a:t>
            </a:r>
            <a:r>
              <a:rPr lang="en-US" altLang="zh-CN" dirty="0"/>
              <a:t>10</a:t>
            </a:r>
            <a:r>
              <a:rPr lang="zh-CN" altLang="en-US" dirty="0"/>
              <a:t>个月的</a:t>
            </a:r>
            <a:r>
              <a:rPr lang="en-US" altLang="zh-CN" dirty="0"/>
              <a:t>OS</a:t>
            </a:r>
            <a:r>
              <a:rPr lang="zh-CN" altLang="en-US" dirty="0"/>
              <a:t>导致了一项随机</a:t>
            </a:r>
            <a:r>
              <a:rPr lang="en-US" altLang="zh-CN" dirty="0"/>
              <a:t>III</a:t>
            </a:r>
            <a:r>
              <a:rPr lang="zh-CN" altLang="en-US" dirty="0"/>
              <a:t>期研究。您可以在这里看到，联合免疫治疗组与标准治疗瑞戈非尼组两条曲线相互重叠。</a:t>
            </a:r>
            <a:endParaRPr lang="en-US" altLang="zh-CN" dirty="0"/>
          </a:p>
          <a:p>
            <a:r>
              <a:rPr lang="zh-CN" altLang="en-US" dirty="0"/>
              <a:t>同样，据报道，瑞戈非尼</a:t>
            </a:r>
            <a:r>
              <a:rPr lang="en-US" altLang="zh-CN" dirty="0" err="1"/>
              <a:t>Ipi</a:t>
            </a:r>
            <a:r>
              <a:rPr lang="en-US" altLang="zh-CN" dirty="0"/>
              <a:t>/</a:t>
            </a:r>
            <a:r>
              <a:rPr lang="en-US" altLang="zh-CN" dirty="0" err="1"/>
              <a:t>Nivo</a:t>
            </a:r>
            <a:r>
              <a:rPr lang="zh-CN" altLang="en-US" dirty="0"/>
              <a:t>组合在结直肠癌患者（包括</a:t>
            </a:r>
            <a:r>
              <a:rPr lang="en-US" altLang="zh-CN" dirty="0"/>
              <a:t>MSS</a:t>
            </a:r>
            <a:r>
              <a:rPr lang="zh-CN" altLang="en-US" dirty="0"/>
              <a:t>患者）中的有效率高达</a:t>
            </a:r>
            <a:r>
              <a:rPr lang="en-US" altLang="zh-CN" dirty="0"/>
              <a:t>36%</a:t>
            </a:r>
            <a:r>
              <a:rPr lang="zh-CN" altLang="en-US" dirty="0"/>
              <a:t>。这项研究扩展到了在美国进行的一项</a:t>
            </a:r>
            <a:r>
              <a:rPr lang="en-US" altLang="zh-CN" dirty="0"/>
              <a:t>II</a:t>
            </a:r>
            <a:r>
              <a:rPr lang="zh-CN" altLang="en-US" dirty="0"/>
              <a:t>期研究，不幸的是，该研究没有达到主要终点，因为总体有效率为</a:t>
            </a:r>
            <a:r>
              <a:rPr lang="en-US" altLang="zh-CN" dirty="0"/>
              <a:t>7%</a:t>
            </a:r>
            <a:r>
              <a:rPr lang="zh-CN" altLang="en-US" dirty="0"/>
              <a:t>，尽管有一种迹象表明，可能不同人群的反应不同，肝转移患者的反应较不敏感。</a:t>
            </a:r>
          </a:p>
        </p:txBody>
      </p:sp>
    </p:spTree>
    <p:extLst>
      <p:ext uri="{BB962C8B-B14F-4D97-AF65-F5344CB8AC3E}">
        <p14:creationId xmlns:p14="http://schemas.microsoft.com/office/powerpoint/2010/main" val="2075735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因此，我们进行了 </a:t>
            </a:r>
            <a:r>
              <a:rPr lang="en-US" altLang="zh-CN" dirty="0" err="1"/>
              <a:t>CheckMate</a:t>
            </a:r>
            <a:r>
              <a:rPr lang="en-US" altLang="zh-CN" dirty="0"/>
              <a:t> 9x8 </a:t>
            </a:r>
            <a:r>
              <a:rPr lang="zh-CN" altLang="en-US" dirty="0"/>
              <a:t>研究。 该研究</a:t>
            </a:r>
            <a:r>
              <a:rPr lang="zh-CN" altLang="en-US" b="0" i="0" dirty="0">
                <a:solidFill>
                  <a:srgbClr val="404040"/>
                </a:solidFill>
                <a:effectLst/>
                <a:latin typeface="Arial" panose="020B0604020202020204" pitchFamily="34" charset="0"/>
              </a:rPr>
              <a:t>对比了</a:t>
            </a:r>
            <a:r>
              <a:rPr lang="en-US" altLang="zh-CN" b="0" i="0" dirty="0">
                <a:solidFill>
                  <a:srgbClr val="404040"/>
                </a:solidFill>
                <a:effectLst/>
                <a:latin typeface="Arial" panose="020B0604020202020204" pitchFamily="34" charset="0"/>
              </a:rPr>
              <a:t>NIVO</a:t>
            </a:r>
            <a:r>
              <a:rPr lang="zh-CN" altLang="en-US" b="0" i="0" dirty="0">
                <a:solidFill>
                  <a:srgbClr val="404040"/>
                </a:solidFill>
                <a:effectLst/>
                <a:latin typeface="Arial" panose="020B0604020202020204" pitchFamily="34" charset="0"/>
              </a:rPr>
              <a:t>联合</a:t>
            </a:r>
            <a:r>
              <a:rPr lang="en-US" altLang="zh-CN" b="0" i="0" dirty="0">
                <a:solidFill>
                  <a:srgbClr val="404040"/>
                </a:solidFill>
                <a:effectLst/>
                <a:latin typeface="Arial" panose="020B0604020202020204" pitchFamily="34" charset="0"/>
              </a:rPr>
              <a:t>mFOLFOX6</a:t>
            </a:r>
            <a:r>
              <a:rPr lang="zh-CN" altLang="en-US" b="0" i="0" dirty="0">
                <a:solidFill>
                  <a:srgbClr val="404040"/>
                </a:solidFill>
                <a:effectLst/>
                <a:latin typeface="Arial" panose="020B0604020202020204" pitchFamily="34" charset="0"/>
              </a:rPr>
              <a:t>或贝伐珠单抗（</a:t>
            </a:r>
            <a:r>
              <a:rPr lang="en-US" altLang="zh-CN" b="0" i="0" dirty="0">
                <a:solidFill>
                  <a:srgbClr val="404040"/>
                </a:solidFill>
                <a:effectLst/>
                <a:latin typeface="Arial" panose="020B0604020202020204" pitchFamily="34" charset="0"/>
              </a:rPr>
              <a:t>BEV</a:t>
            </a:r>
            <a:r>
              <a:rPr lang="zh-CN" altLang="en-US" b="0" i="0" dirty="0">
                <a:solidFill>
                  <a:srgbClr val="404040"/>
                </a:solidFill>
                <a:effectLst/>
                <a:latin typeface="Arial" panose="020B0604020202020204" pitchFamily="34" charset="0"/>
              </a:rPr>
              <a:t>）与</a:t>
            </a:r>
            <a:r>
              <a:rPr lang="en-US" altLang="zh-CN" b="0" i="0" dirty="0">
                <a:solidFill>
                  <a:srgbClr val="404040"/>
                </a:solidFill>
                <a:effectLst/>
                <a:latin typeface="Arial" panose="020B0604020202020204" pitchFamily="34" charset="0"/>
              </a:rPr>
              <a:t>mFOLFOX6</a:t>
            </a:r>
            <a:r>
              <a:rPr lang="zh-CN" altLang="en-US" b="0" i="0" dirty="0">
                <a:solidFill>
                  <a:srgbClr val="404040"/>
                </a:solidFill>
                <a:effectLst/>
                <a:latin typeface="Arial" panose="020B0604020202020204" pitchFamily="34" charset="0"/>
              </a:rPr>
              <a:t>或</a:t>
            </a:r>
            <a:r>
              <a:rPr lang="en-US" altLang="zh-CN" b="0" i="0" dirty="0">
                <a:solidFill>
                  <a:srgbClr val="404040"/>
                </a:solidFill>
                <a:effectLst/>
                <a:latin typeface="Arial" panose="020B0604020202020204" pitchFamily="34" charset="0"/>
              </a:rPr>
              <a:t>BEV</a:t>
            </a:r>
            <a:r>
              <a:rPr lang="zh-CN" altLang="en-US" b="0" i="0" dirty="0">
                <a:solidFill>
                  <a:srgbClr val="404040"/>
                </a:solidFill>
                <a:effectLst/>
                <a:latin typeface="Arial" panose="020B0604020202020204" pitchFamily="34" charset="0"/>
              </a:rPr>
              <a:t>在</a:t>
            </a:r>
            <a:r>
              <a:rPr lang="en-US" altLang="zh-CN" b="0" i="0" dirty="0">
                <a:solidFill>
                  <a:srgbClr val="404040"/>
                </a:solidFill>
                <a:effectLst/>
                <a:latin typeface="Arial" panose="020B0604020202020204" pitchFamily="34" charset="0"/>
              </a:rPr>
              <a:t>mCRC</a:t>
            </a:r>
            <a:r>
              <a:rPr lang="zh-CN" altLang="en-US" b="0" i="0" dirty="0">
                <a:solidFill>
                  <a:srgbClr val="404040"/>
                </a:solidFill>
                <a:effectLst/>
                <a:latin typeface="Arial" panose="020B0604020202020204" pitchFamily="34" charset="0"/>
              </a:rPr>
              <a:t>一线治疗中的疗效和安全性</a:t>
            </a:r>
            <a:r>
              <a:rPr lang="zh-CN" altLang="en-US" dirty="0"/>
              <a:t>。 其中</a:t>
            </a:r>
            <a:r>
              <a:rPr lang="en-US" altLang="zh-CN" dirty="0"/>
              <a:t>MSI-High</a:t>
            </a:r>
            <a:r>
              <a:rPr lang="zh-CN" altLang="en-US" dirty="0"/>
              <a:t>和</a:t>
            </a:r>
            <a:r>
              <a:rPr lang="en-US" altLang="zh-CN" dirty="0"/>
              <a:t>MSS</a:t>
            </a:r>
            <a:r>
              <a:rPr lang="zh-CN" altLang="en-US" dirty="0"/>
              <a:t>转移性结直肠癌患者均符合入组条件，但研究中的大多数患者为</a:t>
            </a:r>
            <a:r>
              <a:rPr lang="en-US" altLang="zh-CN" dirty="0"/>
              <a:t>MSS</a:t>
            </a:r>
            <a:r>
              <a:rPr lang="zh-CN" altLang="en-US" dirty="0"/>
              <a:t>，约</a:t>
            </a:r>
            <a:r>
              <a:rPr lang="en-US" altLang="zh-CN" dirty="0"/>
              <a:t>90%~95%</a:t>
            </a:r>
            <a:r>
              <a:rPr lang="zh-CN" altLang="en-US" dirty="0"/>
              <a:t>。</a:t>
            </a:r>
          </a:p>
        </p:txBody>
      </p:sp>
    </p:spTree>
    <p:extLst>
      <p:ext uri="{BB962C8B-B14F-4D97-AF65-F5344CB8AC3E}">
        <p14:creationId xmlns:p14="http://schemas.microsoft.com/office/powerpoint/2010/main" val="187262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404040"/>
                </a:solidFill>
                <a:effectLst/>
                <a:latin typeface="Arial" panose="020B0604020202020204" pitchFamily="34" charset="0"/>
              </a:rPr>
              <a:t>您可以看到，该研究未达到预设的统计学差异的阈值（两组中位</a:t>
            </a:r>
            <a:r>
              <a:rPr lang="en-US" altLang="zh-CN" b="0" i="0" dirty="0">
                <a:solidFill>
                  <a:srgbClr val="404040"/>
                </a:solidFill>
                <a:effectLst/>
                <a:latin typeface="Arial" panose="020B0604020202020204" pitchFamily="34" charset="0"/>
              </a:rPr>
              <a:t>PFS</a:t>
            </a:r>
            <a:r>
              <a:rPr lang="zh-CN" altLang="en-US" b="0" i="0" dirty="0">
                <a:solidFill>
                  <a:srgbClr val="404040"/>
                </a:solidFill>
                <a:effectLst/>
                <a:latin typeface="Arial" panose="020B0604020202020204" pitchFamily="34" charset="0"/>
              </a:rPr>
              <a:t>均为</a:t>
            </a:r>
            <a:r>
              <a:rPr lang="en-US" altLang="zh-CN" b="0" i="0" dirty="0">
                <a:solidFill>
                  <a:srgbClr val="404040"/>
                </a:solidFill>
                <a:effectLst/>
                <a:latin typeface="Arial" panose="020B0604020202020204" pitchFamily="34" charset="0"/>
              </a:rPr>
              <a:t>11.9</a:t>
            </a:r>
            <a:r>
              <a:rPr lang="zh-CN" altLang="en-US" b="0" i="0" dirty="0">
                <a:solidFill>
                  <a:srgbClr val="404040"/>
                </a:solidFill>
                <a:effectLst/>
                <a:latin typeface="Arial" panose="020B0604020202020204" pitchFamily="34" charset="0"/>
              </a:rPr>
              <a:t>个月）</a:t>
            </a:r>
            <a:r>
              <a:rPr lang="zh-CN" altLang="en-US" b="0" i="0" dirty="0">
                <a:solidFill>
                  <a:srgbClr val="000000"/>
                </a:solidFill>
                <a:effectLst/>
                <a:latin typeface="PingFangSC-Regular"/>
              </a:rPr>
              <a:t>。但正如所讨论的那样，有一种可能是，使用</a:t>
            </a:r>
            <a:r>
              <a:rPr lang="en-US" altLang="zh-CN" b="0" i="0" dirty="0">
                <a:solidFill>
                  <a:srgbClr val="000000"/>
                </a:solidFill>
                <a:effectLst/>
                <a:latin typeface="PingFangSC-Regular"/>
              </a:rPr>
              <a:t>nivolumab</a:t>
            </a:r>
            <a:r>
              <a:rPr lang="zh-CN" altLang="en-US" b="0" i="0" dirty="0">
                <a:solidFill>
                  <a:srgbClr val="000000"/>
                </a:solidFill>
                <a:effectLst/>
                <a:latin typeface="PingFangSC-Regular"/>
              </a:rPr>
              <a:t>后，部分亚群的疾病控制时间会延长。你可以看到这条曲线的尾巴。并且这不能完全归因于</a:t>
            </a:r>
            <a:r>
              <a:rPr lang="en-US" altLang="zh-CN" b="0" i="0" dirty="0">
                <a:solidFill>
                  <a:srgbClr val="000000"/>
                </a:solidFill>
                <a:effectLst/>
                <a:latin typeface="PingFangSC-Regular"/>
              </a:rPr>
              <a:t>MSI-High</a:t>
            </a:r>
            <a:r>
              <a:rPr lang="zh-CN" altLang="en-US" b="0" i="0" dirty="0">
                <a:solidFill>
                  <a:srgbClr val="000000"/>
                </a:solidFill>
                <a:effectLst/>
                <a:latin typeface="PingFangSC-Regular"/>
              </a:rPr>
              <a:t>的人群，因为他们占了</a:t>
            </a:r>
            <a:r>
              <a:rPr lang="en-US" altLang="zh-CN" b="0" i="0" dirty="0">
                <a:solidFill>
                  <a:srgbClr val="000000"/>
                </a:solidFill>
                <a:effectLst/>
                <a:latin typeface="PingFangSC-Regular"/>
              </a:rPr>
              <a:t>5%</a:t>
            </a:r>
            <a:r>
              <a:rPr lang="zh-CN" altLang="en-US" b="0" i="0" dirty="0">
                <a:solidFill>
                  <a:srgbClr val="000000"/>
                </a:solidFill>
                <a:effectLst/>
                <a:latin typeface="PingFangSC-Regular"/>
              </a:rPr>
              <a:t>到</a:t>
            </a:r>
            <a:r>
              <a:rPr lang="en-US" altLang="zh-CN" b="0" i="0" dirty="0">
                <a:solidFill>
                  <a:srgbClr val="000000"/>
                </a:solidFill>
                <a:effectLst/>
                <a:latin typeface="PingFangSC-Regular"/>
              </a:rPr>
              <a:t>10%</a:t>
            </a:r>
            <a:r>
              <a:rPr lang="zh-CN" altLang="en-US" b="0" i="0" dirty="0">
                <a:solidFill>
                  <a:srgbClr val="000000"/>
                </a:solidFill>
                <a:effectLst/>
                <a:latin typeface="PingFangSC-Regular"/>
              </a:rPr>
              <a:t>。我们从曲线中看到疾病控制时间延长的人群高于这一比例。也就是说不仅仅是因为</a:t>
            </a:r>
            <a:r>
              <a:rPr lang="en-US" altLang="zh-CN" b="0" i="0" dirty="0">
                <a:solidFill>
                  <a:srgbClr val="000000"/>
                </a:solidFill>
                <a:effectLst/>
                <a:latin typeface="PingFangSC-Regular"/>
              </a:rPr>
              <a:t>MSI-H</a:t>
            </a:r>
            <a:r>
              <a:rPr lang="zh-CN" altLang="en-US" b="0" i="0" dirty="0">
                <a:solidFill>
                  <a:srgbClr val="000000"/>
                </a:solidFill>
                <a:effectLst/>
                <a:latin typeface="PingFangSC-Regular"/>
              </a:rPr>
              <a:t>的人群使用</a:t>
            </a:r>
            <a:r>
              <a:rPr lang="en-US" altLang="zh-CN" b="0" i="0" dirty="0">
                <a:solidFill>
                  <a:srgbClr val="000000"/>
                </a:solidFill>
                <a:effectLst/>
                <a:latin typeface="PingFangSC-Regular"/>
              </a:rPr>
              <a:t>nivolumab</a:t>
            </a:r>
            <a:r>
              <a:rPr lang="zh-CN" altLang="en-US" b="0" i="0" dirty="0">
                <a:solidFill>
                  <a:srgbClr val="000000"/>
                </a:solidFill>
                <a:effectLst/>
                <a:latin typeface="PingFangSC-Regular"/>
              </a:rPr>
              <a:t>后，使疾病控制时间延长。</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该研究显示</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不是一个有效的生物标记物，这与最近关于结直肠癌的研究结果是一致的。我想我们应该澄清一下，</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对于</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结直肠癌患者来说不是一个有效的生物标记物</a:t>
            </a:r>
            <a:endParaRPr lang="en-US" altLang="zh-CN" b="0" i="0" dirty="0">
              <a:solidFill>
                <a:srgbClr val="000000"/>
              </a:solidFill>
              <a:effectLst/>
              <a:latin typeface="PingFangSC-Regular"/>
            </a:endParaRPr>
          </a:p>
          <a:p>
            <a:endParaRPr lang="zh-CN" altLang="en-US" dirty="0"/>
          </a:p>
        </p:txBody>
      </p:sp>
    </p:spTree>
    <p:extLst>
      <p:ext uri="{BB962C8B-B14F-4D97-AF65-F5344CB8AC3E}">
        <p14:creationId xmlns:p14="http://schemas.microsoft.com/office/powerpoint/2010/main" val="162867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该研究显示</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不是一个有效的生物标记物，这与最近关于结直肠癌的研究结果是一致的。我想我们应该澄清一下，</a:t>
            </a:r>
            <a:r>
              <a:rPr lang="en-US" altLang="zh-CN" b="0" i="0" dirty="0">
                <a:solidFill>
                  <a:srgbClr val="000000"/>
                </a:solidFill>
                <a:effectLst/>
                <a:latin typeface="PingFangSC-Regular"/>
              </a:rPr>
              <a:t>TMB</a:t>
            </a:r>
            <a:r>
              <a:rPr lang="zh-CN" altLang="en-US" b="0" i="0" dirty="0">
                <a:solidFill>
                  <a:srgbClr val="000000"/>
                </a:solidFill>
                <a:effectLst/>
                <a:latin typeface="PingFangSC-Regular"/>
              </a:rPr>
              <a:t>对于</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结直肠癌患者来说不是一个有效的生物标志物。</a:t>
            </a:r>
            <a:endParaRPr lang="en-US" altLang="zh-CN" b="0" i="0" dirty="0">
              <a:solidFill>
                <a:srgbClr val="000000"/>
              </a:solidFill>
              <a:effectLst/>
              <a:latin typeface="PingFangSC-Regular"/>
            </a:endParaRPr>
          </a:p>
          <a:p>
            <a:r>
              <a:rPr lang="en-US" altLang="zh-CN" b="0" i="0" dirty="0">
                <a:solidFill>
                  <a:srgbClr val="404040"/>
                </a:solidFill>
                <a:effectLst/>
                <a:latin typeface="Arial" panose="020B0604020202020204" pitchFamily="34" charset="0"/>
              </a:rPr>
              <a:t>NIVO+SOC</a:t>
            </a:r>
            <a:r>
              <a:rPr lang="zh-CN" altLang="en-US" b="0" i="0" dirty="0">
                <a:solidFill>
                  <a:srgbClr val="404040"/>
                </a:solidFill>
                <a:effectLst/>
                <a:latin typeface="Arial" panose="020B0604020202020204" pitchFamily="34" charset="0"/>
              </a:rPr>
              <a:t>组中，</a:t>
            </a:r>
            <a:r>
              <a:rPr lang="en-US" altLang="zh-CN" b="0" i="0" dirty="0">
                <a:solidFill>
                  <a:srgbClr val="404040"/>
                </a:solidFill>
                <a:effectLst/>
                <a:latin typeface="Arial" panose="020B0604020202020204" pitchFamily="34" charset="0"/>
              </a:rPr>
              <a:t>3/4</a:t>
            </a:r>
            <a:r>
              <a:rPr lang="zh-CN" altLang="en-US" b="0" i="0" dirty="0">
                <a:solidFill>
                  <a:srgbClr val="404040"/>
                </a:solidFill>
                <a:effectLst/>
                <a:latin typeface="Arial" panose="020B0604020202020204" pitchFamily="34" charset="0"/>
              </a:rPr>
              <a:t>级治疗相关</a:t>
            </a:r>
            <a:r>
              <a:rPr lang="en-US" altLang="zh-CN" b="0" i="0" dirty="0">
                <a:solidFill>
                  <a:srgbClr val="404040"/>
                </a:solidFill>
                <a:effectLst/>
                <a:latin typeface="Arial" panose="020B0604020202020204" pitchFamily="34" charset="0"/>
              </a:rPr>
              <a:t>AEs</a:t>
            </a:r>
            <a:r>
              <a:rPr lang="zh-CN" altLang="en-US" b="0" i="0" dirty="0">
                <a:solidFill>
                  <a:srgbClr val="404040"/>
                </a:solidFill>
                <a:effectLst/>
                <a:latin typeface="Arial" panose="020B0604020202020204" pitchFamily="34" charset="0"/>
              </a:rPr>
              <a:t>的发生率更高，</a:t>
            </a:r>
            <a:r>
              <a:rPr lang="zh-CN" altLang="en-US" b="0" i="0" dirty="0">
                <a:solidFill>
                  <a:srgbClr val="000000"/>
                </a:solidFill>
                <a:effectLst/>
                <a:latin typeface="PingFangSC-Regular"/>
              </a:rPr>
              <a:t>因此，出现了更多的剂量延迟，以及更高的治疗中止率。</a:t>
            </a:r>
            <a:r>
              <a:rPr lang="zh-CN" altLang="en-US" b="0" i="0" dirty="0">
                <a:solidFill>
                  <a:srgbClr val="404040"/>
                </a:solidFill>
                <a:effectLst/>
                <a:latin typeface="Arial" panose="020B0604020202020204" pitchFamily="34" charset="0"/>
              </a:rPr>
              <a:t>但未发现新的安全信号。</a:t>
            </a:r>
            <a:endParaRPr lang="zh-CN" altLang="en-US" dirty="0"/>
          </a:p>
        </p:txBody>
      </p:sp>
    </p:spTree>
    <p:extLst>
      <p:ext uri="{BB962C8B-B14F-4D97-AF65-F5344CB8AC3E}">
        <p14:creationId xmlns:p14="http://schemas.microsoft.com/office/powerpoint/2010/main" val="469729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404040"/>
                </a:solidFill>
                <a:effectLst/>
                <a:latin typeface="Arial" panose="020B0604020202020204" pitchFamily="34" charset="0"/>
              </a:rPr>
              <a:t>该研究将进一步分析生物标记物，包括肿瘤突变负荷和基线淋巴细胞</a:t>
            </a:r>
            <a:r>
              <a:rPr lang="en-US" altLang="zh-CN" b="0" i="0" dirty="0">
                <a:solidFill>
                  <a:srgbClr val="404040"/>
                </a:solidFill>
                <a:effectLst/>
                <a:latin typeface="Arial" panose="020B0604020202020204" pitchFamily="34" charset="0"/>
              </a:rPr>
              <a:t>CD8</a:t>
            </a:r>
            <a:r>
              <a:rPr lang="zh-CN" altLang="en-US" b="0" i="0" dirty="0">
                <a:solidFill>
                  <a:srgbClr val="404040"/>
                </a:solidFill>
                <a:effectLst/>
                <a:latin typeface="Arial" panose="020B0604020202020204" pitchFamily="34" charset="0"/>
              </a:rPr>
              <a:t>水平。我相信我们的生物标志物分析，他们在研究中做了大量的分析，应该有助于扩大我们对转移性结直肠癌中免疫检查点抑制的获益有限的理解。或许，与其把重点放在我们的小群体上，那里有一个潜在的信号，但非常有限，如果我们能找到新的策略，希望扩大活动，并可能提出新的方法。</a:t>
            </a:r>
            <a:endParaRPr lang="zh-CN" altLang="en-US" dirty="0"/>
          </a:p>
        </p:txBody>
      </p:sp>
    </p:spTree>
    <p:extLst>
      <p:ext uri="{BB962C8B-B14F-4D97-AF65-F5344CB8AC3E}">
        <p14:creationId xmlns:p14="http://schemas.microsoft.com/office/powerpoint/2010/main" val="2434481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因此，我对转移性结直肠癌免疫治疗的建议是，目前的数据不支持在</a:t>
            </a:r>
            <a:r>
              <a:rPr lang="en-US" altLang="zh-CN" b="0" i="0" dirty="0">
                <a:solidFill>
                  <a:srgbClr val="000000"/>
                </a:solidFill>
                <a:effectLst/>
                <a:latin typeface="PingFangSC-Regular"/>
              </a:rPr>
              <a:t>MSI-High</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转移性结直肠癌中同时进行化疗和免疫治疗。现在有多种针对</a:t>
            </a:r>
            <a:r>
              <a:rPr lang="en-US" altLang="zh-CN" b="0" i="0" dirty="0">
                <a:solidFill>
                  <a:srgbClr val="000000"/>
                </a:solidFill>
                <a:effectLst/>
                <a:latin typeface="PingFangSC-Regular"/>
              </a:rPr>
              <a:t>MSI-H</a:t>
            </a:r>
            <a:r>
              <a:rPr lang="zh-CN" altLang="en-US" b="0" i="0" dirty="0">
                <a:solidFill>
                  <a:srgbClr val="000000"/>
                </a:solidFill>
                <a:effectLst/>
                <a:latin typeface="PingFangSC-Regular"/>
              </a:rPr>
              <a:t>结直肠癌的免疫治疗可供选择。免疫治疗不能改善大多数转移性结直肠癌的预后，但应该鼓励患者参加临床试验，以确定具有更高活性的新组合。</a:t>
            </a:r>
            <a:endParaRPr lang="zh-CN" altLang="en-US" dirty="0"/>
          </a:p>
        </p:txBody>
      </p:sp>
    </p:spTree>
    <p:extLst>
      <p:ext uri="{BB962C8B-B14F-4D97-AF65-F5344CB8AC3E}">
        <p14:creationId xmlns:p14="http://schemas.microsoft.com/office/powerpoint/2010/main" val="200751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这是我今天早上看到的哈佛大学上周刚刚发表的一篇论文，我认为这篇论文很有针对性。它正在研究联合治疗和免疫治疗的效果，要么是</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，要么是</a:t>
            </a:r>
            <a:r>
              <a:rPr lang="en-US" altLang="zh-CN" b="0" i="0" dirty="0">
                <a:solidFill>
                  <a:srgbClr val="000000"/>
                </a:solidFill>
                <a:effectLst/>
                <a:latin typeface="PingFangSC-Regular"/>
              </a:rPr>
              <a:t>I/O+</a:t>
            </a:r>
            <a:r>
              <a:rPr lang="zh-CN" altLang="en-US" b="0" i="0" dirty="0">
                <a:solidFill>
                  <a:srgbClr val="000000"/>
                </a:solidFill>
                <a:effectLst/>
                <a:latin typeface="PingFangSC-Regular"/>
              </a:rPr>
              <a:t>化疗。你可以看到，所有的组合基本上都在这条线上，表现出一种叠加效应。但是没有任何协同作用。。</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所以我们在化疗和免疫治疗的联合上并没有获得多少进展。如图所示，线上的点都是紧密挨在一起的，我们不能通过</a:t>
            </a:r>
            <a:r>
              <a:rPr lang="en-US" altLang="zh-CN" b="0" i="0" dirty="0">
                <a:solidFill>
                  <a:srgbClr val="000000"/>
                </a:solidFill>
                <a:effectLst/>
                <a:latin typeface="PingFangSC-Regular"/>
              </a:rPr>
              <a:t>PD1</a:t>
            </a:r>
            <a:r>
              <a:rPr lang="zh-CN" altLang="en-US" b="0" i="0" dirty="0">
                <a:solidFill>
                  <a:srgbClr val="000000"/>
                </a:solidFill>
                <a:effectLst/>
                <a:latin typeface="PingFangSC-Regular"/>
              </a:rPr>
              <a:t>治疗</a:t>
            </a:r>
            <a:r>
              <a:rPr lang="en-US" altLang="zh-CN" b="0" i="0" dirty="0">
                <a:solidFill>
                  <a:srgbClr val="000000"/>
                </a:solidFill>
                <a:effectLst/>
                <a:latin typeface="PingFangSC-Regular"/>
              </a:rPr>
              <a:t>MSS</a:t>
            </a:r>
            <a:r>
              <a:rPr lang="zh-CN" altLang="en-US" b="0" i="0" dirty="0">
                <a:solidFill>
                  <a:srgbClr val="000000"/>
                </a:solidFill>
                <a:effectLst/>
                <a:latin typeface="PingFangSC-Regular"/>
              </a:rPr>
              <a:t>结直肠癌来移动曲线。。</a:t>
            </a:r>
            <a:endParaRPr lang="zh-CN" altLang="en-US" dirty="0"/>
          </a:p>
        </p:txBody>
      </p:sp>
    </p:spTree>
    <p:extLst>
      <p:ext uri="{BB962C8B-B14F-4D97-AF65-F5344CB8AC3E}">
        <p14:creationId xmlns:p14="http://schemas.microsoft.com/office/powerpoint/2010/main" val="164799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首先从</a:t>
            </a:r>
            <a:r>
              <a:rPr lang="en-US" altLang="zh-CN" dirty="0" err="1"/>
              <a:t>ctDNA</a:t>
            </a:r>
            <a:r>
              <a:rPr lang="zh-CN" altLang="en-US" dirty="0"/>
              <a:t>开始讲起，</a:t>
            </a:r>
            <a:r>
              <a:rPr lang="en-US" altLang="zh-CN" dirty="0" err="1"/>
              <a:t>ctDNA</a:t>
            </a:r>
            <a:r>
              <a:rPr lang="zh-CN" altLang="en-US" dirty="0"/>
              <a:t>的第一个问题是，我们检测的目标是什么？</a:t>
            </a:r>
            <a:endParaRPr lang="en-US" altLang="zh-CN" dirty="0"/>
          </a:p>
          <a:p>
            <a:r>
              <a:rPr lang="zh-CN" altLang="en-US" dirty="0"/>
              <a:t>我们今天刚刚听到的是</a:t>
            </a:r>
            <a:r>
              <a:rPr lang="en-US" altLang="zh-CN" dirty="0"/>
              <a:t>MRD</a:t>
            </a:r>
            <a:r>
              <a:rPr lang="zh-CN" altLang="en-US" dirty="0"/>
              <a:t>检测</a:t>
            </a:r>
            <a:endParaRPr lang="en-US" altLang="zh-CN" dirty="0"/>
          </a:p>
          <a:p>
            <a:r>
              <a:rPr lang="zh-CN" altLang="en-US" b="0" i="0" dirty="0">
                <a:solidFill>
                  <a:srgbClr val="000000"/>
                </a:solidFill>
                <a:effectLst/>
                <a:latin typeface="PingFangSC-Regular"/>
              </a:rPr>
              <a:t>在这种情况下，与转移性肿瘤相比，我们的血液中存在非常罕见的肿瘤</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，大部分</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来自正常细胞。因此，我们在识别肿瘤</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和识别信号方面遇到了技术难题。</a:t>
            </a:r>
            <a:endParaRPr lang="en-US" altLang="zh-CN" b="0" i="0" dirty="0">
              <a:solidFill>
                <a:srgbClr val="000000"/>
              </a:solidFill>
              <a:effectLst/>
              <a:latin typeface="PingFangSC-Regular"/>
            </a:endParaRPr>
          </a:p>
          <a:p>
            <a:r>
              <a:rPr lang="zh-CN" altLang="en-US" dirty="0"/>
              <a:t>为了解决这个问题，分析基因组改变或甲基化或它们的某种组合来为我们提供二元性的信息，即 </a:t>
            </a:r>
            <a:r>
              <a:rPr lang="en-US" altLang="zh-CN" dirty="0" err="1"/>
              <a:t>ctDNA</a:t>
            </a:r>
            <a:r>
              <a:rPr lang="en-US" altLang="zh-CN" dirty="0"/>
              <a:t> </a:t>
            </a:r>
            <a:r>
              <a:rPr lang="zh-CN" altLang="en-US" dirty="0"/>
              <a:t>的存在或不存在。 但实际上，该检测结果是可以定量的，例如每 </a:t>
            </a:r>
            <a:r>
              <a:rPr lang="en-US" altLang="zh-CN" dirty="0"/>
              <a:t>mmol </a:t>
            </a:r>
            <a:r>
              <a:rPr lang="zh-CN" altLang="en-US" dirty="0"/>
              <a:t>的分子数。 有时，结果处于检测极限并且可能模棱两可。 正如本摘要中所见，多个时间点检测，有助于解决这个问题。。</a:t>
            </a:r>
          </a:p>
        </p:txBody>
      </p:sp>
    </p:spTree>
    <p:extLst>
      <p:ext uri="{BB962C8B-B14F-4D97-AF65-F5344CB8AC3E}">
        <p14:creationId xmlns:p14="http://schemas.microsoft.com/office/powerpoint/2010/main" val="111702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当我们思考</a:t>
            </a:r>
            <a:r>
              <a:rPr lang="en-US" altLang="zh-CN" dirty="0" err="1"/>
              <a:t>ctDNA</a:t>
            </a:r>
            <a:r>
              <a:rPr lang="zh-CN" altLang="en-US" dirty="0"/>
              <a:t>时，思考这项技术的优缺点是很重要的。</a:t>
            </a:r>
            <a:endParaRPr lang="en-US" altLang="zh-CN" dirty="0"/>
          </a:p>
          <a:p>
            <a:r>
              <a:rPr lang="zh-CN" altLang="en-US" b="0" i="0" dirty="0">
                <a:solidFill>
                  <a:srgbClr val="000000"/>
                </a:solidFill>
                <a:effectLst/>
                <a:latin typeface="PingFangSC-Regular"/>
              </a:rPr>
              <a:t>首先是样本的可获取性，血液检测相对容易。一种稳定的分析物，</a:t>
            </a:r>
            <a:r>
              <a:rPr lang="en-US" altLang="zh-CN" b="0" i="0" dirty="0">
                <a:solidFill>
                  <a:srgbClr val="000000"/>
                </a:solidFill>
                <a:effectLst/>
                <a:latin typeface="PingFangSC-Regular"/>
              </a:rPr>
              <a:t>DNA</a:t>
            </a:r>
            <a:r>
              <a:rPr lang="zh-CN" altLang="en-US" b="0" i="0" dirty="0">
                <a:solidFill>
                  <a:srgbClr val="000000"/>
                </a:solidFill>
                <a:effectLst/>
                <a:latin typeface="PingFangSC-Regular"/>
              </a:rPr>
              <a:t>是稳定的。基因组鉴定是可能的。其</a:t>
            </a:r>
            <a:r>
              <a:rPr lang="zh-CN" altLang="en-US" b="0" i="0" dirty="0">
                <a:solidFill>
                  <a:srgbClr val="121212"/>
                </a:solidFill>
                <a:effectLst/>
                <a:latin typeface="-apple-system"/>
              </a:rPr>
              <a:t>半衰期短，可以清晰反馈当前肿瘤信息，在癌症监控方面有极其巨大的潜力；</a:t>
            </a:r>
            <a:endParaRPr lang="en-US" altLang="zh-CN" b="0" i="0" dirty="0">
              <a:solidFill>
                <a:srgbClr val="121212"/>
              </a:solidFill>
              <a:effectLst/>
              <a:latin typeface="-apple-system"/>
            </a:endParaRPr>
          </a:p>
          <a:p>
            <a:r>
              <a:rPr lang="zh-CN" altLang="en-US" dirty="0"/>
              <a:t>缺点是并非所有肿瘤都显示出可检测的 </a:t>
            </a:r>
            <a:r>
              <a:rPr lang="en-US" altLang="zh-CN" dirty="0" err="1"/>
              <a:t>ctDNA</a:t>
            </a:r>
            <a:r>
              <a:rPr lang="zh-CN" altLang="en-US" dirty="0"/>
              <a:t>。 方法很复杂，分析也很复杂。 </a:t>
            </a:r>
            <a:r>
              <a:rPr lang="en-US" altLang="zh-CN" dirty="0"/>
              <a:t>DNA </a:t>
            </a:r>
            <a:r>
              <a:rPr lang="zh-CN" altLang="en-US" dirty="0"/>
              <a:t>可能高度碎片化，并受患者年龄的影响，克隆造血使情况复杂化。 而且这项技术非常昂贵。</a:t>
            </a:r>
          </a:p>
        </p:txBody>
      </p:sp>
    </p:spTree>
    <p:extLst>
      <p:ext uri="{BB962C8B-B14F-4D97-AF65-F5344CB8AC3E}">
        <p14:creationId xmlns:p14="http://schemas.microsoft.com/office/powerpoint/2010/main" val="100556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所以，看看刚刚公布的数据，这是我们从</a:t>
            </a:r>
            <a:r>
              <a:rPr lang="en-US" altLang="zh-CN" b="0" i="0" dirty="0">
                <a:solidFill>
                  <a:srgbClr val="000000"/>
                </a:solidFill>
                <a:effectLst/>
                <a:latin typeface="PingFangSC-Regular"/>
              </a:rPr>
              <a:t>Galaxy</a:t>
            </a:r>
            <a:r>
              <a:rPr lang="zh-CN" altLang="en-US" b="0" i="0" dirty="0">
                <a:solidFill>
                  <a:srgbClr val="000000"/>
                </a:solidFill>
                <a:effectLst/>
                <a:latin typeface="PingFangSC-Regular"/>
              </a:rPr>
              <a:t>研究中看到的第一张数据幻灯片，它显示了</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阳性在</a:t>
            </a:r>
            <a:r>
              <a:rPr lang="en-US" altLang="zh-CN" b="0" i="0" dirty="0">
                <a:solidFill>
                  <a:srgbClr val="000000"/>
                </a:solidFill>
                <a:effectLst/>
                <a:latin typeface="PingFangSC-Regular"/>
              </a:rPr>
              <a:t>DFS</a:t>
            </a:r>
            <a:r>
              <a:rPr lang="zh-CN" altLang="en-US" b="0" i="0" dirty="0">
                <a:solidFill>
                  <a:srgbClr val="000000"/>
                </a:solidFill>
                <a:effectLst/>
                <a:latin typeface="PingFangSC-Regular"/>
              </a:rPr>
              <a:t>方面的强大预后作用。</a:t>
            </a:r>
            <a:endParaRPr lang="en-US" altLang="zh-CN" b="0" i="0" dirty="0">
              <a:solidFill>
                <a:srgbClr val="000000"/>
              </a:solidFill>
              <a:effectLst/>
              <a:latin typeface="PingFangSC-Regular"/>
            </a:endParaRPr>
          </a:p>
          <a:p>
            <a:r>
              <a:rPr lang="zh-CN" altLang="en-US" dirty="0"/>
              <a:t>在这项研究中，我们观察了</a:t>
            </a:r>
            <a:r>
              <a:rPr lang="en-US" altLang="zh-CN" dirty="0"/>
              <a:t>1000</a:t>
            </a:r>
            <a:r>
              <a:rPr lang="zh-CN" altLang="en-US" dirty="0"/>
              <a:t>多名</a:t>
            </a:r>
            <a:r>
              <a:rPr lang="en-US" altLang="zh-CN" dirty="0"/>
              <a:t>I</a:t>
            </a:r>
            <a:r>
              <a:rPr lang="zh-CN" altLang="en-US" dirty="0"/>
              <a:t>至</a:t>
            </a:r>
            <a:r>
              <a:rPr lang="en-US" altLang="zh-CN" dirty="0"/>
              <a:t>IV</a:t>
            </a:r>
            <a:r>
              <a:rPr lang="zh-CN" altLang="en-US" dirty="0"/>
              <a:t>期的患者，正如我们刚刚听到的那样。您可以看到明确的预后影响。</a:t>
            </a:r>
          </a:p>
        </p:txBody>
      </p:sp>
    </p:spTree>
    <p:extLst>
      <p:ext uri="{BB962C8B-B14F-4D97-AF65-F5344CB8AC3E}">
        <p14:creationId xmlns:p14="http://schemas.microsoft.com/office/powerpoint/2010/main" val="227032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因此，考虑到这一点，我从已发表的关键 </a:t>
            </a:r>
            <a:r>
              <a:rPr lang="en-US" altLang="zh-CN" dirty="0" err="1"/>
              <a:t>ctDNA</a:t>
            </a:r>
            <a:r>
              <a:rPr lang="en-US" altLang="zh-CN" dirty="0"/>
              <a:t> </a:t>
            </a:r>
            <a:r>
              <a:rPr lang="zh-CN" altLang="en-US" dirty="0"/>
              <a:t>研究中提取了数据，左边是 </a:t>
            </a:r>
            <a:r>
              <a:rPr lang="en-US" altLang="zh-CN" dirty="0"/>
              <a:t>Jeannie Tie </a:t>
            </a:r>
            <a:r>
              <a:rPr lang="zh-CN" altLang="en-US" dirty="0"/>
              <a:t>的具有里程碑意义的研究，这是首批针对 </a:t>
            </a:r>
            <a:r>
              <a:rPr lang="en-US" altLang="zh-CN" dirty="0"/>
              <a:t>II </a:t>
            </a:r>
            <a:r>
              <a:rPr lang="zh-CN" altLang="en-US" dirty="0"/>
              <a:t>期结直肠癌患者的 </a:t>
            </a:r>
            <a:r>
              <a:rPr lang="en-US" altLang="zh-CN" dirty="0" err="1"/>
              <a:t>ctDNA</a:t>
            </a:r>
            <a:r>
              <a:rPr lang="en-US" altLang="zh-CN" dirty="0"/>
              <a:t> </a:t>
            </a:r>
            <a:r>
              <a:rPr lang="zh-CN" altLang="en-US" dirty="0"/>
              <a:t>研究之一，有大约 </a:t>
            </a:r>
            <a:r>
              <a:rPr lang="en-US" altLang="zh-CN" dirty="0"/>
              <a:t>178 </a:t>
            </a:r>
            <a:r>
              <a:rPr lang="zh-CN" altLang="en-US" dirty="0"/>
              <a:t>名患者。这些患者没有接受化疗。您可以看到术后 </a:t>
            </a:r>
            <a:r>
              <a:rPr lang="en-US" altLang="zh-CN" dirty="0" err="1"/>
              <a:t>ctDNA</a:t>
            </a:r>
            <a:r>
              <a:rPr lang="en-US" altLang="zh-CN" dirty="0"/>
              <a:t> </a:t>
            </a:r>
            <a:r>
              <a:rPr lang="zh-CN" altLang="en-US" dirty="0"/>
              <a:t>状态的影响，</a:t>
            </a:r>
            <a:r>
              <a:rPr lang="zh-CN" altLang="en-US" b="0" i="0" dirty="0">
                <a:solidFill>
                  <a:srgbClr val="000000"/>
                </a:solidFill>
                <a:effectLst/>
                <a:latin typeface="PingFangSC-Regular"/>
              </a:rPr>
              <a:t>他们为每个患者建立了一种分析方法，对患者的肿瘤进行检测，然后开发了一种基于癌症中发现的</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的分析方法。</a:t>
            </a:r>
            <a:endParaRPr lang="en-US" altLang="zh-CN" b="0" i="0" dirty="0">
              <a:solidFill>
                <a:srgbClr val="000000"/>
              </a:solidFill>
              <a:effectLst/>
              <a:latin typeface="PingFangSC-Regular"/>
            </a:endParaRPr>
          </a:p>
          <a:p>
            <a:r>
              <a:rPr lang="zh-CN" altLang="en-US" dirty="0"/>
              <a:t>最近，</a:t>
            </a:r>
            <a:r>
              <a:rPr lang="en-US" altLang="zh-CN" dirty="0"/>
              <a:t>Reinert</a:t>
            </a:r>
            <a:r>
              <a:rPr lang="zh-CN" altLang="en-US" dirty="0"/>
              <a:t>在</a:t>
            </a:r>
            <a:r>
              <a:rPr lang="en-US" altLang="zh-CN" dirty="0"/>
              <a:t>《JAMA</a:t>
            </a:r>
            <a:r>
              <a:rPr lang="zh-CN" altLang="en-US" dirty="0"/>
              <a:t>肿瘤学</a:t>
            </a:r>
            <a:r>
              <a:rPr lang="en-US" altLang="zh-CN" dirty="0"/>
              <a:t>》</a:t>
            </a:r>
            <a:r>
              <a:rPr lang="zh-CN" altLang="en-US" dirty="0"/>
              <a:t>杂志上发表的数据使用</a:t>
            </a:r>
            <a:r>
              <a:rPr lang="en-US" altLang="zh-CN" dirty="0"/>
              <a:t>Si g </a:t>
            </a:r>
            <a:r>
              <a:rPr lang="en-US" altLang="zh-CN" dirty="0" err="1"/>
              <a:t>na</a:t>
            </a:r>
            <a:r>
              <a:rPr lang="en-US" altLang="zh-CN" dirty="0"/>
              <a:t> </a:t>
            </a:r>
            <a:r>
              <a:rPr lang="en-US" altLang="zh-CN" dirty="0" err="1"/>
              <a:t>te</a:t>
            </a:r>
            <a:r>
              <a:rPr lang="en-US" altLang="zh-CN" dirty="0"/>
              <a:t> ra</a:t>
            </a:r>
            <a:r>
              <a:rPr lang="zh-CN" altLang="en-US" dirty="0"/>
              <a:t>分析法，在手术后</a:t>
            </a:r>
            <a:r>
              <a:rPr lang="en-US" altLang="zh-CN" dirty="0"/>
              <a:t>30</a:t>
            </a:r>
            <a:r>
              <a:rPr lang="zh-CN" altLang="en-US" dirty="0"/>
              <a:t>天的时间点观察</a:t>
            </a:r>
            <a:r>
              <a:rPr lang="en-US" altLang="zh-CN" dirty="0"/>
              <a:t>I-III</a:t>
            </a:r>
            <a:r>
              <a:rPr lang="zh-CN" altLang="en-US" dirty="0"/>
              <a:t>期肿瘤切除的患者。你可以再次看到</a:t>
            </a:r>
            <a:r>
              <a:rPr lang="en-US" altLang="zh-CN" dirty="0" err="1"/>
              <a:t>ctDNA</a:t>
            </a:r>
            <a:r>
              <a:rPr lang="zh-CN" altLang="en-US" dirty="0"/>
              <a:t>状态对预后的强烈影响。最后，</a:t>
            </a:r>
            <a:r>
              <a:rPr lang="en-US" altLang="zh-CN" dirty="0"/>
              <a:t>Aparna Park</a:t>
            </a:r>
            <a:r>
              <a:rPr lang="zh-CN" altLang="en-US" dirty="0"/>
              <a:t>及其同事在过去一年发表在</a:t>
            </a:r>
            <a:r>
              <a:rPr lang="en-US" altLang="zh-CN" dirty="0"/>
              <a:t>《</a:t>
            </a:r>
            <a:r>
              <a:rPr lang="zh-CN" altLang="en-US" dirty="0"/>
              <a:t>临床癌症研究</a:t>
            </a:r>
            <a:r>
              <a:rPr lang="en-US" altLang="zh-CN" dirty="0"/>
              <a:t>》</a:t>
            </a:r>
            <a:r>
              <a:rPr lang="zh-CN" altLang="en-US" dirty="0"/>
              <a:t>杂志上，这是所使用的</a:t>
            </a:r>
            <a:r>
              <a:rPr lang="en-US" altLang="zh-CN" dirty="0"/>
              <a:t>Guardant</a:t>
            </a:r>
            <a:r>
              <a:rPr lang="zh-CN" altLang="en-US" dirty="0"/>
              <a:t>分析，这是直接使用固定测序方案对血液进行检测分析，在所有标准治疗结束时使用。在这，您同样可以看到</a:t>
            </a:r>
            <a:r>
              <a:rPr lang="en-US" altLang="zh-CN" dirty="0" err="1"/>
              <a:t>ctDNA</a:t>
            </a:r>
            <a:r>
              <a:rPr lang="zh-CN" altLang="en-US" dirty="0"/>
              <a:t>阳性的强烈预后影响。</a:t>
            </a:r>
          </a:p>
        </p:txBody>
      </p:sp>
    </p:spTree>
    <p:extLst>
      <p:ext uri="{BB962C8B-B14F-4D97-AF65-F5344CB8AC3E}">
        <p14:creationId xmlns:p14="http://schemas.microsoft.com/office/powerpoint/2010/main" val="225088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因此，在 </a:t>
            </a:r>
            <a:r>
              <a:rPr lang="en-US" altLang="zh-CN" dirty="0"/>
              <a:t>GALAXY </a:t>
            </a:r>
            <a:r>
              <a:rPr lang="zh-CN" altLang="en-US" dirty="0"/>
              <a:t>数据的背景下思考，我们看到研究中使用的样本量非常大，比其他已发表的研究大一个数量级。 它验证了这些先前关于 </a:t>
            </a:r>
            <a:r>
              <a:rPr lang="en-US" altLang="zh-CN" dirty="0" err="1"/>
              <a:t>ctDNA</a:t>
            </a:r>
            <a:r>
              <a:rPr lang="en-US" altLang="zh-CN" dirty="0"/>
              <a:t> </a:t>
            </a:r>
            <a:r>
              <a:rPr lang="zh-CN" altLang="en-US" dirty="0"/>
              <a:t>的研究是一个非常重要的预后标志物。 从大样本量来看，它为我们提供了更紧密的置信区间。 但在这里我们看到曲线上的一个平台，这可能是由于干预的影响，因为一些患者接受了辅助治疗。</a:t>
            </a:r>
          </a:p>
        </p:txBody>
      </p:sp>
    </p:spTree>
    <p:extLst>
      <p:ext uri="{BB962C8B-B14F-4D97-AF65-F5344CB8AC3E}">
        <p14:creationId xmlns:p14="http://schemas.microsoft.com/office/powerpoint/2010/main" val="39496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因此，我们将其分为两组，</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阳性和</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阴性。首先看看</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阳性，我把高危</a:t>
            </a:r>
            <a:r>
              <a:rPr lang="en-US" altLang="zh-CN" b="0" i="0" dirty="0">
                <a:solidFill>
                  <a:srgbClr val="000000"/>
                </a:solidFill>
                <a:effectLst/>
                <a:latin typeface="PingFangSC-Regular"/>
              </a:rPr>
              <a:t>II</a:t>
            </a:r>
            <a:r>
              <a:rPr lang="zh-CN" altLang="en-US" b="0" i="0" dirty="0">
                <a:solidFill>
                  <a:srgbClr val="000000"/>
                </a:solidFill>
                <a:effectLst/>
                <a:latin typeface="PingFangSC-Regular"/>
              </a:rPr>
              <a:t>期和</a:t>
            </a:r>
            <a:r>
              <a:rPr lang="en-US" altLang="zh-CN" b="0" i="0" dirty="0">
                <a:solidFill>
                  <a:srgbClr val="000000"/>
                </a:solidFill>
                <a:effectLst/>
                <a:latin typeface="PingFangSC-Regular"/>
              </a:rPr>
              <a:t>III</a:t>
            </a:r>
            <a:r>
              <a:rPr lang="zh-CN" altLang="en-US" b="0" i="0" dirty="0">
                <a:solidFill>
                  <a:srgbClr val="000000"/>
                </a:solidFill>
                <a:effectLst/>
                <a:latin typeface="PingFangSC-Regular"/>
              </a:rPr>
              <a:t>期患者的数据放在这里。您可以在这里看到小样本的</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阳性患者。两条曲线，出现了明显的分离，即使样本量很小，</a:t>
            </a:r>
            <a:r>
              <a:rPr lang="en-US" altLang="zh-CN" b="0" i="0" dirty="0">
                <a:solidFill>
                  <a:srgbClr val="000000"/>
                </a:solidFill>
                <a:effectLst/>
                <a:latin typeface="PingFangSC-Regular"/>
              </a:rPr>
              <a:t>HR</a:t>
            </a:r>
            <a:r>
              <a:rPr lang="zh-CN" altLang="en-US" b="0" i="0" dirty="0">
                <a:solidFill>
                  <a:srgbClr val="000000"/>
                </a:solidFill>
                <a:effectLst/>
                <a:latin typeface="PingFangSC-Regular"/>
              </a:rPr>
              <a:t>也很高，证实这是一个高危亚群。</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此外。我们看到</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阳性的患者接受辅助治疗后预后好转很多。这与我们对辅助治疗的总体预期是一致的。但是这是一项非随机研究，</a:t>
            </a:r>
            <a:r>
              <a:rPr lang="en-US" altLang="zh-CN" b="0" i="0" dirty="0">
                <a:solidFill>
                  <a:srgbClr val="000000"/>
                </a:solidFill>
                <a:effectLst/>
                <a:latin typeface="PingFangSC-Regular"/>
              </a:rPr>
              <a:t>III</a:t>
            </a:r>
            <a:r>
              <a:rPr lang="zh-CN" altLang="en-US" b="0" i="0" dirty="0">
                <a:solidFill>
                  <a:srgbClr val="000000"/>
                </a:solidFill>
                <a:effectLst/>
                <a:latin typeface="PingFangSC-Regular"/>
              </a:rPr>
              <a:t>期结直肠癌患者辅助治疗是标准治疗的，我们看到有一大部分患者没有接受辅助治疗。其中可能也有其他影响生存的原因。</a:t>
            </a:r>
            <a:endParaRPr lang="zh-CN" altLang="en-US" dirty="0"/>
          </a:p>
        </p:txBody>
      </p:sp>
    </p:spTree>
    <p:extLst>
      <p:ext uri="{BB962C8B-B14F-4D97-AF65-F5344CB8AC3E}">
        <p14:creationId xmlns:p14="http://schemas.microsoft.com/office/powerpoint/2010/main" val="1220060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当我们观察</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阴性人群时，我们看到无论患者是否接受辅助化疗</a:t>
            </a:r>
            <a:r>
              <a:rPr lang="en-US" altLang="zh-CN" b="0" i="0" dirty="0">
                <a:solidFill>
                  <a:srgbClr val="000000"/>
                </a:solidFill>
                <a:effectLst/>
                <a:latin typeface="PingFangSC-Regular"/>
              </a:rPr>
              <a:t>,</a:t>
            </a:r>
            <a:r>
              <a:rPr lang="zh-CN" altLang="en-US" b="0" i="0" dirty="0">
                <a:solidFill>
                  <a:srgbClr val="000000"/>
                </a:solidFill>
                <a:effectLst/>
                <a:latin typeface="PingFangSC-Regular"/>
              </a:rPr>
              <a:t>两条</a:t>
            </a:r>
            <a:r>
              <a:rPr lang="en-US" altLang="zh-CN" b="0" i="0" dirty="0">
                <a:solidFill>
                  <a:srgbClr val="000000"/>
                </a:solidFill>
                <a:effectLst/>
                <a:latin typeface="PingFangSC-Regular"/>
              </a:rPr>
              <a:t>DFS</a:t>
            </a:r>
            <a:r>
              <a:rPr lang="zh-CN" altLang="en-US" b="0" i="0" dirty="0">
                <a:solidFill>
                  <a:srgbClr val="000000"/>
                </a:solidFill>
                <a:effectLst/>
                <a:latin typeface="PingFangSC-Regular"/>
              </a:rPr>
              <a:t>曲线相互重叠。我认为这是非常令人放心的，因为我们正在进行前瞻性研究，看看是否可以在</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阴性人群中不进行化疗。但当然，我们可能会遗漏一点小影响。这是一项非随机研究。持续时间仍然很短，我们将随着时间的推移观察在辅助化疗和不辅助化疗的情况下结果是否继续保持一致。</a:t>
            </a:r>
            <a:endParaRPr lang="en-US" altLang="zh-CN" b="0" i="0" dirty="0">
              <a:solidFill>
                <a:srgbClr val="000000"/>
              </a:solidFill>
              <a:effectLst/>
              <a:latin typeface="PingFangSC-Regular"/>
            </a:endParaRPr>
          </a:p>
          <a:p>
            <a:r>
              <a:rPr lang="zh-CN" altLang="en-US" dirty="0"/>
              <a:t>我们知道，由于这是非随机研究，所以这两个组基线特征并不均匀。正如我们所听到的，没有接受辅助化疗的患者在</a:t>
            </a:r>
            <a:r>
              <a:rPr lang="en-US" altLang="zh-CN" dirty="0"/>
              <a:t>II</a:t>
            </a:r>
            <a:r>
              <a:rPr lang="zh-CN" altLang="en-US" dirty="0"/>
              <a:t>期患者中更多，这可能会导致曲线重叠。</a:t>
            </a:r>
          </a:p>
        </p:txBody>
      </p:sp>
    </p:spTree>
    <p:extLst>
      <p:ext uri="{BB962C8B-B14F-4D97-AF65-F5344CB8AC3E}">
        <p14:creationId xmlns:p14="http://schemas.microsoft.com/office/powerpoint/2010/main" val="52700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因此，为了指导我们如何利用这些数据，以及如何根据</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的结果指导患者的治疗，我们有多项正在进行的前瞻性研究，有望帮助我们在临床实践中使用这项技术。</a:t>
            </a:r>
            <a:endParaRPr lang="en-US" altLang="zh-CN" b="0" i="0" dirty="0">
              <a:solidFill>
                <a:srgbClr val="000000"/>
              </a:solidFill>
              <a:effectLst/>
              <a:latin typeface="PingFangSC-Regular"/>
            </a:endParaRPr>
          </a:p>
          <a:p>
            <a:r>
              <a:rPr lang="en-US" altLang="zh-CN" b="0" i="0" dirty="0">
                <a:solidFill>
                  <a:srgbClr val="222222"/>
                </a:solidFill>
                <a:effectLst/>
                <a:latin typeface="-apple-system"/>
              </a:rPr>
              <a:t>CIRCULATE-JAPAN</a:t>
            </a:r>
            <a:r>
              <a:rPr lang="zh-CN" altLang="en-US" b="0" i="0" dirty="0">
                <a:solidFill>
                  <a:srgbClr val="222222"/>
                </a:solidFill>
                <a:effectLst/>
                <a:latin typeface="-apple-system"/>
              </a:rPr>
              <a:t>研究以接受大肠癌（结肠</a:t>
            </a:r>
            <a:r>
              <a:rPr lang="en-US" altLang="zh-CN" b="0" i="0" dirty="0">
                <a:solidFill>
                  <a:srgbClr val="222222"/>
                </a:solidFill>
                <a:effectLst/>
                <a:latin typeface="-apple-system"/>
              </a:rPr>
              <a:t>/</a:t>
            </a:r>
            <a:r>
              <a:rPr lang="zh-CN" altLang="en-US" b="0" i="0" dirty="0">
                <a:solidFill>
                  <a:srgbClr val="222222"/>
                </a:solidFill>
                <a:effectLst/>
                <a:latin typeface="-apple-system"/>
              </a:rPr>
              <a:t>直肠癌）外科治疗的患者为对象，启动了旨在通过检测血中循环肿瘤</a:t>
            </a:r>
            <a:r>
              <a:rPr lang="en-US" altLang="zh-CN" b="0" i="0" dirty="0">
                <a:solidFill>
                  <a:srgbClr val="222222"/>
                </a:solidFill>
                <a:effectLst/>
                <a:latin typeface="-apple-system"/>
              </a:rPr>
              <a:t>DNA</a:t>
            </a:r>
            <a:r>
              <a:rPr lang="zh-CN" altLang="en-US" b="0" i="0" dirty="0">
                <a:solidFill>
                  <a:srgbClr val="222222"/>
                </a:solidFill>
                <a:effectLst/>
                <a:latin typeface="-apple-system"/>
              </a:rPr>
              <a:t>（</a:t>
            </a:r>
            <a:r>
              <a:rPr lang="en-US" altLang="zh-CN" b="0" i="0" dirty="0" err="1">
                <a:solidFill>
                  <a:srgbClr val="222222"/>
                </a:solidFill>
                <a:effectLst/>
                <a:latin typeface="-apple-system"/>
              </a:rPr>
              <a:t>ctDNA</a:t>
            </a:r>
            <a:r>
              <a:rPr lang="zh-CN" altLang="en-US" b="0" i="0" dirty="0">
                <a:solidFill>
                  <a:srgbClr val="222222"/>
                </a:solidFill>
                <a:effectLst/>
                <a:latin typeface="-apple-system"/>
              </a:rPr>
              <a:t>）的技术（液体活检）实现癌症精准医疗的项目。</a:t>
            </a:r>
            <a:endParaRPr lang="en-US" altLang="zh-CN" b="0" i="0" dirty="0">
              <a:solidFill>
                <a:srgbClr val="222222"/>
              </a:solidFill>
              <a:effectLst/>
              <a:latin typeface="-apple-system"/>
            </a:endParaRPr>
          </a:p>
          <a:p>
            <a:r>
              <a:rPr lang="zh-CN" altLang="en-US" b="0" i="0" dirty="0">
                <a:solidFill>
                  <a:srgbClr val="000000"/>
                </a:solidFill>
                <a:effectLst/>
                <a:latin typeface="PingFangSC-Regular"/>
              </a:rPr>
              <a:t>我在这里列出了美国正在进行的三项关键研究，这些研究也将解决这个问题。因此，例如，</a:t>
            </a:r>
            <a:r>
              <a:rPr lang="en-US" altLang="zh-CN" b="0" i="0" dirty="0">
                <a:solidFill>
                  <a:srgbClr val="000000"/>
                </a:solidFill>
                <a:effectLst/>
                <a:latin typeface="PingFangSC-Regular"/>
              </a:rPr>
              <a:t>COBRA</a:t>
            </a:r>
            <a:r>
              <a:rPr lang="zh-CN" altLang="en-US" b="0" i="0" dirty="0">
                <a:solidFill>
                  <a:srgbClr val="000000"/>
                </a:solidFill>
                <a:effectLst/>
                <a:latin typeface="PingFangSC-Regular"/>
              </a:rPr>
              <a:t>研究是一项关注</a:t>
            </a:r>
            <a:r>
              <a:rPr lang="en-US" altLang="zh-CN" b="0" i="0" dirty="0" err="1">
                <a:solidFill>
                  <a:srgbClr val="000000"/>
                </a:solidFill>
                <a:effectLst/>
                <a:latin typeface="PingFangSC-Regular"/>
              </a:rPr>
              <a:t>IIa</a:t>
            </a:r>
            <a:r>
              <a:rPr lang="zh-CN" altLang="en-US" b="0" i="0" dirty="0">
                <a:solidFill>
                  <a:srgbClr val="000000"/>
                </a:solidFill>
                <a:effectLst/>
                <a:latin typeface="PingFangSC-Regular"/>
              </a:rPr>
              <a:t>期结肠癌患者的研究，他们是随机的，要么接受监测，要么接受基于</a:t>
            </a:r>
            <a:r>
              <a:rPr lang="en-US" altLang="zh-CN" b="0" i="0" dirty="0" err="1">
                <a:solidFill>
                  <a:srgbClr val="000000"/>
                </a:solidFill>
                <a:effectLst/>
                <a:latin typeface="PingFangSC-Regular"/>
              </a:rPr>
              <a:t>ctDNA</a:t>
            </a:r>
            <a:r>
              <a:rPr lang="zh-CN" altLang="en-US" b="0" i="0" dirty="0">
                <a:solidFill>
                  <a:srgbClr val="000000"/>
                </a:solidFill>
                <a:effectLst/>
                <a:latin typeface="PingFangSC-Regular"/>
              </a:rPr>
              <a:t>状态的检测指导治疗。</a:t>
            </a:r>
            <a:r>
              <a:rPr lang="en-US" altLang="zh-CN" b="0" i="0" dirty="0">
                <a:solidFill>
                  <a:srgbClr val="000000"/>
                </a:solidFill>
                <a:effectLst/>
                <a:latin typeface="PingFangSC-Regular"/>
              </a:rPr>
              <a:t>CIRCULATE </a:t>
            </a:r>
            <a:r>
              <a:rPr lang="zh-CN" altLang="en-US" b="0" i="0" dirty="0">
                <a:solidFill>
                  <a:srgbClr val="000000"/>
                </a:solidFill>
                <a:effectLst/>
                <a:latin typeface="PingFangSC-Regular"/>
              </a:rPr>
              <a:t>美国研究是一项招募 </a:t>
            </a:r>
            <a:r>
              <a:rPr lang="en-US" altLang="zh-CN" b="0" i="0" dirty="0" err="1">
                <a:solidFill>
                  <a:srgbClr val="000000"/>
                </a:solidFill>
                <a:effectLst/>
                <a:latin typeface="PingFangSC-Regular"/>
              </a:rPr>
              <a:t>ctDNA</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阳性 </a:t>
            </a:r>
            <a:r>
              <a:rPr lang="en-US" altLang="zh-CN" b="0" i="0" dirty="0">
                <a:solidFill>
                  <a:srgbClr val="000000"/>
                </a:solidFill>
                <a:effectLst/>
                <a:latin typeface="PingFangSC-Regular"/>
              </a:rPr>
              <a:t>II </a:t>
            </a:r>
            <a:r>
              <a:rPr lang="zh-CN" altLang="en-US" b="0" i="0" dirty="0">
                <a:solidFill>
                  <a:srgbClr val="000000"/>
                </a:solidFill>
                <a:effectLst/>
                <a:latin typeface="PingFangSC-Regular"/>
              </a:rPr>
              <a:t>期或 </a:t>
            </a:r>
            <a:r>
              <a:rPr lang="en-US" altLang="zh-CN" b="0" i="0" dirty="0">
                <a:solidFill>
                  <a:srgbClr val="000000"/>
                </a:solidFill>
                <a:effectLst/>
                <a:latin typeface="PingFangSC-Regular"/>
              </a:rPr>
              <a:t>III </a:t>
            </a:r>
            <a:r>
              <a:rPr lang="zh-CN" altLang="en-US" b="0" i="0" dirty="0">
                <a:solidFill>
                  <a:srgbClr val="000000"/>
                </a:solidFill>
                <a:effectLst/>
                <a:latin typeface="PingFangSC-Regular"/>
              </a:rPr>
              <a:t>期患者的研究，正在研究 </a:t>
            </a:r>
            <a:r>
              <a:rPr lang="en-US" altLang="zh-CN" b="0" i="0" dirty="0" err="1">
                <a:solidFill>
                  <a:srgbClr val="000000"/>
                </a:solidFill>
                <a:effectLst/>
                <a:latin typeface="PingFangSC-Regular"/>
              </a:rPr>
              <a:t>ctDNA</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阴性人群中降级的策略，以及 </a:t>
            </a:r>
            <a:r>
              <a:rPr lang="en-US" altLang="zh-CN" b="0" i="0" dirty="0" err="1">
                <a:solidFill>
                  <a:srgbClr val="000000"/>
                </a:solidFill>
                <a:effectLst/>
                <a:latin typeface="PingFangSC-Regular"/>
              </a:rPr>
              <a:t>ctDNA</a:t>
            </a:r>
            <a:r>
              <a:rPr lang="en-US" altLang="zh-CN" b="0" i="0" dirty="0">
                <a:solidFill>
                  <a:srgbClr val="000000"/>
                </a:solidFill>
                <a:effectLst/>
                <a:latin typeface="PingFangSC-Regular"/>
              </a:rPr>
              <a:t> </a:t>
            </a:r>
            <a:r>
              <a:rPr lang="zh-CN" altLang="en-US" b="0" i="0" dirty="0">
                <a:solidFill>
                  <a:srgbClr val="000000"/>
                </a:solidFill>
                <a:effectLst/>
                <a:latin typeface="PingFangSC-Regular"/>
              </a:rPr>
              <a:t>阳性人群中升级的策略。</a:t>
            </a:r>
            <a:endParaRPr lang="en-US" altLang="zh-CN" b="0" i="0" dirty="0">
              <a:solidFill>
                <a:srgbClr val="000000"/>
              </a:solidFill>
              <a:effectLst/>
              <a:latin typeface="PingFangSC-Regular"/>
            </a:endParaRPr>
          </a:p>
          <a:p>
            <a:r>
              <a:rPr lang="zh-CN" altLang="en-US" dirty="0"/>
              <a:t>最后，</a:t>
            </a:r>
            <a:r>
              <a:rPr lang="en-US" altLang="zh-CN" dirty="0"/>
              <a:t>Stand Up 2 Cancer ACT3</a:t>
            </a:r>
            <a:r>
              <a:rPr lang="zh-CN" altLang="en-US" dirty="0"/>
              <a:t>试验将对完成所有标准治疗的</a:t>
            </a:r>
            <a:r>
              <a:rPr lang="en-US" altLang="zh-CN" dirty="0"/>
              <a:t>III</a:t>
            </a:r>
            <a:r>
              <a:rPr lang="zh-CN" altLang="en-US" dirty="0"/>
              <a:t>期结肠癌和</a:t>
            </a:r>
            <a:r>
              <a:rPr lang="en-US" altLang="zh-CN" dirty="0" err="1"/>
              <a:t>ctDNA</a:t>
            </a:r>
            <a:r>
              <a:rPr lang="zh-CN" altLang="en-US" dirty="0"/>
              <a:t>阳性患者进行巩固治疗，并研究给予全面</a:t>
            </a:r>
            <a:r>
              <a:rPr lang="en-US" altLang="zh-CN" dirty="0"/>
              <a:t>FOLFIRI</a:t>
            </a:r>
            <a:r>
              <a:rPr lang="zh-CN" altLang="en-US" dirty="0"/>
              <a:t>治疗与观察是否有益。在生物标记物导向的队列中，如</a:t>
            </a:r>
            <a:r>
              <a:rPr lang="en-US" altLang="zh-CN" dirty="0"/>
              <a:t>MSI High</a:t>
            </a:r>
            <a:r>
              <a:rPr lang="zh-CN" altLang="en-US" dirty="0"/>
              <a:t>或</a:t>
            </a:r>
            <a:r>
              <a:rPr lang="en-US" altLang="zh-CN" dirty="0"/>
              <a:t>BRAF</a:t>
            </a:r>
            <a:r>
              <a:rPr lang="zh-CN" altLang="en-US" dirty="0"/>
              <a:t>突变，如果匹配治疗有益处，则看起来是探索性的。</a:t>
            </a:r>
          </a:p>
        </p:txBody>
      </p:sp>
    </p:spTree>
    <p:extLst>
      <p:ext uri="{BB962C8B-B14F-4D97-AF65-F5344CB8AC3E}">
        <p14:creationId xmlns:p14="http://schemas.microsoft.com/office/powerpoint/2010/main" val="63814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How Should We Leverage Immunotherapy and Circulating Tumor DNA for Better Outcomes in Colorectal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My Recommendations for ctDNA Analysis with Current Data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Immune Checkpoint Inhibitors in mCRC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Immune Checkpoint Inhibitors in mCRC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Checkmate 9x8 Key Characteristics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Checkmate 9x8 Efficacy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Checkmate 9x8 Safety Results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Checkmate 9x8 Biomarker Analysis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My Recommendations for Immunotherapy in mCRC in Current Knowledge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Additive effects of Chemotherapy and Immunotherapy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Applying ctDNA Technology: Define Assay Goal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5" y="466941"/>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Applying ctDNA Technology: Assay Features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Strong Prognostic Effect for ctDNA in GALAXY&lt;br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 Prior ctDNA Studies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GALAXY Data in Context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Effect of Adjuvant Therapy in GALAXY Study (ctDNA+)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Effect of Adjuvant Therapy in GALAXY Study (ctDNA-)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Prospective Studies Ongoing to Evaluate Actionability of ctDNA in Early Stage Colon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3051</TotalTime>
  <Words>2673</Words>
  <Application>Microsoft Office PowerPoint</Application>
  <PresentationFormat>自定义</PresentationFormat>
  <Paragraphs>71</Paragraphs>
  <Slides>18</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-apple-system</vt:lpstr>
      <vt:lpstr>PingFangSC-Regular</vt:lpstr>
      <vt:lpstr>StarSymbol</vt:lpstr>
      <vt:lpstr>Arial</vt:lpstr>
      <vt:lpstr>Times New Roman</vt:lpstr>
      <vt:lpstr>Default Design</vt:lpstr>
      <vt:lpstr>How Should We Leverage Immunotherapy and Circulating Tumor DNA for Better Outcomes in Colorectal Cancer?</vt:lpstr>
      <vt:lpstr>Applying ctDNA Technology: Define Assay Goal</vt:lpstr>
      <vt:lpstr>Applying ctDNA Technology: Assay Features</vt:lpstr>
      <vt:lpstr>Strong Prognostic Effect for ctDNA in GALAXY&lt;br /&gt;</vt:lpstr>
      <vt:lpstr>Key Prior ctDNA Studies</vt:lpstr>
      <vt:lpstr>GALAXY Data in Context</vt:lpstr>
      <vt:lpstr>Effect of Adjuvant Therapy in GALAXY Study (ctDNA+)</vt:lpstr>
      <vt:lpstr>Effect of Adjuvant Therapy in GALAXY Study (ctDNA-)</vt:lpstr>
      <vt:lpstr>Prospective Studies Ongoing to Evaluate Actionability of ctDNA in Early Stage Colon Cancer</vt:lpstr>
      <vt:lpstr>My Recommendations for ctDNA Analysis with Current Data</vt:lpstr>
      <vt:lpstr>Immune Checkpoint Inhibitors in mCRC</vt:lpstr>
      <vt:lpstr>Immune Checkpoint Inhibitors in mCRC</vt:lpstr>
      <vt:lpstr>Checkmate 9x8 Key Characteristics</vt:lpstr>
      <vt:lpstr>Checkmate 9x8 Efficacy Results</vt:lpstr>
      <vt:lpstr>Checkmate 9x8 Safety Results</vt:lpstr>
      <vt:lpstr>Checkmate 9x8 Biomarker Analysis</vt:lpstr>
      <vt:lpstr>My Recommendations for Immunotherapy in mCRC in Current Knowledge</vt:lpstr>
      <vt:lpstr>Additive effects of Chemotherapy and Immunotherapy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su liyu</cp:lastModifiedBy>
  <cp:revision>53</cp:revision>
  <dcterms:modified xsi:type="dcterms:W3CDTF">2022-03-29T14:12:06Z</dcterms:modified>
</cp:coreProperties>
</file>