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a.xml" ContentType="application/vnd.openxmlformats-officedocument.presentationml.slide+xml"/>
  <Override PartName="/ppt/slides/slide1b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  <p:sldId id="267" r:id="newSlide11"/>
    <p:sldId id="268" r:id="newSlide12"/>
    <p:sldId id="269" r:id="newSlide13"/>
    <p:sldId id="270" r:id="newSlide14"/>
    <p:sldId id="271" r:id="newSlide15"/>
    <p:sldId id="272" r:id="newSlide16"/>
    <p:sldId id="273" r:id="newSlide17"/>
    <p:sldId id="274" r:id="newSlide18"/>
    <p:sldId id="275" r:id="newSlide19"/>
    <p:sldId id="276" r:id="newSlide20"/>
    <p:sldId id="277" r:id="newSlide21"/>
    <p:sldId id="278" r:id="newSlide22"/>
    <p:sldId id="279" r:id="newSlide23"/>
    <p:sldId id="280" r:id="newSlide24"/>
    <p:sldId id="281" r:id="newSlide25"/>
    <p:sldId id="282" r:id="newSlide26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Relationship Type="http://schemas.openxmlformats.org/officeDocument/2006/relationships/slide" Target="/ppt/slides/slidec.xml" Id="newSlide11" /><Relationship Type="http://schemas.openxmlformats.org/officeDocument/2006/relationships/slide" Target="/ppt/slides/slided.xml" Id="newSlide12" /><Relationship Type="http://schemas.openxmlformats.org/officeDocument/2006/relationships/slide" Target="/ppt/slides/slidee.xml" Id="newSlide13" /><Relationship Type="http://schemas.openxmlformats.org/officeDocument/2006/relationships/slide" Target="/ppt/slides/slidef.xml" Id="newSlide14" /><Relationship Type="http://schemas.openxmlformats.org/officeDocument/2006/relationships/slide" Target="/ppt/slides/slide10.xml" Id="newSlide15" /><Relationship Type="http://schemas.openxmlformats.org/officeDocument/2006/relationships/slide" Target="/ppt/slides/slide11.xml" Id="newSlide16" /><Relationship Type="http://schemas.openxmlformats.org/officeDocument/2006/relationships/slide" Target="/ppt/slides/slide12.xml" Id="newSlide17" /><Relationship Type="http://schemas.openxmlformats.org/officeDocument/2006/relationships/slide" Target="/ppt/slides/slide13.xml" Id="newSlide18" /><Relationship Type="http://schemas.openxmlformats.org/officeDocument/2006/relationships/slide" Target="/ppt/slides/slide14.xml" Id="newSlide19" /><Relationship Type="http://schemas.openxmlformats.org/officeDocument/2006/relationships/slide" Target="/ppt/slides/slide15.xml" Id="newSlide20" /><Relationship Type="http://schemas.openxmlformats.org/officeDocument/2006/relationships/slide" Target="/ppt/slides/slide16.xml" Id="newSlide21" /><Relationship Type="http://schemas.openxmlformats.org/officeDocument/2006/relationships/slide" Target="/ppt/slides/slide17.xml" Id="newSlide22" /><Relationship Type="http://schemas.openxmlformats.org/officeDocument/2006/relationships/slide" Target="/ppt/slides/slide18.xml" Id="newSlide23" /><Relationship Type="http://schemas.openxmlformats.org/officeDocument/2006/relationships/slide" Target="/ppt/slides/slide19.xml" Id="newSlide24" /><Relationship Type="http://schemas.openxmlformats.org/officeDocument/2006/relationships/slide" Target="/ppt/slides/slide1a.xml" Id="newSlide25" /><Relationship Type="http://schemas.openxmlformats.org/officeDocument/2006/relationships/slide" Target="/ppt/slides/slide1b.xml" Id="newSlide26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0.bin" Id="rId3" /><Relationship Type="http://schemas.openxmlformats.org/officeDocument/2006/relationships/image" Target="/ppt/media/imagef.jpg" Id="imgId1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1.bin" Id="rId3" /><Relationship Type="http://schemas.openxmlformats.org/officeDocument/2006/relationships/image" Target="/ppt/media/image10.jpg" Id="imgId15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2.bin" Id="rId3" /><Relationship Type="http://schemas.openxmlformats.org/officeDocument/2006/relationships/image" Target="/ppt/media/image11.jpg" Id="imgId1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3.bin" Id="rId3" /><Relationship Type="http://schemas.openxmlformats.org/officeDocument/2006/relationships/image" Target="/ppt/media/image12.jpg" Id="imgId17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4.bin" Id="rId3" /><Relationship Type="http://schemas.openxmlformats.org/officeDocument/2006/relationships/image" Target="/ppt/media/image13.jpg" Id="imgId18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5.bin" Id="rId3" /><Relationship Type="http://schemas.openxmlformats.org/officeDocument/2006/relationships/image" Target="/ppt/media/image14.jpg" Id="imgId19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6.bin" Id="rId3" /><Relationship Type="http://schemas.openxmlformats.org/officeDocument/2006/relationships/image" Target="/ppt/media/image15.jpg" Id="imgId20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7.bin" Id="rId3" /><Relationship Type="http://schemas.openxmlformats.org/officeDocument/2006/relationships/image" Target="/ppt/media/image16.jpg" Id="imgId21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8.bin" Id="rId3" /><Relationship Type="http://schemas.openxmlformats.org/officeDocument/2006/relationships/image" Target="/ppt/media/image17.jpg" Id="imgId22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9.bin" Id="rId3" /><Relationship Type="http://schemas.openxmlformats.org/officeDocument/2006/relationships/image" Target="/ppt/media/image18.jpg" Id="imgId23" /></Relationships>
</file>

<file path=ppt/slides/_rels/slide1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a.bin" Id="rId3" /><Relationship Type="http://schemas.openxmlformats.org/officeDocument/2006/relationships/image" Target="/ppt/media/image19.jpg" Id="imgId24" /></Relationships>
</file>

<file path=ppt/slides/_rels/slide1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b.bin" Id="rId3" /><Relationship Type="http://schemas.openxmlformats.org/officeDocument/2006/relationships/image" Target="/ppt/media/image1a.jpg" Id="imgId25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c.bin" Id="rId3" /><Relationship Type="http://schemas.openxmlformats.org/officeDocument/2006/relationships/image" Target="/ppt/media/imageb.jpg" Id="imgId10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d.bin" Id="rId3" /><Relationship Type="http://schemas.openxmlformats.org/officeDocument/2006/relationships/image" Target="/ppt/media/imagec.jpg" Id="imgId11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e.bin" Id="rId3" /><Relationship Type="http://schemas.openxmlformats.org/officeDocument/2006/relationships/image" Target="/ppt/media/imaged.jpg" Id="imgId12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f.bin" Id="rId3" /><Relationship Type="http://schemas.openxmlformats.org/officeDocument/2006/relationships/image" Target="/ppt/media/imagee.jpg" Id="imgId13" /></Relationships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Chemotherapy first vs Chemotherapy second:&lt;br /&gt;CAO/ARO/AIO-12 – Efficacy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Chemotherapy first vs Chemotherapy second:&lt;br /&gt;CAO/ARO/AIO-12 – Survival Outcomes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Chemotherapy first vs Chemotherapy second:&lt;br /&gt;OPRA Study Design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Chemotherapy first vs Chemotherapy second:&lt;br /&gt;OPRA – Similar DFS and DMFS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Chemotherapy first vs Chemotherapy second:&lt;br /&gt;OPRA – Superior TME-free survival in consolidation chemo arm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20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TNT = Higher pCR rate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TNT  ≠  Better surgical outcome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TNT = Longer DFS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TNT  ≠  Improved OS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TNT – Risk of over treatment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Key Points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Chemotherapy First &lt;br /&gt;vs &lt;br /&gt;Chemotherapy Second &lt;br /&gt;vs &lt;br /&gt;No Chemotherapy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Limitations with adjuvant chemotherapy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4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Advantages with neoadjuvant chemotherapy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TNT – Chemotherapy first &lt;br /&gt;           (Induction Chemo TNT)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Chemotherapy first&lt;br /&gt; (Induction chemo TNT)                              &lt;br /&gt;&lt;br /&gt;Toxicities and Complications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Chemotherapy first&lt;br /&gt; (Induction chemo TNT)                              &lt;br /&gt;&lt;br /&gt;Efficacy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TNT – Chemotherapy second&lt;br /&gt;           (Consolidation chemo TNT)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Chemotherapy second&lt;br /&gt; (Consolidation chemo TNT)                              &lt;br /&gt;&lt;br /&gt;Toxicities and Complications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Chemotherapy second&lt;br /&gt; (Consolidation chemo TNT)                              &lt;br /&gt;&lt;br /&gt;Efficacy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12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Chemotherapy first vs Chemotherapy second:&lt;br /&gt;CAO/ARO/AIO-12 Study Design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Chemotherapy first vs Chemotherapy second:&lt;br /&gt;CAO/ARO/AIO-12 – Toxicity and Compliance to Neoadjuvant Treatment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