
<file path=[Content_Types].xml><?xml version="1.0" encoding="utf-8"?>
<Types xmlns="http://schemas.openxmlformats.org/package/2006/content-types">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1"/>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Lst>
  <p:sldSz cx="24387175" cy="14630400"/>
  <p:notesSz cx="7772400" cy="10058400"/>
  <p:defaultTextStyle>
    <a:defPPr>
      <a:defRPr lang="en-GB"/>
    </a:defPPr>
    <a:lvl1pPr algn="l" rtl="0" eaLnBrk="0" fontAlgn="base" hangingPunct="0">
      <a:spcBef>
        <a:spcPct val="0"/>
      </a:spcBef>
      <a:spcAft>
        <a:spcPct val="0"/>
      </a:spcAft>
      <a:defRPr sz="4800" kern="1200">
        <a:solidFill>
          <a:schemeClr val="bg1"/>
        </a:solidFill>
        <a:latin typeface="Times New Roman" pitchFamily="16" charset="0"/>
        <a:ea typeface="+mn-ea"/>
        <a:cs typeface="+mn-cs"/>
      </a:defRPr>
    </a:lvl1pPr>
    <a:lvl2pPr marL="914446" algn="l" rtl="0" eaLnBrk="0" fontAlgn="base" hangingPunct="0">
      <a:spcBef>
        <a:spcPct val="0"/>
      </a:spcBef>
      <a:spcAft>
        <a:spcPct val="0"/>
      </a:spcAft>
      <a:defRPr sz="4800" kern="1200">
        <a:solidFill>
          <a:schemeClr val="bg1"/>
        </a:solidFill>
        <a:latin typeface="Times New Roman" pitchFamily="16" charset="0"/>
        <a:ea typeface="+mn-ea"/>
        <a:cs typeface="+mn-cs"/>
      </a:defRPr>
    </a:lvl2pPr>
    <a:lvl3pPr marL="1828891" algn="l" rtl="0" eaLnBrk="0" fontAlgn="base" hangingPunct="0">
      <a:spcBef>
        <a:spcPct val="0"/>
      </a:spcBef>
      <a:spcAft>
        <a:spcPct val="0"/>
      </a:spcAft>
      <a:defRPr sz="4800" kern="1200">
        <a:solidFill>
          <a:schemeClr val="bg1"/>
        </a:solidFill>
        <a:latin typeface="Times New Roman" pitchFamily="16" charset="0"/>
        <a:ea typeface="+mn-ea"/>
        <a:cs typeface="+mn-cs"/>
      </a:defRPr>
    </a:lvl3pPr>
    <a:lvl4pPr marL="2743337" algn="l" rtl="0" eaLnBrk="0" fontAlgn="base" hangingPunct="0">
      <a:spcBef>
        <a:spcPct val="0"/>
      </a:spcBef>
      <a:spcAft>
        <a:spcPct val="0"/>
      </a:spcAft>
      <a:defRPr sz="4800" kern="1200">
        <a:solidFill>
          <a:schemeClr val="bg1"/>
        </a:solidFill>
        <a:latin typeface="Times New Roman" pitchFamily="16" charset="0"/>
        <a:ea typeface="+mn-ea"/>
        <a:cs typeface="+mn-cs"/>
      </a:defRPr>
    </a:lvl4pPr>
    <a:lvl5pPr marL="3657783" algn="l" rtl="0" eaLnBrk="0" fontAlgn="base" hangingPunct="0">
      <a:spcBef>
        <a:spcPct val="0"/>
      </a:spcBef>
      <a:spcAft>
        <a:spcPct val="0"/>
      </a:spcAft>
      <a:defRPr sz="4800" kern="1200">
        <a:solidFill>
          <a:schemeClr val="bg1"/>
        </a:solidFill>
        <a:latin typeface="Times New Roman" pitchFamily="16" charset="0"/>
        <a:ea typeface="+mn-ea"/>
        <a:cs typeface="+mn-cs"/>
      </a:defRPr>
    </a:lvl5pPr>
    <a:lvl6pPr marL="4572229" algn="l" defTabSz="1828891" rtl="0" eaLnBrk="1" latinLnBrk="0" hangingPunct="1">
      <a:defRPr sz="4800" kern="1200">
        <a:solidFill>
          <a:schemeClr val="bg1"/>
        </a:solidFill>
        <a:latin typeface="Times New Roman" pitchFamily="16" charset="0"/>
        <a:ea typeface="+mn-ea"/>
        <a:cs typeface="+mn-cs"/>
      </a:defRPr>
    </a:lvl6pPr>
    <a:lvl7pPr marL="5486674" algn="l" defTabSz="1828891" rtl="0" eaLnBrk="1" latinLnBrk="0" hangingPunct="1">
      <a:defRPr sz="4800" kern="1200">
        <a:solidFill>
          <a:schemeClr val="bg1"/>
        </a:solidFill>
        <a:latin typeface="Times New Roman" pitchFamily="16" charset="0"/>
        <a:ea typeface="+mn-ea"/>
        <a:cs typeface="+mn-cs"/>
      </a:defRPr>
    </a:lvl7pPr>
    <a:lvl8pPr marL="6401120" algn="l" defTabSz="1828891" rtl="0" eaLnBrk="1" latinLnBrk="0" hangingPunct="1">
      <a:defRPr sz="4800" kern="1200">
        <a:solidFill>
          <a:schemeClr val="bg1"/>
        </a:solidFill>
        <a:latin typeface="Times New Roman" pitchFamily="16" charset="0"/>
        <a:ea typeface="+mn-ea"/>
        <a:cs typeface="+mn-cs"/>
      </a:defRPr>
    </a:lvl8pPr>
    <a:lvl9pPr marL="7315566" algn="l" defTabSz="1828891" rtl="0" eaLnBrk="1" latinLnBrk="0" hangingPunct="1">
      <a:defRPr sz="4800" kern="1200">
        <a:solidFill>
          <a:schemeClr val="bg1"/>
        </a:solidFill>
        <a:latin typeface="Times New Roman" pitchFamily="16" charset="0"/>
        <a:ea typeface="+mn-ea"/>
        <a:cs typeface="+mn-cs"/>
      </a:defRPr>
    </a:lvl9pPr>
  </p:defaultTextStyle>
  <p:extLst>
    <p:ext uri="{EFAFB233-063F-42B5-8137-9DF3F51BA10A}">
      <p15:sldGuideLst xmlns:p15="http://schemas.microsoft.com/office/powerpoint/2012/main">
        <p15:guide id="1" orient="horz" pos="4608" userDrawn="1">
          <p15:clr>
            <a:srgbClr val="A4A3A4"/>
          </p15:clr>
        </p15:guide>
        <p15:guide id="2" pos="7681"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5314" autoAdjust="0"/>
  </p:normalViewPr>
  <p:slideViewPr>
    <p:cSldViewPr>
      <p:cViewPr varScale="1">
        <p:scale>
          <a:sx n="41" d="100"/>
          <a:sy n="41" d="100"/>
        </p:scale>
        <p:origin x="720" y="67"/>
      </p:cViewPr>
      <p:guideLst>
        <p:guide orient="horz" pos="4608"/>
        <p:guide pos="7681"/>
      </p:guideLst>
    </p:cSldViewPr>
  </p:slideViewPr>
  <p:outlineViewPr>
    <p:cViewPr varScale="1">
      <p:scale>
        <a:sx n="170" d="200"/>
        <a:sy n="170" d="200"/>
      </p:scale>
      <p:origin x="0" y="0"/>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7772400" cy="10058400"/>
          </a:xfrm>
          <a:prstGeom prst="roundRect">
            <a:avLst>
              <a:gd name="adj" fmla="val 19"/>
            </a:avLst>
          </a:prstGeom>
          <a:solidFill>
            <a:srgbClr val="FFFFFF"/>
          </a:solidFill>
          <a:ln>
            <a:noFill/>
          </a:ln>
          <a:extLst>
            <a:ext uri="{91240B29-F687-4F45-9708-019B960494DF}">
              <a14:hiddenLine xmlns:a14="http://schemas.microsoft.com/office/drawing/2010/main" w="9360">
                <a:solidFill>
                  <a:srgbClr val="000000"/>
                </a:solidFill>
                <a:round/>
                <a:headEnd/>
                <a:tailEnd/>
              </a14:hiddenLine>
            </a:ext>
          </a:extLst>
        </p:spPr>
        <p:txBody>
          <a:bodyPr wrap="none" anchor="ctr"/>
          <a:lstStyle/>
          <a:p>
            <a:endParaRPr lang="en-US"/>
          </a:p>
        </p:txBody>
      </p:sp>
      <p:sp>
        <p:nvSpPr>
          <p:cNvPr id="2050" name="Rectangle 2"/>
          <p:cNvSpPr>
            <a:spLocks noGrp="1" noRot="1" noChangeAspect="1" noChangeArrowheads="1" noTextEdit="1"/>
          </p:cNvSpPr>
          <p:nvPr>
            <p:ph type="sldImg"/>
          </p:nvPr>
        </p:nvSpPr>
        <p:spPr bwMode="auto">
          <a:xfrm>
            <a:off x="1011238" y="1006475"/>
            <a:ext cx="5748337" cy="344805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1" name="Rectangle 3"/>
          <p:cNvSpPr txBox="1">
            <a:spLocks noGrp="1" noChangeArrowheads="1"/>
          </p:cNvSpPr>
          <p:nvPr>
            <p:ph type="body" idx="1"/>
          </p:nvPr>
        </p:nvSpPr>
        <p:spPr bwMode="auto">
          <a:xfrm>
            <a:off x="1185863" y="4787900"/>
            <a:ext cx="5407025" cy="382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endParaRPr lang="en-US"/>
          </a:p>
        </p:txBody>
      </p:sp>
    </p:spTree>
    <p:extLst>
      <p:ext uri="{BB962C8B-B14F-4D97-AF65-F5344CB8AC3E}">
        <p14:creationId xmlns:p14="http://schemas.microsoft.com/office/powerpoint/2010/main" val="2544658524"/>
      </p:ext>
    </p:extLst>
  </p:cSld>
  <p:clrMap bg1="lt1" tx1="dk1" bg2="lt2" tx2="dk2" accent1="accent1" accent2="accent2" accent3="accent3" accent4="accent4" accent5="accent5" accent6="accent6" hlink="hlink" folHlink="folHlink"/>
  <p:notesStyle>
    <a:lvl1pPr algn="l" defTabSz="914446" rtl="0" eaLnBrk="0" fontAlgn="base" hangingPunct="0">
      <a:spcBef>
        <a:spcPct val="30000"/>
      </a:spcBef>
      <a:spcAft>
        <a:spcPct val="0"/>
      </a:spcAft>
      <a:buClr>
        <a:srgbClr val="000000"/>
      </a:buClr>
      <a:buSzPct val="100000"/>
      <a:buFont typeface="Times New Roman" pitchFamily="16" charset="0"/>
      <a:defRPr sz="2400" kern="1200">
        <a:solidFill>
          <a:srgbClr val="000000"/>
        </a:solidFill>
        <a:latin typeface="Times New Roman" pitchFamily="16" charset="0"/>
        <a:ea typeface="+mn-ea"/>
        <a:cs typeface="+mn-cs"/>
      </a:defRPr>
    </a:lvl1pPr>
    <a:lvl2pPr marL="1485974" indent="-571529" algn="l" defTabSz="914446" rtl="0" eaLnBrk="0" fontAlgn="base" hangingPunct="0">
      <a:spcBef>
        <a:spcPct val="30000"/>
      </a:spcBef>
      <a:spcAft>
        <a:spcPct val="0"/>
      </a:spcAft>
      <a:buClr>
        <a:srgbClr val="000000"/>
      </a:buClr>
      <a:buSzPct val="100000"/>
      <a:buFont typeface="Times New Roman" pitchFamily="16" charset="0"/>
      <a:defRPr sz="2400" kern="1200">
        <a:solidFill>
          <a:srgbClr val="000000"/>
        </a:solidFill>
        <a:latin typeface="Times New Roman" pitchFamily="16" charset="0"/>
        <a:ea typeface="+mn-ea"/>
        <a:cs typeface="+mn-cs"/>
      </a:defRPr>
    </a:lvl2pPr>
    <a:lvl3pPr marL="2286114" indent="-457223" algn="l" defTabSz="914446" rtl="0" eaLnBrk="0" fontAlgn="base" hangingPunct="0">
      <a:spcBef>
        <a:spcPct val="30000"/>
      </a:spcBef>
      <a:spcAft>
        <a:spcPct val="0"/>
      </a:spcAft>
      <a:buClr>
        <a:srgbClr val="000000"/>
      </a:buClr>
      <a:buSzPct val="100000"/>
      <a:buFont typeface="Times New Roman" pitchFamily="16" charset="0"/>
      <a:defRPr sz="2400" kern="1200">
        <a:solidFill>
          <a:srgbClr val="000000"/>
        </a:solidFill>
        <a:latin typeface="Times New Roman" pitchFamily="16" charset="0"/>
        <a:ea typeface="+mn-ea"/>
        <a:cs typeface="+mn-cs"/>
      </a:defRPr>
    </a:lvl3pPr>
    <a:lvl4pPr marL="3200560" indent="-457223" algn="l" defTabSz="914446" rtl="0" eaLnBrk="0" fontAlgn="base" hangingPunct="0">
      <a:spcBef>
        <a:spcPct val="30000"/>
      </a:spcBef>
      <a:spcAft>
        <a:spcPct val="0"/>
      </a:spcAft>
      <a:buClr>
        <a:srgbClr val="000000"/>
      </a:buClr>
      <a:buSzPct val="100000"/>
      <a:buFont typeface="Times New Roman" pitchFamily="16" charset="0"/>
      <a:defRPr sz="2400" kern="1200">
        <a:solidFill>
          <a:srgbClr val="000000"/>
        </a:solidFill>
        <a:latin typeface="Times New Roman" pitchFamily="16" charset="0"/>
        <a:ea typeface="+mn-ea"/>
        <a:cs typeface="+mn-cs"/>
      </a:defRPr>
    </a:lvl4pPr>
    <a:lvl5pPr marL="4115006" indent="-457223" algn="l" defTabSz="914446" rtl="0" eaLnBrk="0" fontAlgn="base" hangingPunct="0">
      <a:spcBef>
        <a:spcPct val="30000"/>
      </a:spcBef>
      <a:spcAft>
        <a:spcPct val="0"/>
      </a:spcAft>
      <a:buClr>
        <a:srgbClr val="000000"/>
      </a:buClr>
      <a:buSzPct val="100000"/>
      <a:buFont typeface="Times New Roman" pitchFamily="16" charset="0"/>
      <a:defRPr sz="2400" kern="1200">
        <a:solidFill>
          <a:srgbClr val="000000"/>
        </a:solidFill>
        <a:latin typeface="Times New Roman" pitchFamily="16" charset="0"/>
        <a:ea typeface="+mn-ea"/>
        <a:cs typeface="+mn-cs"/>
      </a:defRPr>
    </a:lvl5pPr>
    <a:lvl6pPr marL="4572229" algn="l" defTabSz="1828891" rtl="0" eaLnBrk="1" latinLnBrk="0" hangingPunct="1">
      <a:defRPr sz="2400" kern="1200">
        <a:solidFill>
          <a:schemeClr val="tx1"/>
        </a:solidFill>
        <a:latin typeface="+mn-lt"/>
        <a:ea typeface="+mn-ea"/>
        <a:cs typeface="+mn-cs"/>
      </a:defRPr>
    </a:lvl6pPr>
    <a:lvl7pPr marL="5486674" algn="l" defTabSz="1828891" rtl="0" eaLnBrk="1" latinLnBrk="0" hangingPunct="1">
      <a:defRPr sz="2400" kern="1200">
        <a:solidFill>
          <a:schemeClr val="tx1"/>
        </a:solidFill>
        <a:latin typeface="+mn-lt"/>
        <a:ea typeface="+mn-ea"/>
        <a:cs typeface="+mn-cs"/>
      </a:defRPr>
    </a:lvl7pPr>
    <a:lvl8pPr marL="6401120" algn="l" defTabSz="1828891" rtl="0" eaLnBrk="1" latinLnBrk="0" hangingPunct="1">
      <a:defRPr sz="2400" kern="1200">
        <a:solidFill>
          <a:schemeClr val="tx1"/>
        </a:solidFill>
        <a:latin typeface="+mn-lt"/>
        <a:ea typeface="+mn-ea"/>
        <a:cs typeface="+mn-cs"/>
      </a:defRPr>
    </a:lvl8pPr>
    <a:lvl9pPr marL="7315566" algn="l" defTabSz="1828891" rtl="0" eaLnBrk="1" latinLnBrk="0" hangingPunct="1">
      <a:defRPr sz="2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baidu.com/link?url=0oyavW0i29_jjwrtwlfVM_InW6Cfu1y1gGdPyMhC7HeaOUg2zYcjmHkFoIzYZTqLLAhb49en8u2iMQrtMVkruK&amp;wd=&amp;eqid=8686a8d7000c393f00000005622771c8"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大家晚上好，今天跟大家一起分享的是两药对比三药联合在直肠癌新辅助治疗中的应用。</a:t>
            </a:r>
          </a:p>
        </p:txBody>
      </p:sp>
    </p:spTree>
    <p:extLst>
      <p:ext uri="{BB962C8B-B14F-4D97-AF65-F5344CB8AC3E}">
        <p14:creationId xmlns:p14="http://schemas.microsoft.com/office/powerpoint/2010/main" val="28604703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b="0" i="0" dirty="0">
                <a:solidFill>
                  <a:srgbClr val="000000"/>
                </a:solidFill>
                <a:effectLst/>
                <a:latin typeface="PingFangSC-Regular"/>
              </a:rPr>
              <a:t>所以，就像我说的，这已经是很久以前的事了。因此，我们采取了很多策略来尝试改进这一点。但事实上，我列举了其中的几个，以强调这些都是非常令人失望的失败的尝试。</a:t>
            </a:r>
            <a:endParaRPr lang="zh-CN" altLang="en-US" dirty="0"/>
          </a:p>
        </p:txBody>
      </p:sp>
    </p:spTree>
    <p:extLst>
      <p:ext uri="{BB962C8B-B14F-4D97-AF65-F5344CB8AC3E}">
        <p14:creationId xmlns:p14="http://schemas.microsoft.com/office/powerpoint/2010/main" val="7055810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b="0" i="0" dirty="0">
                <a:solidFill>
                  <a:srgbClr val="000000"/>
                </a:solidFill>
                <a:effectLst/>
                <a:latin typeface="PingFangSC-Regular"/>
              </a:rPr>
              <a:t>这就把我们带到了</a:t>
            </a:r>
            <a:r>
              <a:rPr lang="en-US" altLang="zh-CN" b="0" i="0" dirty="0" err="1">
                <a:solidFill>
                  <a:srgbClr val="000000"/>
                </a:solidFill>
                <a:effectLst/>
                <a:latin typeface="PingFangSC-Regular"/>
              </a:rPr>
              <a:t>Unicancer-Prodige</a:t>
            </a:r>
            <a:r>
              <a:rPr lang="en-US" altLang="zh-CN" b="0" i="0" dirty="0">
                <a:solidFill>
                  <a:srgbClr val="000000"/>
                </a:solidFill>
                <a:effectLst/>
                <a:latin typeface="PingFangSC-Regular"/>
              </a:rPr>
              <a:t> 23</a:t>
            </a:r>
            <a:r>
              <a:rPr lang="zh-CN" altLang="en-US" b="0" i="0" dirty="0">
                <a:solidFill>
                  <a:srgbClr val="000000"/>
                </a:solidFill>
                <a:effectLst/>
                <a:latin typeface="PingFangSC-Regular"/>
              </a:rPr>
              <a:t>试验，这确实是我们在新辅助方案中进行三药化疗的最好证据。这也是我们唯一拥有的一级证据，也是我不得不谈到的一项研究。</a:t>
            </a:r>
            <a:endParaRPr lang="en-US" altLang="zh-CN" b="0" i="0" dirty="0">
              <a:solidFill>
                <a:srgbClr val="000000"/>
              </a:solidFill>
              <a:effectLst/>
              <a:latin typeface="PingFangSC-Regular"/>
            </a:endParaRPr>
          </a:p>
          <a:p>
            <a:r>
              <a:rPr lang="en-US" altLang="zh-CN" b="0" i="0" dirty="0">
                <a:solidFill>
                  <a:srgbClr val="000000"/>
                </a:solidFill>
                <a:effectLst/>
                <a:latin typeface="Microsoft Yahei" panose="020B0503020204020204" pitchFamily="34" charset="-122"/>
                <a:ea typeface="Microsoft Yahei" panose="020B0503020204020204" pitchFamily="34" charset="-122"/>
              </a:rPr>
              <a:t>UNICANCER-PRODIGE 23</a:t>
            </a:r>
            <a:r>
              <a:rPr lang="zh-CN" altLang="en-US" b="0" i="0" dirty="0">
                <a:solidFill>
                  <a:srgbClr val="000000"/>
                </a:solidFill>
                <a:effectLst/>
                <a:latin typeface="Microsoft Yahei" panose="020B0503020204020204" pitchFamily="34" charset="-122"/>
                <a:ea typeface="Microsoft Yahei" panose="020B0503020204020204" pitchFamily="34" charset="-122"/>
              </a:rPr>
              <a:t>是一项法国开展的比较局部晚期直肠癌（</a:t>
            </a:r>
            <a:r>
              <a:rPr lang="en-US" altLang="zh-CN" b="0" i="0" dirty="0">
                <a:solidFill>
                  <a:srgbClr val="000000"/>
                </a:solidFill>
                <a:effectLst/>
                <a:latin typeface="Microsoft Yahei" panose="020B0503020204020204" pitchFamily="34" charset="-122"/>
                <a:ea typeface="Microsoft Yahei" panose="020B0503020204020204" pitchFamily="34" charset="-122"/>
              </a:rPr>
              <a:t>cT3-4M0</a:t>
            </a:r>
            <a:r>
              <a:rPr lang="zh-CN" altLang="en-US" b="0" i="0" dirty="0">
                <a:solidFill>
                  <a:srgbClr val="000000"/>
                </a:solidFill>
                <a:effectLst/>
                <a:latin typeface="Microsoft Yahei" panose="020B0503020204020204" pitchFamily="34" charset="-122"/>
                <a:ea typeface="Microsoft Yahei" panose="020B0503020204020204" pitchFamily="34" charset="-122"/>
              </a:rPr>
              <a:t>）新辅助治疗与标准治疗的开放标签、随机、多中心</a:t>
            </a:r>
            <a:r>
              <a:rPr lang="en-US" altLang="zh-CN" b="0" i="0" dirty="0">
                <a:solidFill>
                  <a:srgbClr val="000000"/>
                </a:solidFill>
                <a:effectLst/>
                <a:latin typeface="Microsoft Yahei" panose="020B0503020204020204" pitchFamily="34" charset="-122"/>
                <a:ea typeface="Microsoft Yahei" panose="020B0503020204020204" pitchFamily="34" charset="-122"/>
              </a:rPr>
              <a:t>3</a:t>
            </a:r>
            <a:r>
              <a:rPr lang="zh-CN" altLang="en-US" b="0" i="0" dirty="0">
                <a:solidFill>
                  <a:srgbClr val="000000"/>
                </a:solidFill>
                <a:effectLst/>
                <a:latin typeface="Microsoft Yahei" panose="020B0503020204020204" pitchFamily="34" charset="-122"/>
                <a:ea typeface="Microsoft Yahei" panose="020B0503020204020204" pitchFamily="34" charset="-122"/>
              </a:rPr>
              <a:t>期试验</a:t>
            </a:r>
            <a:r>
              <a:rPr lang="en-US" altLang="zh-CN" b="0" i="0" dirty="0">
                <a:solidFill>
                  <a:srgbClr val="000000"/>
                </a:solidFill>
                <a:effectLst/>
                <a:latin typeface="Microsoft Yahei" panose="020B0503020204020204" pitchFamily="34" charset="-122"/>
                <a:ea typeface="Microsoft Yahei" panose="020B0503020204020204" pitchFamily="34" charset="-122"/>
              </a:rPr>
              <a:t>[19]</a:t>
            </a:r>
            <a:r>
              <a:rPr lang="zh-CN" altLang="en-US" b="0" i="0" dirty="0">
                <a:solidFill>
                  <a:srgbClr val="000000"/>
                </a:solidFill>
                <a:effectLst/>
                <a:latin typeface="Microsoft Yahei" panose="020B0503020204020204" pitchFamily="34" charset="-122"/>
                <a:ea typeface="Microsoft Yahei" panose="020B0503020204020204" pitchFamily="34" charset="-122"/>
              </a:rPr>
              <a:t>，新辅助治疗组包括</a:t>
            </a:r>
            <a:r>
              <a:rPr lang="en-US" altLang="zh-CN" b="0" i="0" dirty="0">
                <a:solidFill>
                  <a:srgbClr val="000000"/>
                </a:solidFill>
                <a:effectLst/>
                <a:latin typeface="Microsoft Yahei" panose="020B0503020204020204" pitchFamily="34" charset="-122"/>
                <a:ea typeface="Microsoft Yahei" panose="020B0503020204020204" pitchFamily="34" charset="-122"/>
              </a:rPr>
              <a:t>6</a:t>
            </a:r>
            <a:r>
              <a:rPr lang="zh-CN" altLang="en-US" b="0" i="0" dirty="0">
                <a:solidFill>
                  <a:srgbClr val="000000"/>
                </a:solidFill>
                <a:effectLst/>
                <a:latin typeface="Microsoft Yahei" panose="020B0503020204020204" pitchFamily="34" charset="-122"/>
                <a:ea typeface="Microsoft Yahei" panose="020B0503020204020204" pitchFamily="34" charset="-122"/>
              </a:rPr>
              <a:t>个周期</a:t>
            </a:r>
            <a:r>
              <a:rPr lang="en-US" altLang="zh-CN" b="0" i="0" dirty="0">
                <a:solidFill>
                  <a:srgbClr val="000000"/>
                </a:solidFill>
                <a:effectLst/>
                <a:latin typeface="Microsoft Yahei" panose="020B0503020204020204" pitchFamily="34" charset="-122"/>
                <a:ea typeface="Microsoft Yahei" panose="020B0503020204020204" pitchFamily="34" charset="-122"/>
              </a:rPr>
              <a:t>FOLFIRINOX</a:t>
            </a:r>
            <a:r>
              <a:rPr lang="zh-CN" altLang="en-US" b="0" i="0" dirty="0">
                <a:solidFill>
                  <a:srgbClr val="000000"/>
                </a:solidFill>
                <a:effectLst/>
                <a:latin typeface="Microsoft Yahei" panose="020B0503020204020204" pitchFamily="34" charset="-122"/>
                <a:ea typeface="Microsoft Yahei" panose="020B0503020204020204" pitchFamily="34" charset="-122"/>
              </a:rPr>
              <a:t>，以及之后的卡培他滨</a:t>
            </a:r>
            <a:r>
              <a:rPr lang="en-US" altLang="zh-CN" b="0" i="0" dirty="0">
                <a:solidFill>
                  <a:srgbClr val="000000"/>
                </a:solidFill>
                <a:effectLst/>
                <a:latin typeface="Microsoft Yahei" panose="020B0503020204020204" pitchFamily="34" charset="-122"/>
                <a:ea typeface="Microsoft Yahei" panose="020B0503020204020204" pitchFamily="34" charset="-122"/>
              </a:rPr>
              <a:t>/</a:t>
            </a:r>
            <a:r>
              <a:rPr lang="zh-CN" altLang="en-US" b="0" i="0" dirty="0">
                <a:solidFill>
                  <a:srgbClr val="000000"/>
                </a:solidFill>
                <a:effectLst/>
                <a:latin typeface="Microsoft Yahei" panose="020B0503020204020204" pitchFamily="34" charset="-122"/>
                <a:ea typeface="Microsoft Yahei" panose="020B0503020204020204" pitchFamily="34" charset="-122"/>
              </a:rPr>
              <a:t>放疗、手术和</a:t>
            </a:r>
            <a:r>
              <a:rPr lang="en-US" altLang="zh-CN" b="0" i="0" dirty="0">
                <a:solidFill>
                  <a:srgbClr val="000000"/>
                </a:solidFill>
                <a:effectLst/>
                <a:latin typeface="Microsoft Yahei" panose="020B0503020204020204" pitchFamily="34" charset="-122"/>
                <a:ea typeface="Microsoft Yahei" panose="020B0503020204020204" pitchFamily="34" charset="-122"/>
              </a:rPr>
              <a:t>3</a:t>
            </a:r>
            <a:r>
              <a:rPr lang="zh-CN" altLang="en-US" b="0" i="0" dirty="0">
                <a:solidFill>
                  <a:srgbClr val="000000"/>
                </a:solidFill>
                <a:effectLst/>
                <a:latin typeface="Microsoft Yahei" panose="020B0503020204020204" pitchFamily="34" charset="-122"/>
                <a:ea typeface="Microsoft Yahei" panose="020B0503020204020204" pitchFamily="34" charset="-122"/>
              </a:rPr>
              <a:t>个月改良的</a:t>
            </a:r>
            <a:r>
              <a:rPr lang="en-US" altLang="zh-CN" b="0" i="0" dirty="0">
                <a:solidFill>
                  <a:srgbClr val="000000"/>
                </a:solidFill>
                <a:effectLst/>
                <a:latin typeface="Microsoft Yahei" panose="020B0503020204020204" pitchFamily="34" charset="-122"/>
                <a:ea typeface="Microsoft Yahei" panose="020B0503020204020204" pitchFamily="34" charset="-122"/>
              </a:rPr>
              <a:t>FOLFOX6</a:t>
            </a:r>
            <a:r>
              <a:rPr lang="zh-CN" altLang="en-US" b="0" i="0" dirty="0">
                <a:solidFill>
                  <a:srgbClr val="000000"/>
                </a:solidFill>
                <a:effectLst/>
                <a:latin typeface="Microsoft Yahei" panose="020B0503020204020204" pitchFamily="34" charset="-122"/>
                <a:ea typeface="Microsoft Yahei" panose="020B0503020204020204" pitchFamily="34" charset="-122"/>
              </a:rPr>
              <a:t>或卡培他滨辅助治疗；标准治疗包括术前卡培他滨</a:t>
            </a:r>
            <a:r>
              <a:rPr lang="en-US" altLang="zh-CN" b="0" i="0" dirty="0">
                <a:solidFill>
                  <a:srgbClr val="000000"/>
                </a:solidFill>
                <a:effectLst/>
                <a:latin typeface="Microsoft Yahei" panose="020B0503020204020204" pitchFamily="34" charset="-122"/>
                <a:ea typeface="Microsoft Yahei" panose="020B0503020204020204" pitchFamily="34" charset="-122"/>
              </a:rPr>
              <a:t>/</a:t>
            </a:r>
            <a:r>
              <a:rPr lang="zh-CN" altLang="en-US" b="0" i="0" dirty="0">
                <a:solidFill>
                  <a:srgbClr val="000000"/>
                </a:solidFill>
                <a:effectLst/>
                <a:latin typeface="Microsoft Yahei" panose="020B0503020204020204" pitchFamily="34" charset="-122"/>
                <a:ea typeface="Microsoft Yahei" panose="020B0503020204020204" pitchFamily="34" charset="-122"/>
              </a:rPr>
              <a:t>放疗、手术和</a:t>
            </a:r>
            <a:r>
              <a:rPr lang="en-US" altLang="zh-CN" b="0" i="0" dirty="0">
                <a:solidFill>
                  <a:srgbClr val="000000"/>
                </a:solidFill>
                <a:effectLst/>
                <a:latin typeface="Microsoft Yahei" panose="020B0503020204020204" pitchFamily="34" charset="-122"/>
                <a:ea typeface="Microsoft Yahei" panose="020B0503020204020204" pitchFamily="34" charset="-122"/>
              </a:rPr>
              <a:t>6</a:t>
            </a:r>
            <a:r>
              <a:rPr lang="zh-CN" altLang="en-US" b="0" i="0" dirty="0">
                <a:solidFill>
                  <a:srgbClr val="000000"/>
                </a:solidFill>
                <a:effectLst/>
                <a:latin typeface="Microsoft Yahei" panose="020B0503020204020204" pitchFamily="34" charset="-122"/>
                <a:ea typeface="Microsoft Yahei" panose="020B0503020204020204" pitchFamily="34" charset="-122"/>
              </a:rPr>
              <a:t>个月辅助化疗（</a:t>
            </a:r>
            <a:r>
              <a:rPr lang="en-US" altLang="zh-CN" b="0" i="0" dirty="0">
                <a:solidFill>
                  <a:srgbClr val="000000"/>
                </a:solidFill>
                <a:effectLst/>
                <a:latin typeface="Microsoft Yahei" panose="020B0503020204020204" pitchFamily="34" charset="-122"/>
                <a:ea typeface="Microsoft Yahei" panose="020B0503020204020204" pitchFamily="34" charset="-122"/>
              </a:rPr>
              <a:t>FOLFOX</a:t>
            </a:r>
            <a:r>
              <a:rPr lang="zh-CN" altLang="en-US" b="0" i="0" dirty="0">
                <a:solidFill>
                  <a:srgbClr val="000000"/>
                </a:solidFill>
                <a:effectLst/>
                <a:latin typeface="Microsoft Yahei" panose="020B0503020204020204" pitchFamily="34" charset="-122"/>
                <a:ea typeface="Microsoft Yahei" panose="020B0503020204020204" pitchFamily="34" charset="-122"/>
              </a:rPr>
              <a:t>或卡培他滨）。</a:t>
            </a:r>
            <a:endParaRPr lang="en-US" altLang="zh-CN" b="0" i="0" dirty="0">
              <a:solidFill>
                <a:srgbClr val="000000"/>
              </a:solidFill>
              <a:effectLst/>
              <a:latin typeface="PingFangSC-Regular"/>
              <a:ea typeface="Microsoft Yahei" panose="020B0503020204020204" pitchFamily="34" charset="-122"/>
            </a:endParaRPr>
          </a:p>
          <a:p>
            <a:r>
              <a:rPr lang="zh-CN" altLang="en-US" dirty="0"/>
              <a:t>该研究的主要终点是</a:t>
            </a:r>
            <a:r>
              <a:rPr lang="en-US" altLang="zh-CN" dirty="0"/>
              <a:t>DFS</a:t>
            </a:r>
            <a:r>
              <a:rPr lang="zh-CN" altLang="en-US" dirty="0"/>
              <a:t>。</a:t>
            </a:r>
          </a:p>
        </p:txBody>
      </p:sp>
    </p:spTree>
    <p:extLst>
      <p:ext uri="{BB962C8B-B14F-4D97-AF65-F5344CB8AC3E}">
        <p14:creationId xmlns:p14="http://schemas.microsoft.com/office/powerpoint/2010/main" val="5807130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这里有几个关键特征表明与 </a:t>
            </a:r>
            <a:r>
              <a:rPr lang="en-US" altLang="zh-CN" dirty="0"/>
              <a:t>RAPIDO </a:t>
            </a:r>
            <a:r>
              <a:rPr lang="zh-CN" altLang="en-US" dirty="0"/>
              <a:t>研究相比，该研究更多的是中等风险的研究人群。 </a:t>
            </a:r>
            <a:endParaRPr lang="en-US" altLang="zh-CN" dirty="0"/>
          </a:p>
          <a:p>
            <a:r>
              <a:rPr lang="zh-CN" altLang="en-US" dirty="0"/>
              <a:t>该研究约 </a:t>
            </a:r>
            <a:r>
              <a:rPr lang="en-US" altLang="zh-CN" dirty="0"/>
              <a:t>16% </a:t>
            </a:r>
            <a:r>
              <a:rPr lang="zh-CN" altLang="en-US" dirty="0"/>
              <a:t>到 </a:t>
            </a:r>
            <a:r>
              <a:rPr lang="en-US" altLang="zh-CN" dirty="0"/>
              <a:t>18%</a:t>
            </a:r>
            <a:r>
              <a:rPr lang="zh-CN" altLang="en-US" dirty="0"/>
              <a:t>患者</a:t>
            </a:r>
            <a:r>
              <a:rPr lang="en-US" altLang="zh-CN" dirty="0"/>
              <a:t> </a:t>
            </a:r>
            <a:r>
              <a:rPr lang="zh-CN" altLang="en-US" dirty="0"/>
              <a:t>为</a:t>
            </a:r>
            <a:r>
              <a:rPr lang="en-US" altLang="zh-CN" dirty="0"/>
              <a:t>T4 </a:t>
            </a:r>
            <a:r>
              <a:rPr lang="zh-CN" altLang="en-US" dirty="0"/>
              <a:t>，大约四分之一为 </a:t>
            </a:r>
            <a:r>
              <a:rPr lang="en-US" altLang="zh-CN" dirty="0"/>
              <a:t>N2 </a:t>
            </a:r>
            <a:r>
              <a:rPr lang="zh-CN" altLang="en-US" dirty="0"/>
              <a:t>，大约 </a:t>
            </a:r>
            <a:r>
              <a:rPr lang="en-US" altLang="zh-CN" dirty="0"/>
              <a:t>20% </a:t>
            </a:r>
            <a:r>
              <a:rPr lang="zh-CN" altLang="en-US" dirty="0"/>
              <a:t>的切缘小于</a:t>
            </a:r>
            <a:r>
              <a:rPr lang="en-US" altLang="zh-CN" dirty="0"/>
              <a:t>1mm</a:t>
            </a:r>
            <a:r>
              <a:rPr lang="zh-CN" altLang="en-US" dirty="0"/>
              <a:t>。</a:t>
            </a:r>
            <a:endParaRPr lang="en-US" altLang="zh-CN" dirty="0"/>
          </a:p>
          <a:p>
            <a:r>
              <a:rPr lang="zh-CN" altLang="en-US" dirty="0"/>
              <a:t>在右侧的治疗总结框中，您会看到大多数患者实际上完成了新辅助</a:t>
            </a:r>
            <a:r>
              <a:rPr lang="en-US" altLang="zh-CN" dirty="0"/>
              <a:t>FOLFIRINOX</a:t>
            </a:r>
            <a:r>
              <a:rPr lang="zh-CN" altLang="en-US" dirty="0"/>
              <a:t>方案化疗，并且放化疗完成率、切除率和辅助化疗开始率都相当不错。 但两组之间的差异并不大。</a:t>
            </a:r>
          </a:p>
        </p:txBody>
      </p:sp>
    </p:spTree>
    <p:extLst>
      <p:ext uri="{BB962C8B-B14F-4D97-AF65-F5344CB8AC3E}">
        <p14:creationId xmlns:p14="http://schemas.microsoft.com/office/powerpoint/2010/main" val="19088022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b="0" i="0" dirty="0">
                <a:solidFill>
                  <a:srgbClr val="000000"/>
                </a:solidFill>
                <a:effectLst/>
                <a:latin typeface="Microsoft Yahei" panose="020B0503020204020204" pitchFamily="34" charset="-122"/>
                <a:ea typeface="Microsoft Yahei" panose="020B0503020204020204" pitchFamily="34" charset="-122"/>
              </a:rPr>
              <a:t>在主要终点方面，新辅助治疗的</a:t>
            </a:r>
            <a:r>
              <a:rPr lang="en-US" altLang="zh-CN" b="0" i="0" dirty="0">
                <a:solidFill>
                  <a:srgbClr val="000000"/>
                </a:solidFill>
                <a:effectLst/>
                <a:latin typeface="Microsoft Yahei" panose="020B0503020204020204" pitchFamily="34" charset="-122"/>
                <a:ea typeface="Microsoft Yahei" panose="020B0503020204020204" pitchFamily="34" charset="-122"/>
              </a:rPr>
              <a:t>3</a:t>
            </a:r>
            <a:r>
              <a:rPr lang="zh-CN" altLang="en-US" b="0" i="0" dirty="0">
                <a:solidFill>
                  <a:srgbClr val="000000"/>
                </a:solidFill>
                <a:effectLst/>
                <a:latin typeface="Microsoft Yahei" panose="020B0503020204020204" pitchFamily="34" charset="-122"/>
                <a:ea typeface="Microsoft Yahei" panose="020B0503020204020204" pitchFamily="34" charset="-122"/>
              </a:rPr>
              <a:t>年无病生存率优于标准治疗（</a:t>
            </a:r>
            <a:r>
              <a:rPr lang="en-US" altLang="zh-CN" b="0" i="0" dirty="0">
                <a:solidFill>
                  <a:srgbClr val="000000"/>
                </a:solidFill>
                <a:effectLst/>
                <a:latin typeface="Microsoft Yahei" panose="020B0503020204020204" pitchFamily="34" charset="-122"/>
                <a:ea typeface="Microsoft Yahei" panose="020B0503020204020204" pitchFamily="34" charset="-122"/>
              </a:rPr>
              <a:t>76% vs. 69%</a:t>
            </a:r>
            <a:r>
              <a:rPr lang="zh-CN" altLang="en-US" b="0" i="0" dirty="0">
                <a:solidFill>
                  <a:srgbClr val="000000"/>
                </a:solidFill>
                <a:effectLst/>
                <a:latin typeface="Microsoft Yahei" panose="020B0503020204020204" pitchFamily="34" charset="-122"/>
                <a:ea typeface="Microsoft Yahei" panose="020B0503020204020204" pitchFamily="34" charset="-122"/>
              </a:rPr>
              <a:t>；</a:t>
            </a:r>
            <a:r>
              <a:rPr lang="en-US" altLang="zh-CN" b="0" i="0" dirty="0">
                <a:solidFill>
                  <a:srgbClr val="000000"/>
                </a:solidFill>
                <a:effectLst/>
                <a:latin typeface="Microsoft Yahei" panose="020B0503020204020204" pitchFamily="34" charset="-122"/>
                <a:ea typeface="Microsoft Yahei" panose="020B0503020204020204" pitchFamily="34" charset="-122"/>
              </a:rPr>
              <a:t>HR</a:t>
            </a:r>
            <a:r>
              <a:rPr lang="zh-CN" altLang="en-US" b="0" i="0" dirty="0">
                <a:solidFill>
                  <a:srgbClr val="000000"/>
                </a:solidFill>
                <a:effectLst/>
                <a:latin typeface="Microsoft Yahei" panose="020B0503020204020204" pitchFamily="34" charset="-122"/>
                <a:ea typeface="Microsoft Yahei" panose="020B0503020204020204" pitchFamily="34" charset="-122"/>
              </a:rPr>
              <a:t>，</a:t>
            </a:r>
            <a:r>
              <a:rPr lang="en-US" altLang="zh-CN" b="0" i="0" dirty="0">
                <a:solidFill>
                  <a:srgbClr val="000000"/>
                </a:solidFill>
                <a:effectLst/>
                <a:latin typeface="Microsoft Yahei" panose="020B0503020204020204" pitchFamily="34" charset="-122"/>
                <a:ea typeface="Microsoft Yahei" panose="020B0503020204020204" pitchFamily="34" charset="-122"/>
              </a:rPr>
              <a:t>0.69</a:t>
            </a:r>
            <a:r>
              <a:rPr lang="zh-CN" altLang="en-US" b="0" i="0" dirty="0">
                <a:solidFill>
                  <a:srgbClr val="000000"/>
                </a:solidFill>
                <a:effectLst/>
                <a:latin typeface="Microsoft Yahei" panose="020B0503020204020204" pitchFamily="34" charset="-122"/>
                <a:ea typeface="Microsoft Yahei" panose="020B0503020204020204" pitchFamily="34" charset="-122"/>
              </a:rPr>
              <a:t>；</a:t>
            </a:r>
            <a:r>
              <a:rPr lang="en-US" altLang="zh-CN" b="0" i="0" dirty="0">
                <a:solidFill>
                  <a:srgbClr val="000000"/>
                </a:solidFill>
                <a:effectLst/>
                <a:latin typeface="Microsoft Yahei" panose="020B0503020204020204" pitchFamily="34" charset="-122"/>
                <a:ea typeface="Microsoft Yahei" panose="020B0503020204020204" pitchFamily="34" charset="-122"/>
              </a:rPr>
              <a:t>P=0.034</a:t>
            </a:r>
            <a:r>
              <a:rPr lang="zh-CN" altLang="en-US" b="0" i="0" dirty="0">
                <a:solidFill>
                  <a:srgbClr val="000000"/>
                </a:solidFill>
                <a:effectLst/>
                <a:latin typeface="Microsoft Yahei" panose="020B0503020204020204" pitchFamily="34" charset="-122"/>
                <a:ea typeface="Microsoft Yahei" panose="020B0503020204020204" pitchFamily="34" charset="-122"/>
              </a:rPr>
              <a:t>），并且具有统计学意义上的显著危险比。</a:t>
            </a:r>
            <a:endParaRPr lang="zh-CN" altLang="en-US" dirty="0"/>
          </a:p>
        </p:txBody>
      </p:sp>
    </p:spTree>
    <p:extLst>
      <p:ext uri="{BB962C8B-B14F-4D97-AF65-F5344CB8AC3E}">
        <p14:creationId xmlns:p14="http://schemas.microsoft.com/office/powerpoint/2010/main" val="41135934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b="0" i="0" dirty="0">
                <a:solidFill>
                  <a:srgbClr val="000000"/>
                </a:solidFill>
                <a:effectLst/>
                <a:latin typeface="Microsoft Yahei" panose="020B0503020204020204" pitchFamily="34" charset="-122"/>
                <a:ea typeface="Microsoft Yahei" panose="020B0503020204020204" pitchFamily="34" charset="-122"/>
              </a:rPr>
              <a:t>两组的</a:t>
            </a:r>
            <a:r>
              <a:rPr lang="en-US" altLang="zh-CN" b="0" i="0" dirty="0">
                <a:solidFill>
                  <a:srgbClr val="000000"/>
                </a:solidFill>
                <a:effectLst/>
                <a:latin typeface="Microsoft Yahei" panose="020B0503020204020204" pitchFamily="34" charset="-122"/>
                <a:ea typeface="Microsoft Yahei" panose="020B0503020204020204" pitchFamily="34" charset="-122"/>
              </a:rPr>
              <a:t>3</a:t>
            </a:r>
            <a:r>
              <a:rPr lang="zh-CN" altLang="en-US" b="0" i="0" dirty="0">
                <a:solidFill>
                  <a:srgbClr val="000000"/>
                </a:solidFill>
                <a:effectLst/>
                <a:latin typeface="Microsoft Yahei" panose="020B0503020204020204" pitchFamily="34" charset="-122"/>
                <a:ea typeface="Microsoft Yahei" panose="020B0503020204020204" pitchFamily="34" charset="-122"/>
              </a:rPr>
              <a:t>年</a:t>
            </a:r>
            <a:r>
              <a:rPr lang="en-US" altLang="zh-CN" b="0" i="0" dirty="0">
                <a:solidFill>
                  <a:srgbClr val="000000"/>
                </a:solidFill>
                <a:effectLst/>
                <a:latin typeface="Microsoft Yahei" panose="020B0503020204020204" pitchFamily="34" charset="-122"/>
                <a:ea typeface="Microsoft Yahei" panose="020B0503020204020204" pitchFamily="34" charset="-122"/>
              </a:rPr>
              <a:t>OS</a:t>
            </a:r>
            <a:r>
              <a:rPr lang="zh-CN" altLang="en-US" b="0" i="0" dirty="0">
                <a:solidFill>
                  <a:srgbClr val="000000"/>
                </a:solidFill>
                <a:effectLst/>
                <a:latin typeface="Microsoft Yahei" panose="020B0503020204020204" pitchFamily="34" charset="-122"/>
                <a:ea typeface="Microsoft Yahei" panose="020B0503020204020204" pitchFamily="34" charset="-122"/>
              </a:rPr>
              <a:t>率相似。绝对差异仅为</a:t>
            </a:r>
            <a:r>
              <a:rPr lang="en-US" altLang="zh-CN" b="0" i="0" dirty="0">
                <a:solidFill>
                  <a:srgbClr val="000000"/>
                </a:solidFill>
                <a:effectLst/>
                <a:latin typeface="Microsoft Yahei" panose="020B0503020204020204" pitchFamily="34" charset="-122"/>
                <a:ea typeface="Microsoft Yahei" panose="020B0503020204020204" pitchFamily="34" charset="-122"/>
              </a:rPr>
              <a:t>3%</a:t>
            </a:r>
            <a:r>
              <a:rPr lang="zh-CN" altLang="en-US" b="0" i="0" dirty="0">
                <a:solidFill>
                  <a:srgbClr val="000000"/>
                </a:solidFill>
                <a:effectLst/>
                <a:latin typeface="Microsoft Yahei" panose="020B0503020204020204" pitchFamily="34" charset="-122"/>
                <a:ea typeface="Microsoft Yahei" panose="020B0503020204020204" pitchFamily="34" charset="-122"/>
              </a:rPr>
              <a:t>，</a:t>
            </a:r>
            <a:r>
              <a:rPr lang="en-US" altLang="zh-CN" b="0" i="0" dirty="0">
                <a:solidFill>
                  <a:srgbClr val="000000"/>
                </a:solidFill>
                <a:effectLst/>
                <a:latin typeface="Microsoft Yahei" panose="020B0503020204020204" pitchFamily="34" charset="-122"/>
                <a:ea typeface="Microsoft Yahei" panose="020B0503020204020204" pitchFamily="34" charset="-122"/>
              </a:rPr>
              <a:t>HR </a:t>
            </a:r>
            <a:r>
              <a:rPr lang="zh-CN" altLang="en-US" b="0" i="0" dirty="0">
                <a:solidFill>
                  <a:srgbClr val="000000"/>
                </a:solidFill>
                <a:effectLst/>
                <a:latin typeface="Microsoft Yahei" panose="020B0503020204020204" pitchFamily="34" charset="-122"/>
                <a:ea typeface="Microsoft Yahei" panose="020B0503020204020204" pitchFamily="34" charset="-122"/>
              </a:rPr>
              <a:t>为 </a:t>
            </a:r>
            <a:r>
              <a:rPr lang="en-US" altLang="zh-CN" b="0" i="0" dirty="0">
                <a:solidFill>
                  <a:srgbClr val="000000"/>
                </a:solidFill>
                <a:effectLst/>
                <a:latin typeface="Microsoft Yahei" panose="020B0503020204020204" pitchFamily="34" charset="-122"/>
                <a:ea typeface="Microsoft Yahei" panose="020B0503020204020204" pitchFamily="34" charset="-122"/>
              </a:rPr>
              <a:t>0.65</a:t>
            </a:r>
            <a:r>
              <a:rPr lang="zh-CN" altLang="en-US" b="0" i="0" dirty="0">
                <a:solidFill>
                  <a:srgbClr val="000000"/>
                </a:solidFill>
                <a:effectLst/>
                <a:latin typeface="Microsoft Yahei" panose="020B0503020204020204" pitchFamily="34" charset="-122"/>
                <a:ea typeface="Microsoft Yahei" panose="020B0503020204020204" pitchFamily="34" charset="-122"/>
              </a:rPr>
              <a:t>，</a:t>
            </a:r>
            <a:r>
              <a:rPr lang="en-US" altLang="zh-CN" b="0" i="0" dirty="0">
                <a:solidFill>
                  <a:srgbClr val="000000"/>
                </a:solidFill>
                <a:effectLst/>
                <a:latin typeface="Microsoft Yahei" panose="020B0503020204020204" pitchFamily="34" charset="-122"/>
                <a:ea typeface="Microsoft Yahei" panose="020B0503020204020204" pitchFamily="34" charset="-122"/>
              </a:rPr>
              <a:t>p</a:t>
            </a:r>
            <a:r>
              <a:rPr lang="zh-CN" altLang="en-US" b="0" i="0" dirty="0">
                <a:solidFill>
                  <a:srgbClr val="000000"/>
                </a:solidFill>
                <a:effectLst/>
                <a:latin typeface="Microsoft Yahei" panose="020B0503020204020204" pitchFamily="34" charset="-122"/>
                <a:ea typeface="Microsoft Yahei" panose="020B0503020204020204" pitchFamily="34" charset="-122"/>
              </a:rPr>
              <a:t>值为</a:t>
            </a:r>
            <a:r>
              <a:rPr lang="en-US" altLang="zh-CN" b="0" i="0" dirty="0">
                <a:solidFill>
                  <a:srgbClr val="000000"/>
                </a:solidFill>
                <a:effectLst/>
                <a:latin typeface="Microsoft Yahei" panose="020B0503020204020204" pitchFamily="34" charset="-122"/>
                <a:ea typeface="Microsoft Yahei" panose="020B0503020204020204" pitchFamily="34" charset="-122"/>
              </a:rPr>
              <a:t>0.07</a:t>
            </a:r>
            <a:r>
              <a:rPr lang="zh-CN" altLang="en-US" b="0" i="0" dirty="0">
                <a:solidFill>
                  <a:srgbClr val="000000"/>
                </a:solidFill>
                <a:effectLst/>
                <a:latin typeface="Microsoft Yahei" panose="020B0503020204020204" pitchFamily="34" charset="-122"/>
                <a:ea typeface="Microsoft Yahei" panose="020B0503020204020204" pitchFamily="34" charset="-122"/>
              </a:rPr>
              <a:t>。</a:t>
            </a:r>
            <a:endParaRPr lang="zh-CN" altLang="en-US" dirty="0"/>
          </a:p>
        </p:txBody>
      </p:sp>
    </p:spTree>
    <p:extLst>
      <p:ext uri="{BB962C8B-B14F-4D97-AF65-F5344CB8AC3E}">
        <p14:creationId xmlns:p14="http://schemas.microsoft.com/office/powerpoint/2010/main" val="23475280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b="0" i="0" dirty="0">
                <a:solidFill>
                  <a:srgbClr val="000000"/>
                </a:solidFill>
                <a:effectLst/>
                <a:latin typeface="PingFangSC-Regular"/>
              </a:rPr>
              <a:t>以下是这项研究的其他几个非常重要的试验结果。其中最重要的是</a:t>
            </a:r>
            <a:r>
              <a:rPr lang="en-US" altLang="zh-CN" b="0" i="0" dirty="0">
                <a:solidFill>
                  <a:srgbClr val="000000"/>
                </a:solidFill>
                <a:effectLst/>
                <a:latin typeface="PingFangSC-Regular"/>
              </a:rPr>
              <a:t>DFS</a:t>
            </a:r>
            <a:r>
              <a:rPr lang="zh-CN" altLang="en-US" b="0" i="0" dirty="0">
                <a:solidFill>
                  <a:srgbClr val="000000"/>
                </a:solidFill>
                <a:effectLst/>
                <a:latin typeface="PingFangSC-Regular"/>
              </a:rPr>
              <a:t>和</a:t>
            </a:r>
            <a:r>
              <a:rPr lang="en-US" altLang="zh-CN" b="0" i="0" dirty="0">
                <a:solidFill>
                  <a:srgbClr val="000000"/>
                </a:solidFill>
                <a:effectLst/>
                <a:latin typeface="PingFangSC-Regular"/>
              </a:rPr>
              <a:t>OS</a:t>
            </a:r>
            <a:r>
              <a:rPr lang="zh-CN" altLang="en-US" b="0" i="0" dirty="0">
                <a:solidFill>
                  <a:srgbClr val="000000"/>
                </a:solidFill>
                <a:effectLst/>
                <a:latin typeface="PingFangSC-Regular"/>
              </a:rPr>
              <a:t>，其次，</a:t>
            </a:r>
            <a:r>
              <a:rPr lang="en-US" altLang="zh-CN" b="0" i="0" dirty="0">
                <a:solidFill>
                  <a:srgbClr val="000000"/>
                </a:solidFill>
                <a:effectLst/>
                <a:latin typeface="Microsoft Yahei" panose="020B0503020204020204" pitchFamily="34" charset="-122"/>
                <a:ea typeface="Microsoft Yahei" panose="020B0503020204020204" pitchFamily="34" charset="-122"/>
              </a:rPr>
              <a:t>3</a:t>
            </a:r>
            <a:r>
              <a:rPr lang="zh-CN" altLang="en-US" b="0" i="0" dirty="0">
                <a:solidFill>
                  <a:srgbClr val="000000"/>
                </a:solidFill>
                <a:effectLst/>
                <a:latin typeface="Microsoft Yahei" panose="020B0503020204020204" pitchFamily="34" charset="-122"/>
                <a:ea typeface="Microsoft Yahei" panose="020B0503020204020204" pitchFamily="34" charset="-122"/>
              </a:rPr>
              <a:t>年无转移生存率</a:t>
            </a:r>
            <a:r>
              <a:rPr lang="zh-CN" altLang="en-US" b="0" i="0" dirty="0">
                <a:solidFill>
                  <a:srgbClr val="000000"/>
                </a:solidFill>
                <a:effectLst/>
                <a:latin typeface="PingFangSC-Regular"/>
              </a:rPr>
              <a:t>绝对值提高了</a:t>
            </a:r>
            <a:r>
              <a:rPr lang="en-US" altLang="zh-CN" b="0" i="0" dirty="0">
                <a:solidFill>
                  <a:srgbClr val="000000"/>
                </a:solidFill>
                <a:effectLst/>
                <a:latin typeface="PingFangSC-Regular"/>
              </a:rPr>
              <a:t>7%</a:t>
            </a:r>
            <a:r>
              <a:rPr lang="zh-CN" altLang="en-US" b="0" i="0" dirty="0">
                <a:solidFill>
                  <a:srgbClr val="000000"/>
                </a:solidFill>
                <a:effectLst/>
                <a:latin typeface="PingFangSC-Regular"/>
              </a:rPr>
              <a:t>。此外两组患者的局部复发率实际上并没有太大的不同，但都非常低。</a:t>
            </a:r>
            <a:r>
              <a:rPr lang="zh-CN" altLang="en-US" b="0" i="0" dirty="0">
                <a:solidFill>
                  <a:srgbClr val="000000"/>
                </a:solidFill>
                <a:effectLst/>
                <a:latin typeface="Microsoft Yahei" panose="020B0503020204020204" pitchFamily="34" charset="-122"/>
                <a:ea typeface="Microsoft Yahei" panose="020B0503020204020204" pitchFamily="34" charset="-122"/>
              </a:rPr>
              <a:t>新辅助治疗组的病理学完全缓解率较高，是</a:t>
            </a:r>
            <a:r>
              <a:rPr lang="zh-CN" altLang="en-US" b="0" i="0" dirty="0">
                <a:solidFill>
                  <a:srgbClr val="000000"/>
                </a:solidFill>
                <a:effectLst/>
                <a:latin typeface="PingFangSC-Regular"/>
              </a:rPr>
              <a:t>未接受新辅助治疗组的两倍之多。并且两组患者的</a:t>
            </a:r>
            <a:r>
              <a:rPr lang="zh-CN" altLang="en-US" b="0" i="0" dirty="0">
                <a:solidFill>
                  <a:srgbClr val="000000"/>
                </a:solidFill>
                <a:effectLst/>
                <a:latin typeface="Microsoft Yahei" panose="020B0503020204020204" pitchFamily="34" charset="-122"/>
                <a:ea typeface="Microsoft Yahei" panose="020B0503020204020204" pitchFamily="34" charset="-122"/>
              </a:rPr>
              <a:t>不良事件发生率也相似</a:t>
            </a:r>
            <a:r>
              <a:rPr lang="zh-CN" altLang="en-US" b="0" i="0" dirty="0">
                <a:solidFill>
                  <a:srgbClr val="000000"/>
                </a:solidFill>
                <a:effectLst/>
                <a:latin typeface="PingFangSC-Regular"/>
              </a:rPr>
              <a:t>。</a:t>
            </a:r>
            <a:endParaRPr lang="zh-CN" altLang="en-US" dirty="0"/>
          </a:p>
        </p:txBody>
      </p:sp>
    </p:spTree>
    <p:extLst>
      <p:ext uri="{BB962C8B-B14F-4D97-AF65-F5344CB8AC3E}">
        <p14:creationId xmlns:p14="http://schemas.microsoft.com/office/powerpoint/2010/main" val="18442299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但我们必须退一步考虑，三药化疗是否是</a:t>
            </a:r>
            <a:r>
              <a:rPr lang="en-US" altLang="zh-CN" dirty="0"/>
              <a:t>PRODIGE 23</a:t>
            </a:r>
            <a:r>
              <a:rPr lang="zh-CN" altLang="en-US" dirty="0"/>
              <a:t>结果良好的原因。正如</a:t>
            </a:r>
            <a:r>
              <a:rPr lang="en-US" altLang="zh-CN" dirty="0"/>
              <a:t>Emma</a:t>
            </a:r>
            <a:r>
              <a:rPr lang="zh-CN" altLang="en-US" dirty="0"/>
              <a:t>刚刚向我们展示的，在</a:t>
            </a:r>
            <a:r>
              <a:rPr lang="en-US" altLang="zh-CN" dirty="0"/>
              <a:t>RAPIDO</a:t>
            </a:r>
            <a:r>
              <a:rPr lang="zh-CN" altLang="en-US" dirty="0"/>
              <a:t>研究中，通过前期化疗，</a:t>
            </a:r>
            <a:r>
              <a:rPr lang="en-US" altLang="zh-CN" dirty="0"/>
              <a:t>RAPIDO</a:t>
            </a:r>
            <a:r>
              <a:rPr lang="zh-CN" altLang="en-US" dirty="0"/>
              <a:t>的</a:t>
            </a:r>
            <a:r>
              <a:rPr lang="en-US" altLang="zh-CN" b="0" i="0" dirty="0">
                <a:solidFill>
                  <a:srgbClr val="000000"/>
                </a:solidFill>
                <a:effectLst/>
                <a:latin typeface="Microsoft Yahei" panose="020B0503020204020204" pitchFamily="34" charset="-122"/>
                <a:ea typeface="Microsoft Yahei" panose="020B0503020204020204" pitchFamily="34" charset="-122"/>
              </a:rPr>
              <a:t>3</a:t>
            </a:r>
            <a:r>
              <a:rPr lang="zh-CN" altLang="en-US" b="0" i="0" dirty="0">
                <a:solidFill>
                  <a:srgbClr val="000000"/>
                </a:solidFill>
                <a:effectLst/>
                <a:latin typeface="Microsoft Yahei" panose="020B0503020204020204" pitchFamily="34" charset="-122"/>
                <a:ea typeface="Microsoft Yahei" panose="020B0503020204020204" pitchFamily="34" charset="-122"/>
              </a:rPr>
              <a:t>年无转移生存率</a:t>
            </a:r>
            <a:r>
              <a:rPr lang="zh-CN" altLang="en-US" dirty="0"/>
              <a:t>和</a:t>
            </a:r>
            <a:r>
              <a:rPr lang="en-US" altLang="zh-CN" b="0" i="0" dirty="0">
                <a:solidFill>
                  <a:srgbClr val="000000"/>
                </a:solidFill>
                <a:effectLst/>
                <a:latin typeface="Microsoft Yahei" panose="020B0503020204020204" pitchFamily="34" charset="-122"/>
                <a:ea typeface="Microsoft Yahei" panose="020B0503020204020204" pitchFamily="34" charset="-122"/>
              </a:rPr>
              <a:t>3</a:t>
            </a:r>
            <a:r>
              <a:rPr lang="zh-CN" altLang="en-US" b="0" i="0" dirty="0">
                <a:solidFill>
                  <a:srgbClr val="000000"/>
                </a:solidFill>
                <a:effectLst/>
                <a:latin typeface="Microsoft Yahei" panose="020B0503020204020204" pitchFamily="34" charset="-122"/>
                <a:ea typeface="Microsoft Yahei" panose="020B0503020204020204" pitchFamily="34" charset="-122"/>
              </a:rPr>
              <a:t>年无病生存率</a:t>
            </a:r>
            <a:r>
              <a:rPr lang="zh-CN" altLang="en-US" dirty="0"/>
              <a:t>有所改善，而</a:t>
            </a:r>
            <a:r>
              <a:rPr lang="zh-CN" altLang="en-US" b="0" i="0" dirty="0">
                <a:solidFill>
                  <a:srgbClr val="000000"/>
                </a:solidFill>
                <a:effectLst/>
                <a:latin typeface="Microsoft Yahei" panose="020B0503020204020204" pitchFamily="34" charset="-122"/>
                <a:ea typeface="Microsoft Yahei" panose="020B0503020204020204" pitchFamily="34" charset="-122"/>
              </a:rPr>
              <a:t>两组的</a:t>
            </a:r>
            <a:r>
              <a:rPr lang="en-US" altLang="zh-CN" b="0" i="0" dirty="0">
                <a:solidFill>
                  <a:srgbClr val="000000"/>
                </a:solidFill>
                <a:effectLst/>
                <a:latin typeface="Microsoft Yahei" panose="020B0503020204020204" pitchFamily="34" charset="-122"/>
                <a:ea typeface="Microsoft Yahei" panose="020B0503020204020204" pitchFamily="34" charset="-122"/>
              </a:rPr>
              <a:t>3</a:t>
            </a:r>
            <a:r>
              <a:rPr lang="zh-CN" altLang="en-US" b="0" i="0" dirty="0">
                <a:solidFill>
                  <a:srgbClr val="000000"/>
                </a:solidFill>
                <a:effectLst/>
                <a:latin typeface="Microsoft Yahei" panose="020B0503020204020204" pitchFamily="34" charset="-122"/>
                <a:ea typeface="Microsoft Yahei" panose="020B0503020204020204" pitchFamily="34" charset="-122"/>
              </a:rPr>
              <a:t>年</a:t>
            </a:r>
            <a:r>
              <a:rPr lang="en-US" altLang="zh-CN" b="0" i="0" dirty="0">
                <a:solidFill>
                  <a:srgbClr val="000000"/>
                </a:solidFill>
                <a:effectLst/>
                <a:latin typeface="Microsoft Yahei" panose="020B0503020204020204" pitchFamily="34" charset="-122"/>
                <a:ea typeface="Microsoft Yahei" panose="020B0503020204020204" pitchFamily="34" charset="-122"/>
              </a:rPr>
              <a:t>OS</a:t>
            </a:r>
            <a:r>
              <a:rPr lang="zh-CN" altLang="en-US" b="0" i="0" dirty="0">
                <a:solidFill>
                  <a:srgbClr val="000000"/>
                </a:solidFill>
                <a:effectLst/>
                <a:latin typeface="Microsoft Yahei" panose="020B0503020204020204" pitchFamily="34" charset="-122"/>
                <a:ea typeface="Microsoft Yahei" panose="020B0503020204020204" pitchFamily="34" charset="-122"/>
              </a:rPr>
              <a:t>率</a:t>
            </a:r>
            <a:r>
              <a:rPr lang="zh-CN" altLang="en-US" dirty="0"/>
              <a:t>或局部复发率</a:t>
            </a:r>
            <a:r>
              <a:rPr lang="zh-CN" altLang="en-US" b="0" i="0" dirty="0">
                <a:solidFill>
                  <a:srgbClr val="000000"/>
                </a:solidFill>
                <a:effectLst/>
                <a:latin typeface="Microsoft Yahei" panose="020B0503020204020204" pitchFamily="34" charset="-122"/>
                <a:ea typeface="Microsoft Yahei" panose="020B0503020204020204" pitchFamily="34" charset="-122"/>
              </a:rPr>
              <a:t>相似</a:t>
            </a:r>
            <a:r>
              <a:rPr lang="zh-CN" altLang="en-US" dirty="0"/>
              <a:t>。因此，尽管方法不同，这些结果实际上非常相似。</a:t>
            </a:r>
          </a:p>
        </p:txBody>
      </p:sp>
    </p:spTree>
    <p:extLst>
      <p:ext uri="{BB962C8B-B14F-4D97-AF65-F5344CB8AC3E}">
        <p14:creationId xmlns:p14="http://schemas.microsoft.com/office/powerpoint/2010/main" val="4127625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b="0" i="0" dirty="0">
                <a:solidFill>
                  <a:srgbClr val="000000"/>
                </a:solidFill>
                <a:effectLst/>
                <a:latin typeface="PingFangSC-Regular"/>
              </a:rPr>
              <a:t>那么，这就回到了我们的问题上，这些结果是否符合我们患者的需求？我们确实清楚地看到</a:t>
            </a:r>
            <a:r>
              <a:rPr lang="zh-CN" altLang="en-US" b="1" i="0" dirty="0">
                <a:solidFill>
                  <a:srgbClr val="000000"/>
                </a:solidFill>
                <a:effectLst/>
                <a:latin typeface="PingFangSC-Regular"/>
              </a:rPr>
              <a:t>无远处转移生存率</a:t>
            </a:r>
            <a:r>
              <a:rPr lang="zh-CN" altLang="en-US" b="0" i="0" dirty="0">
                <a:solidFill>
                  <a:srgbClr val="000000"/>
                </a:solidFill>
                <a:effectLst/>
                <a:latin typeface="PingFangSC-Regular"/>
              </a:rPr>
              <a:t>提高了</a:t>
            </a:r>
            <a:r>
              <a:rPr lang="en-US" altLang="zh-CN" b="0" i="0" dirty="0">
                <a:solidFill>
                  <a:srgbClr val="000000"/>
                </a:solidFill>
                <a:effectLst/>
                <a:latin typeface="PingFangSC-Regular"/>
              </a:rPr>
              <a:t>7%</a:t>
            </a:r>
            <a:r>
              <a:rPr lang="zh-CN" altLang="en-US" b="0" i="0" dirty="0">
                <a:solidFill>
                  <a:srgbClr val="000000"/>
                </a:solidFill>
                <a:effectLst/>
                <a:latin typeface="PingFangSC-Regular"/>
              </a:rPr>
              <a:t>，但我们并没有看到任何生存差异。</a:t>
            </a:r>
            <a:endParaRPr lang="en-US" altLang="zh-CN" b="0" i="0" dirty="0">
              <a:solidFill>
                <a:srgbClr val="000000"/>
              </a:solidFill>
              <a:effectLst/>
              <a:latin typeface="PingFangSC-Regular"/>
            </a:endParaRPr>
          </a:p>
          <a:p>
            <a:r>
              <a:rPr lang="zh-CN" altLang="en-US" b="0" i="0" dirty="0">
                <a:solidFill>
                  <a:srgbClr val="000000"/>
                </a:solidFill>
                <a:effectLst/>
                <a:latin typeface="PingFangSC-Regular"/>
              </a:rPr>
              <a:t>随着时间的推移，这可能会有所增加，正如我们在</a:t>
            </a:r>
            <a:r>
              <a:rPr lang="en-US" altLang="zh-CN" b="0" i="0" dirty="0">
                <a:solidFill>
                  <a:srgbClr val="000000"/>
                </a:solidFill>
                <a:effectLst/>
                <a:latin typeface="PingFangSC-Regular"/>
              </a:rPr>
              <a:t>MOSAIC</a:t>
            </a:r>
            <a:r>
              <a:rPr lang="zh-CN" altLang="en-US" b="0" i="0" dirty="0">
                <a:solidFill>
                  <a:srgbClr val="000000"/>
                </a:solidFill>
                <a:effectLst/>
                <a:latin typeface="PingFangSC-Regular"/>
              </a:rPr>
              <a:t>研究中看到的那样。所以我怀疑我们最终会从中获得积极的生存结果，但我们实际上不知道这是因为使用了三药化疗，还是仅仅因为提前进行了高质量的化疗。</a:t>
            </a:r>
            <a:endParaRPr lang="en-US" altLang="zh-CN" b="0" i="0" dirty="0">
              <a:solidFill>
                <a:srgbClr val="000000"/>
              </a:solidFill>
              <a:effectLst/>
              <a:latin typeface="PingFangSC-Regular"/>
            </a:endParaRPr>
          </a:p>
          <a:p>
            <a:r>
              <a:rPr lang="zh-CN" altLang="en-US" dirty="0"/>
              <a:t>另外，它似乎没有做任何事情来降低高危患者的局部复发风险。</a:t>
            </a:r>
          </a:p>
        </p:txBody>
      </p:sp>
    </p:spTree>
    <p:extLst>
      <p:ext uri="{BB962C8B-B14F-4D97-AF65-F5344CB8AC3E}">
        <p14:creationId xmlns:p14="http://schemas.microsoft.com/office/powerpoint/2010/main" val="17904960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我认为还有一个真正重要的原因是，考虑如何为患有体积大、疼痛或很难切除的癌症的患者提供更好的治疗。</a:t>
            </a:r>
          </a:p>
        </p:txBody>
      </p:sp>
    </p:spTree>
    <p:extLst>
      <p:ext uri="{BB962C8B-B14F-4D97-AF65-F5344CB8AC3E}">
        <p14:creationId xmlns:p14="http://schemas.microsoft.com/office/powerpoint/2010/main" val="9967602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我们在转移性结直肠癌患者中获得了大量数据，表明三药化疗比两药化疗具有更好的放射学反应率，这里也有一些 </a:t>
            </a:r>
            <a:r>
              <a:rPr lang="en-US" altLang="zh-CN" dirty="0"/>
              <a:t>II </a:t>
            </a:r>
            <a:r>
              <a:rPr lang="zh-CN" altLang="en-US" dirty="0"/>
              <a:t>期数据来证实这一点。</a:t>
            </a:r>
            <a:endParaRPr lang="en-US" altLang="zh-CN" dirty="0"/>
          </a:p>
          <a:p>
            <a:r>
              <a:rPr lang="zh-CN" altLang="en-US" b="0" i="0" dirty="0">
                <a:solidFill>
                  <a:srgbClr val="000000"/>
                </a:solidFill>
                <a:effectLst/>
                <a:latin typeface="PingFangSC-Regular"/>
              </a:rPr>
              <a:t>在这项</a:t>
            </a:r>
            <a:r>
              <a:rPr lang="en-US" altLang="zh-CN" b="0" i="0" dirty="0">
                <a:solidFill>
                  <a:srgbClr val="000000"/>
                </a:solidFill>
                <a:effectLst/>
                <a:latin typeface="PingFangSC-Regular"/>
              </a:rPr>
              <a:t>II</a:t>
            </a:r>
            <a:r>
              <a:rPr lang="zh-CN" altLang="en-US" b="0" i="0" dirty="0">
                <a:solidFill>
                  <a:srgbClr val="000000"/>
                </a:solidFill>
                <a:effectLst/>
                <a:latin typeface="PingFangSC-Regular"/>
              </a:rPr>
              <a:t>期研究中，</a:t>
            </a:r>
            <a:r>
              <a:rPr lang="en-US" altLang="zh-CN" b="0" i="0" dirty="0">
                <a:solidFill>
                  <a:srgbClr val="000000"/>
                </a:solidFill>
                <a:effectLst/>
                <a:latin typeface="PingFangSC-Regular"/>
              </a:rPr>
              <a:t>IV</a:t>
            </a:r>
            <a:r>
              <a:rPr lang="zh-CN" altLang="en-US" b="0" i="0" dirty="0">
                <a:solidFill>
                  <a:srgbClr val="000000"/>
                </a:solidFill>
                <a:effectLst/>
                <a:latin typeface="PingFangSC-Regular"/>
              </a:rPr>
              <a:t>期不可切除转移性直肠癌患者接受了</a:t>
            </a:r>
            <a:r>
              <a:rPr lang="en-US" altLang="zh-CN" b="0" i="0" dirty="0">
                <a:solidFill>
                  <a:srgbClr val="000000"/>
                </a:solidFill>
                <a:effectLst/>
                <a:latin typeface="PingFangSC-Regular"/>
              </a:rPr>
              <a:t>8</a:t>
            </a:r>
            <a:r>
              <a:rPr lang="zh-CN" altLang="en-US" b="0" i="0" dirty="0">
                <a:solidFill>
                  <a:srgbClr val="000000"/>
                </a:solidFill>
                <a:effectLst/>
                <a:latin typeface="PingFangSC-Regular"/>
              </a:rPr>
              <a:t>个周期的</a:t>
            </a:r>
            <a:r>
              <a:rPr lang="en-US" altLang="zh-CN" b="0" i="0" dirty="0">
                <a:solidFill>
                  <a:srgbClr val="000000"/>
                </a:solidFill>
                <a:effectLst/>
                <a:latin typeface="PingFangSC-Regular"/>
              </a:rPr>
              <a:t>FOLFIRINOX</a:t>
            </a:r>
            <a:r>
              <a:rPr lang="zh-CN" altLang="en-US" b="0" i="0" dirty="0">
                <a:solidFill>
                  <a:srgbClr val="000000"/>
                </a:solidFill>
                <a:effectLst/>
                <a:latin typeface="PingFangSC-Regular"/>
              </a:rPr>
              <a:t>治疗，主要终点是</a:t>
            </a:r>
            <a:r>
              <a:rPr lang="en-US" altLang="zh-CN" b="0" i="0" dirty="0">
                <a:solidFill>
                  <a:srgbClr val="000000"/>
                </a:solidFill>
                <a:effectLst/>
                <a:latin typeface="PingFangSC-Regular"/>
              </a:rPr>
              <a:t>4</a:t>
            </a:r>
            <a:r>
              <a:rPr lang="zh-CN" altLang="en-US" b="0" i="0" dirty="0">
                <a:solidFill>
                  <a:srgbClr val="000000"/>
                </a:solidFill>
                <a:effectLst/>
                <a:latin typeface="PingFangSC-Regular"/>
              </a:rPr>
              <a:t>个月</a:t>
            </a:r>
            <a:r>
              <a:rPr lang="en-US" altLang="zh-CN" b="0" i="0" dirty="0">
                <a:solidFill>
                  <a:srgbClr val="000000"/>
                </a:solidFill>
                <a:effectLst/>
                <a:latin typeface="PingFangSC-Regular"/>
              </a:rPr>
              <a:t>DCR</a:t>
            </a:r>
            <a:r>
              <a:rPr lang="zh-CN" altLang="en-US" b="0" i="0" dirty="0">
                <a:solidFill>
                  <a:srgbClr val="000000"/>
                </a:solidFill>
                <a:effectLst/>
                <a:latin typeface="PingFangSC-Regular"/>
              </a:rPr>
              <a:t>率。</a:t>
            </a:r>
            <a:endParaRPr lang="en-US" altLang="zh-CN" b="0" i="0" dirty="0">
              <a:solidFill>
                <a:srgbClr val="000000"/>
              </a:solidFill>
              <a:effectLst/>
              <a:latin typeface="PingFangSC-Regular"/>
            </a:endParaRPr>
          </a:p>
          <a:p>
            <a:r>
              <a:rPr lang="zh-CN" altLang="en-US" dirty="0"/>
              <a:t>正如您在表格中看到的那样，疾病控制率很高，但重要的是，所有疾病部位包括原发部位的 </a:t>
            </a:r>
            <a:r>
              <a:rPr lang="en-US" altLang="zh-CN" dirty="0"/>
              <a:t>RECIST </a:t>
            </a:r>
            <a:r>
              <a:rPr lang="zh-CN" altLang="en-US" dirty="0"/>
              <a:t>反应率都非常好，，近 </a:t>
            </a:r>
            <a:r>
              <a:rPr lang="en-US" altLang="zh-CN" dirty="0"/>
              <a:t>2/3 </a:t>
            </a:r>
            <a:r>
              <a:rPr lang="zh-CN" altLang="en-US" dirty="0"/>
              <a:t>的患者通过 </a:t>
            </a:r>
            <a:r>
              <a:rPr lang="en-US" altLang="zh-CN" dirty="0"/>
              <a:t>MRI </a:t>
            </a:r>
            <a:r>
              <a:rPr lang="zh-CN" altLang="en-US" dirty="0"/>
              <a:t>发现 </a:t>
            </a:r>
            <a:r>
              <a:rPr lang="en-US" altLang="zh-CN" dirty="0"/>
              <a:t>FOLFIRINOX </a:t>
            </a:r>
            <a:r>
              <a:rPr lang="zh-CN" altLang="en-US" dirty="0"/>
              <a:t>使他们的癌症体积减少了 </a:t>
            </a:r>
            <a:r>
              <a:rPr lang="en-US" altLang="zh-CN" dirty="0"/>
              <a:t>70% </a:t>
            </a:r>
            <a:r>
              <a:rPr lang="zh-CN" altLang="en-US" dirty="0"/>
              <a:t>以上。 瀑布图是直肠核磁共振成像的 </a:t>
            </a:r>
            <a:r>
              <a:rPr lang="en-US" altLang="zh-CN" dirty="0"/>
              <a:t>RECIST </a:t>
            </a:r>
            <a:r>
              <a:rPr lang="zh-CN" altLang="en-US" dirty="0"/>
              <a:t>反应</a:t>
            </a:r>
            <a:r>
              <a:rPr lang="en-US" altLang="zh-CN" dirty="0"/>
              <a:t>——</a:t>
            </a:r>
            <a:r>
              <a:rPr lang="zh-CN" altLang="en-US" dirty="0"/>
              <a:t>非常好。</a:t>
            </a:r>
            <a:endParaRPr lang="en-US" altLang="zh-CN" dirty="0"/>
          </a:p>
          <a:p>
            <a:endParaRPr lang="en-US" altLang="zh-CN" dirty="0"/>
          </a:p>
          <a:p>
            <a:r>
              <a:rPr lang="zh-CN" altLang="en-US" b="0" i="0" dirty="0">
                <a:solidFill>
                  <a:srgbClr val="000000"/>
                </a:solidFill>
                <a:effectLst/>
                <a:latin typeface="PingFangSC-Regular"/>
              </a:rPr>
              <a:t>重要的是，这些患者中有</a:t>
            </a:r>
            <a:r>
              <a:rPr lang="en-US" altLang="zh-CN" b="0" i="0" dirty="0">
                <a:solidFill>
                  <a:srgbClr val="000000"/>
                </a:solidFill>
                <a:effectLst/>
                <a:latin typeface="PingFangSC-Regular"/>
              </a:rPr>
              <a:t>70%</a:t>
            </a:r>
            <a:r>
              <a:rPr lang="zh-CN" altLang="en-US" b="0" i="0" dirty="0">
                <a:solidFill>
                  <a:srgbClr val="000000"/>
                </a:solidFill>
                <a:effectLst/>
                <a:latin typeface="PingFangSC-Regular"/>
              </a:rPr>
              <a:t>在治疗开始时有可归因于他们的原发性癌症的症状，在</a:t>
            </a:r>
            <a:r>
              <a:rPr lang="en-US" altLang="zh-CN" b="0" i="0" dirty="0">
                <a:solidFill>
                  <a:srgbClr val="000000"/>
                </a:solidFill>
                <a:effectLst/>
                <a:latin typeface="PingFangSC-Regular"/>
              </a:rPr>
              <a:t>FOLFIRINOX</a:t>
            </a:r>
            <a:r>
              <a:rPr lang="zh-CN" altLang="en-US" b="0" i="0" dirty="0">
                <a:solidFill>
                  <a:srgbClr val="000000"/>
                </a:solidFill>
                <a:effectLst/>
                <a:latin typeface="PingFangSC-Regular"/>
              </a:rPr>
              <a:t>治疗</a:t>
            </a:r>
            <a:r>
              <a:rPr lang="en-US" altLang="zh-CN" b="0" i="0" dirty="0">
                <a:solidFill>
                  <a:srgbClr val="000000"/>
                </a:solidFill>
                <a:effectLst/>
                <a:latin typeface="PingFangSC-Regular"/>
              </a:rPr>
              <a:t>8</a:t>
            </a:r>
            <a:r>
              <a:rPr lang="zh-CN" altLang="en-US" b="0" i="0" dirty="0">
                <a:solidFill>
                  <a:srgbClr val="000000"/>
                </a:solidFill>
                <a:effectLst/>
                <a:latin typeface="PingFangSC-Regular"/>
              </a:rPr>
              <a:t>个周期后，这种症状减少到只有</a:t>
            </a:r>
            <a:r>
              <a:rPr lang="en-US" altLang="zh-CN" b="0" i="0" dirty="0">
                <a:solidFill>
                  <a:srgbClr val="000000"/>
                </a:solidFill>
                <a:effectLst/>
                <a:latin typeface="PingFangSC-Regular"/>
              </a:rPr>
              <a:t>10%</a:t>
            </a:r>
            <a:r>
              <a:rPr lang="zh-CN" altLang="en-US" b="0" i="0" dirty="0">
                <a:solidFill>
                  <a:srgbClr val="000000"/>
                </a:solidFill>
                <a:effectLst/>
                <a:latin typeface="PingFangSC-Regular"/>
              </a:rPr>
              <a:t>。</a:t>
            </a:r>
            <a:endParaRPr lang="en-US" altLang="zh-CN" dirty="0"/>
          </a:p>
          <a:p>
            <a:endParaRPr lang="zh-CN" altLang="en-US" dirty="0"/>
          </a:p>
        </p:txBody>
      </p:sp>
    </p:spTree>
    <p:extLst>
      <p:ext uri="{BB962C8B-B14F-4D97-AF65-F5344CB8AC3E}">
        <p14:creationId xmlns:p14="http://schemas.microsoft.com/office/powerpoint/2010/main" val="39062527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首先做个问卷调查</a:t>
            </a:r>
            <a:endParaRPr lang="en-US" altLang="zh-CN" dirty="0"/>
          </a:p>
          <a:p>
            <a:r>
              <a:rPr lang="zh-CN" altLang="en-US" dirty="0"/>
              <a:t>您是否在转移性结直肠癌一线治疗中使用三药</a:t>
            </a:r>
            <a:r>
              <a:rPr lang="en-US" altLang="zh-CN" dirty="0"/>
              <a:t>FOLFOXIRI</a:t>
            </a:r>
            <a:r>
              <a:rPr lang="zh-CN" altLang="en-US" dirty="0"/>
              <a:t>方案。</a:t>
            </a:r>
            <a:endParaRPr lang="en-US" altLang="zh-CN" dirty="0"/>
          </a:p>
          <a:p>
            <a:r>
              <a:rPr lang="en-US" altLang="zh-CN" dirty="0"/>
              <a:t>A</a:t>
            </a:r>
            <a:r>
              <a:rPr lang="zh-CN" altLang="en-US" dirty="0"/>
              <a:t>从不</a:t>
            </a:r>
            <a:endParaRPr lang="en-US" altLang="zh-CN" dirty="0"/>
          </a:p>
          <a:p>
            <a:r>
              <a:rPr lang="en-US" altLang="zh-CN" dirty="0"/>
              <a:t>B</a:t>
            </a:r>
            <a:r>
              <a:rPr lang="zh-CN" altLang="en-US" dirty="0"/>
              <a:t>偶合或很少</a:t>
            </a:r>
            <a:endParaRPr lang="en-US" altLang="zh-CN" dirty="0"/>
          </a:p>
          <a:p>
            <a:r>
              <a:rPr lang="en-US" altLang="zh-CN" dirty="0"/>
              <a:t>C</a:t>
            </a:r>
            <a:r>
              <a:rPr lang="zh-CN" altLang="en-US" dirty="0"/>
              <a:t>经常</a:t>
            </a:r>
            <a:endParaRPr lang="en-US" altLang="zh-CN" dirty="0"/>
          </a:p>
          <a:p>
            <a:r>
              <a:rPr lang="en-US" altLang="zh-CN" dirty="0"/>
              <a:t>D </a:t>
            </a:r>
            <a:r>
              <a:rPr lang="zh-CN" altLang="en-US" dirty="0"/>
              <a:t>总是</a:t>
            </a:r>
            <a:endParaRPr lang="en-US" altLang="zh-CN" dirty="0"/>
          </a:p>
          <a:p>
            <a:r>
              <a:rPr lang="zh-CN" altLang="en-US" dirty="0"/>
              <a:t>事实上，我们中的很多人会在结直肠癌一线治疗中使用三药</a:t>
            </a:r>
            <a:r>
              <a:rPr lang="en-US" altLang="zh-CN" dirty="0"/>
              <a:t>FOLFOXIRI</a:t>
            </a:r>
            <a:r>
              <a:rPr lang="zh-CN" altLang="en-US" dirty="0"/>
              <a:t>方案</a:t>
            </a:r>
          </a:p>
        </p:txBody>
      </p:sp>
    </p:spTree>
    <p:extLst>
      <p:ext uri="{BB962C8B-B14F-4D97-AF65-F5344CB8AC3E}">
        <p14:creationId xmlns:p14="http://schemas.microsoft.com/office/powerpoint/2010/main" val="25889604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所以，我认为三药化疗确实符合我们的患者的需求，具有高放射学反应率和良好的症状缓解。</a:t>
            </a:r>
          </a:p>
        </p:txBody>
      </p:sp>
    </p:spTree>
    <p:extLst>
      <p:ext uri="{BB962C8B-B14F-4D97-AF65-F5344CB8AC3E}">
        <p14:creationId xmlns:p14="http://schemas.microsoft.com/office/powerpoint/2010/main" val="26329408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最后一个问题是，三药化疗是否能提高器官保存或非手术治疗的机会？</a:t>
            </a:r>
          </a:p>
        </p:txBody>
      </p:sp>
    </p:spTree>
    <p:extLst>
      <p:ext uri="{BB962C8B-B14F-4D97-AF65-F5344CB8AC3E}">
        <p14:creationId xmlns:p14="http://schemas.microsoft.com/office/powerpoint/2010/main" val="32561831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当然，这对我们的患者来说是一个至关重要的问题。涉及是否保存</a:t>
            </a:r>
            <a:r>
              <a:rPr lang="zh-CN" altLang="en-US" b="0" i="0" dirty="0">
                <a:solidFill>
                  <a:srgbClr val="333333"/>
                </a:solidFill>
                <a:effectLst/>
                <a:latin typeface="Microsoft Yahei" panose="020B0503020204020204" pitchFamily="34" charset="-122"/>
                <a:ea typeface="Microsoft Yahei" panose="020B0503020204020204" pitchFamily="34" charset="-122"/>
              </a:rPr>
              <a:t>肛门括约肌功能</a:t>
            </a:r>
            <a:r>
              <a:rPr lang="zh-CN" altLang="en-US" dirty="0"/>
              <a:t>？</a:t>
            </a:r>
            <a:endParaRPr lang="en-US" altLang="zh-CN" dirty="0"/>
          </a:p>
          <a:p>
            <a:r>
              <a:rPr lang="zh-CN" altLang="en-US" b="0" i="0" dirty="0">
                <a:solidFill>
                  <a:srgbClr val="191919"/>
                </a:solidFill>
                <a:effectLst/>
                <a:latin typeface="PingFang SC"/>
              </a:rPr>
              <a:t>我们知道</a:t>
            </a:r>
            <a:r>
              <a:rPr lang="en-US" altLang="zh-CN" b="0" i="0" dirty="0">
                <a:solidFill>
                  <a:srgbClr val="191919"/>
                </a:solidFill>
                <a:effectLst/>
                <a:latin typeface="PingFang SC"/>
              </a:rPr>
              <a:t>APR</a:t>
            </a:r>
            <a:r>
              <a:rPr lang="zh-CN" altLang="en-US" b="0" i="0" dirty="0">
                <a:solidFill>
                  <a:srgbClr val="191919"/>
                </a:solidFill>
                <a:effectLst/>
                <a:latin typeface="PingFang SC"/>
              </a:rPr>
              <a:t>术和低吻合口永久性地改变着我们的生活，我们也知道我们目前的治疗模式显示</a:t>
            </a:r>
            <a:r>
              <a:rPr lang="en-US" altLang="zh-CN" b="0" i="0" dirty="0">
                <a:solidFill>
                  <a:srgbClr val="191919"/>
                </a:solidFill>
                <a:effectLst/>
                <a:latin typeface="PingFang SC"/>
              </a:rPr>
              <a:t>PCR</a:t>
            </a:r>
            <a:r>
              <a:rPr lang="zh-CN" altLang="en-US" b="0" i="0" dirty="0">
                <a:solidFill>
                  <a:srgbClr val="191919"/>
                </a:solidFill>
                <a:effectLst/>
                <a:latin typeface="PingFang SC"/>
              </a:rPr>
              <a:t>率从</a:t>
            </a:r>
            <a:r>
              <a:rPr lang="en-US" altLang="zh-CN" b="0" i="0" dirty="0">
                <a:solidFill>
                  <a:srgbClr val="191919"/>
                </a:solidFill>
                <a:effectLst/>
                <a:latin typeface="PingFang SC"/>
              </a:rPr>
              <a:t>15%</a:t>
            </a:r>
            <a:r>
              <a:rPr lang="zh-CN" altLang="en-US" b="0" i="0" dirty="0">
                <a:solidFill>
                  <a:srgbClr val="191919"/>
                </a:solidFill>
                <a:effectLst/>
                <a:latin typeface="PingFang SC"/>
              </a:rPr>
              <a:t>到高达</a:t>
            </a:r>
            <a:r>
              <a:rPr lang="en-US" altLang="zh-CN" b="0" i="0" dirty="0">
                <a:solidFill>
                  <a:srgbClr val="191919"/>
                </a:solidFill>
                <a:effectLst/>
                <a:latin typeface="PingFang SC"/>
              </a:rPr>
              <a:t>40%</a:t>
            </a:r>
            <a:r>
              <a:rPr lang="zh-CN" altLang="en-US" b="0" i="0" dirty="0">
                <a:solidFill>
                  <a:srgbClr val="191919"/>
                </a:solidFill>
                <a:effectLst/>
                <a:latin typeface="PingFang SC"/>
              </a:rPr>
              <a:t>。</a:t>
            </a:r>
            <a:endParaRPr lang="en-US" altLang="zh-CN" b="0" i="0" dirty="0">
              <a:solidFill>
                <a:srgbClr val="191919"/>
              </a:solidFill>
              <a:effectLst/>
              <a:latin typeface="PingFang SC"/>
            </a:endParaRPr>
          </a:p>
          <a:p>
            <a:r>
              <a:rPr lang="zh-CN" altLang="en-US" b="0" i="0" dirty="0">
                <a:solidFill>
                  <a:srgbClr val="000000"/>
                </a:solidFill>
                <a:effectLst/>
                <a:latin typeface="PingFangSC-Regular"/>
              </a:rPr>
              <a:t>因此，如果你必须做</a:t>
            </a:r>
            <a:r>
              <a:rPr lang="en-US" altLang="zh-CN" b="0" i="0" dirty="0">
                <a:solidFill>
                  <a:srgbClr val="000000"/>
                </a:solidFill>
                <a:effectLst/>
                <a:latin typeface="PingFangSC-Regular"/>
              </a:rPr>
              <a:t>APR</a:t>
            </a:r>
            <a:r>
              <a:rPr lang="zh-CN" altLang="en-US" b="0" i="0" dirty="0">
                <a:solidFill>
                  <a:srgbClr val="000000"/>
                </a:solidFill>
                <a:effectLst/>
                <a:latin typeface="PingFangSC-Regular"/>
              </a:rPr>
              <a:t>术，并且有</a:t>
            </a:r>
            <a:r>
              <a:rPr lang="en-US" altLang="zh-CN" b="0" i="0" dirty="0">
                <a:solidFill>
                  <a:srgbClr val="000000"/>
                </a:solidFill>
                <a:effectLst/>
                <a:latin typeface="PingFangSC-Regular"/>
              </a:rPr>
              <a:t>40%</a:t>
            </a:r>
            <a:r>
              <a:rPr lang="zh-CN" altLang="en-US" b="0" i="0" dirty="0">
                <a:solidFill>
                  <a:srgbClr val="000000"/>
                </a:solidFill>
                <a:effectLst/>
                <a:latin typeface="PingFangSC-Regular"/>
              </a:rPr>
              <a:t>的</a:t>
            </a:r>
            <a:r>
              <a:rPr lang="en-US" altLang="zh-CN" b="0" i="0" dirty="0" err="1">
                <a:solidFill>
                  <a:srgbClr val="000000"/>
                </a:solidFill>
                <a:effectLst/>
                <a:latin typeface="PingFangSC-Regular"/>
              </a:rPr>
              <a:t>pCR</a:t>
            </a:r>
            <a:r>
              <a:rPr lang="zh-CN" altLang="en-US" b="0" i="0" dirty="0">
                <a:solidFill>
                  <a:srgbClr val="000000"/>
                </a:solidFill>
                <a:effectLst/>
                <a:latin typeface="PingFangSC-Regular"/>
              </a:rPr>
              <a:t>率，你还愿意做手术吗？我认为新辅助治疗可以提高</a:t>
            </a:r>
            <a:r>
              <a:rPr lang="en-US" altLang="zh-CN" b="0" i="0" dirty="0">
                <a:solidFill>
                  <a:srgbClr val="000000"/>
                </a:solidFill>
                <a:effectLst/>
                <a:latin typeface="PingFangSC-Regular"/>
              </a:rPr>
              <a:t>PCR</a:t>
            </a:r>
            <a:r>
              <a:rPr lang="zh-CN" altLang="en-US" b="0" i="0" dirty="0">
                <a:solidFill>
                  <a:srgbClr val="000000"/>
                </a:solidFill>
                <a:effectLst/>
                <a:latin typeface="PingFangSC-Regular"/>
              </a:rPr>
              <a:t>率，但真正有趣的是，如果你看看我们最近讨论的一些研究的</a:t>
            </a:r>
            <a:r>
              <a:rPr lang="en-US" altLang="zh-CN" b="0" i="0" dirty="0">
                <a:solidFill>
                  <a:srgbClr val="000000"/>
                </a:solidFill>
                <a:effectLst/>
                <a:latin typeface="PingFangSC-Regular"/>
              </a:rPr>
              <a:t>APR</a:t>
            </a:r>
            <a:r>
              <a:rPr lang="zh-CN" altLang="en-US" b="0" i="0" dirty="0">
                <a:solidFill>
                  <a:srgbClr val="000000"/>
                </a:solidFill>
                <a:effectLst/>
                <a:latin typeface="PingFangSC-Regular"/>
              </a:rPr>
              <a:t>率，它们并没有什么不同</a:t>
            </a:r>
            <a:endParaRPr lang="en-US" altLang="zh-CN" b="0" i="0" dirty="0">
              <a:solidFill>
                <a:srgbClr val="000000"/>
              </a:solidFill>
              <a:effectLst/>
              <a:latin typeface="PingFangSC-Regular"/>
            </a:endParaRPr>
          </a:p>
          <a:p>
            <a:endParaRPr lang="en-US" altLang="zh-CN" b="0" i="0" dirty="0">
              <a:solidFill>
                <a:srgbClr val="000000"/>
              </a:solidFill>
              <a:effectLst/>
              <a:latin typeface="PingFangSC-Regular"/>
            </a:endParaRPr>
          </a:p>
          <a:p>
            <a:endParaRPr lang="en-US" altLang="zh-CN" b="0" i="0" dirty="0">
              <a:solidFill>
                <a:srgbClr val="000000"/>
              </a:solidFill>
              <a:effectLst/>
              <a:latin typeface="PingFangSC-Regular"/>
            </a:endParaRPr>
          </a:p>
          <a:p>
            <a:r>
              <a:rPr lang="zh-CN" altLang="en-US" b="0" i="0" dirty="0">
                <a:solidFill>
                  <a:srgbClr val="000000"/>
                </a:solidFill>
                <a:effectLst/>
                <a:latin typeface="PingFangSC-Regular"/>
              </a:rPr>
              <a:t>如果手术的方式完全改变了生命，那就跳过手术吧。。</a:t>
            </a:r>
            <a:endParaRPr lang="zh-CN" altLang="en-US" dirty="0"/>
          </a:p>
        </p:txBody>
      </p:sp>
    </p:spTree>
    <p:extLst>
      <p:ext uri="{BB962C8B-B14F-4D97-AF65-F5344CB8AC3E}">
        <p14:creationId xmlns:p14="http://schemas.microsoft.com/office/powerpoint/2010/main" val="31693683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b="0" i="0" dirty="0">
                <a:solidFill>
                  <a:srgbClr val="000000"/>
                </a:solidFill>
                <a:effectLst/>
                <a:latin typeface="PingFangSC-Regular"/>
              </a:rPr>
              <a:t>因此，对于非手术管理是一个完全实验性的有争议的话题，还是完全是护理的标准，这里的每个人都有非常不同的看法。但你不能争辩的是，我们获得了越来越多的高质量数据，以帮助指导我们的患者做出治疗决定。这个数字来自国际观察和等待联盟，我们有近</a:t>
            </a:r>
            <a:r>
              <a:rPr lang="en-US" altLang="zh-CN" b="0" i="0" dirty="0">
                <a:solidFill>
                  <a:srgbClr val="000000"/>
                </a:solidFill>
                <a:effectLst/>
                <a:latin typeface="PingFangSC-Regular"/>
              </a:rPr>
              <a:t>900</a:t>
            </a:r>
            <a:r>
              <a:rPr lang="zh-CN" altLang="en-US" b="0" i="0" dirty="0">
                <a:solidFill>
                  <a:srgbClr val="000000"/>
                </a:solidFill>
                <a:effectLst/>
                <a:latin typeface="PingFangSC-Regular"/>
              </a:rPr>
              <a:t>名患者对治疗有临床完全反应，并进行了一段时间的随访。我们看到了</a:t>
            </a:r>
            <a:r>
              <a:rPr lang="en-US" altLang="zh-CN" b="0" i="0" dirty="0">
                <a:solidFill>
                  <a:srgbClr val="000000"/>
                </a:solidFill>
                <a:effectLst/>
                <a:latin typeface="PingFangSC-Regular"/>
              </a:rPr>
              <a:t>25%</a:t>
            </a:r>
            <a:r>
              <a:rPr lang="zh-CN" altLang="en-US" b="0" i="0" dirty="0">
                <a:solidFill>
                  <a:srgbClr val="000000"/>
                </a:solidFill>
                <a:effectLst/>
                <a:latin typeface="PingFangSC-Regular"/>
              </a:rPr>
              <a:t>的再生率。这些与我们在这一领域的其他思想领袖所看到的非常相似。</a:t>
            </a:r>
            <a:endParaRPr lang="zh-CN" altLang="en-US" dirty="0"/>
          </a:p>
        </p:txBody>
      </p:sp>
    </p:spTree>
    <p:extLst>
      <p:ext uri="{BB962C8B-B14F-4D97-AF65-F5344CB8AC3E}">
        <p14:creationId xmlns:p14="http://schemas.microsoft.com/office/powerpoint/2010/main" val="40156165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正如</a:t>
            </a:r>
            <a:r>
              <a:rPr lang="en-US" altLang="zh-CN" dirty="0"/>
              <a:t>Holiday</a:t>
            </a:r>
            <a:r>
              <a:rPr lang="zh-CN" altLang="en-US" dirty="0"/>
              <a:t>博士刚刚向我们展示的，就我们如何进行非手术治疗以及我们的治疗率而言，</a:t>
            </a:r>
            <a:r>
              <a:rPr lang="en-US" altLang="zh-CN" dirty="0"/>
              <a:t>OPRA</a:t>
            </a:r>
            <a:r>
              <a:rPr lang="zh-CN" altLang="en-US" dirty="0"/>
              <a:t>试验确实是我们最高质量的证据。</a:t>
            </a:r>
            <a:r>
              <a:rPr lang="zh-CN" altLang="en-US" b="0" i="0" dirty="0">
                <a:solidFill>
                  <a:srgbClr val="34495E"/>
                </a:solidFill>
                <a:effectLst/>
                <a:latin typeface="微软雅黑" panose="020B0503020204020204" pitchFamily="34" charset="-122"/>
                <a:ea typeface="微软雅黑" panose="020B0503020204020204" pitchFamily="34" charset="-122"/>
              </a:rPr>
              <a:t>在这里，正如我们刚刚看到的，在接受前期放化疗和四个月的新辅助 </a:t>
            </a:r>
            <a:r>
              <a:rPr lang="en-US" altLang="zh-CN" b="0" i="0" dirty="0">
                <a:solidFill>
                  <a:srgbClr val="34495E"/>
                </a:solidFill>
                <a:effectLst/>
                <a:latin typeface="微软雅黑" panose="020B0503020204020204" pitchFamily="34" charset="-122"/>
                <a:ea typeface="微软雅黑" panose="020B0503020204020204" pitchFamily="34" charset="-122"/>
              </a:rPr>
              <a:t>FOLFOX</a:t>
            </a:r>
            <a:r>
              <a:rPr lang="zh-CN" altLang="en-US" b="0" i="0" dirty="0">
                <a:solidFill>
                  <a:srgbClr val="34495E"/>
                </a:solidFill>
                <a:effectLst/>
                <a:latin typeface="微软雅黑" panose="020B0503020204020204" pitchFamily="34" charset="-122"/>
                <a:ea typeface="微软雅黑" panose="020B0503020204020204" pitchFamily="34" charset="-122"/>
              </a:rPr>
              <a:t>治疗</a:t>
            </a:r>
            <a:r>
              <a:rPr lang="en-US" altLang="zh-CN" b="0" i="0" dirty="0">
                <a:solidFill>
                  <a:srgbClr val="34495E"/>
                </a:solidFill>
                <a:effectLst/>
                <a:latin typeface="微软雅黑" panose="020B0503020204020204" pitchFamily="34" charset="-122"/>
                <a:ea typeface="微软雅黑" panose="020B0503020204020204" pitchFamily="34" charset="-122"/>
              </a:rPr>
              <a:t> </a:t>
            </a:r>
            <a:r>
              <a:rPr lang="zh-CN" altLang="en-US" b="0" i="0" dirty="0">
                <a:solidFill>
                  <a:srgbClr val="34495E"/>
                </a:solidFill>
                <a:effectLst/>
                <a:latin typeface="微软雅黑" panose="020B0503020204020204" pitchFamily="34" charset="-122"/>
                <a:ea typeface="微软雅黑" panose="020B0503020204020204" pitchFamily="34" charset="-122"/>
              </a:rPr>
              <a:t>的患者中，我们的无 </a:t>
            </a:r>
            <a:r>
              <a:rPr lang="en-US" altLang="zh-CN" b="0" i="0" dirty="0">
                <a:solidFill>
                  <a:srgbClr val="34495E"/>
                </a:solidFill>
                <a:effectLst/>
                <a:latin typeface="微软雅黑" panose="020B0503020204020204" pitchFamily="34" charset="-122"/>
                <a:ea typeface="微软雅黑" panose="020B0503020204020204" pitchFamily="34" charset="-122"/>
              </a:rPr>
              <a:t>TME </a:t>
            </a:r>
            <a:r>
              <a:rPr lang="zh-CN" altLang="en-US" b="0" i="0" dirty="0">
                <a:solidFill>
                  <a:srgbClr val="34495E"/>
                </a:solidFill>
                <a:effectLst/>
                <a:latin typeface="微软雅黑" panose="020B0503020204020204" pitchFamily="34" charset="-122"/>
                <a:ea typeface="微软雅黑" panose="020B0503020204020204" pitchFamily="34" charset="-122"/>
              </a:rPr>
              <a:t>生存率非常高。</a:t>
            </a:r>
            <a:endParaRPr lang="zh-CN" altLang="en-US" dirty="0"/>
          </a:p>
        </p:txBody>
      </p:sp>
    </p:spTree>
    <p:extLst>
      <p:ext uri="{BB962C8B-B14F-4D97-AF65-F5344CB8AC3E}">
        <p14:creationId xmlns:p14="http://schemas.microsoft.com/office/powerpoint/2010/main" val="10216624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46" rtl="0" eaLnBrk="0" fontAlgn="base" latinLnBrk="0" hangingPunct="0">
              <a:lnSpc>
                <a:spcPct val="100000"/>
              </a:lnSpc>
              <a:spcBef>
                <a:spcPct val="30000"/>
              </a:spcBef>
              <a:spcAft>
                <a:spcPct val="0"/>
              </a:spcAft>
              <a:buClr>
                <a:srgbClr val="000000"/>
              </a:buClr>
              <a:buSzPct val="100000"/>
              <a:buFont typeface="Times New Roman" pitchFamily="16" charset="0"/>
              <a:buNone/>
              <a:tabLst/>
              <a:defRPr/>
            </a:pPr>
            <a:r>
              <a:rPr lang="zh-CN" altLang="en-US" dirty="0"/>
              <a:t>至于我想问的问题，三药化疗能否使我们更快的达到目的，事实是我们真的不知道。 因此，</a:t>
            </a:r>
            <a:r>
              <a:rPr lang="en-US" altLang="zh-CN" dirty="0"/>
              <a:t>JANUS </a:t>
            </a:r>
            <a:r>
              <a:rPr lang="zh-CN" altLang="en-US" dirty="0"/>
              <a:t>试验刚刚获得 </a:t>
            </a:r>
            <a:r>
              <a:rPr lang="en-US" altLang="zh-CN" dirty="0"/>
              <a:t>GI </a:t>
            </a:r>
            <a:r>
              <a:rPr lang="zh-CN" altLang="en-US" dirty="0"/>
              <a:t>指导委员会批准在</a:t>
            </a:r>
            <a:r>
              <a:rPr lang="zh-CN" altLang="en-US" sz="2400" kern="1200" dirty="0">
                <a:solidFill>
                  <a:srgbClr val="000000"/>
                </a:solidFill>
                <a:latin typeface="Times New Roman" pitchFamily="16" charset="0"/>
                <a:ea typeface="+mn-ea"/>
                <a:cs typeface="+mn-cs"/>
              </a:rPr>
              <a:t>美国推进，由</a:t>
            </a:r>
            <a:r>
              <a:rPr lang="zh-CN" altLang="en-US" sz="2400" kern="1200" dirty="0">
                <a:solidFill>
                  <a:srgbClr val="000000"/>
                </a:solidFill>
                <a:latin typeface="Times New Roman" pitchFamily="16" charset="0"/>
                <a:ea typeface="+mn-ea"/>
                <a:cs typeface="+mn-cs"/>
                <a:hlinkClick r:id="rId3">
                  <a:extLst>
                    <a:ext uri="{A12FA001-AC4F-418D-AE19-62706E023703}">
                      <ahyp:hlinkClr xmlns:ahyp="http://schemas.microsoft.com/office/drawing/2018/hyperlinkcolor" val="tx"/>
                    </a:ext>
                  </a:extLst>
                </a:hlinkClick>
              </a:rPr>
              <a:t>纪念斯隆</a:t>
            </a:r>
            <a:r>
              <a:rPr lang="en-US" altLang="zh-CN" sz="2400" kern="1200" dirty="0">
                <a:solidFill>
                  <a:srgbClr val="000000"/>
                </a:solidFill>
                <a:latin typeface="Times New Roman" pitchFamily="16" charset="0"/>
                <a:ea typeface="+mn-ea"/>
                <a:cs typeface="+mn-cs"/>
                <a:hlinkClick r:id="rId3">
                  <a:extLst>
                    <a:ext uri="{A12FA001-AC4F-418D-AE19-62706E023703}">
                      <ahyp:hlinkClr xmlns:ahyp="http://schemas.microsoft.com/office/drawing/2018/hyperlinkcolor" val="tx"/>
                    </a:ext>
                  </a:extLst>
                </a:hlinkClick>
              </a:rPr>
              <a:t>-</a:t>
            </a:r>
            <a:r>
              <a:rPr lang="zh-CN" altLang="en-US" sz="2400" kern="1200" dirty="0">
                <a:solidFill>
                  <a:srgbClr val="000000"/>
                </a:solidFill>
                <a:latin typeface="Times New Roman" pitchFamily="16" charset="0"/>
                <a:ea typeface="+mn-ea"/>
                <a:cs typeface="+mn-cs"/>
                <a:hlinkClick r:id="rId3">
                  <a:extLst>
                    <a:ext uri="{A12FA001-AC4F-418D-AE19-62706E023703}">
                      <ahyp:hlinkClr xmlns:ahyp="http://schemas.microsoft.com/office/drawing/2018/hyperlinkcolor" val="tx"/>
                    </a:ext>
                  </a:extLst>
                </a:hlinkClick>
              </a:rPr>
              <a:t>凯特琳癌症中心</a:t>
            </a:r>
            <a:endParaRPr lang="zh-CN" altLang="en-US" sz="2400" kern="1200" dirty="0">
              <a:solidFill>
                <a:srgbClr val="000000"/>
              </a:solidFill>
              <a:latin typeface="Times New Roman" pitchFamily="16" charset="0"/>
              <a:ea typeface="+mn-ea"/>
              <a:cs typeface="+mn-cs"/>
            </a:endParaRPr>
          </a:p>
          <a:p>
            <a:r>
              <a:rPr lang="zh-CN" altLang="en-US" sz="2400" kern="1200" dirty="0">
                <a:solidFill>
                  <a:srgbClr val="000000"/>
                </a:solidFill>
                <a:latin typeface="Times New Roman" pitchFamily="16" charset="0"/>
                <a:ea typeface="+mn-ea"/>
                <a:cs typeface="+mn-cs"/>
              </a:rPr>
              <a:t>的 </a:t>
            </a:r>
            <a:r>
              <a:rPr lang="en-US" altLang="zh-CN" sz="2400" kern="1200" dirty="0">
                <a:solidFill>
                  <a:srgbClr val="000000"/>
                </a:solidFill>
                <a:latin typeface="Times New Roman" pitchFamily="16" charset="0"/>
                <a:ea typeface="+mn-ea"/>
                <a:cs typeface="+mn-cs"/>
              </a:rPr>
              <a:t>Josh Smith </a:t>
            </a:r>
            <a:r>
              <a:rPr lang="zh-CN" altLang="en-US" sz="2400" kern="1200" dirty="0">
                <a:solidFill>
                  <a:srgbClr val="000000"/>
                </a:solidFill>
                <a:latin typeface="Times New Roman" pitchFamily="16" charset="0"/>
                <a:ea typeface="+mn-ea"/>
                <a:cs typeface="+mn-cs"/>
              </a:rPr>
              <a:t>牵头进行研究，这将把接受相同</a:t>
            </a:r>
            <a:r>
              <a:rPr lang="en-US" altLang="zh-CN" sz="2400" kern="1200" dirty="0">
                <a:solidFill>
                  <a:srgbClr val="000000"/>
                </a:solidFill>
                <a:latin typeface="Times New Roman" pitchFamily="16" charset="0"/>
                <a:ea typeface="+mn-ea"/>
                <a:cs typeface="+mn-cs"/>
              </a:rPr>
              <a:t>OPRA</a:t>
            </a:r>
            <a:r>
              <a:rPr lang="zh-CN" altLang="en-US" sz="2400" kern="1200" dirty="0">
                <a:solidFill>
                  <a:srgbClr val="000000"/>
                </a:solidFill>
                <a:latin typeface="Times New Roman" pitchFamily="16" charset="0"/>
                <a:ea typeface="+mn-ea"/>
                <a:cs typeface="+mn-cs"/>
              </a:rPr>
              <a:t>试验巩固化疗组的患者与接受长疗程</a:t>
            </a:r>
            <a:r>
              <a:rPr lang="en-US" altLang="zh-CN" sz="2400" kern="1200" dirty="0">
                <a:solidFill>
                  <a:srgbClr val="000000"/>
                </a:solidFill>
                <a:latin typeface="Times New Roman" pitchFamily="16" charset="0"/>
                <a:ea typeface="+mn-ea"/>
                <a:cs typeface="+mn-cs"/>
              </a:rPr>
              <a:t>FOLFIRINOX</a:t>
            </a:r>
            <a:r>
              <a:rPr lang="zh-CN" altLang="en-US" sz="2400" kern="1200" dirty="0">
                <a:solidFill>
                  <a:srgbClr val="000000"/>
                </a:solidFill>
                <a:latin typeface="Times New Roman" pitchFamily="16" charset="0"/>
                <a:ea typeface="+mn-ea"/>
                <a:cs typeface="+mn-cs"/>
              </a:rPr>
              <a:t>化疗组进行比较，看看我们是否能让更多患者获得临床完全缓解，从而进行非手术治疗。</a:t>
            </a:r>
          </a:p>
        </p:txBody>
      </p:sp>
    </p:spTree>
    <p:extLst>
      <p:ext uri="{BB962C8B-B14F-4D97-AF65-F5344CB8AC3E}">
        <p14:creationId xmlns:p14="http://schemas.microsoft.com/office/powerpoint/2010/main" val="29455916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但对于我试图解决的问题，我认为目前我们没有任何数据表明给予三药化疗能使我们更快地进行非手术治疗。</a:t>
            </a:r>
          </a:p>
        </p:txBody>
      </p:sp>
    </p:spTree>
    <p:extLst>
      <p:ext uri="{BB962C8B-B14F-4D97-AF65-F5344CB8AC3E}">
        <p14:creationId xmlns:p14="http://schemas.microsoft.com/office/powerpoint/2010/main" val="4573274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b="0" i="0" dirty="0">
                <a:solidFill>
                  <a:srgbClr val="000000"/>
                </a:solidFill>
                <a:effectLst/>
                <a:latin typeface="PingFangSC-Regular"/>
              </a:rPr>
              <a:t>让我继续问你们一个问题。现在我们已经回顾了一项非常高质量的研究，然后还有很多其他类型的猜测，？我们是否同意当前数据支持选择使用新辅助 </a:t>
            </a:r>
            <a:r>
              <a:rPr lang="en-US" altLang="zh-CN" b="0" i="0" dirty="0">
                <a:solidFill>
                  <a:srgbClr val="000000"/>
                </a:solidFill>
                <a:effectLst/>
                <a:latin typeface="PingFangSC-Regular"/>
              </a:rPr>
              <a:t>FOLFIRINOX</a:t>
            </a:r>
            <a:r>
              <a:rPr lang="zh-CN" altLang="en-US" b="0" i="0" dirty="0">
                <a:solidFill>
                  <a:srgbClr val="000000"/>
                </a:solidFill>
                <a:effectLst/>
                <a:latin typeface="PingFangSC-Regular"/>
              </a:rPr>
              <a:t>？ </a:t>
            </a:r>
            <a:endParaRPr lang="en-US" altLang="zh-CN" b="0" i="0" dirty="0">
              <a:solidFill>
                <a:srgbClr val="000000"/>
              </a:solidFill>
              <a:effectLst/>
              <a:latin typeface="PingFangSC-Regular"/>
            </a:endParaRPr>
          </a:p>
          <a:p>
            <a:r>
              <a:rPr lang="zh-CN" altLang="en-US" b="0" i="0" dirty="0">
                <a:solidFill>
                  <a:srgbClr val="000000"/>
                </a:solidFill>
                <a:effectLst/>
                <a:latin typeface="PingFangSC-Regular"/>
              </a:rPr>
              <a:t>结果是我们仍然让大多数人觉得选择使用 </a:t>
            </a:r>
            <a:r>
              <a:rPr lang="en-US" altLang="zh-CN" b="0" i="0" dirty="0">
                <a:solidFill>
                  <a:srgbClr val="000000"/>
                </a:solidFill>
                <a:effectLst/>
                <a:latin typeface="PingFangSC-Regular"/>
              </a:rPr>
              <a:t>FOLFIRINOX </a:t>
            </a:r>
            <a:r>
              <a:rPr lang="zh-CN" altLang="en-US" b="0" i="0" dirty="0">
                <a:solidFill>
                  <a:srgbClr val="000000"/>
                </a:solidFill>
                <a:effectLst/>
                <a:latin typeface="PingFangSC-Regular"/>
              </a:rPr>
              <a:t>似乎很合适。</a:t>
            </a:r>
            <a:endParaRPr lang="en-US" altLang="zh-CN" b="0" i="0" dirty="0">
              <a:solidFill>
                <a:srgbClr val="000000"/>
              </a:solidFill>
              <a:effectLst/>
              <a:latin typeface="PingFangSC-Regular"/>
            </a:endParaRPr>
          </a:p>
          <a:p>
            <a:r>
              <a:rPr lang="zh-CN" altLang="en-US" b="0" i="0" dirty="0">
                <a:solidFill>
                  <a:srgbClr val="000000"/>
                </a:solidFill>
                <a:effectLst/>
                <a:latin typeface="PingFangSC-Regular"/>
              </a:rPr>
              <a:t>这些就是我的结论，或者说我对这个问题的回答。我会说是的，因为我确实认为我们有合适的设定。所以我认为</a:t>
            </a:r>
            <a:r>
              <a:rPr lang="en-US" altLang="zh-CN" b="0" i="0" dirty="0">
                <a:solidFill>
                  <a:srgbClr val="000000"/>
                </a:solidFill>
                <a:effectLst/>
                <a:latin typeface="PingFangSC-Regular"/>
              </a:rPr>
              <a:t>FOLFIRINOX</a:t>
            </a:r>
            <a:r>
              <a:rPr lang="zh-CN" altLang="en-US" b="0" i="0" dirty="0">
                <a:solidFill>
                  <a:srgbClr val="000000"/>
                </a:solidFill>
                <a:effectLst/>
                <a:latin typeface="PingFangSC-Regular"/>
              </a:rPr>
              <a:t>适用于那些巨大的、有症状的原发肿瘤的患者，因为我们看到肿瘤有了更好的消退，症状得到了明显的缓解。</a:t>
            </a:r>
            <a:endParaRPr lang="en-US" altLang="zh-CN" b="0" i="0" dirty="0">
              <a:solidFill>
                <a:srgbClr val="000000"/>
              </a:solidFill>
              <a:effectLst/>
              <a:latin typeface="PingFangSC-Regular"/>
            </a:endParaRPr>
          </a:p>
          <a:p>
            <a:r>
              <a:rPr lang="zh-CN" altLang="en-US" dirty="0"/>
              <a:t>我认为这可能是另一个终点。</a:t>
            </a:r>
            <a:r>
              <a:rPr lang="en-US" altLang="zh-CN" dirty="0"/>
              <a:t>PRODIGE 23 </a:t>
            </a:r>
            <a:r>
              <a:rPr lang="zh-CN" altLang="en-US" dirty="0"/>
              <a:t>中的无病和无远处转移生存率更好，并且比长期放化疗有明显的增加效益，但我不知道这是来自三药化疗，还是只是更早地给予化疗。</a:t>
            </a:r>
          </a:p>
        </p:txBody>
      </p:sp>
    </p:spTree>
    <p:extLst>
      <p:ext uri="{BB962C8B-B14F-4D97-AF65-F5344CB8AC3E}">
        <p14:creationId xmlns:p14="http://schemas.microsoft.com/office/powerpoint/2010/main" val="28776143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因此，如果没有任何生存数据，我将不愿意这样做，除非是在个别的病例中，患者明白这不一定会提高他们的生存率并且愿意承担风险，他们具有</a:t>
            </a:r>
            <a:r>
              <a:rPr lang="en-US" altLang="zh-CN" dirty="0"/>
              <a:t>T4——</a:t>
            </a:r>
            <a:r>
              <a:rPr lang="zh-CN" altLang="en-US" dirty="0"/>
              <a:t>甚至</a:t>
            </a:r>
            <a:r>
              <a:rPr lang="en-US" altLang="zh-CN" dirty="0"/>
              <a:t>T4 B</a:t>
            </a:r>
            <a:r>
              <a:rPr lang="zh-CN" altLang="en-US" dirty="0"/>
              <a:t>。</a:t>
            </a:r>
            <a:endParaRPr lang="en-US" altLang="zh-CN" dirty="0"/>
          </a:p>
          <a:p>
            <a:r>
              <a:rPr lang="zh-CN" altLang="en-US" b="0" i="0" dirty="0">
                <a:solidFill>
                  <a:srgbClr val="000000"/>
                </a:solidFill>
                <a:effectLst/>
                <a:latin typeface="PingFangSC-Regular"/>
              </a:rPr>
              <a:t>这是否会改善局部控制，我认为完全没有定论，除非不能切除的癌症达到可以切除。但这很难研究，因为这很少见。但这并没有带来整体的生存效益。所以我们需要等待一段时间才能得到这些结果</a:t>
            </a:r>
            <a:endParaRPr lang="en-US" altLang="zh-CN" b="0" i="0" dirty="0">
              <a:solidFill>
                <a:srgbClr val="000000"/>
              </a:solidFill>
              <a:effectLst/>
              <a:latin typeface="PingFangSC-Regular"/>
            </a:endParaRPr>
          </a:p>
          <a:p>
            <a:endParaRPr lang="en-US" altLang="zh-CN" b="0" i="0" dirty="0">
              <a:solidFill>
                <a:srgbClr val="000000"/>
              </a:solidFill>
              <a:effectLst/>
              <a:latin typeface="PingFangSC-Regular"/>
            </a:endParaRPr>
          </a:p>
          <a:p>
            <a:r>
              <a:rPr lang="zh-CN" altLang="en-US" dirty="0"/>
              <a:t>最后，虽然我认为提高非手术治疗的机会是有道理的，但我不确定我们是否有任何数据支持这一点，我不会将其用于该指示。 我确实认为有些患者会告诉你，在任何情况下他们都不会进行 </a:t>
            </a:r>
            <a:r>
              <a:rPr lang="en-US" altLang="zh-CN" dirty="0"/>
              <a:t>APR</a:t>
            </a:r>
            <a:r>
              <a:rPr lang="zh-CN" altLang="en-US" dirty="0"/>
              <a:t>，对于那些患者，特别是如果他们患有 </a:t>
            </a:r>
            <a:r>
              <a:rPr lang="en-US" altLang="zh-CN" dirty="0"/>
              <a:t>T4 </a:t>
            </a:r>
            <a:r>
              <a:rPr lang="zh-CN" altLang="en-US" dirty="0"/>
              <a:t>肿瘤，这样做是合理的，特别是现在我们 从 </a:t>
            </a:r>
            <a:r>
              <a:rPr lang="en-US" altLang="zh-CN" dirty="0"/>
              <a:t>PRODIGE 23 </a:t>
            </a:r>
            <a:r>
              <a:rPr lang="zh-CN" altLang="en-US" dirty="0"/>
              <a:t>获得更多安全数据，但我不会再次将其用作主要指示。</a:t>
            </a:r>
          </a:p>
        </p:txBody>
      </p:sp>
    </p:spTree>
    <p:extLst>
      <p:ext uri="{BB962C8B-B14F-4D97-AF65-F5344CB8AC3E}">
        <p14:creationId xmlns:p14="http://schemas.microsoft.com/office/powerpoint/2010/main" val="29709475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那么第二个问题，</a:t>
            </a:r>
            <a:endParaRPr lang="en-US" altLang="zh-CN" dirty="0"/>
          </a:p>
          <a:p>
            <a:r>
              <a:rPr lang="zh-CN" altLang="en-US" dirty="0"/>
              <a:t>您是否在非转移性结直肠癌新辅助治疗中使用三药</a:t>
            </a:r>
            <a:r>
              <a:rPr lang="en-US" altLang="zh-CN" dirty="0"/>
              <a:t>FOLFOXIRI</a:t>
            </a:r>
            <a:r>
              <a:rPr lang="zh-CN" altLang="en-US" dirty="0"/>
              <a:t>方案。</a:t>
            </a:r>
            <a:endParaRPr lang="en-US" altLang="zh-CN" dirty="0"/>
          </a:p>
          <a:p>
            <a:r>
              <a:rPr lang="en-US" altLang="zh-CN" dirty="0"/>
              <a:t>A</a:t>
            </a:r>
            <a:r>
              <a:rPr lang="zh-CN" altLang="en-US" dirty="0"/>
              <a:t>从不</a:t>
            </a:r>
            <a:endParaRPr lang="en-US" altLang="zh-CN" dirty="0"/>
          </a:p>
          <a:p>
            <a:r>
              <a:rPr lang="en-US" altLang="zh-CN" dirty="0"/>
              <a:t>B</a:t>
            </a:r>
            <a:r>
              <a:rPr lang="zh-CN" altLang="en-US" dirty="0"/>
              <a:t>偶合或很少</a:t>
            </a:r>
            <a:endParaRPr lang="en-US" altLang="zh-CN" dirty="0"/>
          </a:p>
          <a:p>
            <a:r>
              <a:rPr lang="en-US" altLang="zh-CN" dirty="0"/>
              <a:t>C</a:t>
            </a:r>
            <a:r>
              <a:rPr lang="zh-CN" altLang="en-US" dirty="0"/>
              <a:t>经常</a:t>
            </a:r>
            <a:endParaRPr lang="en-US" altLang="zh-CN" dirty="0"/>
          </a:p>
          <a:p>
            <a:r>
              <a:rPr lang="en-US" altLang="zh-CN" dirty="0"/>
              <a:t>D </a:t>
            </a:r>
            <a:r>
              <a:rPr lang="zh-CN" altLang="en-US" dirty="0"/>
              <a:t>总是</a:t>
            </a:r>
            <a:endParaRPr lang="en-US" altLang="zh-CN" dirty="0"/>
          </a:p>
          <a:p>
            <a:endParaRPr lang="zh-CN" altLang="en-US" dirty="0"/>
          </a:p>
        </p:txBody>
      </p:sp>
    </p:spTree>
    <p:extLst>
      <p:ext uri="{BB962C8B-B14F-4D97-AF65-F5344CB8AC3E}">
        <p14:creationId xmlns:p14="http://schemas.microsoft.com/office/powerpoint/2010/main" val="32467464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正如您所期望的，永远不是大多数人的选择</a:t>
            </a:r>
            <a:endParaRPr lang="en-US" altLang="zh-CN" dirty="0"/>
          </a:p>
          <a:p>
            <a:r>
              <a:rPr lang="zh-CN" altLang="en-US" dirty="0"/>
              <a:t>接下来我们将进一步谈谈这个话题。</a:t>
            </a:r>
            <a:endParaRPr lang="en-US" altLang="zh-CN" dirty="0"/>
          </a:p>
          <a:p>
            <a:endParaRPr lang="zh-CN" altLang="en-US" dirty="0"/>
          </a:p>
        </p:txBody>
      </p:sp>
    </p:spTree>
    <p:extLst>
      <p:ext uri="{BB962C8B-B14F-4D97-AF65-F5344CB8AC3E}">
        <p14:creationId xmlns:p14="http://schemas.microsoft.com/office/powerpoint/2010/main" val="4342537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那么 我们为什么要将两药联合升级到三药联合呢？</a:t>
            </a:r>
            <a:endParaRPr lang="en-US" altLang="zh-CN" dirty="0"/>
          </a:p>
          <a:p>
            <a:r>
              <a:rPr lang="zh-CN" altLang="en-US" dirty="0"/>
              <a:t>我们目前治疗失败的原因在哪里？</a:t>
            </a:r>
          </a:p>
        </p:txBody>
      </p:sp>
    </p:spTree>
    <p:extLst>
      <p:ext uri="{BB962C8B-B14F-4D97-AF65-F5344CB8AC3E}">
        <p14:creationId xmlns:p14="http://schemas.microsoft.com/office/powerpoint/2010/main" val="8019657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正如您在幻灯片上看到的，盆腔外</a:t>
            </a:r>
            <a:r>
              <a:rPr lang="zh-CN" altLang="en-US" b="0" i="0" dirty="0">
                <a:solidFill>
                  <a:srgbClr val="000000"/>
                </a:solidFill>
                <a:effectLst/>
                <a:latin typeface="PingFangSC-Regular"/>
              </a:rPr>
              <a:t>治疗失败的机率是盆腔内治疗失败的两到三倍，左边显示的是远处转移率</a:t>
            </a:r>
            <a:r>
              <a:rPr lang="en-US" altLang="zh-CN" b="0" i="0" dirty="0">
                <a:solidFill>
                  <a:srgbClr val="000000"/>
                </a:solidFill>
                <a:effectLst/>
                <a:latin typeface="PingFangSC-Regular"/>
              </a:rPr>
              <a:t>27%</a:t>
            </a:r>
            <a:r>
              <a:rPr lang="zh-CN" altLang="en-US" b="0" i="0" dirty="0">
                <a:solidFill>
                  <a:srgbClr val="000000"/>
                </a:solidFill>
                <a:effectLst/>
                <a:latin typeface="PingFangSC-Regular"/>
              </a:rPr>
              <a:t>，右边显示的是局部失败率</a:t>
            </a:r>
            <a:r>
              <a:rPr lang="en-US" altLang="zh-CN" b="0" i="0" dirty="0">
                <a:solidFill>
                  <a:srgbClr val="000000"/>
                </a:solidFill>
                <a:effectLst/>
                <a:latin typeface="PingFangSC-Regular"/>
              </a:rPr>
              <a:t>8%</a:t>
            </a:r>
            <a:endParaRPr lang="zh-CN" altLang="en-US" dirty="0"/>
          </a:p>
        </p:txBody>
      </p:sp>
    </p:spTree>
    <p:extLst>
      <p:ext uri="{BB962C8B-B14F-4D97-AF65-F5344CB8AC3E}">
        <p14:creationId xmlns:p14="http://schemas.microsoft.com/office/powerpoint/2010/main" val="15023563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您可以看到，在长程放化疗组中，远处失败率仍然是局部失败率的</a:t>
            </a:r>
            <a:r>
              <a:rPr lang="en-US" altLang="zh-CN" dirty="0"/>
              <a:t>3</a:t>
            </a:r>
            <a:r>
              <a:rPr lang="zh-CN" altLang="en-US" dirty="0"/>
              <a:t>倍之多</a:t>
            </a:r>
            <a:endParaRPr lang="en-US" altLang="zh-CN" dirty="0"/>
          </a:p>
          <a:p>
            <a:endParaRPr lang="en-US" altLang="zh-CN" dirty="0"/>
          </a:p>
          <a:p>
            <a:r>
              <a:rPr lang="zh-CN" altLang="en-US" b="0" i="0" dirty="0">
                <a:solidFill>
                  <a:srgbClr val="000000"/>
                </a:solidFill>
                <a:effectLst/>
                <a:latin typeface="PingFangSC-Regular"/>
              </a:rPr>
              <a:t>而在新辅助治疗</a:t>
            </a:r>
            <a:r>
              <a:rPr lang="en-US" altLang="zh-CN" b="0" i="0" dirty="0">
                <a:solidFill>
                  <a:srgbClr val="000000"/>
                </a:solidFill>
                <a:effectLst/>
                <a:latin typeface="PingFangSC-Regular"/>
              </a:rPr>
              <a:t>FOLFOX</a:t>
            </a:r>
            <a:r>
              <a:rPr lang="zh-CN" altLang="en-US" b="0" i="0" dirty="0">
                <a:solidFill>
                  <a:srgbClr val="000000"/>
                </a:solidFill>
                <a:effectLst/>
                <a:latin typeface="PingFangSC-Regular"/>
              </a:rPr>
              <a:t>组中，这一比例略低，但</a:t>
            </a:r>
            <a:r>
              <a:rPr lang="zh-CN" altLang="en-US" dirty="0"/>
              <a:t>远处失败率</a:t>
            </a:r>
            <a:r>
              <a:rPr lang="zh-CN" altLang="en-US" b="0" i="0" dirty="0">
                <a:solidFill>
                  <a:srgbClr val="000000"/>
                </a:solidFill>
                <a:effectLst/>
                <a:latin typeface="PingFangSC-Regular"/>
              </a:rPr>
              <a:t>仍是</a:t>
            </a:r>
            <a:r>
              <a:rPr lang="zh-CN" altLang="en-US" dirty="0"/>
              <a:t>局部失败率的</a:t>
            </a:r>
            <a:r>
              <a:rPr lang="en-US" altLang="zh-CN" dirty="0"/>
              <a:t>2</a:t>
            </a:r>
            <a:r>
              <a:rPr lang="zh-CN" altLang="en-US" dirty="0"/>
              <a:t>倍之多</a:t>
            </a:r>
            <a:endParaRPr lang="en-US" altLang="zh-CN" dirty="0"/>
          </a:p>
          <a:p>
            <a:endParaRPr lang="en-US" altLang="zh-CN" dirty="0"/>
          </a:p>
          <a:p>
            <a:endParaRPr lang="zh-CN" altLang="en-US" dirty="0"/>
          </a:p>
        </p:txBody>
      </p:sp>
    </p:spTree>
    <p:extLst>
      <p:ext uri="{BB962C8B-B14F-4D97-AF65-F5344CB8AC3E}">
        <p14:creationId xmlns:p14="http://schemas.microsoft.com/office/powerpoint/2010/main" val="2620208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但这不足为奇。多年来一直如此。这是</a:t>
            </a:r>
            <a:r>
              <a:rPr lang="en-US" altLang="zh-CN" dirty="0"/>
              <a:t>Len Gunderson</a:t>
            </a:r>
            <a:r>
              <a:rPr lang="zh-CN" altLang="en-US" dirty="0"/>
              <a:t>及其同事于</a:t>
            </a:r>
            <a:r>
              <a:rPr lang="en-US" altLang="zh-CN" dirty="0"/>
              <a:t>2004</a:t>
            </a:r>
            <a:r>
              <a:rPr lang="zh-CN" altLang="en-US" dirty="0"/>
              <a:t>年在</a:t>
            </a:r>
            <a:r>
              <a:rPr lang="en-US" altLang="zh-CN" dirty="0"/>
              <a:t>JCO</a:t>
            </a:r>
            <a:r>
              <a:rPr lang="zh-CN" altLang="en-US" dirty="0"/>
              <a:t>发表的一项关键的汇总分析，该分析向我们展示了直肠癌患者的预后，其顶部显示的是终点，然后是</a:t>
            </a:r>
            <a:r>
              <a:rPr lang="en-US" altLang="zh-CN" dirty="0"/>
              <a:t>T</a:t>
            </a:r>
            <a:r>
              <a:rPr lang="zh-CN" altLang="en-US" dirty="0"/>
              <a:t>和</a:t>
            </a:r>
            <a:r>
              <a:rPr lang="en-US" altLang="zh-CN" dirty="0"/>
              <a:t>N</a:t>
            </a:r>
            <a:r>
              <a:rPr lang="zh-CN" altLang="en-US" dirty="0"/>
              <a:t>亚组分析。</a:t>
            </a:r>
            <a:endParaRPr lang="en-US" altLang="zh-CN" dirty="0"/>
          </a:p>
          <a:p>
            <a:r>
              <a:rPr lang="zh-CN" altLang="en-US" dirty="0"/>
              <a:t>您可以在表格的右侧看到大部分患者会出现局部复发或远处转移，当然，其复发率及转移率因</a:t>
            </a:r>
            <a:r>
              <a:rPr lang="en-US" altLang="zh-CN" dirty="0"/>
              <a:t>TN</a:t>
            </a:r>
            <a:r>
              <a:rPr lang="zh-CN" altLang="en-US" dirty="0"/>
              <a:t>分期不同而有所差异，但总体来说，远处失败率至少是局部失败率的两倍，您可以看到</a:t>
            </a:r>
            <a:r>
              <a:rPr lang="en-US" altLang="zh-CN" dirty="0"/>
              <a:t>T4</a:t>
            </a:r>
            <a:r>
              <a:rPr lang="zh-CN" altLang="en-US" dirty="0"/>
              <a:t>的患者局部失败率高达</a:t>
            </a:r>
            <a:r>
              <a:rPr lang="en-US" altLang="zh-CN" dirty="0"/>
              <a:t>20%</a:t>
            </a:r>
            <a:r>
              <a:rPr lang="zh-CN" altLang="en-US" dirty="0"/>
              <a:t>左右，这是令人无法接受的。</a:t>
            </a:r>
            <a:endParaRPr lang="en-US" altLang="zh-CN" dirty="0"/>
          </a:p>
        </p:txBody>
      </p:sp>
    </p:spTree>
    <p:extLst>
      <p:ext uri="{BB962C8B-B14F-4D97-AF65-F5344CB8AC3E}">
        <p14:creationId xmlns:p14="http://schemas.microsoft.com/office/powerpoint/2010/main" val="1045474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这就又回到了我们为什么要将两药升级到三药的问题上？</a:t>
            </a:r>
            <a:endParaRPr lang="en-US" altLang="zh-CN" dirty="0"/>
          </a:p>
          <a:p>
            <a:r>
              <a:rPr lang="zh-CN" altLang="en-US" dirty="0"/>
              <a:t>因为结直肠癌患者经常死于转移性复发，但对于那些有局部复发高风险的患者来说，我们的局部失败率确实非常高，令人无法接受。</a:t>
            </a:r>
          </a:p>
        </p:txBody>
      </p:sp>
    </p:spTree>
    <p:extLst>
      <p:ext uri="{BB962C8B-B14F-4D97-AF65-F5344CB8AC3E}">
        <p14:creationId xmlns:p14="http://schemas.microsoft.com/office/powerpoint/2010/main" val="16410820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29041" y="4544909"/>
            <a:ext cx="20729099" cy="3136054"/>
          </a:xfrm>
        </p:spPr>
        <p:txBody>
          <a:bodyPr/>
          <a:lstStyle/>
          <a:p>
            <a:r>
              <a:rPr lang="en-US"/>
              <a:t>Click to edit Master title style</a:t>
            </a:r>
          </a:p>
        </p:txBody>
      </p:sp>
      <p:sp>
        <p:nvSpPr>
          <p:cNvPr id="3" name="Subtitle 2"/>
          <p:cNvSpPr>
            <a:spLocks noGrp="1"/>
          </p:cNvSpPr>
          <p:nvPr>
            <p:ph type="subTitle" idx="1"/>
          </p:nvPr>
        </p:nvSpPr>
        <p:spPr>
          <a:xfrm>
            <a:off x="3658079" y="8290560"/>
            <a:ext cx="17071023" cy="3738880"/>
          </a:xfrm>
        </p:spPr>
        <p:txBody>
          <a:bodyPr/>
          <a:lstStyle>
            <a:lvl1pPr marL="0" indent="0" algn="ctr">
              <a:buNone/>
              <a:defRPr/>
            </a:lvl1pPr>
            <a:lvl2pPr marL="914331" indent="0" algn="ctr">
              <a:buNone/>
              <a:defRPr/>
            </a:lvl2pPr>
            <a:lvl3pPr marL="1828662" indent="0" algn="ctr">
              <a:buNone/>
              <a:defRPr/>
            </a:lvl3pPr>
            <a:lvl4pPr marL="2742993" indent="0" algn="ctr">
              <a:buNone/>
              <a:defRPr/>
            </a:lvl4pPr>
            <a:lvl5pPr marL="3657323" indent="0" algn="ctr">
              <a:buNone/>
              <a:defRPr/>
            </a:lvl5pPr>
            <a:lvl6pPr marL="4571655" indent="0" algn="ctr">
              <a:buNone/>
              <a:defRPr/>
            </a:lvl6pPr>
            <a:lvl7pPr marL="5485985" indent="0" algn="ctr">
              <a:buNone/>
              <a:defRPr/>
            </a:lvl7pPr>
            <a:lvl8pPr marL="6400317" indent="0" algn="ctr">
              <a:buNone/>
              <a:defRPr/>
            </a:lvl8pPr>
            <a:lvl9pPr marL="7314647" indent="0" algn="ctr">
              <a:buNone/>
              <a:defRPr/>
            </a:lvl9pPr>
          </a:lstStyle>
          <a:p>
            <a:r>
              <a:rPr lang="en-US"/>
              <a:t>Click to edit Master subtitle style</a:t>
            </a:r>
          </a:p>
        </p:txBody>
      </p:sp>
    </p:spTree>
    <p:extLst>
      <p:ext uri="{BB962C8B-B14F-4D97-AF65-F5344CB8AC3E}">
        <p14:creationId xmlns:p14="http://schemas.microsoft.com/office/powerpoint/2010/main" val="2354293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753067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05507" y="1215819"/>
            <a:ext cx="5203443" cy="1205991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790936" y="1215819"/>
            <a:ext cx="15208114" cy="1205991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529538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794642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26420" y="9401390"/>
            <a:ext cx="20729099" cy="2905760"/>
          </a:xfrm>
        </p:spPr>
        <p:txBody>
          <a:bodyPr anchor="t"/>
          <a:lstStyle>
            <a:lvl1pPr algn="l">
              <a:defRPr sz="7999" b="1" cap="all"/>
            </a:lvl1pPr>
          </a:lstStyle>
          <a:p>
            <a:r>
              <a:rPr lang="en-US"/>
              <a:t>Click to edit Master title style</a:t>
            </a:r>
          </a:p>
        </p:txBody>
      </p:sp>
      <p:sp>
        <p:nvSpPr>
          <p:cNvPr id="3" name="Text Placeholder 2"/>
          <p:cNvSpPr>
            <a:spLocks noGrp="1"/>
          </p:cNvSpPr>
          <p:nvPr>
            <p:ph type="body" idx="1"/>
          </p:nvPr>
        </p:nvSpPr>
        <p:spPr>
          <a:xfrm>
            <a:off x="1926420" y="6200989"/>
            <a:ext cx="20729099" cy="3200398"/>
          </a:xfrm>
        </p:spPr>
        <p:txBody>
          <a:bodyPr anchor="b"/>
          <a:lstStyle>
            <a:lvl1pPr marL="0" indent="0">
              <a:buNone/>
              <a:defRPr sz="4000"/>
            </a:lvl1pPr>
            <a:lvl2pPr marL="914331" indent="0">
              <a:buNone/>
              <a:defRPr sz="3600"/>
            </a:lvl2pPr>
            <a:lvl3pPr marL="1828662" indent="0">
              <a:buNone/>
              <a:defRPr sz="3200"/>
            </a:lvl3pPr>
            <a:lvl4pPr marL="2742993" indent="0">
              <a:buNone/>
              <a:defRPr sz="2800"/>
            </a:lvl4pPr>
            <a:lvl5pPr marL="3657323" indent="0">
              <a:buNone/>
              <a:defRPr sz="2800"/>
            </a:lvl5pPr>
            <a:lvl6pPr marL="4571655" indent="0">
              <a:buNone/>
              <a:defRPr sz="2800"/>
            </a:lvl6pPr>
            <a:lvl7pPr marL="5485985" indent="0">
              <a:buNone/>
              <a:defRPr sz="2800"/>
            </a:lvl7pPr>
            <a:lvl8pPr marL="6400317" indent="0">
              <a:buNone/>
              <a:defRPr sz="2800"/>
            </a:lvl8pPr>
            <a:lvl9pPr marL="7314647" indent="0">
              <a:buNone/>
              <a:defRPr sz="2800"/>
            </a:lvl9pPr>
          </a:lstStyle>
          <a:p>
            <a:pPr lvl="0"/>
            <a:r>
              <a:rPr lang="en-US"/>
              <a:t>Click to edit Master text styles</a:t>
            </a:r>
          </a:p>
        </p:txBody>
      </p:sp>
    </p:spTree>
    <p:extLst>
      <p:ext uri="{BB962C8B-B14F-4D97-AF65-F5344CB8AC3E}">
        <p14:creationId xmlns:p14="http://schemas.microsoft.com/office/powerpoint/2010/main" val="34474344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790936" y="4067389"/>
            <a:ext cx="10203662" cy="9208346"/>
          </a:xfrm>
        </p:spPr>
        <p:txBody>
          <a:bodyPr/>
          <a:lstStyle>
            <a:lvl1pPr>
              <a:defRPr sz="5599"/>
            </a:lvl1pPr>
            <a:lvl2pPr>
              <a:defRPr sz="4800"/>
            </a:lvl2pPr>
            <a:lvl3pPr>
              <a:defRPr sz="4000"/>
            </a:lvl3pPr>
            <a:lvl4pPr>
              <a:defRPr sz="3600"/>
            </a:lvl4pPr>
            <a:lvl5pPr>
              <a:defRPr sz="3600"/>
            </a:lvl5pPr>
            <a:lvl6pPr>
              <a:defRPr sz="3600"/>
            </a:lvl6pPr>
            <a:lvl7pPr>
              <a:defRPr sz="3600"/>
            </a:lvl7pPr>
            <a:lvl8pPr>
              <a:defRPr sz="3600"/>
            </a:lvl8pPr>
            <a:lvl9pPr>
              <a:defRPr sz="3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401053" y="4067389"/>
            <a:ext cx="10207895" cy="9208346"/>
          </a:xfrm>
        </p:spPr>
        <p:txBody>
          <a:bodyPr/>
          <a:lstStyle>
            <a:lvl1pPr>
              <a:defRPr sz="5599"/>
            </a:lvl1pPr>
            <a:lvl2pPr>
              <a:defRPr sz="4800"/>
            </a:lvl2pPr>
            <a:lvl3pPr>
              <a:defRPr sz="4000"/>
            </a:lvl3pPr>
            <a:lvl4pPr>
              <a:defRPr sz="3600"/>
            </a:lvl4pPr>
            <a:lvl5pPr>
              <a:defRPr sz="3600"/>
            </a:lvl5pPr>
            <a:lvl6pPr>
              <a:defRPr sz="3600"/>
            </a:lvl6pPr>
            <a:lvl7pPr>
              <a:defRPr sz="3600"/>
            </a:lvl7pPr>
            <a:lvl8pPr>
              <a:defRPr sz="3600"/>
            </a:lvl8pPr>
            <a:lvl9pPr>
              <a:defRPr sz="3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502199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19359" y="585894"/>
            <a:ext cx="21948458" cy="24384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219360" y="3274909"/>
            <a:ext cx="10775237" cy="1364826"/>
          </a:xfrm>
        </p:spPr>
        <p:txBody>
          <a:bodyPr anchor="b"/>
          <a:lstStyle>
            <a:lvl1pPr marL="0" indent="0">
              <a:buNone/>
              <a:defRPr sz="4800" b="1"/>
            </a:lvl1pPr>
            <a:lvl2pPr marL="914331" indent="0">
              <a:buNone/>
              <a:defRPr sz="4000" b="1"/>
            </a:lvl2pPr>
            <a:lvl3pPr marL="1828662" indent="0">
              <a:buNone/>
              <a:defRPr sz="3600" b="1"/>
            </a:lvl3pPr>
            <a:lvl4pPr marL="2742993" indent="0">
              <a:buNone/>
              <a:defRPr sz="3200" b="1"/>
            </a:lvl4pPr>
            <a:lvl5pPr marL="3657323" indent="0">
              <a:buNone/>
              <a:defRPr sz="3200" b="1"/>
            </a:lvl5pPr>
            <a:lvl6pPr marL="4571655" indent="0">
              <a:buNone/>
              <a:defRPr sz="3200" b="1"/>
            </a:lvl6pPr>
            <a:lvl7pPr marL="5485985" indent="0">
              <a:buNone/>
              <a:defRPr sz="3200" b="1"/>
            </a:lvl7pPr>
            <a:lvl8pPr marL="6400317" indent="0">
              <a:buNone/>
              <a:defRPr sz="3200" b="1"/>
            </a:lvl8pPr>
            <a:lvl9pPr marL="7314647" indent="0">
              <a:buNone/>
              <a:defRPr sz="3200" b="1"/>
            </a:lvl9pPr>
          </a:lstStyle>
          <a:p>
            <a:pPr lvl="0"/>
            <a:r>
              <a:rPr lang="en-US"/>
              <a:t>Click to edit Master text styles</a:t>
            </a:r>
          </a:p>
        </p:txBody>
      </p:sp>
      <p:sp>
        <p:nvSpPr>
          <p:cNvPr id="4" name="Content Placeholder 3"/>
          <p:cNvSpPr>
            <a:spLocks noGrp="1"/>
          </p:cNvSpPr>
          <p:nvPr>
            <p:ph sz="half" idx="2"/>
          </p:nvPr>
        </p:nvSpPr>
        <p:spPr>
          <a:xfrm>
            <a:off x="1219360" y="4639735"/>
            <a:ext cx="10775237" cy="8429414"/>
          </a:xfrm>
        </p:spPr>
        <p:txBody>
          <a:bodyPr/>
          <a:lstStyle>
            <a:lvl1pPr>
              <a:defRPr sz="4800"/>
            </a:lvl1pPr>
            <a:lvl2pPr>
              <a:defRPr sz="4000"/>
            </a:lvl2pPr>
            <a:lvl3pPr>
              <a:defRPr sz="3600"/>
            </a:lvl3pPr>
            <a:lvl4pPr>
              <a:defRPr sz="3200"/>
            </a:lvl4pPr>
            <a:lvl5pPr>
              <a:defRPr sz="3200"/>
            </a:lvl5pPr>
            <a:lvl6pPr>
              <a:defRPr sz="3200"/>
            </a:lvl6pPr>
            <a:lvl7pPr>
              <a:defRPr sz="3200"/>
            </a:lvl7pPr>
            <a:lvl8pPr>
              <a:defRPr sz="3200"/>
            </a:lvl8pPr>
            <a:lvl9pPr>
              <a:defRPr sz="3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88354" y="3274909"/>
            <a:ext cx="10779469" cy="1364826"/>
          </a:xfrm>
        </p:spPr>
        <p:txBody>
          <a:bodyPr anchor="b"/>
          <a:lstStyle>
            <a:lvl1pPr marL="0" indent="0">
              <a:buNone/>
              <a:defRPr sz="4800" b="1"/>
            </a:lvl1pPr>
            <a:lvl2pPr marL="914331" indent="0">
              <a:buNone/>
              <a:defRPr sz="4000" b="1"/>
            </a:lvl2pPr>
            <a:lvl3pPr marL="1828662" indent="0">
              <a:buNone/>
              <a:defRPr sz="3600" b="1"/>
            </a:lvl3pPr>
            <a:lvl4pPr marL="2742993" indent="0">
              <a:buNone/>
              <a:defRPr sz="3200" b="1"/>
            </a:lvl4pPr>
            <a:lvl5pPr marL="3657323" indent="0">
              <a:buNone/>
              <a:defRPr sz="3200" b="1"/>
            </a:lvl5pPr>
            <a:lvl6pPr marL="4571655" indent="0">
              <a:buNone/>
              <a:defRPr sz="3200" b="1"/>
            </a:lvl6pPr>
            <a:lvl7pPr marL="5485985" indent="0">
              <a:buNone/>
              <a:defRPr sz="3200" b="1"/>
            </a:lvl7pPr>
            <a:lvl8pPr marL="6400317" indent="0">
              <a:buNone/>
              <a:defRPr sz="3200" b="1"/>
            </a:lvl8pPr>
            <a:lvl9pPr marL="7314647" indent="0">
              <a:buNone/>
              <a:defRPr sz="3200" b="1"/>
            </a:lvl9pPr>
          </a:lstStyle>
          <a:p>
            <a:pPr lvl="0"/>
            <a:r>
              <a:rPr lang="en-US"/>
              <a:t>Click to edit Master text styles</a:t>
            </a:r>
          </a:p>
        </p:txBody>
      </p:sp>
      <p:sp>
        <p:nvSpPr>
          <p:cNvPr id="6" name="Content Placeholder 5"/>
          <p:cNvSpPr>
            <a:spLocks noGrp="1"/>
          </p:cNvSpPr>
          <p:nvPr>
            <p:ph sz="quarter" idx="4"/>
          </p:nvPr>
        </p:nvSpPr>
        <p:spPr>
          <a:xfrm>
            <a:off x="12388354" y="4639735"/>
            <a:ext cx="10779469" cy="8429414"/>
          </a:xfrm>
        </p:spPr>
        <p:txBody>
          <a:bodyPr/>
          <a:lstStyle>
            <a:lvl1pPr>
              <a:defRPr sz="4800"/>
            </a:lvl1pPr>
            <a:lvl2pPr>
              <a:defRPr sz="4000"/>
            </a:lvl2pPr>
            <a:lvl3pPr>
              <a:defRPr sz="3600"/>
            </a:lvl3pPr>
            <a:lvl4pPr>
              <a:defRPr sz="3200"/>
            </a:lvl4pPr>
            <a:lvl5pPr>
              <a:defRPr sz="3200"/>
            </a:lvl5pPr>
            <a:lvl6pPr>
              <a:defRPr sz="3200"/>
            </a:lvl6pPr>
            <a:lvl7pPr>
              <a:defRPr sz="3200"/>
            </a:lvl7pPr>
            <a:lvl8pPr>
              <a:defRPr sz="3200"/>
            </a:lvl8pPr>
            <a:lvl9pPr>
              <a:defRPr sz="3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786108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887007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420276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9365" y="582506"/>
            <a:ext cx="8023213" cy="2479040"/>
          </a:xfrm>
        </p:spPr>
        <p:txBody>
          <a:bodyPr anchor="b"/>
          <a:lstStyle>
            <a:lvl1pPr algn="l">
              <a:defRPr sz="4000" b="1"/>
            </a:lvl1pPr>
          </a:lstStyle>
          <a:p>
            <a:r>
              <a:rPr lang="en-US"/>
              <a:t>Click to edit Master title style</a:t>
            </a:r>
          </a:p>
        </p:txBody>
      </p:sp>
      <p:sp>
        <p:nvSpPr>
          <p:cNvPr id="3" name="Content Placeholder 2"/>
          <p:cNvSpPr>
            <a:spLocks noGrp="1"/>
          </p:cNvSpPr>
          <p:nvPr>
            <p:ph idx="1"/>
          </p:nvPr>
        </p:nvSpPr>
        <p:spPr>
          <a:xfrm>
            <a:off x="9534708" y="582509"/>
            <a:ext cx="13633109" cy="12486642"/>
          </a:xfrm>
        </p:spPr>
        <p:txBody>
          <a:bodyPr/>
          <a:lstStyle>
            <a:lvl1pPr>
              <a:defRPr sz="6399"/>
            </a:lvl1pPr>
            <a:lvl2pPr>
              <a:defRPr sz="5599"/>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219365" y="3061549"/>
            <a:ext cx="8023213" cy="10007602"/>
          </a:xfrm>
        </p:spPr>
        <p:txBody>
          <a:bodyPr/>
          <a:lstStyle>
            <a:lvl1pPr marL="0" indent="0">
              <a:buNone/>
              <a:defRPr sz="2800"/>
            </a:lvl1pPr>
            <a:lvl2pPr marL="914331" indent="0">
              <a:buNone/>
              <a:defRPr sz="2400"/>
            </a:lvl2pPr>
            <a:lvl3pPr marL="1828662" indent="0">
              <a:buNone/>
              <a:defRPr sz="2000"/>
            </a:lvl3pPr>
            <a:lvl4pPr marL="2742993" indent="0">
              <a:buNone/>
              <a:defRPr sz="1800"/>
            </a:lvl4pPr>
            <a:lvl5pPr marL="3657323" indent="0">
              <a:buNone/>
              <a:defRPr sz="1800"/>
            </a:lvl5pPr>
            <a:lvl6pPr marL="4571655" indent="0">
              <a:buNone/>
              <a:defRPr sz="1800"/>
            </a:lvl6pPr>
            <a:lvl7pPr marL="5485985" indent="0">
              <a:buNone/>
              <a:defRPr sz="1800"/>
            </a:lvl7pPr>
            <a:lvl8pPr marL="6400317" indent="0">
              <a:buNone/>
              <a:defRPr sz="1800"/>
            </a:lvl8pPr>
            <a:lvl9pPr marL="7314647" indent="0">
              <a:buNone/>
              <a:defRPr sz="1800"/>
            </a:lvl9pPr>
          </a:lstStyle>
          <a:p>
            <a:pPr lvl="0"/>
            <a:r>
              <a:rPr lang="en-US"/>
              <a:t>Click to edit Master text styles</a:t>
            </a:r>
          </a:p>
        </p:txBody>
      </p:sp>
    </p:spTree>
    <p:extLst>
      <p:ext uri="{BB962C8B-B14F-4D97-AF65-F5344CB8AC3E}">
        <p14:creationId xmlns:p14="http://schemas.microsoft.com/office/powerpoint/2010/main" val="16616186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80060" y="10241281"/>
            <a:ext cx="14632305" cy="1209042"/>
          </a:xfrm>
        </p:spPr>
        <p:txBody>
          <a:bodyPr anchor="b"/>
          <a:lstStyle>
            <a:lvl1pPr algn="l">
              <a:defRPr sz="4000" b="1"/>
            </a:lvl1pPr>
          </a:lstStyle>
          <a:p>
            <a:r>
              <a:rPr lang="en-US"/>
              <a:t>Click to edit Master title style</a:t>
            </a:r>
          </a:p>
        </p:txBody>
      </p:sp>
      <p:sp>
        <p:nvSpPr>
          <p:cNvPr id="3" name="Picture Placeholder 2"/>
          <p:cNvSpPr>
            <a:spLocks noGrp="1"/>
          </p:cNvSpPr>
          <p:nvPr>
            <p:ph type="pic" idx="1"/>
          </p:nvPr>
        </p:nvSpPr>
        <p:spPr>
          <a:xfrm>
            <a:off x="4780060" y="1307254"/>
            <a:ext cx="14632305" cy="8778240"/>
          </a:xfrm>
        </p:spPr>
        <p:txBody>
          <a:bodyPr/>
          <a:lstStyle>
            <a:lvl1pPr marL="0" indent="0">
              <a:buNone/>
              <a:defRPr sz="6399"/>
            </a:lvl1pPr>
            <a:lvl2pPr marL="914331" indent="0">
              <a:buNone/>
              <a:defRPr sz="5599"/>
            </a:lvl2pPr>
            <a:lvl3pPr marL="1828662" indent="0">
              <a:buNone/>
              <a:defRPr sz="4800"/>
            </a:lvl3pPr>
            <a:lvl4pPr marL="2742993" indent="0">
              <a:buNone/>
              <a:defRPr sz="4000"/>
            </a:lvl4pPr>
            <a:lvl5pPr marL="3657323" indent="0">
              <a:buNone/>
              <a:defRPr sz="4000"/>
            </a:lvl5pPr>
            <a:lvl6pPr marL="4571655" indent="0">
              <a:buNone/>
              <a:defRPr sz="4000"/>
            </a:lvl6pPr>
            <a:lvl7pPr marL="5485985" indent="0">
              <a:buNone/>
              <a:defRPr sz="4000"/>
            </a:lvl7pPr>
            <a:lvl8pPr marL="6400317" indent="0">
              <a:buNone/>
              <a:defRPr sz="4000"/>
            </a:lvl8pPr>
            <a:lvl9pPr marL="7314647" indent="0">
              <a:buNone/>
              <a:defRPr sz="4000"/>
            </a:lvl9pPr>
          </a:lstStyle>
          <a:p>
            <a:endParaRPr lang="en-US"/>
          </a:p>
        </p:txBody>
      </p:sp>
      <p:sp>
        <p:nvSpPr>
          <p:cNvPr id="4" name="Text Placeholder 3"/>
          <p:cNvSpPr>
            <a:spLocks noGrp="1"/>
          </p:cNvSpPr>
          <p:nvPr>
            <p:ph type="body" sz="half" idx="2"/>
          </p:nvPr>
        </p:nvSpPr>
        <p:spPr>
          <a:xfrm>
            <a:off x="4780060" y="11450323"/>
            <a:ext cx="14632305" cy="1717038"/>
          </a:xfrm>
        </p:spPr>
        <p:txBody>
          <a:bodyPr/>
          <a:lstStyle>
            <a:lvl1pPr marL="0" indent="0">
              <a:buNone/>
              <a:defRPr sz="2800"/>
            </a:lvl1pPr>
            <a:lvl2pPr marL="914331" indent="0">
              <a:buNone/>
              <a:defRPr sz="2400"/>
            </a:lvl2pPr>
            <a:lvl3pPr marL="1828662" indent="0">
              <a:buNone/>
              <a:defRPr sz="2000"/>
            </a:lvl3pPr>
            <a:lvl4pPr marL="2742993" indent="0">
              <a:buNone/>
              <a:defRPr sz="1800"/>
            </a:lvl4pPr>
            <a:lvl5pPr marL="3657323" indent="0">
              <a:buNone/>
              <a:defRPr sz="1800"/>
            </a:lvl5pPr>
            <a:lvl6pPr marL="4571655" indent="0">
              <a:buNone/>
              <a:defRPr sz="1800"/>
            </a:lvl6pPr>
            <a:lvl7pPr marL="5485985" indent="0">
              <a:buNone/>
              <a:defRPr sz="1800"/>
            </a:lvl7pPr>
            <a:lvl8pPr marL="6400317" indent="0">
              <a:buNone/>
              <a:defRPr sz="1800"/>
            </a:lvl8pPr>
            <a:lvl9pPr marL="7314647" indent="0">
              <a:buNone/>
              <a:defRPr sz="1800"/>
            </a:lvl9pPr>
          </a:lstStyle>
          <a:p>
            <a:pPr lvl="0"/>
            <a:r>
              <a:rPr lang="en-US"/>
              <a:t>Click to edit Master text styles</a:t>
            </a:r>
          </a:p>
        </p:txBody>
      </p:sp>
    </p:spTree>
    <p:extLst>
      <p:ext uri="{BB962C8B-B14F-4D97-AF65-F5344CB8AC3E}">
        <p14:creationId xmlns:p14="http://schemas.microsoft.com/office/powerpoint/2010/main" val="12994451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1790938" y="1215814"/>
            <a:ext cx="20818008" cy="24350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t>Click to edit the title text format</a:t>
            </a:r>
          </a:p>
        </p:txBody>
      </p:sp>
      <p:sp>
        <p:nvSpPr>
          <p:cNvPr id="1026" name="Rectangle 2"/>
          <p:cNvSpPr>
            <a:spLocks noGrp="1" noChangeArrowheads="1"/>
          </p:cNvSpPr>
          <p:nvPr>
            <p:ph type="body" idx="1"/>
          </p:nvPr>
        </p:nvSpPr>
        <p:spPr bwMode="auto">
          <a:xfrm>
            <a:off x="1790938" y="4067389"/>
            <a:ext cx="20818008" cy="92083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331" rtl="0" fontAlgn="base" hangingPunct="0">
        <a:lnSpc>
          <a:spcPct val="112000"/>
        </a:lnSpc>
        <a:spcBef>
          <a:spcPct val="0"/>
        </a:spcBef>
        <a:spcAft>
          <a:spcPct val="0"/>
        </a:spcAft>
        <a:buClr>
          <a:srgbClr val="000000"/>
        </a:buClr>
        <a:buSzPct val="45000"/>
        <a:buFont typeface="StarSymbol" charset="0"/>
        <a:defRPr sz="8799">
          <a:solidFill>
            <a:srgbClr val="000000"/>
          </a:solidFill>
          <a:latin typeface="+mj-lt"/>
          <a:ea typeface="+mj-ea"/>
          <a:cs typeface="+mj-cs"/>
        </a:defRPr>
      </a:lvl1pPr>
      <a:lvl2pPr marL="863535" indent="-431767" algn="l" defTabSz="914331" rtl="0" fontAlgn="base" hangingPunct="0">
        <a:spcBef>
          <a:spcPct val="0"/>
        </a:spcBef>
        <a:spcAft>
          <a:spcPct val="0"/>
        </a:spcAft>
        <a:buClr>
          <a:srgbClr val="000000"/>
        </a:buClr>
        <a:buSzPct val="45000"/>
        <a:buFont typeface="StarSymbol" charset="0"/>
        <a:defRPr sz="8799">
          <a:solidFill>
            <a:srgbClr val="000000"/>
          </a:solidFill>
          <a:latin typeface="Times New Roman" pitchFamily="16" charset="0"/>
          <a:ea typeface="Lucida Sans Unicode" pitchFamily="32" charset="0"/>
          <a:cs typeface="Lucida Sans Unicode" pitchFamily="32" charset="0"/>
        </a:defRPr>
      </a:lvl2pPr>
      <a:lvl3pPr marL="1295302" indent="-431767" algn="l" defTabSz="914331" rtl="0" fontAlgn="base" hangingPunct="0">
        <a:spcBef>
          <a:spcPct val="0"/>
        </a:spcBef>
        <a:spcAft>
          <a:spcPct val="0"/>
        </a:spcAft>
        <a:buClr>
          <a:srgbClr val="000000"/>
        </a:buClr>
        <a:buSzPct val="45000"/>
        <a:buFont typeface="StarSymbol" charset="0"/>
        <a:defRPr sz="8799">
          <a:solidFill>
            <a:srgbClr val="000000"/>
          </a:solidFill>
          <a:latin typeface="Times New Roman" pitchFamily="16" charset="0"/>
          <a:ea typeface="Lucida Sans Unicode" pitchFamily="32" charset="0"/>
          <a:cs typeface="Lucida Sans Unicode" pitchFamily="32" charset="0"/>
        </a:defRPr>
      </a:lvl3pPr>
      <a:lvl4pPr marL="1727070" indent="-431767" algn="l" defTabSz="914331" rtl="0" fontAlgn="base" hangingPunct="0">
        <a:spcBef>
          <a:spcPct val="0"/>
        </a:spcBef>
        <a:spcAft>
          <a:spcPct val="0"/>
        </a:spcAft>
        <a:buClr>
          <a:srgbClr val="000000"/>
        </a:buClr>
        <a:buSzPct val="45000"/>
        <a:buFont typeface="StarSymbol" charset="0"/>
        <a:defRPr sz="8799">
          <a:solidFill>
            <a:srgbClr val="000000"/>
          </a:solidFill>
          <a:latin typeface="Times New Roman" pitchFamily="16" charset="0"/>
          <a:ea typeface="Lucida Sans Unicode" pitchFamily="32" charset="0"/>
          <a:cs typeface="Lucida Sans Unicode" pitchFamily="32" charset="0"/>
        </a:defRPr>
      </a:lvl4pPr>
      <a:lvl5pPr marL="2158837" indent="-431767" algn="l" defTabSz="914331" rtl="0" fontAlgn="base" hangingPunct="0">
        <a:spcBef>
          <a:spcPct val="0"/>
        </a:spcBef>
        <a:spcAft>
          <a:spcPct val="0"/>
        </a:spcAft>
        <a:buClr>
          <a:srgbClr val="000000"/>
        </a:buClr>
        <a:buSzPct val="45000"/>
        <a:buFont typeface="StarSymbol" charset="0"/>
        <a:defRPr sz="8799">
          <a:solidFill>
            <a:srgbClr val="000000"/>
          </a:solidFill>
          <a:latin typeface="Times New Roman" pitchFamily="16" charset="0"/>
          <a:ea typeface="Lucida Sans Unicode" pitchFamily="32" charset="0"/>
          <a:cs typeface="Lucida Sans Unicode" pitchFamily="32" charset="0"/>
        </a:defRPr>
      </a:lvl5pPr>
      <a:lvl6pPr marL="3073167" indent="-431767" algn="l" defTabSz="914331" rtl="0" fontAlgn="base" hangingPunct="0">
        <a:spcBef>
          <a:spcPct val="0"/>
        </a:spcBef>
        <a:spcAft>
          <a:spcPct val="0"/>
        </a:spcAft>
        <a:buClr>
          <a:srgbClr val="000000"/>
        </a:buClr>
        <a:buSzPct val="45000"/>
        <a:buFont typeface="StarSymbol" charset="0"/>
        <a:defRPr sz="8799">
          <a:solidFill>
            <a:srgbClr val="000000"/>
          </a:solidFill>
          <a:latin typeface="Times New Roman" pitchFamily="16" charset="0"/>
          <a:ea typeface="Lucida Sans Unicode" pitchFamily="32" charset="0"/>
          <a:cs typeface="Lucida Sans Unicode" pitchFamily="32" charset="0"/>
        </a:defRPr>
      </a:lvl6pPr>
      <a:lvl7pPr marL="3987499" indent="-431767" algn="l" defTabSz="914331" rtl="0" fontAlgn="base" hangingPunct="0">
        <a:spcBef>
          <a:spcPct val="0"/>
        </a:spcBef>
        <a:spcAft>
          <a:spcPct val="0"/>
        </a:spcAft>
        <a:buClr>
          <a:srgbClr val="000000"/>
        </a:buClr>
        <a:buSzPct val="45000"/>
        <a:buFont typeface="StarSymbol" charset="0"/>
        <a:defRPr sz="8799">
          <a:solidFill>
            <a:srgbClr val="000000"/>
          </a:solidFill>
          <a:latin typeface="Times New Roman" pitchFamily="16" charset="0"/>
          <a:ea typeface="Lucida Sans Unicode" pitchFamily="32" charset="0"/>
          <a:cs typeface="Lucida Sans Unicode" pitchFamily="32" charset="0"/>
        </a:defRPr>
      </a:lvl7pPr>
      <a:lvl8pPr marL="4901829" indent="-431767" algn="l" defTabSz="914331" rtl="0" fontAlgn="base" hangingPunct="0">
        <a:spcBef>
          <a:spcPct val="0"/>
        </a:spcBef>
        <a:spcAft>
          <a:spcPct val="0"/>
        </a:spcAft>
        <a:buClr>
          <a:srgbClr val="000000"/>
        </a:buClr>
        <a:buSzPct val="45000"/>
        <a:buFont typeface="StarSymbol" charset="0"/>
        <a:defRPr sz="8799">
          <a:solidFill>
            <a:srgbClr val="000000"/>
          </a:solidFill>
          <a:latin typeface="Times New Roman" pitchFamily="16" charset="0"/>
          <a:ea typeface="Lucida Sans Unicode" pitchFamily="32" charset="0"/>
          <a:cs typeface="Lucida Sans Unicode" pitchFamily="32" charset="0"/>
        </a:defRPr>
      </a:lvl8pPr>
      <a:lvl9pPr marL="5816161" indent="-431767" algn="l" defTabSz="914331" rtl="0" fontAlgn="base" hangingPunct="0">
        <a:spcBef>
          <a:spcPct val="0"/>
        </a:spcBef>
        <a:spcAft>
          <a:spcPct val="0"/>
        </a:spcAft>
        <a:buClr>
          <a:srgbClr val="000000"/>
        </a:buClr>
        <a:buSzPct val="45000"/>
        <a:buFont typeface="StarSymbol" charset="0"/>
        <a:defRPr sz="8799">
          <a:solidFill>
            <a:srgbClr val="000000"/>
          </a:solidFill>
          <a:latin typeface="Times New Roman" pitchFamily="16" charset="0"/>
          <a:ea typeface="Lucida Sans Unicode" pitchFamily="32" charset="0"/>
          <a:cs typeface="Lucida Sans Unicode" pitchFamily="32" charset="0"/>
        </a:defRPr>
      </a:lvl9pPr>
    </p:titleStyle>
    <p:bodyStyle>
      <a:lvl1pPr marL="860361" indent="-647651" algn="l" defTabSz="914331" rtl="0" fontAlgn="base" hangingPunct="0">
        <a:lnSpc>
          <a:spcPct val="112000"/>
        </a:lnSpc>
        <a:spcBef>
          <a:spcPct val="0"/>
        </a:spcBef>
        <a:spcAft>
          <a:spcPts val="2850"/>
        </a:spcAft>
        <a:buClr>
          <a:srgbClr val="000000"/>
        </a:buClr>
        <a:buSzPct val="45000"/>
        <a:buFont typeface="StarSymbol" charset="0"/>
        <a:buChar char="●"/>
        <a:defRPr sz="6399">
          <a:solidFill>
            <a:srgbClr val="000000"/>
          </a:solidFill>
          <a:latin typeface="+mn-lt"/>
          <a:ea typeface="+mn-ea"/>
          <a:cs typeface="+mn-cs"/>
        </a:defRPr>
      </a:lvl1pPr>
      <a:lvl2pPr marL="1723896" indent="-571457" algn="l" defTabSz="914331" rtl="0" fontAlgn="base" hangingPunct="0">
        <a:lnSpc>
          <a:spcPct val="112000"/>
        </a:lnSpc>
        <a:spcBef>
          <a:spcPct val="0"/>
        </a:spcBef>
        <a:spcAft>
          <a:spcPts val="2276"/>
        </a:spcAft>
        <a:buClr>
          <a:srgbClr val="000000"/>
        </a:buClr>
        <a:buSzPct val="75000"/>
        <a:buFont typeface="StarSymbol" charset="0"/>
        <a:buChar char="–"/>
        <a:defRPr sz="5599">
          <a:solidFill>
            <a:srgbClr val="000000"/>
          </a:solidFill>
          <a:latin typeface="+mn-lt"/>
          <a:ea typeface="+mn-ea"/>
          <a:cs typeface="+mn-cs"/>
        </a:defRPr>
      </a:lvl2pPr>
      <a:lvl3pPr marL="2587430" indent="-431767" algn="l" defTabSz="914331" rtl="0" fontAlgn="base" hangingPunct="0">
        <a:lnSpc>
          <a:spcPct val="112000"/>
        </a:lnSpc>
        <a:spcBef>
          <a:spcPct val="0"/>
        </a:spcBef>
        <a:spcAft>
          <a:spcPts val="1700"/>
        </a:spcAft>
        <a:buClr>
          <a:srgbClr val="000000"/>
        </a:buClr>
        <a:buSzPct val="45000"/>
        <a:buFont typeface="StarSymbol" charset="0"/>
        <a:buChar char="●"/>
        <a:defRPr sz="4800">
          <a:solidFill>
            <a:srgbClr val="000000"/>
          </a:solidFill>
          <a:latin typeface="+mn-lt"/>
          <a:ea typeface="+mn-ea"/>
          <a:cs typeface="+mn-cs"/>
        </a:defRPr>
      </a:lvl3pPr>
      <a:lvl4pPr marL="3450965" indent="-428593" algn="l" defTabSz="914331" rtl="0" fontAlgn="base" hangingPunct="0">
        <a:lnSpc>
          <a:spcPct val="112000"/>
        </a:lnSpc>
        <a:spcBef>
          <a:spcPct val="0"/>
        </a:spcBef>
        <a:spcAft>
          <a:spcPts val="1150"/>
        </a:spcAft>
        <a:buClr>
          <a:srgbClr val="000000"/>
        </a:buClr>
        <a:buSzPct val="75000"/>
        <a:buFont typeface="StarSymbol" charset="0"/>
        <a:buChar char="–"/>
        <a:defRPr sz="4000">
          <a:solidFill>
            <a:srgbClr val="000000"/>
          </a:solidFill>
          <a:latin typeface="+mn-lt"/>
          <a:ea typeface="+mn-ea"/>
          <a:cs typeface="+mn-cs"/>
        </a:defRPr>
      </a:lvl4pPr>
      <a:lvl5pPr marL="4314500" indent="-431767" algn="l" defTabSz="914331" rtl="0" fontAlgn="base" hangingPunct="0">
        <a:lnSpc>
          <a:spcPct val="112000"/>
        </a:lnSpc>
        <a:spcBef>
          <a:spcPct val="0"/>
        </a:spcBef>
        <a:spcAft>
          <a:spcPts val="576"/>
        </a:spcAft>
        <a:buClr>
          <a:srgbClr val="000000"/>
        </a:buClr>
        <a:buSzPct val="45000"/>
        <a:buFont typeface="StarSymbol" charset="0"/>
        <a:buChar char="●"/>
        <a:defRPr sz="4000">
          <a:solidFill>
            <a:srgbClr val="000000"/>
          </a:solidFill>
          <a:latin typeface="+mn-lt"/>
          <a:ea typeface="+mn-ea"/>
          <a:cs typeface="+mn-cs"/>
        </a:defRPr>
      </a:lvl5pPr>
      <a:lvl6pPr marL="5228831" indent="-431767" algn="l" defTabSz="914331" rtl="0" fontAlgn="base" hangingPunct="0">
        <a:lnSpc>
          <a:spcPct val="112000"/>
        </a:lnSpc>
        <a:spcBef>
          <a:spcPct val="0"/>
        </a:spcBef>
        <a:spcAft>
          <a:spcPts val="576"/>
        </a:spcAft>
        <a:buClr>
          <a:srgbClr val="000000"/>
        </a:buClr>
        <a:buSzPct val="45000"/>
        <a:buFont typeface="StarSymbol" charset="0"/>
        <a:buChar char="●"/>
        <a:defRPr sz="4000">
          <a:solidFill>
            <a:srgbClr val="000000"/>
          </a:solidFill>
          <a:latin typeface="+mn-lt"/>
          <a:ea typeface="+mn-ea"/>
          <a:cs typeface="+mn-cs"/>
        </a:defRPr>
      </a:lvl6pPr>
      <a:lvl7pPr marL="6143162" indent="-431767" algn="l" defTabSz="914331" rtl="0" fontAlgn="base" hangingPunct="0">
        <a:lnSpc>
          <a:spcPct val="112000"/>
        </a:lnSpc>
        <a:spcBef>
          <a:spcPct val="0"/>
        </a:spcBef>
        <a:spcAft>
          <a:spcPts val="576"/>
        </a:spcAft>
        <a:buClr>
          <a:srgbClr val="000000"/>
        </a:buClr>
        <a:buSzPct val="45000"/>
        <a:buFont typeface="StarSymbol" charset="0"/>
        <a:buChar char="●"/>
        <a:defRPr sz="4000">
          <a:solidFill>
            <a:srgbClr val="000000"/>
          </a:solidFill>
          <a:latin typeface="+mn-lt"/>
          <a:ea typeface="+mn-ea"/>
          <a:cs typeface="+mn-cs"/>
        </a:defRPr>
      </a:lvl7pPr>
      <a:lvl8pPr marL="7057492" indent="-431767" algn="l" defTabSz="914331" rtl="0" fontAlgn="base" hangingPunct="0">
        <a:lnSpc>
          <a:spcPct val="112000"/>
        </a:lnSpc>
        <a:spcBef>
          <a:spcPct val="0"/>
        </a:spcBef>
        <a:spcAft>
          <a:spcPts val="576"/>
        </a:spcAft>
        <a:buClr>
          <a:srgbClr val="000000"/>
        </a:buClr>
        <a:buSzPct val="45000"/>
        <a:buFont typeface="StarSymbol" charset="0"/>
        <a:buChar char="●"/>
        <a:defRPr sz="4000">
          <a:solidFill>
            <a:srgbClr val="000000"/>
          </a:solidFill>
          <a:latin typeface="+mn-lt"/>
          <a:ea typeface="+mn-ea"/>
          <a:cs typeface="+mn-cs"/>
        </a:defRPr>
      </a:lvl8pPr>
      <a:lvl9pPr marL="7971824" indent="-431767" algn="l" defTabSz="914331" rtl="0" fontAlgn="base" hangingPunct="0">
        <a:lnSpc>
          <a:spcPct val="112000"/>
        </a:lnSpc>
        <a:spcBef>
          <a:spcPct val="0"/>
        </a:spcBef>
        <a:spcAft>
          <a:spcPts val="576"/>
        </a:spcAft>
        <a:buClr>
          <a:srgbClr val="000000"/>
        </a:buClr>
        <a:buSzPct val="45000"/>
        <a:buFont typeface="StarSymbol" charset="0"/>
        <a:buChar char="●"/>
        <a:defRPr sz="4000">
          <a:solidFill>
            <a:srgbClr val="000000"/>
          </a:solidFill>
          <a:latin typeface="+mn-lt"/>
          <a:ea typeface="+mn-ea"/>
          <a:cs typeface="+mn-cs"/>
        </a:defRPr>
      </a:lvl9pPr>
    </p:bodyStyle>
    <p:otherStyle>
      <a:defPPr>
        <a:defRPr lang="en-US"/>
      </a:defPPr>
      <a:lvl1pPr marL="0" algn="l" defTabSz="1828662" rtl="0" eaLnBrk="1" latinLnBrk="0" hangingPunct="1">
        <a:defRPr sz="3600" kern="1200">
          <a:solidFill>
            <a:schemeClr val="tx1"/>
          </a:solidFill>
          <a:latin typeface="+mn-lt"/>
          <a:ea typeface="+mn-ea"/>
          <a:cs typeface="+mn-cs"/>
        </a:defRPr>
      </a:lvl1pPr>
      <a:lvl2pPr marL="914331" algn="l" defTabSz="1828662" rtl="0" eaLnBrk="1" latinLnBrk="0" hangingPunct="1">
        <a:defRPr sz="3600" kern="1200">
          <a:solidFill>
            <a:schemeClr val="tx1"/>
          </a:solidFill>
          <a:latin typeface="+mn-lt"/>
          <a:ea typeface="+mn-ea"/>
          <a:cs typeface="+mn-cs"/>
        </a:defRPr>
      </a:lvl2pPr>
      <a:lvl3pPr marL="1828662" algn="l" defTabSz="1828662" rtl="0" eaLnBrk="1" latinLnBrk="0" hangingPunct="1">
        <a:defRPr sz="3600" kern="1200">
          <a:solidFill>
            <a:schemeClr val="tx1"/>
          </a:solidFill>
          <a:latin typeface="+mn-lt"/>
          <a:ea typeface="+mn-ea"/>
          <a:cs typeface="+mn-cs"/>
        </a:defRPr>
      </a:lvl3pPr>
      <a:lvl4pPr marL="2742993" algn="l" defTabSz="1828662" rtl="0" eaLnBrk="1" latinLnBrk="0" hangingPunct="1">
        <a:defRPr sz="3600" kern="1200">
          <a:solidFill>
            <a:schemeClr val="tx1"/>
          </a:solidFill>
          <a:latin typeface="+mn-lt"/>
          <a:ea typeface="+mn-ea"/>
          <a:cs typeface="+mn-cs"/>
        </a:defRPr>
      </a:lvl4pPr>
      <a:lvl5pPr marL="3657323" algn="l" defTabSz="1828662" rtl="0" eaLnBrk="1" latinLnBrk="0" hangingPunct="1">
        <a:defRPr sz="3600" kern="1200">
          <a:solidFill>
            <a:schemeClr val="tx1"/>
          </a:solidFill>
          <a:latin typeface="+mn-lt"/>
          <a:ea typeface="+mn-ea"/>
          <a:cs typeface="+mn-cs"/>
        </a:defRPr>
      </a:lvl5pPr>
      <a:lvl6pPr marL="4571655" algn="l" defTabSz="1828662" rtl="0" eaLnBrk="1" latinLnBrk="0" hangingPunct="1">
        <a:defRPr sz="3600" kern="1200">
          <a:solidFill>
            <a:schemeClr val="tx1"/>
          </a:solidFill>
          <a:latin typeface="+mn-lt"/>
          <a:ea typeface="+mn-ea"/>
          <a:cs typeface="+mn-cs"/>
        </a:defRPr>
      </a:lvl6pPr>
      <a:lvl7pPr marL="5485985" algn="l" defTabSz="1828662" rtl="0" eaLnBrk="1" latinLnBrk="0" hangingPunct="1">
        <a:defRPr sz="3600" kern="1200">
          <a:solidFill>
            <a:schemeClr val="tx1"/>
          </a:solidFill>
          <a:latin typeface="+mn-lt"/>
          <a:ea typeface="+mn-ea"/>
          <a:cs typeface="+mn-cs"/>
        </a:defRPr>
      </a:lvl7pPr>
      <a:lvl8pPr marL="6400317" algn="l" defTabSz="1828662" rtl="0" eaLnBrk="1" latinLnBrk="0" hangingPunct="1">
        <a:defRPr sz="3600" kern="1200">
          <a:solidFill>
            <a:schemeClr val="tx1"/>
          </a:solidFill>
          <a:latin typeface="+mn-lt"/>
          <a:ea typeface="+mn-ea"/>
          <a:cs typeface="+mn-cs"/>
        </a:defRPr>
      </a:lvl8pPr>
      <a:lvl9pPr marL="7314647" algn="l" defTabSz="1828662"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Triplet versus Doublet Systemic Therapy </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What we’ve found doesn’t work to decrease local or distant recurrences</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Best evidence is for triplet chemotherapy&lt;br /&gt;UNICANCER-PRODIGE 23</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4" y="138684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UNICANCER-PRODIGE 23 &lt;br /&gt;Key trial characteristics</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UNICANCER-PRODIGE 23 &lt;br /&gt;Key Trial Results: DFS</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UNICANCER-PRODIGE 23 &lt;br /&gt;Key Trial Results</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UNICANCER-PRODIGE 23 &lt;br /&gt;Key Trial Results</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Reminder comparison: RAPIDO Trial Results</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Why would we escalate?</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Why would we escalate?</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FFCD 1102: Triplet therapy results in good response rates and symptomatic improvement&lt;br /&gt;</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How often do you use FOLFOXIRI (or FOLFIRINOX) in 1st line metastatic colorectal cancer?&lt;br /&gt;</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Why would we escalate?</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Why would we escalate?</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What about sphincter and function preservation? </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Non-operative Management for cCR after TNT </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Non-operative Management after TNT&lt;br /&gt;OPRA Trial</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Building on OPRA-&gt;  JANUS TRIAL</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Why would we escalate?</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Slide 27</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Conclusions on Neoadjuvant FOLFIRINOX</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THANK YOU</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How often do you use FOLFOXIRI (or FOLFIRINOX) as neoadjuvant therapy for non-metastatic RECTAL  cancer?&lt;br /&gt;</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Comparison Responses to &lt;br /&gt;Slide #2 metastatic and #3 neoadjuvant</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Why would we escalate?</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Treatment fails 2-3x as often outside the pelvis&lt;br /&gt;</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Slide 7</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Slide 8</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Why would we escalate?</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Lucida Sans Unicode"/>
        <a:cs typeface="Lucida Sans Unicode"/>
      </a:majorFont>
      <a:minorFont>
        <a:latin typeface="Times New Roman"/>
        <a:ea typeface="Lucida Sans Unicode"/>
        <a:cs typeface="Lucida Sans Unicod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bg1"/>
            </a:solidFill>
            <a:effectLst/>
            <a:latin typeface="Times New Roman" pitchFamily="16"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bg1"/>
            </a:solidFill>
            <a:effectLst/>
            <a:latin typeface="Times New Roman" pitchFamily="16"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6090</TotalTime>
  <Words>2926</Words>
  <Application>Microsoft Office PowerPoint</Application>
  <PresentationFormat>自定义</PresentationFormat>
  <Paragraphs>125</Paragraphs>
  <Slides>29</Slides>
  <Notes>28</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29</vt:i4>
      </vt:variant>
    </vt:vector>
  </HeadingPairs>
  <TitlesOfParts>
    <vt:vector size="37" baseType="lpstr">
      <vt:lpstr>PingFang SC</vt:lpstr>
      <vt:lpstr>PingFangSC-Regular</vt:lpstr>
      <vt:lpstr>StarSymbol</vt:lpstr>
      <vt:lpstr>Microsoft Yahei</vt:lpstr>
      <vt:lpstr>Microsoft Yahei</vt:lpstr>
      <vt:lpstr>Arial</vt:lpstr>
      <vt:lpstr>Times New Roman</vt:lpstr>
      <vt:lpstr>Default Design</vt:lpstr>
      <vt:lpstr>Triplet versus Doublet Systemic Therapy </vt:lpstr>
      <vt:lpstr>How often do you use FOLFOXIRI (or FOLFIRINOX) in 1st line metastatic colorectal cancer?&lt;br /&gt;</vt:lpstr>
      <vt:lpstr>How often do you use FOLFOXIRI (or FOLFIRINOX) as neoadjuvant therapy for non-metastatic RECTAL  cancer?&lt;br /&gt;</vt:lpstr>
      <vt:lpstr>Comparison Responses to &lt;br /&gt;Slide #2 metastatic and #3 neoadjuvant</vt:lpstr>
      <vt:lpstr>Why would we escalate?</vt:lpstr>
      <vt:lpstr>Treatment fails 2-3x as often outside the pelvis&lt;br /&gt;</vt:lpstr>
      <vt:lpstr>Slide 7</vt:lpstr>
      <vt:lpstr>Slide 8</vt:lpstr>
      <vt:lpstr>Why would we escalate?</vt:lpstr>
      <vt:lpstr>What we’ve found doesn’t work to decrease local or distant recurrences</vt:lpstr>
      <vt:lpstr>Best evidence is for triplet chemotherapy&lt;br /&gt;UNICANCER-PRODIGE 23</vt:lpstr>
      <vt:lpstr>UNICANCER-PRODIGE 23 &lt;br /&gt;Key trial characteristics</vt:lpstr>
      <vt:lpstr>UNICANCER-PRODIGE 23 &lt;br /&gt;Key Trial Results: DFS</vt:lpstr>
      <vt:lpstr>UNICANCER-PRODIGE 23 &lt;br /&gt;Key Trial Results</vt:lpstr>
      <vt:lpstr>UNICANCER-PRODIGE 23 &lt;br /&gt;Key Trial Results</vt:lpstr>
      <vt:lpstr>Reminder comparison: RAPIDO Trial Results</vt:lpstr>
      <vt:lpstr>Why would we escalate?</vt:lpstr>
      <vt:lpstr>Why would we escalate?</vt:lpstr>
      <vt:lpstr>FFCD 1102: Triplet therapy results in good response rates and symptomatic improvement&lt;br /&gt;</vt:lpstr>
      <vt:lpstr>Why would we escalate?</vt:lpstr>
      <vt:lpstr>Why would we escalate?</vt:lpstr>
      <vt:lpstr>What about sphincter and function preservation? </vt:lpstr>
      <vt:lpstr>Non-operative Management for cCR after TNT </vt:lpstr>
      <vt:lpstr>Non-operative Management after TNT&lt;br /&gt;OPRA Trial</vt:lpstr>
      <vt:lpstr>Building on OPRA-&gt;  JANUS TRIAL</vt:lpstr>
      <vt:lpstr>Why would we escalate?</vt:lpstr>
      <vt:lpstr>Slide 27</vt:lpstr>
      <vt:lpstr>Conclusions on Neoadjuvant FOLFIRINOX</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Koehler, Torsten</dc:creator>
  <cp:lastModifiedBy>su liyu</cp:lastModifiedBy>
  <cp:revision>52</cp:revision>
  <dcterms:modified xsi:type="dcterms:W3CDTF">2022-03-11T13:45:16Z</dcterms:modified>
</cp:coreProperties>
</file>