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  <Override PartName="/ppt/slides/slide1c.xml" ContentType="application/vnd.openxmlformats-officedocument.presentationml.slide+xml"/>
  <Override PartName="/ppt/slides/slide1d.xml" ContentType="application/vnd.openxmlformats-officedocument.presentationml.slide+xml"/>
  <Override PartName="/ppt/slides/slide1e.xml" ContentType="application/vnd.openxmlformats-officedocument.presentationml.slide+xml"/>
  <Override PartName="/ppt/slides/slide1f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  <p:sldId id="277" r:id="newSlide21"/>
    <p:sldId id="278" r:id="newSlide22"/>
    <p:sldId id="279" r:id="newSlide23"/>
    <p:sldId id="280" r:id="newSlide24"/>
    <p:sldId id="281" r:id="newSlide25"/>
    <p:sldId id="282" r:id="newSlide26"/>
    <p:sldId id="283" r:id="newSlide27"/>
    <p:sldId id="284" r:id="newSlide28"/>
    <p:sldId id="285" r:id="newSlide29"/>
    <p:sldId id="286" r:id="newSlide30"/>
    <p:sldId id="287" r:id="newSlide31"/>
    <p:sldId id="288" r:id="newSlide32"/>
    <p:sldId id="289" r:id="newSlide33"/>
    <p:sldId id="290" r:id="newSlide34"/>
    <p:sldId id="291" r:id="newSlide35"/>
    <p:sldId id="292" r:id="newSlide36"/>
    <p:sldId id="293" r:id="newSlide37"/>
    <p:sldId id="294" r:id="newSlide38"/>
    <p:sldId id="295" r:id="newSlide39"/>
    <p:sldId id="296" r:id="newSlide40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Relationship Type="http://schemas.openxmlformats.org/officeDocument/2006/relationships/slide" Target="/ppt/slides/slide16.xml" Id="newSlide21" /><Relationship Type="http://schemas.openxmlformats.org/officeDocument/2006/relationships/slide" Target="/ppt/slides/slide17.xml" Id="newSlide22" /><Relationship Type="http://schemas.openxmlformats.org/officeDocument/2006/relationships/slide" Target="/ppt/slides/slide18.xml" Id="newSlide23" /><Relationship Type="http://schemas.openxmlformats.org/officeDocument/2006/relationships/slide" Target="/ppt/slides/slide19.xml" Id="newSlide24" /><Relationship Type="http://schemas.openxmlformats.org/officeDocument/2006/relationships/slide" Target="/ppt/slides/slide1a.xml" Id="newSlide25" /><Relationship Type="http://schemas.openxmlformats.org/officeDocument/2006/relationships/slide" Target="/ppt/slides/slide1b.xml" Id="newSlide26" /><Relationship Type="http://schemas.openxmlformats.org/officeDocument/2006/relationships/slide" Target="/ppt/slides/slide1c.xml" Id="newSlide27" /><Relationship Type="http://schemas.openxmlformats.org/officeDocument/2006/relationships/slide" Target="/ppt/slides/slide1d.xml" Id="newSlide28" /><Relationship Type="http://schemas.openxmlformats.org/officeDocument/2006/relationships/slide" Target="/ppt/slides/slide1e.xml" Id="newSlide29" /><Relationship Type="http://schemas.openxmlformats.org/officeDocument/2006/relationships/slide" Target="/ppt/slides/slide1f.xml" Id="newSlide30" /><Relationship Type="http://schemas.openxmlformats.org/officeDocument/2006/relationships/slide" Target="/ppt/slides/slide20.xml" Id="newSlide31" /><Relationship Type="http://schemas.openxmlformats.org/officeDocument/2006/relationships/slide" Target="/ppt/slides/slide21.xml" Id="newSlide32" /><Relationship Type="http://schemas.openxmlformats.org/officeDocument/2006/relationships/slide" Target="/ppt/slides/slide22.xml" Id="newSlide33" /><Relationship Type="http://schemas.openxmlformats.org/officeDocument/2006/relationships/slide" Target="/ppt/slides/slide23.xml" Id="newSlide34" /><Relationship Type="http://schemas.openxmlformats.org/officeDocument/2006/relationships/slide" Target="/ppt/slides/slide24.xml" Id="newSlide35" /><Relationship Type="http://schemas.openxmlformats.org/officeDocument/2006/relationships/slide" Target="/ppt/slides/slide25.xml" Id="newSlide36" /><Relationship Type="http://schemas.openxmlformats.org/officeDocument/2006/relationships/slide" Target="/ppt/slides/slide26.xml" Id="newSlide37" /><Relationship Type="http://schemas.openxmlformats.org/officeDocument/2006/relationships/slide" Target="/ppt/slides/slide27.xml" Id="newSlide38" /><Relationship Type="http://schemas.openxmlformats.org/officeDocument/2006/relationships/slide" Target="/ppt/slides/slide28.xml" Id="newSlide39" /><Relationship Type="http://schemas.openxmlformats.org/officeDocument/2006/relationships/slide" Target="/ppt/slides/slide29.xml" Id="newSlide4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bin" Id="rId3" /><Relationship Type="http://schemas.openxmlformats.org/officeDocument/2006/relationships/image" Target="/ppt/media/image15.jpg" Id="imgId2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bin" Id="rId3" /><Relationship Type="http://schemas.openxmlformats.org/officeDocument/2006/relationships/image" Target="/ppt/media/image16.jpg" Id="imgId2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8.bin" Id="rId3" /><Relationship Type="http://schemas.openxmlformats.org/officeDocument/2006/relationships/image" Target="/ppt/media/image17.jpg" Id="imgId2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in" Id="rId3" /><Relationship Type="http://schemas.openxmlformats.org/officeDocument/2006/relationships/image" Target="/ppt/media/image18.jpg" Id="imgId23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a.bin" Id="rId3" /><Relationship Type="http://schemas.openxmlformats.org/officeDocument/2006/relationships/image" Target="/ppt/media/image19.jpg" Id="imgId24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b.bin" Id="rId3" /><Relationship Type="http://schemas.openxmlformats.org/officeDocument/2006/relationships/image" Target="/ppt/media/image1a.jpg" Id="imgId25" /></Relationships>
</file>

<file path=ppt/slides/_rels/slide1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c.bin" Id="rId3" /><Relationship Type="http://schemas.openxmlformats.org/officeDocument/2006/relationships/image" Target="/ppt/media/image1b.jpg" Id="imgId26" /></Relationships>
</file>

<file path=ppt/slides/_rels/slide1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d.bin" Id="rId3" /><Relationship Type="http://schemas.openxmlformats.org/officeDocument/2006/relationships/image" Target="/ppt/media/image1c.jpg" Id="imgId27" /></Relationships>
</file>

<file path=ppt/slides/_rels/slide1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e.bin" Id="rId3" /><Relationship Type="http://schemas.openxmlformats.org/officeDocument/2006/relationships/image" Target="/ppt/media/image1d.jpg" Id="imgId28" /></Relationships>
</file>

<file path=ppt/slides/_rels/slide1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f.bin" Id="rId3" /><Relationship Type="http://schemas.openxmlformats.org/officeDocument/2006/relationships/image" Target="/ppt/media/image1e.jpg" Id="imgId29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0.bin" Id="rId3" /><Relationship Type="http://schemas.openxmlformats.org/officeDocument/2006/relationships/image" Target="/ppt/media/image1f.jpg" Id="imgId30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1.bin" Id="rId3" /><Relationship Type="http://schemas.openxmlformats.org/officeDocument/2006/relationships/image" Target="/ppt/media/image20.jpg" Id="imgId3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2.bin" Id="rId3" /><Relationship Type="http://schemas.openxmlformats.org/officeDocument/2006/relationships/image" Target="/ppt/media/image21.jpg" Id="imgId3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3.bin" Id="rId3" /><Relationship Type="http://schemas.openxmlformats.org/officeDocument/2006/relationships/image" Target="/ppt/media/image22.jpg" Id="imgId33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4.bin" Id="rId3" /><Relationship Type="http://schemas.openxmlformats.org/officeDocument/2006/relationships/image" Target="/ppt/media/image23.jpg" Id="imgId34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5.bin" Id="rId3" /><Relationship Type="http://schemas.openxmlformats.org/officeDocument/2006/relationships/image" Target="/ppt/media/image24.jpg" Id="imgId35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6.bin" Id="rId3" /><Relationship Type="http://schemas.openxmlformats.org/officeDocument/2006/relationships/image" Target="/ppt/media/image25.jpg" Id="imgId36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7.bin" Id="rId3" /><Relationship Type="http://schemas.openxmlformats.org/officeDocument/2006/relationships/image" Target="/ppt/media/image26.jpg" Id="imgId37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8.bin" Id="rId3" /><Relationship Type="http://schemas.openxmlformats.org/officeDocument/2006/relationships/image" Target="/ppt/media/image27.jpg" Id="imgId38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9.bin" Id="rId3" /><Relationship Type="http://schemas.openxmlformats.org/officeDocument/2006/relationships/image" Target="/ppt/media/image28.jpg" Id="imgId39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Chemo + pembrolizumab did not improve survival in gastric cancer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Randomised first line phase III pembrolizumab study in oesophageal cancer (SCC and adenocarcinoma):  KEYNOTE 590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KEYNOTE 590: Baseline characteristics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KEYNOTE 590: efficacy in oesophageal and OGJ adenocarcinoma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KEYNOTE 590: Survival in Key Subgroups: All Patients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KEYNOTE 590: Survival in Key Subgroups: All Patients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Worldwide differences in approval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Continuum of care in advanced gastric cancer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Trastuzumab, chemo + pembrolizumab in HER2 +ve gastric cancer&lt;br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Cancer Genome Atlas oesophago-gastric cancer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RMH metastatic SCC vs. adenocarcinoma pooled analysis from 3 RCTs (n=973)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PD-1 Inhibitors in previously treated oesophageal cancer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Consistent survival efficacy of PD-1 inhibitors in previously treated oesophageal cancer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Randomised first line phase III pembrolizumab study in oesophageal cancer (SCC and adenocarcinoma):  KEYNOTE 590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KEYNOTE 590: Chemo + IO in 1st  line treatment of advanced SCC oesophagus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CHECKMATE 648: Nivolumab + chemo, nivolumab + ipilimumab vs. chemo in 1L Oesophageal SCC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Audience &lt;br /&gt;Polling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Chemo + IO in 1st line treatment of advanced SCC oesophagus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Chemo + IO in 1st line treatment of advanced SCC oesophagus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Consistent survival efficacy of Chemo plus PD-1 inhibitors in 1L ESCC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CHECKMATE 648 Overall survival: NIVO + IPI vs chemo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 paradigm in advanced/ metastatic &lt;br /&gt;SCC oesophagus 2021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PD-L1 Diagnostic Assays: Mess or Harmony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Comparison of PD-L1 expression between 22C3 and 28-8 pharmDx assays interchangeability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Comparison of PD-L1 expression between 22C3 and 28-8 pharmDx assays interchangeability*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Acknowledgement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Current landscape of checkpoint inhibitors in advanced gastroesophageal cancer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Continuum of care in advanced gastric cancer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Randomised first line phase III nivolumab study in gastric and GEJ adenocarcinoma (CHECKMATE-649)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CHECKMATE-649: overall survival (PD-L1 CPS ≥5)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CHECKMATE-649 Updated analysis Overall survival: NIVO + chemo vs chemo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CHECKMATE 649: Updated analysis Progression-free survival: NIVO + chemo vs chemo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Worldwide differences in approval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ORIENT 16: Chemo ± sintilimab in 1st line treatment of advanced gastric adenocarcinoma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ORIENT 16: Chemo ± sintilimab in 1st line treatment of advanced gastric adenocarcinoma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Randomised first line phase III nivolumab study in gastric and GEJ adenocarcinoma (ATTRACTION 4)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ATTRACTION 4: PFS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ATTRACTION 4: OS and ORR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Randomised first line phase III pembrolizumab study in gastric and GEJ adenocarcinoma (KEYNOTE-062)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