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19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1pPr>
    <a:lvl2pPr marL="9144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2pPr>
    <a:lvl3pPr marL="18288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3pPr>
    <a:lvl4pPr marL="27432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4pPr>
    <a:lvl5pPr marL="36576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5pPr>
    <a:lvl6pPr marL="4572000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6pPr>
    <a:lvl7pPr marL="5486400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7pPr>
    <a:lvl8pPr marL="6401435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8pPr>
    <a:lvl9pPr marL="7315835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>
      <p:cViewPr varScale="1">
        <p:scale>
          <a:sx n="44" d="100"/>
          <a:sy n="44" d="100"/>
        </p:scale>
        <p:origin x="1416" y="10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1pPr>
    <a:lvl2pPr marL="1485900" indent="-5715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2pPr>
    <a:lvl3pPr marL="2286000" indent="-4572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3pPr>
    <a:lvl4pPr marL="3200400" indent="-4572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4pPr>
    <a:lvl5pPr marL="4114800" indent="-4572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435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835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400" indent="0" algn="ctr">
              <a:buNone/>
              <a:defRPr/>
            </a:lvl2pPr>
            <a:lvl3pPr marL="1828800" indent="0" algn="ctr">
              <a:buNone/>
              <a:defRPr/>
            </a:lvl3pPr>
            <a:lvl4pPr marL="2743200" indent="0" algn="ctr">
              <a:buNone/>
              <a:defRPr/>
            </a:lvl4pPr>
            <a:lvl5pPr marL="3657600" indent="0" algn="ctr">
              <a:buNone/>
              <a:defRPr/>
            </a:lvl5pPr>
            <a:lvl6pPr marL="4571365" indent="0" algn="ctr">
              <a:buNone/>
              <a:defRPr/>
            </a:lvl6pPr>
            <a:lvl7pPr marL="5485765" indent="0" algn="ctr">
              <a:buNone/>
              <a:defRPr/>
            </a:lvl7pPr>
            <a:lvl8pPr marL="6400165" indent="0" algn="ctr">
              <a:buNone/>
              <a:defRPr/>
            </a:lvl8pPr>
            <a:lvl9pPr marL="731456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1365" indent="0">
              <a:buNone/>
              <a:defRPr sz="2800"/>
            </a:lvl6pPr>
            <a:lvl7pPr marL="5485765" indent="0">
              <a:buNone/>
              <a:defRPr sz="2800"/>
            </a:lvl7pPr>
            <a:lvl8pPr marL="6400165" indent="0">
              <a:buNone/>
              <a:defRPr sz="2800"/>
            </a:lvl8pPr>
            <a:lvl9pPr marL="7314565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1365" indent="0">
              <a:buNone/>
              <a:defRPr sz="3200" b="1"/>
            </a:lvl6pPr>
            <a:lvl7pPr marL="5485765" indent="0">
              <a:buNone/>
              <a:defRPr sz="3200" b="1"/>
            </a:lvl7pPr>
            <a:lvl8pPr marL="6400165" indent="0">
              <a:buNone/>
              <a:defRPr sz="3200" b="1"/>
            </a:lvl8pPr>
            <a:lvl9pPr marL="7314565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1365" indent="0">
              <a:buNone/>
              <a:defRPr sz="3200" b="1"/>
            </a:lvl6pPr>
            <a:lvl7pPr marL="5485765" indent="0">
              <a:buNone/>
              <a:defRPr sz="3200" b="1"/>
            </a:lvl7pPr>
            <a:lvl8pPr marL="6400165" indent="0">
              <a:buNone/>
              <a:defRPr sz="3200" b="1"/>
            </a:lvl8pPr>
            <a:lvl9pPr marL="7314565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1365" indent="0">
              <a:buNone/>
              <a:defRPr sz="1800"/>
            </a:lvl6pPr>
            <a:lvl7pPr marL="5485765" indent="0">
              <a:buNone/>
              <a:defRPr sz="1800"/>
            </a:lvl7pPr>
            <a:lvl8pPr marL="6400165" indent="0">
              <a:buNone/>
              <a:defRPr sz="1800"/>
            </a:lvl8pPr>
            <a:lvl9pPr marL="731456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1365" indent="0">
              <a:buNone/>
              <a:defRPr sz="4000"/>
            </a:lvl6pPr>
            <a:lvl7pPr marL="5485765" indent="0">
              <a:buNone/>
              <a:defRPr sz="4000"/>
            </a:lvl7pPr>
            <a:lvl8pPr marL="6400165" indent="0">
              <a:buNone/>
              <a:defRPr sz="4000"/>
            </a:lvl8pPr>
            <a:lvl9pPr marL="7314565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1365" indent="0">
              <a:buNone/>
              <a:defRPr sz="1800"/>
            </a:lvl6pPr>
            <a:lvl7pPr marL="5485765" indent="0">
              <a:buNone/>
              <a:defRPr sz="1800"/>
            </a:lvl7pPr>
            <a:lvl8pPr marL="6400165" indent="0">
              <a:buNone/>
              <a:defRPr sz="1800"/>
            </a:lvl8pPr>
            <a:lvl9pPr marL="731456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GB"/>
              <a:t>Click to edit the title text format</a:t>
            </a:r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en-GB"/>
              <a:t>Click to edit the outline text format</a:t>
            </a:r>
            <a:endParaRPr lang="en-GB"/>
          </a:p>
          <a:p>
            <a:pPr lvl="1"/>
            <a:r>
              <a:rPr lang="en-GB"/>
              <a:t>Second Outline Level</a:t>
            </a:r>
            <a:endParaRPr lang="en-GB"/>
          </a:p>
          <a:p>
            <a:pPr lvl="2"/>
            <a:r>
              <a:rPr lang="en-GB"/>
              <a:t>Third Outline Level</a:t>
            </a:r>
            <a:endParaRPr lang="en-GB"/>
          </a:p>
          <a:p>
            <a:pPr lvl="3"/>
            <a:r>
              <a:rPr lang="en-GB"/>
              <a:t>Fourth Outline Level</a:t>
            </a:r>
            <a:endParaRPr lang="en-GB"/>
          </a:p>
          <a:p>
            <a:pPr lvl="4"/>
            <a:r>
              <a:rPr lang="en-GB"/>
              <a:t>Fifth Outline Level</a:t>
            </a:r>
            <a:endParaRPr lang="en-GB"/>
          </a:p>
          <a:p>
            <a:pPr lvl="4"/>
            <a:r>
              <a:rPr lang="en-GB"/>
              <a:t>Sixth Outline Level</a:t>
            </a:r>
            <a:endParaRPr lang="en-GB"/>
          </a:p>
          <a:p>
            <a:pPr lvl="4"/>
            <a:r>
              <a:rPr lang="en-GB"/>
              <a:t>Seventh Outline Level</a:t>
            </a:r>
            <a:endParaRPr lang="en-GB"/>
          </a:p>
          <a:p>
            <a:pPr lvl="4"/>
            <a:r>
              <a:rPr lang="en-GB"/>
              <a:t>Eighth Outline Level</a:t>
            </a:r>
            <a:endParaRPr lang="en-GB"/>
          </a:p>
          <a:p>
            <a:pPr lvl="4"/>
            <a:r>
              <a:rPr lang="en-GB"/>
              <a:t>Ninth Outline Level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+mj-lt"/>
          <a:ea typeface="+mj-ea"/>
          <a:cs typeface="+mj-cs"/>
        </a:defRPr>
      </a:lvl1pPr>
      <a:lvl2pPr marL="8636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2pPr>
      <a:lvl3pPr marL="12954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3pPr>
      <a:lvl4pPr marL="17272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4pPr>
      <a:lvl5pPr marL="21590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5pPr>
      <a:lvl6pPr marL="30734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6pPr>
      <a:lvl7pPr marL="39878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7pPr>
      <a:lvl8pPr marL="4901565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8pPr>
      <a:lvl9pPr marL="5815965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9pPr>
    </p:titleStyle>
    <p:bodyStyle>
      <a:lvl1pPr marL="860425" indent="-647700" algn="l" defTabSz="914400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400">
          <a:solidFill>
            <a:srgbClr val="000000"/>
          </a:solidFill>
          <a:latin typeface="+mn-lt"/>
          <a:ea typeface="+mn-ea"/>
          <a:cs typeface="+mn-cs"/>
        </a:defRPr>
      </a:lvl1pPr>
      <a:lvl2pPr marL="1724025" indent="-571500" algn="l" defTabSz="914400" rtl="0" fontAlgn="base" hangingPunct="0">
        <a:lnSpc>
          <a:spcPct val="112000"/>
        </a:lnSpc>
        <a:spcBef>
          <a:spcPct val="0"/>
        </a:spcBef>
        <a:spcAft>
          <a:spcPts val="2275"/>
        </a:spcAft>
        <a:buClr>
          <a:srgbClr val="000000"/>
        </a:buClr>
        <a:buSzPct val="75000"/>
        <a:buFont typeface="StarSymbol" charset="0"/>
        <a:buChar char="–"/>
        <a:defRPr sz="5600">
          <a:solidFill>
            <a:srgbClr val="000000"/>
          </a:solidFill>
          <a:latin typeface="+mn-lt"/>
          <a:ea typeface="+mn-ea"/>
          <a:cs typeface="+mn-cs"/>
        </a:defRPr>
      </a:lvl2pPr>
      <a:lvl3pPr marL="2587625" indent="-431800" algn="l" defTabSz="914400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1225" indent="-428625" algn="l" defTabSz="914400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1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5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29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3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7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7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Session: Checkpoint Inhibitor–Based Therapies: New Immuno-Oncology Targets and Resistance Mechanisms&lt;br /&gt;&lt;br /&gt;Resistant Mechanisms and Combinations Partners: What Is New?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Role of the interferon-gamma receptor signaling pathway in acquired resistance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3" y="-7620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Overcoming resistance to PD-1 checkpoint blockade by reactivating interferon signaling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Overcoming resistance to anti-PD-1 with intralesional TLR agonist therapy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" y="-7620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Intra-tumoral CMP-001 (TLR9 agonist) plus systemic pembrolizumab induces responses in patients anti-PD-1 treated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CD8+ T Cells and Tumor PD-L1 Expression Increased in a Patient With Complete Response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" y="15240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Conclusions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16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Disclosures of Relevant Relations with Industry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Acquired resistance to immune checkpoint blockade therapy, Keynote 006 trial 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Genetic Mechanisms of Acquired Resistance in Patient Biopsies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B2M cn-LOH in resistance to PD-1 blockade therapy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Role of antigen presentation/B2M pathway in acquired resistance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4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Bempegaldesleukin/NKTR214 reverses resistance in B2M-deficient MC38 mediated by CD4 and NK cells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43" y="95885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8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JAK1/2 cn-LOH in resistance to PD-1 blockade therapy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2805</Words>
  <Application>WPS 演示</Application>
  <PresentationFormat>Custom</PresentationFormat>
  <Paragraphs>64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宋体</vt:lpstr>
      <vt:lpstr>Wingdings</vt:lpstr>
      <vt:lpstr>Times New Roman</vt:lpstr>
      <vt:lpstr>StarSymbol</vt:lpstr>
      <vt:lpstr>Segoe Print</vt:lpstr>
      <vt:lpstr>Lucida Sans Unicode</vt:lpstr>
      <vt:lpstr>微软雅黑</vt:lpstr>
      <vt:lpstr>Arial Unicode MS</vt:lpstr>
      <vt:lpstr>Default Design</vt:lpstr>
      <vt:lpstr>Session: Checkpoint Inhibitor–Based Therapies: New Immuno-Oncology Targets and Resistance Mechanisms&lt;br /&gt;&lt;br /&gt;Resistant Mechanisms and Combinations Partners: What Is New?</vt:lpstr>
      <vt:lpstr>Disclosures of Relevant Relations with Industry</vt:lpstr>
      <vt:lpstr>Acquired resistance to immune checkpoint blockade therapy, Keynote 006 trial </vt:lpstr>
      <vt:lpstr>Genetic Mechanisms of Acquired Resistance in Patient Biopsies</vt:lpstr>
      <vt:lpstr>B2M cn-LOH in resistance to PD-1 blockade therapy</vt:lpstr>
      <vt:lpstr>Role of antigen presentation/B2M pathway in acquired resistance</vt:lpstr>
      <vt:lpstr>Bempegaldesleukin/NKTR214 reverses resistance in B2M-deficient MC38 mediated by CD4 and NK cells</vt:lpstr>
      <vt:lpstr>Slide 8</vt:lpstr>
      <vt:lpstr>JAK1/2 cn-LOH in resistance to PD-1 blockade therapy</vt:lpstr>
      <vt:lpstr>Role of the interferon-gamma receptor signaling pathway in acquired resistance</vt:lpstr>
      <vt:lpstr>Overcoming resistance to PD-1 checkpoint blockade by reactivating interferon signaling</vt:lpstr>
      <vt:lpstr>Overcoming resistance to anti-PD-1 with intralesional TLR agonist therapy</vt:lpstr>
      <vt:lpstr>Intra-tumoral CMP-001 (TLR9 agonist) plus systemic pembrolizumab induces responses in patients anti-PD-1 treated</vt:lpstr>
      <vt:lpstr>CD8+ T Cells and Tumor PD-L1 Expression Increased in a Patient With Complete Response</vt:lpstr>
      <vt:lpstr>Conclusions</vt:lpstr>
      <vt:lpstr>Slide 16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WPS_1627840111</cp:lastModifiedBy>
  <cp:revision>32</cp:revision>
  <dcterms:created xsi:type="dcterms:W3CDTF">2021-09-08T20:34:43Z</dcterms:created>
  <dcterms:modified xsi:type="dcterms:W3CDTF">2021-09-09T13:48:21Z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8238835AD2CB41CFB9EA1F09EF072A32</vt:lpwstr>
  </property>
  <property fmtid="{D5CDD505-2E9C-101B-9397-08002B2CF9AE}" pid="3" name="KSOProductBuildVer">
    <vt:lpwstr>2052-11.1.0.10700</vt:lpwstr>
  </property>
</Properties>
</file>