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24387175" cy="14630400"/>
  <p:notesSz cx="7772400" cy="10058400"/>
  <p:defaultTextStyle>
    <a:defPPr>
      <a:defRPr lang="en-GB"/>
    </a:defPPr>
    <a:lvl1pPr algn="l" rtl="0" eaLnBrk="0" fontAlgn="base" hangingPunct="0">
      <a:spcBef>
        <a:spcPct val="0"/>
      </a:spcBef>
      <a:spcAft>
        <a:spcPct val="0"/>
      </a:spcAft>
      <a:defRPr sz="4800" kern="1200">
        <a:solidFill>
          <a:schemeClr val="bg1"/>
        </a:solidFill>
        <a:latin typeface="Times New Roman" pitchFamily="16" charset="0"/>
        <a:ea typeface="+mn-ea"/>
        <a:cs typeface="+mn-cs"/>
      </a:defRPr>
    </a:lvl1pPr>
    <a:lvl2pPr marL="914446" algn="l" rtl="0" eaLnBrk="0" fontAlgn="base" hangingPunct="0">
      <a:spcBef>
        <a:spcPct val="0"/>
      </a:spcBef>
      <a:spcAft>
        <a:spcPct val="0"/>
      </a:spcAft>
      <a:defRPr sz="4800" kern="1200">
        <a:solidFill>
          <a:schemeClr val="bg1"/>
        </a:solidFill>
        <a:latin typeface="Times New Roman" pitchFamily="16" charset="0"/>
        <a:ea typeface="+mn-ea"/>
        <a:cs typeface="+mn-cs"/>
      </a:defRPr>
    </a:lvl2pPr>
    <a:lvl3pPr marL="1828891" algn="l" rtl="0" eaLnBrk="0" fontAlgn="base" hangingPunct="0">
      <a:spcBef>
        <a:spcPct val="0"/>
      </a:spcBef>
      <a:spcAft>
        <a:spcPct val="0"/>
      </a:spcAft>
      <a:defRPr sz="4800" kern="1200">
        <a:solidFill>
          <a:schemeClr val="bg1"/>
        </a:solidFill>
        <a:latin typeface="Times New Roman" pitchFamily="16" charset="0"/>
        <a:ea typeface="+mn-ea"/>
        <a:cs typeface="+mn-cs"/>
      </a:defRPr>
    </a:lvl3pPr>
    <a:lvl4pPr marL="2743337" algn="l" rtl="0" eaLnBrk="0" fontAlgn="base" hangingPunct="0">
      <a:spcBef>
        <a:spcPct val="0"/>
      </a:spcBef>
      <a:spcAft>
        <a:spcPct val="0"/>
      </a:spcAft>
      <a:defRPr sz="4800" kern="1200">
        <a:solidFill>
          <a:schemeClr val="bg1"/>
        </a:solidFill>
        <a:latin typeface="Times New Roman" pitchFamily="16" charset="0"/>
        <a:ea typeface="+mn-ea"/>
        <a:cs typeface="+mn-cs"/>
      </a:defRPr>
    </a:lvl4pPr>
    <a:lvl5pPr marL="3657783" algn="l" rtl="0" eaLnBrk="0" fontAlgn="base" hangingPunct="0">
      <a:spcBef>
        <a:spcPct val="0"/>
      </a:spcBef>
      <a:spcAft>
        <a:spcPct val="0"/>
      </a:spcAft>
      <a:defRPr sz="4800" kern="1200">
        <a:solidFill>
          <a:schemeClr val="bg1"/>
        </a:solidFill>
        <a:latin typeface="Times New Roman" pitchFamily="16" charset="0"/>
        <a:ea typeface="+mn-ea"/>
        <a:cs typeface="+mn-cs"/>
      </a:defRPr>
    </a:lvl5pPr>
    <a:lvl6pPr marL="4572229" algn="l" defTabSz="1828891" rtl="0" eaLnBrk="1" latinLnBrk="0" hangingPunct="1">
      <a:defRPr sz="4800" kern="1200">
        <a:solidFill>
          <a:schemeClr val="bg1"/>
        </a:solidFill>
        <a:latin typeface="Times New Roman" pitchFamily="16" charset="0"/>
        <a:ea typeface="+mn-ea"/>
        <a:cs typeface="+mn-cs"/>
      </a:defRPr>
    </a:lvl6pPr>
    <a:lvl7pPr marL="5486674" algn="l" defTabSz="1828891" rtl="0" eaLnBrk="1" latinLnBrk="0" hangingPunct="1">
      <a:defRPr sz="4800" kern="1200">
        <a:solidFill>
          <a:schemeClr val="bg1"/>
        </a:solidFill>
        <a:latin typeface="Times New Roman" pitchFamily="16" charset="0"/>
        <a:ea typeface="+mn-ea"/>
        <a:cs typeface="+mn-cs"/>
      </a:defRPr>
    </a:lvl7pPr>
    <a:lvl8pPr marL="6401120" algn="l" defTabSz="1828891" rtl="0" eaLnBrk="1" latinLnBrk="0" hangingPunct="1">
      <a:defRPr sz="4800" kern="1200">
        <a:solidFill>
          <a:schemeClr val="bg1"/>
        </a:solidFill>
        <a:latin typeface="Times New Roman" pitchFamily="16" charset="0"/>
        <a:ea typeface="+mn-ea"/>
        <a:cs typeface="+mn-cs"/>
      </a:defRPr>
    </a:lvl8pPr>
    <a:lvl9pPr marL="7315566" algn="l" defTabSz="1828891" rtl="0" eaLnBrk="1" latinLnBrk="0" hangingPunct="1">
      <a:defRPr sz="4800" kern="1200">
        <a:solidFill>
          <a:schemeClr val="bg1"/>
        </a:solidFill>
        <a:latin typeface="Times New Roman" pitchFamily="16" charset="0"/>
        <a:ea typeface="+mn-ea"/>
        <a:cs typeface="+mn-cs"/>
      </a:defRPr>
    </a:lvl9pPr>
  </p:defaultTextStyle>
  <p:extLst>
    <p:ext uri="{EFAFB233-063F-42B5-8137-9DF3F51BA10A}">
      <p15:sldGuideLst xmlns:p15="http://schemas.microsoft.com/office/powerpoint/2012/main">
        <p15:guide id="1" orient="horz" pos="4608" userDrawn="1">
          <p15:clr>
            <a:srgbClr val="A4A3A4"/>
          </p15:clr>
        </p15:guide>
        <p15:guide id="2" pos="768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1" autoAdjust="0"/>
    <p:restoredTop sz="67325" autoAdjust="0"/>
  </p:normalViewPr>
  <p:slideViewPr>
    <p:cSldViewPr>
      <p:cViewPr varScale="1">
        <p:scale>
          <a:sx n="21" d="100"/>
          <a:sy n="21" d="100"/>
        </p:scale>
        <p:origin x="1568" y="64"/>
      </p:cViewPr>
      <p:guideLst>
        <p:guide orient="horz" pos="4608"/>
        <p:guide pos="7681"/>
      </p:guideLst>
    </p:cSldViewPr>
  </p:slideViewPr>
  <p:outlineViewPr>
    <p:cViewPr varScale="1">
      <p:scale>
        <a:sx n="170" d="200"/>
        <a:sy n="170" d="200"/>
      </p:scale>
      <p:origin x="0" y="0"/>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772400" cy="10058400"/>
          </a:xfrm>
          <a:prstGeom prst="roundRect">
            <a:avLst>
              <a:gd name="adj" fmla="val 19"/>
            </a:avLst>
          </a:prstGeom>
          <a:solidFill>
            <a:srgbClr val="FFFFFF"/>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p>
            <a:endParaRPr lang="en-US"/>
          </a:p>
        </p:txBody>
      </p:sp>
      <p:sp>
        <p:nvSpPr>
          <p:cNvPr id="2050" name="Rectangle 2"/>
          <p:cNvSpPr>
            <a:spLocks noGrp="1" noRot="1" noChangeAspect="1" noChangeArrowheads="1" noTextEdit="1"/>
          </p:cNvSpPr>
          <p:nvPr>
            <p:ph type="sldImg"/>
          </p:nvPr>
        </p:nvSpPr>
        <p:spPr bwMode="auto">
          <a:xfrm>
            <a:off x="1011238" y="1006475"/>
            <a:ext cx="5748337"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p:cNvSpPr txBox="1">
            <a:spLocks noGrp="1" noChangeArrowheads="1"/>
          </p:cNvSpPr>
          <p:nvPr>
            <p:ph type="body" idx="1"/>
          </p:nvPr>
        </p:nvSpPr>
        <p:spPr bwMode="auto">
          <a:xfrm>
            <a:off x="1185863" y="4787900"/>
            <a:ext cx="5407025"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2544658524"/>
      </p:ext>
    </p:extLst>
  </p:cSld>
  <p:clrMap bg1="lt1" tx1="dk1" bg2="lt2" tx2="dk2" accent1="accent1" accent2="accent2" accent3="accent3" accent4="accent4" accent5="accent5" accent6="accent6" hlink="hlink" folHlink="folHlink"/>
  <p:notesStyle>
    <a:lvl1pPr algn="l" defTabSz="914446" rtl="0" eaLnBrk="0" fontAlgn="base" hangingPunct="0">
      <a:spcBef>
        <a:spcPct val="30000"/>
      </a:spcBef>
      <a:spcAft>
        <a:spcPct val="0"/>
      </a:spcAft>
      <a:buClr>
        <a:srgbClr val="000000"/>
      </a:buClr>
      <a:buSzPct val="100000"/>
      <a:buFont typeface="Times New Roman" pitchFamily="16" charset="0"/>
      <a:defRPr sz="2400" kern="1200">
        <a:solidFill>
          <a:srgbClr val="000000"/>
        </a:solidFill>
        <a:latin typeface="Times New Roman" pitchFamily="16" charset="0"/>
        <a:ea typeface="+mn-ea"/>
        <a:cs typeface="+mn-cs"/>
      </a:defRPr>
    </a:lvl1pPr>
    <a:lvl2pPr marL="1485974" indent="-571529" algn="l" defTabSz="914446" rtl="0" eaLnBrk="0" fontAlgn="base" hangingPunct="0">
      <a:spcBef>
        <a:spcPct val="30000"/>
      </a:spcBef>
      <a:spcAft>
        <a:spcPct val="0"/>
      </a:spcAft>
      <a:buClr>
        <a:srgbClr val="000000"/>
      </a:buClr>
      <a:buSzPct val="100000"/>
      <a:buFont typeface="Times New Roman" pitchFamily="16" charset="0"/>
      <a:defRPr sz="2400" kern="1200">
        <a:solidFill>
          <a:srgbClr val="000000"/>
        </a:solidFill>
        <a:latin typeface="Times New Roman" pitchFamily="16" charset="0"/>
        <a:ea typeface="+mn-ea"/>
        <a:cs typeface="+mn-cs"/>
      </a:defRPr>
    </a:lvl2pPr>
    <a:lvl3pPr marL="2286114" indent="-457223" algn="l" defTabSz="914446" rtl="0" eaLnBrk="0" fontAlgn="base" hangingPunct="0">
      <a:spcBef>
        <a:spcPct val="30000"/>
      </a:spcBef>
      <a:spcAft>
        <a:spcPct val="0"/>
      </a:spcAft>
      <a:buClr>
        <a:srgbClr val="000000"/>
      </a:buClr>
      <a:buSzPct val="100000"/>
      <a:buFont typeface="Times New Roman" pitchFamily="16" charset="0"/>
      <a:defRPr sz="2400" kern="1200">
        <a:solidFill>
          <a:srgbClr val="000000"/>
        </a:solidFill>
        <a:latin typeface="Times New Roman" pitchFamily="16" charset="0"/>
        <a:ea typeface="+mn-ea"/>
        <a:cs typeface="+mn-cs"/>
      </a:defRPr>
    </a:lvl3pPr>
    <a:lvl4pPr marL="3200560" indent="-457223" algn="l" defTabSz="914446" rtl="0" eaLnBrk="0" fontAlgn="base" hangingPunct="0">
      <a:spcBef>
        <a:spcPct val="30000"/>
      </a:spcBef>
      <a:spcAft>
        <a:spcPct val="0"/>
      </a:spcAft>
      <a:buClr>
        <a:srgbClr val="000000"/>
      </a:buClr>
      <a:buSzPct val="100000"/>
      <a:buFont typeface="Times New Roman" pitchFamily="16" charset="0"/>
      <a:defRPr sz="2400" kern="1200">
        <a:solidFill>
          <a:srgbClr val="000000"/>
        </a:solidFill>
        <a:latin typeface="Times New Roman" pitchFamily="16" charset="0"/>
        <a:ea typeface="+mn-ea"/>
        <a:cs typeface="+mn-cs"/>
      </a:defRPr>
    </a:lvl4pPr>
    <a:lvl5pPr marL="4115006" indent="-457223" algn="l" defTabSz="914446" rtl="0" eaLnBrk="0" fontAlgn="base" hangingPunct="0">
      <a:spcBef>
        <a:spcPct val="30000"/>
      </a:spcBef>
      <a:spcAft>
        <a:spcPct val="0"/>
      </a:spcAft>
      <a:buClr>
        <a:srgbClr val="000000"/>
      </a:buClr>
      <a:buSzPct val="100000"/>
      <a:buFont typeface="Times New Roman" pitchFamily="16" charset="0"/>
      <a:defRPr sz="2400" kern="1200">
        <a:solidFill>
          <a:srgbClr val="000000"/>
        </a:solidFill>
        <a:latin typeface="Times New Roman" pitchFamily="16" charset="0"/>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大家晚上好，今天我跟大家一起分享的是胰腺癌的新疗法。</a:t>
            </a:r>
          </a:p>
        </p:txBody>
      </p:sp>
    </p:spTree>
    <p:extLst>
      <p:ext uri="{BB962C8B-B14F-4D97-AF65-F5344CB8AC3E}">
        <p14:creationId xmlns:p14="http://schemas.microsoft.com/office/powerpoint/2010/main" val="2260998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首先使用的工具之一当然是肿瘤的测序，肿瘤测序能够更好地了解癌细胞所在的间质和肿瘤微环境。然而，我们发现精准医学面临着许多挑战。我们从测序研究中学到了很多，主要是在理解分子生物学方面做了一些努力。我们所能做的就是识别不同类型的胰腺癌，预后不同。</a:t>
            </a:r>
            <a:endParaRPr lang="zh-CN" altLang="en-US" dirty="0"/>
          </a:p>
        </p:txBody>
      </p:sp>
    </p:spTree>
    <p:extLst>
      <p:ext uri="{BB962C8B-B14F-4D97-AF65-F5344CB8AC3E}">
        <p14:creationId xmlns:p14="http://schemas.microsoft.com/office/powerpoint/2010/main" val="1767814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在胰腺癌中实施精准医疗存在着多种障碍。 其中之一是我们可以对肿瘤样本进行准确的测序并识别其中的突变基因。</a:t>
            </a:r>
            <a:endParaRPr lang="en-US" altLang="zh-CN" dirty="0"/>
          </a:p>
          <a:p>
            <a:r>
              <a:rPr lang="zh-CN" altLang="en-US" dirty="0"/>
              <a:t>但我们目前缺乏特定的分子靶向药物，因此我们正在确定尚未靶向的突变。</a:t>
            </a:r>
          </a:p>
        </p:txBody>
      </p:sp>
    </p:spTree>
    <p:extLst>
      <p:ext uri="{BB962C8B-B14F-4D97-AF65-F5344CB8AC3E}">
        <p14:creationId xmlns:p14="http://schemas.microsoft.com/office/powerpoint/2010/main" val="4086054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我想更多地谈一谈精准医学，谈一谈我们一些潜在的选择。我想提到的第一个问题是关于</a:t>
            </a:r>
            <a:r>
              <a:rPr lang="en-US" altLang="zh-CN" b="0" i="0" dirty="0">
                <a:solidFill>
                  <a:srgbClr val="000000"/>
                </a:solidFill>
                <a:effectLst/>
                <a:latin typeface="PingFangSC-Regular"/>
              </a:rPr>
              <a:t>BRCA1</a:t>
            </a:r>
            <a:r>
              <a:rPr lang="zh-CN" altLang="en-US" b="0" i="0" dirty="0">
                <a:solidFill>
                  <a:srgbClr val="000000"/>
                </a:solidFill>
                <a:effectLst/>
                <a:latin typeface="PingFangSC-Regular"/>
              </a:rPr>
              <a:t>和</a:t>
            </a:r>
            <a:r>
              <a:rPr lang="en-US" altLang="zh-CN" b="0" i="0" dirty="0">
                <a:solidFill>
                  <a:srgbClr val="000000"/>
                </a:solidFill>
                <a:effectLst/>
                <a:latin typeface="PingFangSC-Regular"/>
              </a:rPr>
              <a:t>BRCA2</a:t>
            </a:r>
            <a:r>
              <a:rPr lang="zh-CN" altLang="en-US" b="0" i="0" dirty="0">
                <a:solidFill>
                  <a:srgbClr val="000000"/>
                </a:solidFill>
                <a:effectLst/>
                <a:latin typeface="PingFangSC-Regular"/>
              </a:rPr>
              <a:t>的胚系突变。</a:t>
            </a:r>
            <a:endParaRPr lang="en-US" altLang="zh-CN" b="0" i="0" dirty="0">
              <a:solidFill>
                <a:srgbClr val="000000"/>
              </a:solidFill>
              <a:effectLst/>
              <a:latin typeface="PingFangSC-Regular"/>
            </a:endParaRPr>
          </a:p>
          <a:p>
            <a:r>
              <a:rPr lang="en-US" altLang="zh-CN" dirty="0"/>
              <a:t>POLO</a:t>
            </a:r>
            <a:r>
              <a:rPr lang="zh-CN" altLang="en-US" dirty="0"/>
              <a:t>研究将</a:t>
            </a:r>
            <a:r>
              <a:rPr lang="en-US" altLang="zh-CN" dirty="0"/>
              <a:t>BRCA1</a:t>
            </a:r>
            <a:r>
              <a:rPr lang="zh-CN" altLang="en-US" dirty="0"/>
              <a:t>和</a:t>
            </a:r>
            <a:r>
              <a:rPr lang="en-US" altLang="zh-CN" dirty="0"/>
              <a:t>BRCA2</a:t>
            </a:r>
            <a:r>
              <a:rPr lang="zh-CN" altLang="en-US" dirty="0"/>
              <a:t>胚系突变的患者随机分组，在铂类化疗后以奥拉帕利或安慰剂维持治疗。</a:t>
            </a:r>
            <a:endParaRPr lang="en-US" altLang="zh-CN" dirty="0"/>
          </a:p>
          <a:p>
            <a:r>
              <a:rPr lang="zh-CN" altLang="en-US" dirty="0"/>
              <a:t>我们首先需要承认的是，</a:t>
            </a:r>
            <a:r>
              <a:rPr lang="en-US" altLang="zh-CN" dirty="0"/>
              <a:t>BRCA1</a:t>
            </a:r>
            <a:r>
              <a:rPr lang="zh-CN" altLang="en-US" dirty="0"/>
              <a:t>和</a:t>
            </a:r>
            <a:r>
              <a:rPr lang="en-US" altLang="zh-CN" dirty="0"/>
              <a:t>BRCA2</a:t>
            </a:r>
            <a:r>
              <a:rPr lang="zh-CN" altLang="en-US" dirty="0"/>
              <a:t>胚系突变非常罕见，占胰腺癌患者的</a:t>
            </a:r>
            <a:r>
              <a:rPr lang="en-US" altLang="zh-CN" dirty="0"/>
              <a:t>5%-7%</a:t>
            </a:r>
            <a:r>
              <a:rPr lang="zh-CN" altLang="en-US" dirty="0"/>
              <a:t>。</a:t>
            </a:r>
          </a:p>
        </p:txBody>
      </p:sp>
    </p:spTree>
    <p:extLst>
      <p:ext uri="{BB962C8B-B14F-4D97-AF65-F5344CB8AC3E}">
        <p14:creationId xmlns:p14="http://schemas.microsoft.com/office/powerpoint/2010/main" val="3008379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在</a:t>
            </a:r>
            <a:r>
              <a:rPr lang="en-US" altLang="zh-CN" b="0" i="0" dirty="0">
                <a:solidFill>
                  <a:srgbClr val="000000"/>
                </a:solidFill>
                <a:effectLst/>
                <a:latin typeface="PingFangSC-Regular"/>
              </a:rPr>
              <a:t>POLO</a:t>
            </a:r>
            <a:r>
              <a:rPr lang="zh-CN" altLang="en-US" b="0" i="0" dirty="0">
                <a:solidFill>
                  <a:srgbClr val="000000"/>
                </a:solidFill>
                <a:effectLst/>
                <a:latin typeface="PingFangSC-Regular"/>
              </a:rPr>
              <a:t>研究中，证实了奥拉帕尼维持治疗的优越性，其中奥拉帕利组的中位</a:t>
            </a:r>
            <a:r>
              <a:rPr lang="en-US" altLang="zh-CN" b="0" i="0" dirty="0">
                <a:solidFill>
                  <a:srgbClr val="000000"/>
                </a:solidFill>
                <a:effectLst/>
                <a:latin typeface="PingFangSC-Regular"/>
              </a:rPr>
              <a:t>PFS</a:t>
            </a:r>
            <a:r>
              <a:rPr lang="zh-CN" altLang="en-US" b="0" i="0" dirty="0">
                <a:solidFill>
                  <a:srgbClr val="000000"/>
                </a:solidFill>
                <a:effectLst/>
                <a:latin typeface="PingFangSC-Regular"/>
              </a:rPr>
              <a:t>为</a:t>
            </a:r>
            <a:r>
              <a:rPr lang="en-US" altLang="zh-CN" b="0" i="0" dirty="0">
                <a:solidFill>
                  <a:srgbClr val="000000"/>
                </a:solidFill>
                <a:effectLst/>
                <a:latin typeface="PingFangSC-Regular"/>
              </a:rPr>
              <a:t>7.4</a:t>
            </a:r>
            <a:r>
              <a:rPr lang="zh-CN" altLang="en-US" b="0" i="0" dirty="0">
                <a:solidFill>
                  <a:srgbClr val="000000"/>
                </a:solidFill>
                <a:effectLst/>
                <a:latin typeface="PingFangSC-Regular"/>
              </a:rPr>
              <a:t>个月。但是这种</a:t>
            </a:r>
            <a:r>
              <a:rPr lang="en-US" altLang="zh-CN" b="0" i="0" dirty="0">
                <a:solidFill>
                  <a:srgbClr val="000000"/>
                </a:solidFill>
                <a:effectLst/>
                <a:latin typeface="PingFangSC-Regular"/>
              </a:rPr>
              <a:t>PFS</a:t>
            </a:r>
            <a:r>
              <a:rPr lang="zh-CN" altLang="en-US" b="0" i="0" dirty="0">
                <a:solidFill>
                  <a:srgbClr val="000000"/>
                </a:solidFill>
                <a:effectLst/>
                <a:latin typeface="PingFangSC-Regular"/>
              </a:rPr>
              <a:t>的改善并没有转化为</a:t>
            </a:r>
            <a:r>
              <a:rPr lang="en-US" altLang="zh-CN" b="0" i="0" dirty="0">
                <a:solidFill>
                  <a:srgbClr val="000000"/>
                </a:solidFill>
                <a:effectLst/>
                <a:latin typeface="PingFangSC-Regular"/>
              </a:rPr>
              <a:t>OS</a:t>
            </a:r>
            <a:r>
              <a:rPr lang="zh-CN" altLang="en-US" b="0" i="0" dirty="0">
                <a:solidFill>
                  <a:srgbClr val="000000"/>
                </a:solidFill>
                <a:effectLst/>
                <a:latin typeface="PingFangSC-Regular"/>
              </a:rPr>
              <a:t>的改善。</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尽管如此，我仍然相信更好地了解分子生物学，特别是关注胰腺癌的</a:t>
            </a:r>
            <a:r>
              <a:rPr lang="en-US" altLang="zh-CN" b="0" i="0" dirty="0">
                <a:solidFill>
                  <a:srgbClr val="000000"/>
                </a:solidFill>
                <a:effectLst/>
                <a:latin typeface="PingFangSC-Regular"/>
              </a:rPr>
              <a:t>DNA</a:t>
            </a:r>
            <a:r>
              <a:rPr lang="zh-CN" altLang="en-US" b="0" i="0" dirty="0">
                <a:solidFill>
                  <a:srgbClr val="000000"/>
                </a:solidFill>
                <a:effectLst/>
                <a:latin typeface="PingFangSC-Regular"/>
              </a:rPr>
              <a:t>损伤和修复是非常有意义的，因为有数据表明，</a:t>
            </a:r>
            <a:r>
              <a:rPr lang="en-US" altLang="zh-CN" dirty="0"/>
              <a:t>BRCA1</a:t>
            </a:r>
            <a:r>
              <a:rPr lang="zh-CN" altLang="en-US" dirty="0"/>
              <a:t>和</a:t>
            </a:r>
            <a:r>
              <a:rPr lang="en-US" altLang="zh-CN" dirty="0"/>
              <a:t>BRCA2</a:t>
            </a:r>
            <a:r>
              <a:rPr lang="zh-CN" altLang="en-US" dirty="0"/>
              <a:t>胚系突变的患者，</a:t>
            </a:r>
            <a:r>
              <a:rPr lang="zh-CN" altLang="en-US" b="0" i="0" dirty="0">
                <a:solidFill>
                  <a:srgbClr val="000000"/>
                </a:solidFill>
                <a:effectLst/>
                <a:latin typeface="PingFangSC-Regular"/>
              </a:rPr>
              <a:t>即使没有奥拉帕利维持治疗，也能在铂类化疗中获益，在某种程度上，这也是一种精准医疗的形式。</a:t>
            </a:r>
            <a:endParaRPr lang="en-US" altLang="zh-CN" b="0" i="0" dirty="0">
              <a:solidFill>
                <a:srgbClr val="000000"/>
              </a:solidFill>
              <a:effectLst/>
              <a:latin typeface="PingFangSC-Regular"/>
            </a:endParaRPr>
          </a:p>
          <a:p>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精准医疗的另一个选择是对</a:t>
            </a:r>
            <a:r>
              <a:rPr lang="en-US" altLang="zh-CN" b="0" i="0" dirty="0" err="1">
                <a:solidFill>
                  <a:srgbClr val="000000"/>
                </a:solidFill>
                <a:effectLst/>
                <a:latin typeface="PingFangSC-Regular"/>
              </a:rPr>
              <a:t>dMMR</a:t>
            </a:r>
            <a:r>
              <a:rPr lang="zh-CN" altLang="en-US" b="0" i="0" dirty="0">
                <a:solidFill>
                  <a:srgbClr val="000000"/>
                </a:solidFill>
                <a:effectLst/>
                <a:latin typeface="PingFangSC-Regular"/>
              </a:rPr>
              <a:t>的恶性肿瘤患者进行免疫治疗。同样，</a:t>
            </a:r>
            <a:r>
              <a:rPr lang="en-US" altLang="zh-CN" b="0" i="0" dirty="0" err="1">
                <a:solidFill>
                  <a:srgbClr val="000000"/>
                </a:solidFill>
                <a:effectLst/>
                <a:latin typeface="PingFangSC-Regular"/>
              </a:rPr>
              <a:t>dMMR</a:t>
            </a:r>
            <a:r>
              <a:rPr lang="zh-CN" altLang="en-US" b="0" i="0" dirty="0">
                <a:solidFill>
                  <a:srgbClr val="000000"/>
                </a:solidFill>
                <a:effectLst/>
                <a:latin typeface="PingFangSC-Regular"/>
              </a:rPr>
              <a:t>在胰腺癌患者中所占比例非常小，不到</a:t>
            </a:r>
            <a:r>
              <a:rPr lang="en-US" altLang="zh-CN" b="0" i="0" dirty="0">
                <a:solidFill>
                  <a:srgbClr val="000000"/>
                </a:solidFill>
                <a:effectLst/>
                <a:latin typeface="PingFangSC-Regular"/>
              </a:rPr>
              <a:t>5%</a:t>
            </a:r>
            <a:r>
              <a:rPr lang="zh-CN" altLang="en-US" b="0" i="0" dirty="0">
                <a:solidFill>
                  <a:srgbClr val="000000"/>
                </a:solidFill>
                <a:effectLst/>
                <a:latin typeface="PingFangSC-Regular"/>
              </a:rPr>
              <a:t>。这是一种已经验证过的方法。我相信你已经知道结果了。</a:t>
            </a:r>
            <a:endParaRPr lang="zh-CN" altLang="en-US" dirty="0"/>
          </a:p>
        </p:txBody>
      </p:sp>
    </p:spTree>
    <p:extLst>
      <p:ext uri="{BB962C8B-B14F-4D97-AF65-F5344CB8AC3E}">
        <p14:creationId xmlns:p14="http://schemas.microsoft.com/office/powerpoint/2010/main" val="1029240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我想强调的是，这种方法也仅对胰腺癌有效，如果我们对</a:t>
            </a:r>
            <a:r>
              <a:rPr lang="en-US" altLang="zh-CN" b="0" i="0" dirty="0" err="1">
                <a:solidFill>
                  <a:srgbClr val="000000"/>
                </a:solidFill>
                <a:effectLst/>
                <a:latin typeface="PingFangSC-Regular"/>
              </a:rPr>
              <a:t>dMMR</a:t>
            </a:r>
            <a:r>
              <a:rPr lang="zh-CN" altLang="en-US" b="0" i="0" dirty="0">
                <a:solidFill>
                  <a:srgbClr val="000000"/>
                </a:solidFill>
                <a:effectLst/>
                <a:latin typeface="PingFangSC-Regular"/>
              </a:rPr>
              <a:t>的胰腺癌患者采用免疫治疗，部分患者能够得到缓解，甚至达到</a:t>
            </a:r>
            <a:r>
              <a:rPr lang="en-US" altLang="zh-CN" b="0" i="0" dirty="0">
                <a:solidFill>
                  <a:srgbClr val="000000"/>
                </a:solidFill>
                <a:effectLst/>
                <a:latin typeface="PingFangSC-Regular"/>
              </a:rPr>
              <a:t>PR</a:t>
            </a:r>
            <a:r>
              <a:rPr lang="zh-CN" altLang="en-US" b="0" i="0" dirty="0">
                <a:solidFill>
                  <a:srgbClr val="000000"/>
                </a:solidFill>
                <a:effectLst/>
                <a:latin typeface="PingFangSC-Regular"/>
              </a:rPr>
              <a:t>或者</a:t>
            </a:r>
            <a:r>
              <a:rPr lang="en-US" altLang="zh-CN" b="0" i="0" dirty="0">
                <a:solidFill>
                  <a:srgbClr val="000000"/>
                </a:solidFill>
                <a:effectLst/>
                <a:latin typeface="PingFangSC-Regular"/>
              </a:rPr>
              <a:t>CR</a:t>
            </a:r>
            <a:r>
              <a:rPr lang="zh-CN" altLang="en-US" b="0" i="0" dirty="0">
                <a:solidFill>
                  <a:srgbClr val="000000"/>
                </a:solidFill>
                <a:effectLst/>
                <a:latin typeface="PingFangSC-Regular"/>
              </a:rPr>
              <a:t>。例如，上图是</a:t>
            </a:r>
            <a:r>
              <a:rPr lang="en-US" altLang="zh-CN" b="0" i="0" dirty="0">
                <a:solidFill>
                  <a:srgbClr val="000000"/>
                </a:solidFill>
                <a:effectLst/>
                <a:latin typeface="PingFangSC-Regular"/>
              </a:rPr>
              <a:t>pembrolizumab</a:t>
            </a:r>
            <a:r>
              <a:rPr lang="zh-CN" altLang="en-US" b="0" i="0" dirty="0">
                <a:solidFill>
                  <a:srgbClr val="000000"/>
                </a:solidFill>
                <a:effectLst/>
                <a:latin typeface="PingFangSC-Regular"/>
              </a:rPr>
              <a:t>的数据。</a:t>
            </a:r>
            <a:endParaRPr lang="zh-CN" altLang="en-US" dirty="0"/>
          </a:p>
        </p:txBody>
      </p:sp>
    </p:spTree>
    <p:extLst>
      <p:ext uri="{BB962C8B-B14F-4D97-AF65-F5344CB8AC3E}">
        <p14:creationId xmlns:p14="http://schemas.microsoft.com/office/powerpoint/2010/main" val="2346454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00000"/>
                </a:solidFill>
                <a:effectLst/>
                <a:latin typeface="PingFangSC-Regular"/>
              </a:rPr>
              <a:t>KRAS</a:t>
            </a:r>
            <a:r>
              <a:rPr lang="zh-CN" altLang="en-US" b="0" i="0" dirty="0">
                <a:solidFill>
                  <a:srgbClr val="000000"/>
                </a:solidFill>
                <a:effectLst/>
                <a:latin typeface="PingFangSC-Regular"/>
              </a:rPr>
              <a:t>是我们在胰腺癌中看到的最常见的突变基因之一。我们知道</a:t>
            </a:r>
            <a:r>
              <a:rPr lang="en-US" altLang="zh-CN" b="0" i="0" dirty="0">
                <a:solidFill>
                  <a:srgbClr val="000000"/>
                </a:solidFill>
                <a:effectLst/>
                <a:latin typeface="PingFangSC-Regular"/>
              </a:rPr>
              <a:t>K-</a:t>
            </a:r>
            <a:r>
              <a:rPr lang="en-US" altLang="zh-CN" b="0" i="0" dirty="0" err="1">
                <a:solidFill>
                  <a:srgbClr val="000000"/>
                </a:solidFill>
                <a:effectLst/>
                <a:latin typeface="PingFangSC-Regular"/>
              </a:rPr>
              <a:t>ras</a:t>
            </a:r>
            <a:r>
              <a:rPr lang="zh-CN" altLang="en-US" b="0" i="0" dirty="0">
                <a:solidFill>
                  <a:srgbClr val="000000"/>
                </a:solidFill>
                <a:effectLst/>
                <a:latin typeface="PingFangSC-Regular"/>
              </a:rPr>
              <a:t>基因突变存在于超过</a:t>
            </a:r>
            <a:r>
              <a:rPr lang="en-US" altLang="zh-CN" b="0" i="0" dirty="0">
                <a:solidFill>
                  <a:srgbClr val="000000"/>
                </a:solidFill>
                <a:effectLst/>
                <a:latin typeface="PingFangSC-Regular"/>
              </a:rPr>
              <a:t>90%</a:t>
            </a:r>
            <a:r>
              <a:rPr lang="zh-CN" altLang="en-US" b="0" i="0" dirty="0">
                <a:solidFill>
                  <a:srgbClr val="000000"/>
                </a:solidFill>
                <a:effectLst/>
                <a:latin typeface="PingFangSC-Regular"/>
              </a:rPr>
              <a:t>的胰腺癌中。</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但是这些突变中的大多数都不具有针对性的。每个人都听说过</a:t>
            </a:r>
            <a:r>
              <a:rPr lang="en-US" altLang="zh-CN" b="0" i="0" dirty="0">
                <a:solidFill>
                  <a:srgbClr val="000000"/>
                </a:solidFill>
                <a:effectLst/>
                <a:latin typeface="PingFangSC-Regular"/>
              </a:rPr>
              <a:t>KRAS</a:t>
            </a:r>
            <a:r>
              <a:rPr lang="zh-CN" altLang="en-US" b="0" i="0" dirty="0">
                <a:solidFill>
                  <a:srgbClr val="000000"/>
                </a:solidFill>
                <a:effectLst/>
                <a:latin typeface="PingFangSC-Regular"/>
              </a:rPr>
              <a:t>抑制剂的最新进展，但这些药物针对的是</a:t>
            </a:r>
            <a:r>
              <a:rPr lang="en-US" altLang="zh-CN" b="0" i="0" dirty="0">
                <a:solidFill>
                  <a:srgbClr val="000000"/>
                </a:solidFill>
                <a:effectLst/>
                <a:latin typeface="PingFangSC-Regular"/>
              </a:rPr>
              <a:t>G12C</a:t>
            </a:r>
            <a:r>
              <a:rPr lang="zh-CN" altLang="en-US" b="0" i="0" dirty="0">
                <a:solidFill>
                  <a:srgbClr val="000000"/>
                </a:solidFill>
                <a:effectLst/>
                <a:latin typeface="PingFangSC-Regular"/>
              </a:rPr>
              <a:t>突变，然而，这种突变在胰腺癌中非常罕见，仅有不到</a:t>
            </a:r>
            <a:r>
              <a:rPr lang="en-US" altLang="zh-CN" b="0" i="0" dirty="0">
                <a:solidFill>
                  <a:srgbClr val="000000"/>
                </a:solidFill>
                <a:effectLst/>
                <a:latin typeface="PingFangSC-Regular"/>
              </a:rPr>
              <a:t>1%</a:t>
            </a:r>
            <a:r>
              <a:rPr lang="zh-CN" altLang="en-US" b="0" i="0" dirty="0">
                <a:solidFill>
                  <a:srgbClr val="000000"/>
                </a:solidFill>
                <a:effectLst/>
                <a:latin typeface="PingFangSC-Regular"/>
              </a:rPr>
              <a:t>。正因为如此，在那些研究</a:t>
            </a:r>
            <a:r>
              <a:rPr lang="en-US" altLang="zh-CN" b="0" i="0" dirty="0">
                <a:solidFill>
                  <a:srgbClr val="000000"/>
                </a:solidFill>
                <a:effectLst/>
                <a:latin typeface="PingFangSC-Regular"/>
              </a:rPr>
              <a:t>K-</a:t>
            </a:r>
            <a:r>
              <a:rPr lang="en-US" altLang="zh-CN" b="0" i="0" dirty="0" err="1">
                <a:solidFill>
                  <a:srgbClr val="000000"/>
                </a:solidFill>
                <a:effectLst/>
                <a:latin typeface="PingFangSC-Regular"/>
              </a:rPr>
              <a:t>ras</a:t>
            </a:r>
            <a:r>
              <a:rPr lang="zh-CN" altLang="en-US" b="0" i="0" dirty="0">
                <a:solidFill>
                  <a:srgbClr val="000000"/>
                </a:solidFill>
                <a:effectLst/>
                <a:latin typeface="PingFangSC-Regular"/>
              </a:rPr>
              <a:t>抑制剂疗效的试验中，带有</a:t>
            </a:r>
            <a:r>
              <a:rPr lang="en-US" altLang="zh-CN" b="0" i="0" dirty="0">
                <a:solidFill>
                  <a:srgbClr val="000000"/>
                </a:solidFill>
                <a:effectLst/>
                <a:latin typeface="PingFangSC-Regular"/>
              </a:rPr>
              <a:t>G12C</a:t>
            </a:r>
            <a:r>
              <a:rPr lang="zh-CN" altLang="en-US" b="0" i="0" dirty="0">
                <a:solidFill>
                  <a:srgbClr val="000000"/>
                </a:solidFill>
                <a:effectLst/>
                <a:latin typeface="PingFangSC-Regular"/>
              </a:rPr>
              <a:t>突变的胰腺癌患者并不具有代表性。</a:t>
            </a:r>
            <a:endParaRPr lang="zh-CN" altLang="en-US" dirty="0"/>
          </a:p>
        </p:txBody>
      </p:sp>
    </p:spTree>
    <p:extLst>
      <p:ext uri="{BB962C8B-B14F-4D97-AF65-F5344CB8AC3E}">
        <p14:creationId xmlns:p14="http://schemas.microsoft.com/office/powerpoint/2010/main" val="3297221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其中一些很可能被包括在其他队列中，但我们不能从这里得出真正的结论，即这些药物在胰腺癌中的抗肿瘤活性</a:t>
            </a:r>
          </a:p>
        </p:txBody>
      </p:sp>
    </p:spTree>
    <p:extLst>
      <p:ext uri="{BB962C8B-B14F-4D97-AF65-F5344CB8AC3E}">
        <p14:creationId xmlns:p14="http://schemas.microsoft.com/office/powerpoint/2010/main" val="189349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除了精准医学，还有其他的事情，我想在这张幻灯片上稍作停顿，因为我认为我们了解精准医学并不是胰腺癌唯一的事情，这一点真的很重要。</a:t>
            </a:r>
            <a:endParaRPr lang="en-US" altLang="zh-CN" b="0" i="0" dirty="0">
              <a:solidFill>
                <a:srgbClr val="000000"/>
              </a:solidFill>
              <a:effectLst/>
              <a:latin typeface="PingFangSC-Regular"/>
            </a:endParaRPr>
          </a:p>
          <a:p>
            <a:r>
              <a:rPr lang="zh-CN" altLang="en-US" dirty="0"/>
              <a:t>在新的联合疗法中，主要是在化疗策略方面，人们付出了巨大的努力。</a:t>
            </a:r>
            <a:endParaRPr lang="en-US" altLang="zh-CN" dirty="0"/>
          </a:p>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zh-CN" altLang="en-US" dirty="0"/>
              <a:t>我们知道 </a:t>
            </a:r>
            <a:r>
              <a:rPr lang="en-US" altLang="zh-CN" dirty="0" err="1"/>
              <a:t>Folfirinox</a:t>
            </a:r>
            <a:r>
              <a:rPr lang="en-US" altLang="zh-CN" dirty="0"/>
              <a:t> </a:t>
            </a:r>
            <a:r>
              <a:rPr lang="zh-CN" altLang="en-US" dirty="0"/>
              <a:t>是三药联合。 为了验证是否有更好的三联用药，我们正在探索新的三联用药。</a:t>
            </a:r>
            <a:endParaRPr lang="en-US" altLang="zh-CN" dirty="0"/>
          </a:p>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zh-CN" altLang="en-US" dirty="0"/>
              <a:t>其中之一是</a:t>
            </a:r>
            <a:r>
              <a:rPr lang="en-US" altLang="zh-CN" dirty="0"/>
              <a:t>Primus 001</a:t>
            </a:r>
            <a:r>
              <a:rPr lang="zh-CN" altLang="en-US" dirty="0"/>
              <a:t>临床研究中的</a:t>
            </a:r>
            <a:r>
              <a:rPr lang="en-US" altLang="zh-CN" dirty="0"/>
              <a:t>FOLFOX</a:t>
            </a:r>
            <a:r>
              <a:rPr lang="zh-CN" altLang="en-US" dirty="0"/>
              <a:t>和</a:t>
            </a:r>
            <a:r>
              <a:rPr lang="en-US" altLang="zh-CN" dirty="0"/>
              <a:t>nab-paclitaxel</a:t>
            </a:r>
            <a:r>
              <a:rPr lang="zh-CN" altLang="en-US" dirty="0"/>
              <a:t>联合。 另一个例子是</a:t>
            </a:r>
            <a:r>
              <a:rPr lang="en-US" altLang="zh-CN" dirty="0"/>
              <a:t>NAPOLI-3 </a:t>
            </a:r>
            <a:r>
              <a:rPr lang="zh-CN" altLang="en-US" dirty="0"/>
              <a:t> </a:t>
            </a:r>
            <a:r>
              <a:rPr lang="en-US" altLang="zh-CN" dirty="0"/>
              <a:t>III </a:t>
            </a:r>
            <a:r>
              <a:rPr lang="zh-CN" altLang="en-US" dirty="0"/>
              <a:t>期临床研究中的伊立替康脂质体联合 </a:t>
            </a:r>
            <a:r>
              <a:rPr lang="en-US" altLang="zh-CN" dirty="0"/>
              <a:t>5-FU </a:t>
            </a:r>
            <a:r>
              <a:rPr lang="zh-CN" altLang="en-US" dirty="0"/>
              <a:t>和奥沙利铂。</a:t>
            </a:r>
          </a:p>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endParaRPr lang="zh-CN" altLang="en-US" dirty="0"/>
          </a:p>
          <a:p>
            <a:endParaRPr lang="zh-CN" altLang="en-US" dirty="0"/>
          </a:p>
        </p:txBody>
      </p:sp>
    </p:spTree>
    <p:extLst>
      <p:ext uri="{BB962C8B-B14F-4D97-AF65-F5344CB8AC3E}">
        <p14:creationId xmlns:p14="http://schemas.microsoft.com/office/powerpoint/2010/main" val="707770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zh-CN" altLang="en-US" b="0" i="0" dirty="0">
                <a:solidFill>
                  <a:srgbClr val="000000"/>
                </a:solidFill>
                <a:effectLst/>
                <a:latin typeface="PingFangSC-Regular"/>
              </a:rPr>
              <a:t>正如我所提到的，这些只是例子。还有许多其他研究在寻找治疗胰腺癌的新的化疗选择和联合策略。也有一些新的化合物，其中一些集中在间质上，我稍后会回到这个话题，但也有新的化合物作为化疗药物，其中一些正在进行单一疗法的试验。</a:t>
            </a:r>
            <a:r>
              <a:rPr lang="en-US" altLang="zh-CN" b="0" i="0" dirty="0">
                <a:solidFill>
                  <a:srgbClr val="000000"/>
                </a:solidFill>
                <a:effectLst/>
                <a:latin typeface="PingFangSC-Regular"/>
              </a:rPr>
              <a:t>NUC-1031</a:t>
            </a:r>
            <a:r>
              <a:rPr lang="zh-CN" altLang="en-US" b="0" i="0" dirty="0">
                <a:solidFill>
                  <a:srgbClr val="000000"/>
                </a:solidFill>
                <a:effectLst/>
                <a:latin typeface="PingFangSC-Regular"/>
              </a:rPr>
              <a:t>就是一个例子，它是吉西他滨的一种新形式。</a:t>
            </a:r>
            <a:endParaRPr lang="en-US" altLang="zh-CN" b="0" i="0" dirty="0">
              <a:solidFill>
                <a:srgbClr val="000000"/>
              </a:solidFill>
              <a:effectLst/>
              <a:latin typeface="PingFangSC-Regular"/>
            </a:endParaRPr>
          </a:p>
          <a:p>
            <a:r>
              <a:rPr lang="zh-CN" altLang="en-US" dirty="0"/>
              <a:t>还有一项</a:t>
            </a:r>
            <a:r>
              <a:rPr lang="en-US" altLang="zh-CN" dirty="0"/>
              <a:t>III </a:t>
            </a:r>
            <a:r>
              <a:rPr lang="zh-CN" altLang="en-US" dirty="0"/>
              <a:t>期临床研究，在不适合联合用药的胰腺癌患者中比较</a:t>
            </a:r>
            <a:r>
              <a:rPr lang="en-US" altLang="zh-CN" dirty="0"/>
              <a:t>NUC-1031 </a:t>
            </a:r>
            <a:r>
              <a:rPr lang="zh-CN" altLang="en-US" dirty="0"/>
              <a:t>与吉西他滨在一线治疗中的疗效。 目前已暂停入组，研究的结果尚未公布。</a:t>
            </a:r>
            <a:endParaRPr lang="en-US" altLang="zh-CN" dirty="0"/>
          </a:p>
          <a:p>
            <a:r>
              <a:rPr lang="zh-CN" altLang="en-US" dirty="0"/>
              <a:t>另外，我想再次强调一下免疫治疗在</a:t>
            </a:r>
            <a:r>
              <a:rPr lang="en-US" altLang="zh-CN" dirty="0" err="1"/>
              <a:t>dMMR</a:t>
            </a:r>
            <a:r>
              <a:rPr lang="zh-CN" altLang="en-US" dirty="0"/>
              <a:t>患者中的作用。</a:t>
            </a:r>
            <a:endParaRPr lang="en-US" altLang="zh-CN" dirty="0"/>
          </a:p>
          <a:p>
            <a:r>
              <a:rPr lang="zh-CN" altLang="en-US" b="0" i="0" dirty="0">
                <a:solidFill>
                  <a:srgbClr val="000000"/>
                </a:solidFill>
                <a:effectLst/>
                <a:latin typeface="PingFangSC-Regular"/>
              </a:rPr>
              <a:t>然而，在比例更高的</a:t>
            </a:r>
            <a:r>
              <a:rPr lang="en-US" altLang="zh-CN" b="0" i="0" dirty="0" err="1">
                <a:solidFill>
                  <a:srgbClr val="000000"/>
                </a:solidFill>
                <a:effectLst/>
                <a:latin typeface="PingFangSC-Regular"/>
              </a:rPr>
              <a:t>pMMR</a:t>
            </a:r>
            <a:r>
              <a:rPr lang="zh-CN" altLang="en-US" b="0" i="0" dirty="0">
                <a:solidFill>
                  <a:srgbClr val="000000"/>
                </a:solidFill>
                <a:effectLst/>
                <a:latin typeface="PingFangSC-Regular"/>
              </a:rPr>
              <a:t>的胰腺癌患者中，免疫治疗会得到什么样的结果呢？事实是，免疫疗法目前正在被重新考虑。我想给你们看一个最新的研究 </a:t>
            </a:r>
            <a:r>
              <a:rPr lang="en-US" altLang="zh-CN" b="0" i="0" dirty="0">
                <a:solidFill>
                  <a:srgbClr val="000000"/>
                </a:solidFill>
                <a:effectLst/>
                <a:latin typeface="PingFangSC-Regular"/>
              </a:rPr>
              <a:t>COMBAT </a:t>
            </a:r>
            <a:r>
              <a:rPr lang="zh-CN" altLang="en-US" b="0" i="0" dirty="0">
                <a:solidFill>
                  <a:srgbClr val="000000"/>
                </a:solidFill>
                <a:effectLst/>
                <a:latin typeface="PingFangSC-Regular"/>
              </a:rPr>
              <a:t>临床研究，这是一项联合或不联合化疗的情况下进行的免疫治疗的研究。</a:t>
            </a:r>
            <a:endParaRPr lang="zh-CN" altLang="en-US" dirty="0"/>
          </a:p>
          <a:p>
            <a:pPr marL="0" marR="0" lvl="0" indent="0" algn="l" defTabSz="914446"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endParaRPr lang="zh-CN" altLang="en-US" dirty="0"/>
          </a:p>
          <a:p>
            <a:endParaRPr lang="zh-CN" altLang="en-US" dirty="0"/>
          </a:p>
        </p:txBody>
      </p:sp>
    </p:spTree>
    <p:extLst>
      <p:ext uri="{BB962C8B-B14F-4D97-AF65-F5344CB8AC3E}">
        <p14:creationId xmlns:p14="http://schemas.microsoft.com/office/powerpoint/2010/main" val="101932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正如您在瀑布图中所看到的，在没有化疗的情况下，单独采用免疫治疗 部分缓解率非常低，可能对患者没有太大的好处。 然而，如果我们将免疫治疗与化疗联合起来，那么</a:t>
            </a:r>
            <a:r>
              <a:rPr lang="en-US" altLang="zh-CN" dirty="0"/>
              <a:t>PR</a:t>
            </a:r>
            <a:r>
              <a:rPr lang="zh-CN" altLang="en-US" dirty="0"/>
              <a:t>率会显着提高，并且显示出非常有希望的前进方向。 </a:t>
            </a:r>
            <a:endParaRPr lang="en-US" altLang="zh-CN" dirty="0"/>
          </a:p>
          <a:p>
            <a:endParaRPr lang="en-US" altLang="zh-CN" dirty="0"/>
          </a:p>
          <a:p>
            <a:r>
              <a:rPr lang="zh-CN" altLang="en-US" dirty="0"/>
              <a:t>现在让我们谈谈间质的问题。</a:t>
            </a:r>
          </a:p>
        </p:txBody>
      </p:sp>
    </p:spTree>
    <p:extLst>
      <p:ext uri="{BB962C8B-B14F-4D97-AF65-F5344CB8AC3E}">
        <p14:creationId xmlns:p14="http://schemas.microsoft.com/office/powerpoint/2010/main" val="390735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首先，我想展示一些关于胰腺癌历史上总体存活率的数据。正如您在图表中所看到的，胰腺癌的五年</a:t>
            </a:r>
            <a:r>
              <a:rPr lang="en-US" altLang="zh-CN" b="0" i="0" dirty="0">
                <a:solidFill>
                  <a:srgbClr val="000000"/>
                </a:solidFill>
                <a:effectLst/>
                <a:latin typeface="PingFangSC-Regular"/>
              </a:rPr>
              <a:t>OS</a:t>
            </a:r>
            <a:r>
              <a:rPr lang="zh-CN" altLang="en-US" b="0" i="0" dirty="0">
                <a:solidFill>
                  <a:srgbClr val="000000"/>
                </a:solidFill>
                <a:effectLst/>
                <a:latin typeface="PingFangSC-Regular"/>
              </a:rPr>
              <a:t>是所有癌症中最差的。这些是</a:t>
            </a:r>
            <a:r>
              <a:rPr lang="en-US" altLang="zh-CN" b="0" i="0" dirty="0">
                <a:solidFill>
                  <a:srgbClr val="000000"/>
                </a:solidFill>
                <a:effectLst/>
                <a:latin typeface="PingFangSC-Regular"/>
              </a:rPr>
              <a:t>2014</a:t>
            </a:r>
            <a:r>
              <a:rPr lang="zh-CN" altLang="en-US" b="0" i="0" dirty="0">
                <a:solidFill>
                  <a:srgbClr val="000000"/>
                </a:solidFill>
                <a:effectLst/>
                <a:latin typeface="PingFangSC-Regular"/>
              </a:rPr>
              <a:t>年的数据</a:t>
            </a:r>
            <a:endParaRPr lang="zh-CN" altLang="en-US" dirty="0"/>
          </a:p>
        </p:txBody>
      </p:sp>
    </p:spTree>
    <p:extLst>
      <p:ext uri="{BB962C8B-B14F-4D97-AF65-F5344CB8AC3E}">
        <p14:creationId xmlns:p14="http://schemas.microsoft.com/office/powerpoint/2010/main" val="2048967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之前提到了所有正在进行的测序，但胰腺癌领域对间质和成纤维细胞非常感兴趣，我们需要更好地理解这种相互作用，以及它们是如何协同分工的。</a:t>
            </a:r>
            <a:endParaRPr lang="en-US" altLang="zh-CN" b="0" i="0" dirty="0">
              <a:solidFill>
                <a:srgbClr val="000000"/>
              </a:solidFill>
              <a:effectLst/>
              <a:latin typeface="PingFangSC-Regular"/>
            </a:endParaRPr>
          </a:p>
          <a:p>
            <a:r>
              <a:rPr lang="en-US" altLang="zh-CN" b="0" i="0" dirty="0">
                <a:solidFill>
                  <a:srgbClr val="000000"/>
                </a:solidFill>
                <a:effectLst/>
                <a:latin typeface="PingFangSC-Regular"/>
              </a:rPr>
              <a:t>nab-</a:t>
            </a:r>
            <a:r>
              <a:rPr lang="zh-CN" altLang="en-US" b="0" i="0" dirty="0">
                <a:solidFill>
                  <a:srgbClr val="000000"/>
                </a:solidFill>
                <a:effectLst/>
                <a:latin typeface="PingFangSC-Regular"/>
              </a:rPr>
              <a:t>紫杉醇是第一种被认为是针对间质的药物，由此引发了大量的研究和极大的兴趣。诚然，最终，我们并没有真正得到一个可以用来预测从</a:t>
            </a:r>
            <a:r>
              <a:rPr lang="en-US" altLang="zh-CN" b="0" i="0" dirty="0">
                <a:solidFill>
                  <a:srgbClr val="000000"/>
                </a:solidFill>
                <a:effectLst/>
                <a:latin typeface="PingFangSC-Regular"/>
              </a:rPr>
              <a:t>NAB-</a:t>
            </a:r>
            <a:r>
              <a:rPr lang="zh-CN" altLang="en-US" b="0" i="0" dirty="0">
                <a:solidFill>
                  <a:srgbClr val="000000"/>
                </a:solidFill>
                <a:effectLst/>
                <a:latin typeface="PingFangSC-Regular"/>
              </a:rPr>
              <a:t>紫杉醇中获益的生物标志物，但这些都是更好地理解间质的第一步，这在当今是有益的。</a:t>
            </a:r>
            <a:endParaRPr lang="zh-CN" altLang="en-US" dirty="0"/>
          </a:p>
        </p:txBody>
      </p:sp>
    </p:spTree>
    <p:extLst>
      <p:ext uri="{BB962C8B-B14F-4D97-AF65-F5344CB8AC3E}">
        <p14:creationId xmlns:p14="http://schemas.microsoft.com/office/powerpoint/2010/main" val="1511530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我这么说是因为有新药正在开发研究中，主要集中在间质上。这是一个以</a:t>
            </a:r>
            <a:r>
              <a:rPr lang="en-US" altLang="zh-CN" dirty="0"/>
              <a:t>CTGF</a:t>
            </a:r>
            <a:r>
              <a:rPr lang="zh-CN" altLang="en-US" dirty="0"/>
              <a:t>为靶点的药物的例子，主要是针对局部晚期的胰腺癌患者，并且目前已经取得了不错的结果，主要体现在改善了局部晚期胰腺癌患者的手术切除率。</a:t>
            </a:r>
            <a:endParaRPr lang="en-US" altLang="zh-CN" dirty="0"/>
          </a:p>
          <a:p>
            <a:r>
              <a:rPr lang="zh-CN" altLang="en-US" b="0" i="0" dirty="0">
                <a:solidFill>
                  <a:srgbClr val="000000"/>
                </a:solidFill>
                <a:effectLst/>
                <a:latin typeface="PingFangSC-Regular"/>
              </a:rPr>
              <a:t>正如您所看到的，在</a:t>
            </a:r>
            <a:r>
              <a:rPr lang="en-US" altLang="zh-CN" b="0" i="0" dirty="0">
                <a:solidFill>
                  <a:srgbClr val="000000"/>
                </a:solidFill>
                <a:effectLst/>
                <a:latin typeface="PingFangSC-Regular"/>
              </a:rPr>
              <a:t>A</a:t>
            </a:r>
            <a:r>
              <a:rPr lang="zh-CN" altLang="en-US" b="0" i="0" dirty="0">
                <a:solidFill>
                  <a:srgbClr val="000000"/>
                </a:solidFill>
                <a:effectLst/>
                <a:latin typeface="PingFangSC-Regular"/>
              </a:rPr>
              <a:t>组，接受手术切除的患者占</a:t>
            </a:r>
            <a:r>
              <a:rPr lang="en-US" altLang="zh-CN" b="0" i="0" dirty="0">
                <a:solidFill>
                  <a:srgbClr val="000000"/>
                </a:solidFill>
                <a:effectLst/>
                <a:latin typeface="PingFangSC-Regular"/>
              </a:rPr>
              <a:t>33%</a:t>
            </a:r>
            <a:r>
              <a:rPr lang="zh-CN" altLang="en-US" b="0" i="0" dirty="0">
                <a:solidFill>
                  <a:srgbClr val="000000"/>
                </a:solidFill>
                <a:effectLst/>
                <a:latin typeface="PingFangSC-Regular"/>
              </a:rPr>
              <a:t>，而单独使用吉西他滨和白蛋白</a:t>
            </a:r>
            <a:r>
              <a:rPr lang="en-US" altLang="zh-CN" b="0" i="0" dirty="0">
                <a:solidFill>
                  <a:srgbClr val="000000"/>
                </a:solidFill>
                <a:effectLst/>
                <a:latin typeface="PingFangSC-Regular"/>
              </a:rPr>
              <a:t>-</a:t>
            </a:r>
            <a:r>
              <a:rPr lang="zh-CN" altLang="en-US" b="0" i="0" dirty="0">
                <a:solidFill>
                  <a:srgbClr val="000000"/>
                </a:solidFill>
                <a:effectLst/>
                <a:latin typeface="PingFangSC-Regular"/>
              </a:rPr>
              <a:t>紫杉醇的患者手术切除率只有</a:t>
            </a:r>
            <a:r>
              <a:rPr lang="en-US" altLang="zh-CN" b="0" i="0" dirty="0">
                <a:solidFill>
                  <a:srgbClr val="000000"/>
                </a:solidFill>
                <a:effectLst/>
                <a:latin typeface="PingFangSC-Regular"/>
              </a:rPr>
              <a:t>7%</a:t>
            </a:r>
            <a:r>
              <a:rPr lang="zh-CN" altLang="en-US" b="0" i="0" dirty="0">
                <a:solidFill>
                  <a:srgbClr val="000000"/>
                </a:solidFill>
                <a:effectLst/>
                <a:latin typeface="PingFangSC-Regular"/>
              </a:rPr>
              <a:t>。因此，将化疗与一些针对间质的新靶点和新疗法联合起来可能会有所裨益。它似乎对局部晚期胰腺癌患者有获益。我认为未来将会开展一些针对转移性胰腺癌的临床研究。</a:t>
            </a:r>
            <a:endParaRPr lang="zh-CN" altLang="en-US" dirty="0"/>
          </a:p>
        </p:txBody>
      </p:sp>
    </p:spTree>
    <p:extLst>
      <p:ext uri="{BB962C8B-B14F-4D97-AF65-F5344CB8AC3E}">
        <p14:creationId xmlns:p14="http://schemas.microsoft.com/office/powerpoint/2010/main" val="561856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最后，总结一下，</a:t>
            </a:r>
            <a:endParaRPr lang="en-US" altLang="zh-CN" dirty="0"/>
          </a:p>
          <a:p>
            <a:r>
              <a:rPr lang="zh-CN" altLang="en-US" dirty="0"/>
              <a:t>首先，胰腺癌的治疗策略目前远远未达预期，我们迫切需要新的治疗方法。我们可能需要新的化疗策略，尽管进展缓慢，但需要不断向前推进。 </a:t>
            </a:r>
            <a:endParaRPr lang="en-US" altLang="zh-CN" dirty="0"/>
          </a:p>
          <a:p>
            <a:r>
              <a:rPr lang="zh-CN" altLang="en-US" dirty="0"/>
              <a:t>其次，胰腺癌的精准医疗具有挑战性，正如</a:t>
            </a:r>
            <a:r>
              <a:rPr lang="en-US" altLang="zh-CN" dirty="0"/>
              <a:t>K-</a:t>
            </a:r>
            <a:r>
              <a:rPr lang="en-US" altLang="zh-CN" dirty="0" err="1"/>
              <a:t>ras</a:t>
            </a:r>
            <a:r>
              <a:rPr lang="zh-CN" altLang="en-US" dirty="0"/>
              <a:t>突变在胰腺癌中非常常见，但很难靶向。针对</a:t>
            </a:r>
            <a:r>
              <a:rPr lang="en-US" altLang="zh-CN" dirty="0"/>
              <a:t>DNA </a:t>
            </a:r>
            <a:r>
              <a:rPr lang="zh-CN" altLang="en-US" dirty="0"/>
              <a:t>损伤修复，可以使用铂类化疗，也可以使用 </a:t>
            </a:r>
            <a:r>
              <a:rPr lang="en-US" altLang="zh-CN" dirty="0"/>
              <a:t>PARP </a:t>
            </a:r>
            <a:r>
              <a:rPr lang="zh-CN" altLang="en-US" dirty="0"/>
              <a:t>抑制剂</a:t>
            </a:r>
            <a:endParaRPr lang="en-US" altLang="zh-CN" dirty="0"/>
          </a:p>
          <a:p>
            <a:r>
              <a:rPr lang="zh-CN" altLang="en-US" dirty="0"/>
              <a:t>再者，对于 </a:t>
            </a:r>
            <a:r>
              <a:rPr lang="en-US" altLang="zh-CN" dirty="0" err="1"/>
              <a:t>dMMR</a:t>
            </a:r>
            <a:r>
              <a:rPr lang="en-US" altLang="zh-CN" dirty="0"/>
              <a:t> </a:t>
            </a:r>
            <a:r>
              <a:rPr lang="zh-CN" altLang="en-US" dirty="0"/>
              <a:t>的胰腺癌患者，可以使用免疫治疗； 当然，化疗可能比免疫治疗更有效，特别是单独使用免疫治疗时。</a:t>
            </a:r>
            <a:endParaRPr lang="en-US" altLang="zh-CN" dirty="0"/>
          </a:p>
          <a:p>
            <a:r>
              <a:rPr lang="zh-CN" altLang="en-US" dirty="0"/>
              <a:t>另外，未来胰腺癌免疫治疗的方向可能是与化疗相联合。 </a:t>
            </a:r>
            <a:endParaRPr lang="en-US" altLang="zh-CN" dirty="0"/>
          </a:p>
          <a:p>
            <a:r>
              <a:rPr lang="zh-CN" altLang="en-US" dirty="0"/>
              <a:t>最后，间质的探讨十分有趣，针对间质的新药可能会改变未来的治疗方法。</a:t>
            </a:r>
          </a:p>
        </p:txBody>
      </p:sp>
    </p:spTree>
    <p:extLst>
      <p:ext uri="{BB962C8B-B14F-4D97-AF65-F5344CB8AC3E}">
        <p14:creationId xmlns:p14="http://schemas.microsoft.com/office/powerpoint/2010/main" val="3039314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我今天的分享到此结束，谢谢大家！</a:t>
            </a:r>
          </a:p>
        </p:txBody>
      </p:sp>
    </p:spTree>
    <p:extLst>
      <p:ext uri="{BB962C8B-B14F-4D97-AF65-F5344CB8AC3E}">
        <p14:creationId xmlns:p14="http://schemas.microsoft.com/office/powerpoint/2010/main" val="2939636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然而，不幸的是，癌症的发病率和死亡率正在进一步上升。预计到</a:t>
            </a:r>
            <a:r>
              <a:rPr lang="en-US" altLang="zh-CN" b="0" i="0" dirty="0">
                <a:solidFill>
                  <a:srgbClr val="000000"/>
                </a:solidFill>
                <a:effectLst/>
                <a:latin typeface="PingFangSC-Regular"/>
              </a:rPr>
              <a:t>2040</a:t>
            </a:r>
            <a:r>
              <a:rPr lang="zh-CN" altLang="en-US" b="0" i="0" dirty="0">
                <a:solidFill>
                  <a:srgbClr val="000000"/>
                </a:solidFill>
                <a:effectLst/>
                <a:latin typeface="PingFangSC-Regular"/>
              </a:rPr>
              <a:t>年，癌症的发病率和癌症死亡人数将进一步增加，这意味着到</a:t>
            </a:r>
            <a:r>
              <a:rPr lang="en-US" altLang="zh-CN" b="0" i="0" dirty="0">
                <a:solidFill>
                  <a:srgbClr val="000000"/>
                </a:solidFill>
                <a:effectLst/>
                <a:latin typeface="PingFangSC-Regular"/>
              </a:rPr>
              <a:t>2040</a:t>
            </a:r>
            <a:r>
              <a:rPr lang="zh-CN" altLang="en-US" b="0" i="0" dirty="0">
                <a:solidFill>
                  <a:srgbClr val="000000"/>
                </a:solidFill>
                <a:effectLst/>
                <a:latin typeface="PingFangSC-Regular"/>
              </a:rPr>
              <a:t>年，胰腺癌将成为癌症死亡的第二大常见原因。那么，为什么会发生这种情况，我们可以做些什么来改善这种情况呢？</a:t>
            </a:r>
            <a:endParaRPr lang="zh-CN" altLang="en-US" dirty="0"/>
          </a:p>
        </p:txBody>
      </p:sp>
    </p:spTree>
    <p:extLst>
      <p:ext uri="{BB962C8B-B14F-4D97-AF65-F5344CB8AC3E}">
        <p14:creationId xmlns:p14="http://schemas.microsoft.com/office/powerpoint/2010/main" val="3667981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主要问题之一是：很少有患者能够接受治愈性治疗，并且实际上只有不到 </a:t>
            </a:r>
            <a:r>
              <a:rPr lang="en-US" altLang="zh-CN" dirty="0"/>
              <a:t>20% </a:t>
            </a:r>
            <a:r>
              <a:rPr lang="zh-CN" altLang="en-US" dirty="0"/>
              <a:t>的患者能够及早诊断并进行手术。 此外，这些接受手术的患者中，约有 </a:t>
            </a:r>
            <a:r>
              <a:rPr lang="en-US" altLang="zh-CN" dirty="0"/>
              <a:t>70% </a:t>
            </a:r>
            <a:r>
              <a:rPr lang="zh-CN" altLang="en-US" dirty="0"/>
              <a:t>会在术后出现肿瘤复发，包括辅助治疗在内，约 </a:t>
            </a:r>
            <a:r>
              <a:rPr lang="en-US" altLang="zh-CN" dirty="0"/>
              <a:t>94% </a:t>
            </a:r>
            <a:r>
              <a:rPr lang="zh-CN" altLang="en-US" dirty="0"/>
              <a:t>的胰腺癌患者在初诊阶段或整个患癌期间需要进行姑息治疗 </a:t>
            </a:r>
            <a:r>
              <a:rPr lang="en-US" altLang="zh-CN" dirty="0"/>
              <a:t>. </a:t>
            </a:r>
          </a:p>
          <a:p>
            <a:r>
              <a:rPr lang="zh-CN" altLang="en-US" dirty="0"/>
              <a:t>而未来，就像我们之前听过的讲座所描述的那样。</a:t>
            </a:r>
          </a:p>
        </p:txBody>
      </p:sp>
    </p:spTree>
    <p:extLst>
      <p:ext uri="{BB962C8B-B14F-4D97-AF65-F5344CB8AC3E}">
        <p14:creationId xmlns:p14="http://schemas.microsoft.com/office/powerpoint/2010/main" val="4202515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早期诊断，合适的病人，更好的手术治疗，更好的辅助或围手术期治疗，这意味着提高了治愈率。然而，在我们做到这一点之前，在我们知道如何治疗胰腺癌之前，我们需要努力改善晚期胰腺癌患者的生活质量，需要重点关注营养支持，另外，永远不要忘记胰腺外分泌不足的情况发生，当然，我们的理想是采用新的治疗手段延长患者的生存及改善患者的预后。</a:t>
            </a:r>
            <a:endParaRPr lang="zh-CN" altLang="en-US" dirty="0"/>
          </a:p>
        </p:txBody>
      </p:sp>
    </p:spTree>
    <p:extLst>
      <p:ext uri="{BB962C8B-B14F-4D97-AF65-F5344CB8AC3E}">
        <p14:creationId xmlns:p14="http://schemas.microsoft.com/office/powerpoint/2010/main" val="264828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63129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基于症状控制和生活质量的改善，吉西他滨于</a:t>
            </a:r>
            <a:r>
              <a:rPr lang="en-US" altLang="zh-CN" b="0" i="0" dirty="0">
                <a:solidFill>
                  <a:srgbClr val="000000"/>
                </a:solidFill>
                <a:effectLst/>
                <a:latin typeface="PingFangSC-Regular"/>
              </a:rPr>
              <a:t>1997</a:t>
            </a:r>
            <a:r>
              <a:rPr lang="zh-CN" altLang="en-US" b="0" i="0" dirty="0">
                <a:solidFill>
                  <a:srgbClr val="000000"/>
                </a:solidFill>
                <a:effectLst/>
                <a:latin typeface="PingFangSC-Regular"/>
              </a:rPr>
              <a:t>年获得批准。当然，与</a:t>
            </a:r>
            <a:r>
              <a:rPr lang="en-US" altLang="zh-CN" b="0" i="0" dirty="0">
                <a:solidFill>
                  <a:srgbClr val="000000"/>
                </a:solidFill>
                <a:effectLst/>
                <a:latin typeface="PingFangSC-Regular"/>
              </a:rPr>
              <a:t>5-FU</a:t>
            </a:r>
            <a:r>
              <a:rPr lang="zh-CN" altLang="en-US" b="0" i="0" dirty="0">
                <a:solidFill>
                  <a:srgbClr val="000000"/>
                </a:solidFill>
                <a:effectLst/>
                <a:latin typeface="PingFangSC-Regular"/>
              </a:rPr>
              <a:t>相比，总体存活率是有提高的。在吉西他滨化疗这一标准建立之后，许多临床试验验证了联合用药的优势。目前，主要的联合方案包括吉西他滨联合卡培他滨或联合白蛋白紫杉醇以及</a:t>
            </a:r>
            <a:r>
              <a:rPr lang="en-US" altLang="zh-CN" b="0" i="0" dirty="0">
                <a:solidFill>
                  <a:srgbClr val="000000"/>
                </a:solidFill>
                <a:effectLst/>
                <a:latin typeface="PingFangSC-Regular"/>
              </a:rPr>
              <a:t>FOLFIRINOX</a:t>
            </a:r>
            <a:r>
              <a:rPr lang="zh-CN" altLang="en-US" b="0" i="0" dirty="0">
                <a:solidFill>
                  <a:srgbClr val="000000"/>
                </a:solidFill>
                <a:effectLst/>
                <a:latin typeface="PingFangSC-Regular"/>
              </a:rPr>
              <a:t>。但不幸的是，中位</a:t>
            </a:r>
            <a:r>
              <a:rPr lang="en-US" altLang="zh-CN" b="0" i="0" dirty="0">
                <a:solidFill>
                  <a:srgbClr val="000000"/>
                </a:solidFill>
                <a:effectLst/>
                <a:latin typeface="PingFangSC-Regular"/>
              </a:rPr>
              <a:t>OS</a:t>
            </a:r>
            <a:r>
              <a:rPr lang="zh-CN" altLang="en-US" b="0" i="0" dirty="0">
                <a:solidFill>
                  <a:srgbClr val="000000"/>
                </a:solidFill>
                <a:effectLst/>
                <a:latin typeface="PingFangSC-Regular"/>
              </a:rPr>
              <a:t>不到</a:t>
            </a:r>
            <a:r>
              <a:rPr lang="en-US" altLang="zh-CN" b="0" i="0" dirty="0">
                <a:solidFill>
                  <a:srgbClr val="000000"/>
                </a:solidFill>
                <a:effectLst/>
                <a:latin typeface="PingFangSC-Regular"/>
              </a:rPr>
              <a:t>12</a:t>
            </a:r>
            <a:r>
              <a:rPr lang="zh-CN" altLang="en-US" b="0" i="0" dirty="0">
                <a:solidFill>
                  <a:srgbClr val="000000"/>
                </a:solidFill>
                <a:effectLst/>
                <a:latin typeface="PingFangSC-Regular"/>
              </a:rPr>
              <a:t>个月。</a:t>
            </a:r>
            <a:endParaRPr lang="zh-CN" altLang="en-US" dirty="0"/>
          </a:p>
        </p:txBody>
      </p:sp>
    </p:spTree>
    <p:extLst>
      <p:ext uri="{BB962C8B-B14F-4D97-AF65-F5344CB8AC3E}">
        <p14:creationId xmlns:p14="http://schemas.microsoft.com/office/powerpoint/2010/main" val="1255781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一部分患者可能适合二线治疗，对于二线治疗，我们可以选择</a:t>
            </a:r>
            <a:r>
              <a:rPr lang="en-US" altLang="zh-CN" b="0" i="0" dirty="0">
                <a:solidFill>
                  <a:srgbClr val="000000"/>
                </a:solidFill>
                <a:effectLst/>
                <a:latin typeface="PingFangSC-Regular"/>
              </a:rPr>
              <a:t>FOLFOX</a:t>
            </a:r>
            <a:r>
              <a:rPr lang="zh-CN" altLang="en-US" b="0" i="0" dirty="0">
                <a:solidFill>
                  <a:srgbClr val="000000"/>
                </a:solidFill>
                <a:effectLst/>
                <a:latin typeface="PingFangSC-Regular"/>
              </a:rPr>
              <a:t>或</a:t>
            </a:r>
            <a:r>
              <a:rPr lang="en-US" altLang="zh-CN" b="0" i="0" dirty="0">
                <a:solidFill>
                  <a:srgbClr val="000000"/>
                </a:solidFill>
                <a:effectLst/>
                <a:latin typeface="PingFangSC-Regular"/>
              </a:rPr>
              <a:t>5-FU</a:t>
            </a:r>
            <a:r>
              <a:rPr lang="zh-CN" altLang="en-US" b="0" i="0" dirty="0">
                <a:solidFill>
                  <a:srgbClr val="000000"/>
                </a:solidFill>
                <a:effectLst/>
                <a:latin typeface="PingFangSC-Regular"/>
              </a:rPr>
              <a:t>和伊立替康脂质体。但我们再次面临一个类似的问题，二线治疗后的</a:t>
            </a:r>
            <a:r>
              <a:rPr lang="en-US" altLang="zh-CN" b="0" i="0" dirty="0">
                <a:solidFill>
                  <a:srgbClr val="000000"/>
                </a:solidFill>
                <a:effectLst/>
                <a:latin typeface="PingFangSC-Regular"/>
              </a:rPr>
              <a:t>OS</a:t>
            </a:r>
            <a:r>
              <a:rPr lang="zh-CN" altLang="en-US" b="0" i="0" dirty="0">
                <a:solidFill>
                  <a:srgbClr val="000000"/>
                </a:solidFill>
                <a:effectLst/>
                <a:latin typeface="PingFangSC-Regular"/>
              </a:rPr>
              <a:t>仍然很短，包括接受了足量二线治疗的患者。因此，我们需要努力改善这些患者的预后。</a:t>
            </a:r>
            <a:endParaRPr lang="zh-CN" altLang="en-US" dirty="0"/>
          </a:p>
        </p:txBody>
      </p:sp>
    </p:spTree>
    <p:extLst>
      <p:ext uri="{BB962C8B-B14F-4D97-AF65-F5344CB8AC3E}">
        <p14:creationId xmlns:p14="http://schemas.microsoft.com/office/powerpoint/2010/main" val="1674697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PingFangSC-Regular"/>
              </a:rPr>
              <a:t>我们又该如何向前迈进呢？为了更好地理解胰腺癌发生的生物学和分子变化，我们付出了大量的努力，</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如果我们能更透彻的研究测序并更好地理解激活的途径，我们将制定出更好的治疗方案，</a:t>
            </a:r>
            <a:endParaRPr lang="en-US" altLang="zh-CN" b="0" i="0" dirty="0">
              <a:solidFill>
                <a:srgbClr val="000000"/>
              </a:solidFill>
              <a:effectLst/>
              <a:latin typeface="PingFangSC-Regular"/>
            </a:endParaRPr>
          </a:p>
          <a:p>
            <a:r>
              <a:rPr lang="zh-CN" altLang="en-US" b="0" i="0" dirty="0">
                <a:solidFill>
                  <a:srgbClr val="000000"/>
                </a:solidFill>
                <a:effectLst/>
                <a:latin typeface="PingFangSC-Regular"/>
              </a:rPr>
              <a:t>让我们来看看精准医疗策略。我们坚信，如果我们能够更好地理解分子生物学，我们将制定个体化的治疗方法，并改善患者的预后。</a:t>
            </a:r>
            <a:endParaRPr lang="zh-CN" altLang="en-US" dirty="0"/>
          </a:p>
        </p:txBody>
      </p:sp>
    </p:spTree>
    <p:extLst>
      <p:ext uri="{BB962C8B-B14F-4D97-AF65-F5344CB8AC3E}">
        <p14:creationId xmlns:p14="http://schemas.microsoft.com/office/powerpoint/2010/main" val="4239275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41" y="4544909"/>
            <a:ext cx="20729099" cy="3136054"/>
          </a:xfrm>
        </p:spPr>
        <p:txBody>
          <a:bodyPr/>
          <a:lstStyle/>
          <a:p>
            <a:r>
              <a:rPr lang="en-US"/>
              <a:t>Click to edit Master title style</a:t>
            </a:r>
          </a:p>
        </p:txBody>
      </p:sp>
      <p:sp>
        <p:nvSpPr>
          <p:cNvPr id="3" name="Subtitle 2"/>
          <p:cNvSpPr>
            <a:spLocks noGrp="1"/>
          </p:cNvSpPr>
          <p:nvPr>
            <p:ph type="subTitle" idx="1"/>
          </p:nvPr>
        </p:nvSpPr>
        <p:spPr>
          <a:xfrm>
            <a:off x="3658079" y="8290560"/>
            <a:ext cx="17071023" cy="3738880"/>
          </a:xfrm>
        </p:spPr>
        <p:txBody>
          <a:bodyPr/>
          <a:lstStyle>
            <a:lvl1pPr marL="0" indent="0" algn="ctr">
              <a:buNone/>
              <a:defRPr/>
            </a:lvl1pPr>
            <a:lvl2pPr marL="914331" indent="0" algn="ctr">
              <a:buNone/>
              <a:defRPr/>
            </a:lvl2pPr>
            <a:lvl3pPr marL="1828662" indent="0" algn="ctr">
              <a:buNone/>
              <a:defRPr/>
            </a:lvl3pPr>
            <a:lvl4pPr marL="2742993" indent="0" algn="ctr">
              <a:buNone/>
              <a:defRPr/>
            </a:lvl4pPr>
            <a:lvl5pPr marL="3657323" indent="0" algn="ctr">
              <a:buNone/>
              <a:defRPr/>
            </a:lvl5pPr>
            <a:lvl6pPr marL="4571655" indent="0" algn="ctr">
              <a:buNone/>
              <a:defRPr/>
            </a:lvl6pPr>
            <a:lvl7pPr marL="5485985" indent="0" algn="ctr">
              <a:buNone/>
              <a:defRPr/>
            </a:lvl7pPr>
            <a:lvl8pPr marL="6400317" indent="0" algn="ctr">
              <a:buNone/>
              <a:defRPr/>
            </a:lvl8pPr>
            <a:lvl9pPr marL="7314647" indent="0" algn="ctr">
              <a:buNone/>
              <a:defRPr/>
            </a:lvl9pPr>
          </a:lstStyle>
          <a:p>
            <a:r>
              <a:rPr lang="en-US"/>
              <a:t>Click to edit Master subtitle style</a:t>
            </a:r>
          </a:p>
        </p:txBody>
      </p:sp>
    </p:spTree>
    <p:extLst>
      <p:ext uri="{BB962C8B-B14F-4D97-AF65-F5344CB8AC3E}">
        <p14:creationId xmlns:p14="http://schemas.microsoft.com/office/powerpoint/2010/main" val="235429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530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05507" y="1215819"/>
            <a:ext cx="5203443" cy="1205991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90936" y="1215819"/>
            <a:ext cx="15208114" cy="1205991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953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9464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20" y="9401390"/>
            <a:ext cx="20729099" cy="2905760"/>
          </a:xfrm>
        </p:spPr>
        <p:txBody>
          <a:bodyPr anchor="t"/>
          <a:lstStyle>
            <a:lvl1pPr algn="l">
              <a:defRPr sz="7999" b="1" cap="all"/>
            </a:lvl1pPr>
          </a:lstStyle>
          <a:p>
            <a:r>
              <a:rPr lang="en-US"/>
              <a:t>Click to edit Master title style</a:t>
            </a:r>
          </a:p>
        </p:txBody>
      </p:sp>
      <p:sp>
        <p:nvSpPr>
          <p:cNvPr id="3" name="Text Placeholder 2"/>
          <p:cNvSpPr>
            <a:spLocks noGrp="1"/>
          </p:cNvSpPr>
          <p:nvPr>
            <p:ph type="body" idx="1"/>
          </p:nvPr>
        </p:nvSpPr>
        <p:spPr>
          <a:xfrm>
            <a:off x="1926420" y="6200989"/>
            <a:ext cx="20729099" cy="3200398"/>
          </a:xfrm>
        </p:spPr>
        <p:txBody>
          <a:bodyPr anchor="b"/>
          <a:lstStyle>
            <a:lvl1pPr marL="0" indent="0">
              <a:buNone/>
              <a:defRPr sz="4000"/>
            </a:lvl1pPr>
            <a:lvl2pPr marL="914331" indent="0">
              <a:buNone/>
              <a:defRPr sz="3600"/>
            </a:lvl2pPr>
            <a:lvl3pPr marL="1828662" indent="0">
              <a:buNone/>
              <a:defRPr sz="3200"/>
            </a:lvl3pPr>
            <a:lvl4pPr marL="2742993" indent="0">
              <a:buNone/>
              <a:defRPr sz="2800"/>
            </a:lvl4pPr>
            <a:lvl5pPr marL="3657323" indent="0">
              <a:buNone/>
              <a:defRPr sz="2800"/>
            </a:lvl5pPr>
            <a:lvl6pPr marL="4571655" indent="0">
              <a:buNone/>
              <a:defRPr sz="2800"/>
            </a:lvl6pPr>
            <a:lvl7pPr marL="5485985" indent="0">
              <a:buNone/>
              <a:defRPr sz="2800"/>
            </a:lvl7pPr>
            <a:lvl8pPr marL="6400317" indent="0">
              <a:buNone/>
              <a:defRPr sz="2800"/>
            </a:lvl8pPr>
            <a:lvl9pPr marL="7314647" indent="0">
              <a:buNone/>
              <a:defRPr sz="2800"/>
            </a:lvl9pPr>
          </a:lstStyle>
          <a:p>
            <a:pPr lvl="0"/>
            <a:r>
              <a:rPr lang="en-US"/>
              <a:t>Click to edit Master text styles</a:t>
            </a:r>
          </a:p>
        </p:txBody>
      </p:sp>
    </p:spTree>
    <p:extLst>
      <p:ext uri="{BB962C8B-B14F-4D97-AF65-F5344CB8AC3E}">
        <p14:creationId xmlns:p14="http://schemas.microsoft.com/office/powerpoint/2010/main" val="3447434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90936" y="4067389"/>
            <a:ext cx="10203662" cy="9208346"/>
          </a:xfrm>
        </p:spPr>
        <p:txBody>
          <a:bodyPr/>
          <a:lstStyle>
            <a:lvl1pPr>
              <a:defRPr sz="5599"/>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401053" y="4067389"/>
            <a:ext cx="10207895" cy="9208346"/>
          </a:xfrm>
        </p:spPr>
        <p:txBody>
          <a:bodyPr/>
          <a:lstStyle>
            <a:lvl1pPr>
              <a:defRPr sz="5599"/>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219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85894"/>
            <a:ext cx="21948458" cy="2438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60" y="3274909"/>
            <a:ext cx="10775237" cy="1364826"/>
          </a:xfrm>
        </p:spPr>
        <p:txBody>
          <a:bodyPr anchor="b"/>
          <a:lstStyle>
            <a:lvl1pPr marL="0" indent="0">
              <a:buNone/>
              <a:defRPr sz="4800" b="1"/>
            </a:lvl1pPr>
            <a:lvl2pPr marL="914331" indent="0">
              <a:buNone/>
              <a:defRPr sz="4000" b="1"/>
            </a:lvl2pPr>
            <a:lvl3pPr marL="1828662" indent="0">
              <a:buNone/>
              <a:defRPr sz="3600" b="1"/>
            </a:lvl3pPr>
            <a:lvl4pPr marL="2742993" indent="0">
              <a:buNone/>
              <a:defRPr sz="3200" b="1"/>
            </a:lvl4pPr>
            <a:lvl5pPr marL="3657323" indent="0">
              <a:buNone/>
              <a:defRPr sz="3200" b="1"/>
            </a:lvl5pPr>
            <a:lvl6pPr marL="4571655" indent="0">
              <a:buNone/>
              <a:defRPr sz="3200" b="1"/>
            </a:lvl6pPr>
            <a:lvl7pPr marL="5485985" indent="0">
              <a:buNone/>
              <a:defRPr sz="3200" b="1"/>
            </a:lvl7pPr>
            <a:lvl8pPr marL="6400317" indent="0">
              <a:buNone/>
              <a:defRPr sz="3200" b="1"/>
            </a:lvl8pPr>
            <a:lvl9pPr marL="7314647" indent="0">
              <a:buNone/>
              <a:defRPr sz="3200" b="1"/>
            </a:lvl9pPr>
          </a:lstStyle>
          <a:p>
            <a:pPr lvl="0"/>
            <a:r>
              <a:rPr lang="en-US"/>
              <a:t>Click to edit Master text styles</a:t>
            </a:r>
          </a:p>
        </p:txBody>
      </p:sp>
      <p:sp>
        <p:nvSpPr>
          <p:cNvPr id="4" name="Content Placeholder 3"/>
          <p:cNvSpPr>
            <a:spLocks noGrp="1"/>
          </p:cNvSpPr>
          <p:nvPr>
            <p:ph sz="half" idx="2"/>
          </p:nvPr>
        </p:nvSpPr>
        <p:spPr>
          <a:xfrm>
            <a:off x="1219360" y="4639735"/>
            <a:ext cx="10775237" cy="8429414"/>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354" y="3274909"/>
            <a:ext cx="10779469" cy="1364826"/>
          </a:xfrm>
        </p:spPr>
        <p:txBody>
          <a:bodyPr anchor="b"/>
          <a:lstStyle>
            <a:lvl1pPr marL="0" indent="0">
              <a:buNone/>
              <a:defRPr sz="4800" b="1"/>
            </a:lvl1pPr>
            <a:lvl2pPr marL="914331" indent="0">
              <a:buNone/>
              <a:defRPr sz="4000" b="1"/>
            </a:lvl2pPr>
            <a:lvl3pPr marL="1828662" indent="0">
              <a:buNone/>
              <a:defRPr sz="3600" b="1"/>
            </a:lvl3pPr>
            <a:lvl4pPr marL="2742993" indent="0">
              <a:buNone/>
              <a:defRPr sz="3200" b="1"/>
            </a:lvl4pPr>
            <a:lvl5pPr marL="3657323" indent="0">
              <a:buNone/>
              <a:defRPr sz="3200" b="1"/>
            </a:lvl5pPr>
            <a:lvl6pPr marL="4571655" indent="0">
              <a:buNone/>
              <a:defRPr sz="3200" b="1"/>
            </a:lvl6pPr>
            <a:lvl7pPr marL="5485985" indent="0">
              <a:buNone/>
              <a:defRPr sz="3200" b="1"/>
            </a:lvl7pPr>
            <a:lvl8pPr marL="6400317" indent="0">
              <a:buNone/>
              <a:defRPr sz="3200" b="1"/>
            </a:lvl8pPr>
            <a:lvl9pPr marL="7314647"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88354" y="4639735"/>
            <a:ext cx="10779469" cy="8429414"/>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610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8700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027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5" y="582506"/>
            <a:ext cx="8023213" cy="2479040"/>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9534708" y="582509"/>
            <a:ext cx="13633109" cy="12486642"/>
          </a:xfrm>
        </p:spPr>
        <p:txBody>
          <a:bodyPr/>
          <a:lstStyle>
            <a:lvl1pPr>
              <a:defRPr sz="6399"/>
            </a:lvl1pPr>
            <a:lvl2pPr>
              <a:defRPr sz="5599"/>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5" y="3061549"/>
            <a:ext cx="8023213" cy="10007602"/>
          </a:xfrm>
        </p:spPr>
        <p:txBody>
          <a:bodyPr/>
          <a:lstStyle>
            <a:lvl1pPr marL="0" indent="0">
              <a:buNone/>
              <a:defRPr sz="2800"/>
            </a:lvl1pPr>
            <a:lvl2pPr marL="914331" indent="0">
              <a:buNone/>
              <a:defRPr sz="2400"/>
            </a:lvl2pPr>
            <a:lvl3pPr marL="1828662" indent="0">
              <a:buNone/>
              <a:defRPr sz="2000"/>
            </a:lvl3pPr>
            <a:lvl4pPr marL="2742993" indent="0">
              <a:buNone/>
              <a:defRPr sz="1800"/>
            </a:lvl4pPr>
            <a:lvl5pPr marL="3657323" indent="0">
              <a:buNone/>
              <a:defRPr sz="1800"/>
            </a:lvl5pPr>
            <a:lvl6pPr marL="4571655" indent="0">
              <a:buNone/>
              <a:defRPr sz="1800"/>
            </a:lvl6pPr>
            <a:lvl7pPr marL="5485985" indent="0">
              <a:buNone/>
              <a:defRPr sz="1800"/>
            </a:lvl7pPr>
            <a:lvl8pPr marL="6400317" indent="0">
              <a:buNone/>
              <a:defRPr sz="1800"/>
            </a:lvl8pPr>
            <a:lvl9pPr marL="7314647" indent="0">
              <a:buNone/>
              <a:defRPr sz="1800"/>
            </a:lvl9pPr>
          </a:lstStyle>
          <a:p>
            <a:pPr lvl="0"/>
            <a:r>
              <a:rPr lang="en-US"/>
              <a:t>Click to edit Master text styles</a:t>
            </a:r>
          </a:p>
        </p:txBody>
      </p:sp>
    </p:spTree>
    <p:extLst>
      <p:ext uri="{BB962C8B-B14F-4D97-AF65-F5344CB8AC3E}">
        <p14:creationId xmlns:p14="http://schemas.microsoft.com/office/powerpoint/2010/main" val="1661618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60" y="10241281"/>
            <a:ext cx="14632305" cy="1209042"/>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4780060" y="1307254"/>
            <a:ext cx="14632305" cy="8778240"/>
          </a:xfrm>
        </p:spPr>
        <p:txBody>
          <a:bodyPr/>
          <a:lstStyle>
            <a:lvl1pPr marL="0" indent="0">
              <a:buNone/>
              <a:defRPr sz="6399"/>
            </a:lvl1pPr>
            <a:lvl2pPr marL="914331" indent="0">
              <a:buNone/>
              <a:defRPr sz="5599"/>
            </a:lvl2pPr>
            <a:lvl3pPr marL="1828662" indent="0">
              <a:buNone/>
              <a:defRPr sz="4800"/>
            </a:lvl3pPr>
            <a:lvl4pPr marL="2742993" indent="0">
              <a:buNone/>
              <a:defRPr sz="4000"/>
            </a:lvl4pPr>
            <a:lvl5pPr marL="3657323" indent="0">
              <a:buNone/>
              <a:defRPr sz="4000"/>
            </a:lvl5pPr>
            <a:lvl6pPr marL="4571655" indent="0">
              <a:buNone/>
              <a:defRPr sz="4000"/>
            </a:lvl6pPr>
            <a:lvl7pPr marL="5485985" indent="0">
              <a:buNone/>
              <a:defRPr sz="4000"/>
            </a:lvl7pPr>
            <a:lvl8pPr marL="6400317" indent="0">
              <a:buNone/>
              <a:defRPr sz="4000"/>
            </a:lvl8pPr>
            <a:lvl9pPr marL="7314647" indent="0">
              <a:buNone/>
              <a:defRPr sz="4000"/>
            </a:lvl9pPr>
          </a:lstStyle>
          <a:p>
            <a:endParaRPr lang="en-US"/>
          </a:p>
        </p:txBody>
      </p:sp>
      <p:sp>
        <p:nvSpPr>
          <p:cNvPr id="4" name="Text Placeholder 3"/>
          <p:cNvSpPr>
            <a:spLocks noGrp="1"/>
          </p:cNvSpPr>
          <p:nvPr>
            <p:ph type="body" sz="half" idx="2"/>
          </p:nvPr>
        </p:nvSpPr>
        <p:spPr>
          <a:xfrm>
            <a:off x="4780060" y="11450323"/>
            <a:ext cx="14632305" cy="1717038"/>
          </a:xfrm>
        </p:spPr>
        <p:txBody>
          <a:bodyPr/>
          <a:lstStyle>
            <a:lvl1pPr marL="0" indent="0">
              <a:buNone/>
              <a:defRPr sz="2800"/>
            </a:lvl1pPr>
            <a:lvl2pPr marL="914331" indent="0">
              <a:buNone/>
              <a:defRPr sz="2400"/>
            </a:lvl2pPr>
            <a:lvl3pPr marL="1828662" indent="0">
              <a:buNone/>
              <a:defRPr sz="2000"/>
            </a:lvl3pPr>
            <a:lvl4pPr marL="2742993" indent="0">
              <a:buNone/>
              <a:defRPr sz="1800"/>
            </a:lvl4pPr>
            <a:lvl5pPr marL="3657323" indent="0">
              <a:buNone/>
              <a:defRPr sz="1800"/>
            </a:lvl5pPr>
            <a:lvl6pPr marL="4571655" indent="0">
              <a:buNone/>
              <a:defRPr sz="1800"/>
            </a:lvl6pPr>
            <a:lvl7pPr marL="5485985" indent="0">
              <a:buNone/>
              <a:defRPr sz="1800"/>
            </a:lvl7pPr>
            <a:lvl8pPr marL="6400317" indent="0">
              <a:buNone/>
              <a:defRPr sz="1800"/>
            </a:lvl8pPr>
            <a:lvl9pPr marL="7314647" indent="0">
              <a:buNone/>
              <a:defRPr sz="1800"/>
            </a:lvl9pPr>
          </a:lstStyle>
          <a:p>
            <a:pPr lvl="0"/>
            <a:r>
              <a:rPr lang="en-US"/>
              <a:t>Click to edit Master text styles</a:t>
            </a:r>
          </a:p>
        </p:txBody>
      </p:sp>
    </p:spTree>
    <p:extLst>
      <p:ext uri="{BB962C8B-B14F-4D97-AF65-F5344CB8AC3E}">
        <p14:creationId xmlns:p14="http://schemas.microsoft.com/office/powerpoint/2010/main" val="129944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790938" y="1215814"/>
            <a:ext cx="20818008" cy="2435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1790938" y="4067389"/>
            <a:ext cx="20818008" cy="9208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31" rtl="0" fontAlgn="base" hangingPunct="0">
        <a:lnSpc>
          <a:spcPct val="112000"/>
        </a:lnSpc>
        <a:spcBef>
          <a:spcPct val="0"/>
        </a:spcBef>
        <a:spcAft>
          <a:spcPct val="0"/>
        </a:spcAft>
        <a:buClr>
          <a:srgbClr val="000000"/>
        </a:buClr>
        <a:buSzPct val="45000"/>
        <a:buFont typeface="StarSymbol" charset="0"/>
        <a:defRPr sz="8799">
          <a:solidFill>
            <a:srgbClr val="000000"/>
          </a:solidFill>
          <a:latin typeface="+mj-lt"/>
          <a:ea typeface="+mj-ea"/>
          <a:cs typeface="+mj-cs"/>
        </a:defRPr>
      </a:lvl1pPr>
      <a:lvl2pPr marL="863535" indent="-431767" algn="l" defTabSz="914331" rtl="0"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2pPr>
      <a:lvl3pPr marL="1295302" indent="-431767" algn="l" defTabSz="914331" rtl="0"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3pPr>
      <a:lvl4pPr marL="1727070" indent="-431767" algn="l" defTabSz="914331" rtl="0"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4pPr>
      <a:lvl5pPr marL="2158837" indent="-431767" algn="l" defTabSz="914331" rtl="0"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5pPr>
      <a:lvl6pPr marL="3073167" indent="-431767" algn="l" defTabSz="914331" rtl="0"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6pPr>
      <a:lvl7pPr marL="3987499" indent="-431767" algn="l" defTabSz="914331" rtl="0"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7pPr>
      <a:lvl8pPr marL="4901829" indent="-431767" algn="l" defTabSz="914331" rtl="0"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8pPr>
      <a:lvl9pPr marL="5816161" indent="-431767" algn="l" defTabSz="914331" rtl="0"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9pPr>
    </p:titleStyle>
    <p:bodyStyle>
      <a:lvl1pPr marL="860361" indent="-647651" algn="l" defTabSz="914331" rtl="0" fontAlgn="base" hangingPunct="0">
        <a:lnSpc>
          <a:spcPct val="112000"/>
        </a:lnSpc>
        <a:spcBef>
          <a:spcPct val="0"/>
        </a:spcBef>
        <a:spcAft>
          <a:spcPts val="2850"/>
        </a:spcAft>
        <a:buClr>
          <a:srgbClr val="000000"/>
        </a:buClr>
        <a:buSzPct val="45000"/>
        <a:buFont typeface="StarSymbol" charset="0"/>
        <a:buChar char="●"/>
        <a:defRPr sz="6399">
          <a:solidFill>
            <a:srgbClr val="000000"/>
          </a:solidFill>
          <a:latin typeface="+mn-lt"/>
          <a:ea typeface="+mn-ea"/>
          <a:cs typeface="+mn-cs"/>
        </a:defRPr>
      </a:lvl1pPr>
      <a:lvl2pPr marL="1723896" indent="-571457" algn="l" defTabSz="914331" rtl="0" fontAlgn="base" hangingPunct="0">
        <a:lnSpc>
          <a:spcPct val="112000"/>
        </a:lnSpc>
        <a:spcBef>
          <a:spcPct val="0"/>
        </a:spcBef>
        <a:spcAft>
          <a:spcPts val="2276"/>
        </a:spcAft>
        <a:buClr>
          <a:srgbClr val="000000"/>
        </a:buClr>
        <a:buSzPct val="75000"/>
        <a:buFont typeface="StarSymbol" charset="0"/>
        <a:buChar char="–"/>
        <a:defRPr sz="5599">
          <a:solidFill>
            <a:srgbClr val="000000"/>
          </a:solidFill>
          <a:latin typeface="+mn-lt"/>
          <a:ea typeface="+mn-ea"/>
          <a:cs typeface="+mn-cs"/>
        </a:defRPr>
      </a:lvl2pPr>
      <a:lvl3pPr marL="2587430" indent="-431767" algn="l" defTabSz="914331" rtl="0" fontAlgn="base" hangingPunct="0">
        <a:lnSpc>
          <a:spcPct val="112000"/>
        </a:lnSpc>
        <a:spcBef>
          <a:spcPct val="0"/>
        </a:spcBef>
        <a:spcAft>
          <a:spcPts val="1700"/>
        </a:spcAft>
        <a:buClr>
          <a:srgbClr val="000000"/>
        </a:buClr>
        <a:buSzPct val="45000"/>
        <a:buFont typeface="StarSymbol" charset="0"/>
        <a:buChar char="●"/>
        <a:defRPr sz="4800">
          <a:solidFill>
            <a:srgbClr val="000000"/>
          </a:solidFill>
          <a:latin typeface="+mn-lt"/>
          <a:ea typeface="+mn-ea"/>
          <a:cs typeface="+mn-cs"/>
        </a:defRPr>
      </a:lvl3pPr>
      <a:lvl4pPr marL="3450965" indent="-428593" algn="l" defTabSz="914331" rtl="0" fontAlgn="base" hangingPunct="0">
        <a:lnSpc>
          <a:spcPct val="112000"/>
        </a:lnSpc>
        <a:spcBef>
          <a:spcPct val="0"/>
        </a:spcBef>
        <a:spcAft>
          <a:spcPts val="1150"/>
        </a:spcAft>
        <a:buClr>
          <a:srgbClr val="000000"/>
        </a:buClr>
        <a:buSzPct val="75000"/>
        <a:buFont typeface="StarSymbol" charset="0"/>
        <a:buChar char="–"/>
        <a:defRPr sz="4000">
          <a:solidFill>
            <a:srgbClr val="000000"/>
          </a:solidFill>
          <a:latin typeface="+mn-lt"/>
          <a:ea typeface="+mn-ea"/>
          <a:cs typeface="+mn-cs"/>
        </a:defRPr>
      </a:lvl4pPr>
      <a:lvl5pPr marL="4314500" indent="-431767" algn="l" defTabSz="914331" rtl="0" fontAlgn="base" hangingPunct="0">
        <a:lnSpc>
          <a:spcPct val="112000"/>
        </a:lnSpc>
        <a:spcBef>
          <a:spcPct val="0"/>
        </a:spcBef>
        <a:spcAft>
          <a:spcPts val="576"/>
        </a:spcAft>
        <a:buClr>
          <a:srgbClr val="000000"/>
        </a:buClr>
        <a:buSzPct val="45000"/>
        <a:buFont typeface="StarSymbol" charset="0"/>
        <a:buChar char="●"/>
        <a:defRPr sz="4000">
          <a:solidFill>
            <a:srgbClr val="000000"/>
          </a:solidFill>
          <a:latin typeface="+mn-lt"/>
          <a:ea typeface="+mn-ea"/>
          <a:cs typeface="+mn-cs"/>
        </a:defRPr>
      </a:lvl5pPr>
      <a:lvl6pPr marL="5228831" indent="-431767" algn="l" defTabSz="914331" rtl="0" fontAlgn="base" hangingPunct="0">
        <a:lnSpc>
          <a:spcPct val="112000"/>
        </a:lnSpc>
        <a:spcBef>
          <a:spcPct val="0"/>
        </a:spcBef>
        <a:spcAft>
          <a:spcPts val="576"/>
        </a:spcAft>
        <a:buClr>
          <a:srgbClr val="000000"/>
        </a:buClr>
        <a:buSzPct val="45000"/>
        <a:buFont typeface="StarSymbol" charset="0"/>
        <a:buChar char="●"/>
        <a:defRPr sz="4000">
          <a:solidFill>
            <a:srgbClr val="000000"/>
          </a:solidFill>
          <a:latin typeface="+mn-lt"/>
          <a:ea typeface="+mn-ea"/>
          <a:cs typeface="+mn-cs"/>
        </a:defRPr>
      </a:lvl6pPr>
      <a:lvl7pPr marL="6143162" indent="-431767" algn="l" defTabSz="914331" rtl="0" fontAlgn="base" hangingPunct="0">
        <a:lnSpc>
          <a:spcPct val="112000"/>
        </a:lnSpc>
        <a:spcBef>
          <a:spcPct val="0"/>
        </a:spcBef>
        <a:spcAft>
          <a:spcPts val="576"/>
        </a:spcAft>
        <a:buClr>
          <a:srgbClr val="000000"/>
        </a:buClr>
        <a:buSzPct val="45000"/>
        <a:buFont typeface="StarSymbol" charset="0"/>
        <a:buChar char="●"/>
        <a:defRPr sz="4000">
          <a:solidFill>
            <a:srgbClr val="000000"/>
          </a:solidFill>
          <a:latin typeface="+mn-lt"/>
          <a:ea typeface="+mn-ea"/>
          <a:cs typeface="+mn-cs"/>
        </a:defRPr>
      </a:lvl7pPr>
      <a:lvl8pPr marL="7057492" indent="-431767" algn="l" defTabSz="914331" rtl="0" fontAlgn="base" hangingPunct="0">
        <a:lnSpc>
          <a:spcPct val="112000"/>
        </a:lnSpc>
        <a:spcBef>
          <a:spcPct val="0"/>
        </a:spcBef>
        <a:spcAft>
          <a:spcPts val="576"/>
        </a:spcAft>
        <a:buClr>
          <a:srgbClr val="000000"/>
        </a:buClr>
        <a:buSzPct val="45000"/>
        <a:buFont typeface="StarSymbol" charset="0"/>
        <a:buChar char="●"/>
        <a:defRPr sz="4000">
          <a:solidFill>
            <a:srgbClr val="000000"/>
          </a:solidFill>
          <a:latin typeface="+mn-lt"/>
          <a:ea typeface="+mn-ea"/>
          <a:cs typeface="+mn-cs"/>
        </a:defRPr>
      </a:lvl8pPr>
      <a:lvl9pPr marL="7971824" indent="-431767" algn="l" defTabSz="914331" rtl="0" fontAlgn="base" hangingPunct="0">
        <a:lnSpc>
          <a:spcPct val="112000"/>
        </a:lnSpc>
        <a:spcBef>
          <a:spcPct val="0"/>
        </a:spcBef>
        <a:spcAft>
          <a:spcPts val="576"/>
        </a:spcAft>
        <a:buClr>
          <a:srgbClr val="000000"/>
        </a:buClr>
        <a:buSzPct val="45000"/>
        <a:buFont typeface="StarSymbol" charset="0"/>
        <a:buChar char="●"/>
        <a:defRPr sz="4000">
          <a:solidFill>
            <a:srgbClr val="000000"/>
          </a:solidFill>
          <a:latin typeface="+mn-lt"/>
          <a:ea typeface="+mn-ea"/>
          <a:cs typeface="+mn-cs"/>
        </a:defRPr>
      </a:lvl9pPr>
    </p:bodyStyle>
    <p:otherStyle>
      <a:defPPr>
        <a:defRPr lang="en-US"/>
      </a:defPPr>
      <a:lvl1pPr marL="0" algn="l" defTabSz="1828662" rtl="0" eaLnBrk="1" latinLnBrk="0" hangingPunct="1">
        <a:defRPr sz="3600" kern="1200">
          <a:solidFill>
            <a:schemeClr val="tx1"/>
          </a:solidFill>
          <a:latin typeface="+mn-lt"/>
          <a:ea typeface="+mn-ea"/>
          <a:cs typeface="+mn-cs"/>
        </a:defRPr>
      </a:lvl1pPr>
      <a:lvl2pPr marL="914331" algn="l" defTabSz="1828662" rtl="0" eaLnBrk="1" latinLnBrk="0" hangingPunct="1">
        <a:defRPr sz="3600" kern="1200">
          <a:solidFill>
            <a:schemeClr val="tx1"/>
          </a:solidFill>
          <a:latin typeface="+mn-lt"/>
          <a:ea typeface="+mn-ea"/>
          <a:cs typeface="+mn-cs"/>
        </a:defRPr>
      </a:lvl2pPr>
      <a:lvl3pPr marL="1828662" algn="l" defTabSz="1828662" rtl="0" eaLnBrk="1" latinLnBrk="0" hangingPunct="1">
        <a:defRPr sz="3600" kern="1200">
          <a:solidFill>
            <a:schemeClr val="tx1"/>
          </a:solidFill>
          <a:latin typeface="+mn-lt"/>
          <a:ea typeface="+mn-ea"/>
          <a:cs typeface="+mn-cs"/>
        </a:defRPr>
      </a:lvl3pPr>
      <a:lvl4pPr marL="2742993" algn="l" defTabSz="1828662" rtl="0" eaLnBrk="1" latinLnBrk="0" hangingPunct="1">
        <a:defRPr sz="3600" kern="1200">
          <a:solidFill>
            <a:schemeClr val="tx1"/>
          </a:solidFill>
          <a:latin typeface="+mn-lt"/>
          <a:ea typeface="+mn-ea"/>
          <a:cs typeface="+mn-cs"/>
        </a:defRPr>
      </a:lvl4pPr>
      <a:lvl5pPr marL="3657323" algn="l" defTabSz="1828662" rtl="0" eaLnBrk="1" latinLnBrk="0" hangingPunct="1">
        <a:defRPr sz="3600" kern="1200">
          <a:solidFill>
            <a:schemeClr val="tx1"/>
          </a:solidFill>
          <a:latin typeface="+mn-lt"/>
          <a:ea typeface="+mn-ea"/>
          <a:cs typeface="+mn-cs"/>
        </a:defRPr>
      </a:lvl5pPr>
      <a:lvl6pPr marL="4571655" algn="l" defTabSz="1828662" rtl="0" eaLnBrk="1" latinLnBrk="0" hangingPunct="1">
        <a:defRPr sz="3600" kern="1200">
          <a:solidFill>
            <a:schemeClr val="tx1"/>
          </a:solidFill>
          <a:latin typeface="+mn-lt"/>
          <a:ea typeface="+mn-ea"/>
          <a:cs typeface="+mn-cs"/>
        </a:defRPr>
      </a:lvl6pPr>
      <a:lvl7pPr marL="5485985" algn="l" defTabSz="1828662" rtl="0" eaLnBrk="1" latinLnBrk="0" hangingPunct="1">
        <a:defRPr sz="3600" kern="1200">
          <a:solidFill>
            <a:schemeClr val="tx1"/>
          </a:solidFill>
          <a:latin typeface="+mn-lt"/>
          <a:ea typeface="+mn-ea"/>
          <a:cs typeface="+mn-cs"/>
        </a:defRPr>
      </a:lvl7pPr>
      <a:lvl8pPr marL="6400317" algn="l" defTabSz="1828662" rtl="0" eaLnBrk="1" latinLnBrk="0" hangingPunct="1">
        <a:defRPr sz="3600" kern="1200">
          <a:solidFill>
            <a:schemeClr val="tx1"/>
          </a:solidFill>
          <a:latin typeface="+mn-lt"/>
          <a:ea typeface="+mn-ea"/>
          <a:cs typeface="+mn-cs"/>
        </a:defRPr>
      </a:lvl8pPr>
      <a:lvl9pPr marL="7314647" algn="l" defTabSz="1828662"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Novel therapies for pancreatic cancer</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10</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11</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12</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13</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14</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15</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16</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17</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18</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19</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2</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20</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21</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22</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23</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24</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25</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3</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4</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5</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6</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7</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8</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48" y="5486403"/>
            <a:ext cx="15611474" cy="688974"/>
          </a:xfrm>
        </p:spPr>
        <p:txBody>
          <a:bodyPr/>
          <a:lstStyle/>
          <a:p>
            <a:r>
              <a:rPr lang="en-US" sz="1400" b="1" kern="1200" dirty="0">
                <a:solidFill>
                  <a:schemeClr val="tx1"/>
                </a:solidFill>
                <a:latin typeface="Arial" charset="0"/>
                <a:ea typeface="+mn-ea"/>
                <a:cs typeface="+mn-cs"/>
              </a:rPr>
              <a:t>Slide 9</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3" y="0"/>
            <a:ext cx="24349363" cy="1369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4685" y="13792200"/>
            <a:ext cx="24421859"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4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1304</TotalTime>
  <Words>2493</Words>
  <Application>Microsoft Office PowerPoint</Application>
  <PresentationFormat>自定义</PresentationFormat>
  <Paragraphs>97</Paragraphs>
  <Slides>25</Slides>
  <Notes>23</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25</vt:i4>
      </vt:variant>
    </vt:vector>
  </HeadingPairs>
  <TitlesOfParts>
    <vt:vector size="30" baseType="lpstr">
      <vt:lpstr>PingFangSC-Regular</vt:lpstr>
      <vt:lpstr>StarSymbol</vt:lpstr>
      <vt:lpstr>Arial</vt:lpstr>
      <vt:lpstr>Times New Roman</vt:lpstr>
      <vt:lpstr>Default Design</vt:lpstr>
      <vt:lpstr>Novel therapies for pancreatic cancer</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Koehler, Torsten</dc:creator>
  <cp:lastModifiedBy>liyu</cp:lastModifiedBy>
  <cp:revision>47</cp:revision>
  <dcterms:modified xsi:type="dcterms:W3CDTF">2021-08-25T11:09:52Z</dcterms:modified>
</cp:coreProperties>
</file>