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627" r:id="rId3"/>
    <p:sldId id="289" r:id="rId4"/>
    <p:sldId id="309" r:id="rId6"/>
    <p:sldId id="11534" r:id="rId7"/>
    <p:sldId id="271" r:id="rId8"/>
    <p:sldId id="272" r:id="rId9"/>
    <p:sldId id="273" r:id="rId10"/>
    <p:sldId id="276" r:id="rId11"/>
    <p:sldId id="11584" r:id="rId12"/>
    <p:sldId id="11615" r:id="rId13"/>
    <p:sldId id="278" r:id="rId14"/>
    <p:sldId id="283" r:id="rId15"/>
    <p:sldId id="332" r:id="rId16"/>
    <p:sldId id="333" r:id="rId17"/>
    <p:sldId id="334" r:id="rId18"/>
    <p:sldId id="11616" r:id="rId19"/>
    <p:sldId id="339" r:id="rId20"/>
    <p:sldId id="11630" r:id="rId21"/>
    <p:sldId id="342" r:id="rId22"/>
    <p:sldId id="11628" r:id="rId23"/>
    <p:sldId id="32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116"/>
    <a:srgbClr val="142E49"/>
    <a:srgbClr val="0A1447"/>
    <a:srgbClr val="FCFCFC"/>
    <a:srgbClr val="165484"/>
    <a:srgbClr val="007B9B"/>
    <a:srgbClr val="050A0E"/>
    <a:srgbClr val="4A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6281"/>
  </p:normalViewPr>
  <p:slideViewPr>
    <p:cSldViewPr snapToGrid="0">
      <p:cViewPr varScale="1">
        <p:scale>
          <a:sx n="83" d="100"/>
          <a:sy n="83" d="100"/>
        </p:scale>
        <p:origin x="6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C11C-7F94-45BD-AA02-BB04E971D9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1B7C-3C16-49ED-89E1-9995702439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F1B7C-3C16-49ED-89E1-999570243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6199-C68F-5E42-A0BE-2CB62A087A7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F1B7C-3C16-49ED-89E1-999570243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E7A4-DC12-4D03-A07E-F7BA11DA8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59FD-2666-4E8C-8EE3-D84009B9A8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4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774" y="-89648"/>
            <a:ext cx="12272753" cy="6947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5863" y="1739243"/>
            <a:ext cx="622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辅助检查：</a:t>
            </a:r>
            <a:endParaRPr lang="zh-CN" altLang="en-US" dirty="0"/>
          </a:p>
        </p:txBody>
      </p:sp>
      <p:sp>
        <p:nvSpPr>
          <p:cNvPr id="6" name="流程图: 过程 10"/>
          <p:cNvSpPr/>
          <p:nvPr/>
        </p:nvSpPr>
        <p:spPr>
          <a:xfrm>
            <a:off x="196741" y="415846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1"/>
          <p:cNvSpPr/>
          <p:nvPr/>
        </p:nvSpPr>
        <p:spPr>
          <a:xfrm>
            <a:off x="-9525" y="415846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7821" y="394563"/>
            <a:ext cx="9274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辅助检查</a:t>
            </a:r>
            <a:r>
              <a:rPr lang="en-US" altLang="zh-CN" sz="2400" b="1" dirty="0">
                <a:cs typeface="+mn-ea"/>
                <a:sym typeface="+mn-lt"/>
              </a:rPr>
              <a:t>--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病理学检查结果（包括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PD-L1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表达）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流程图: 过程 10"/>
          <p:cNvSpPr/>
          <p:nvPr/>
        </p:nvSpPr>
        <p:spPr>
          <a:xfrm>
            <a:off x="197086" y="3179223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1"/>
          <p:cNvSpPr/>
          <p:nvPr/>
        </p:nvSpPr>
        <p:spPr>
          <a:xfrm>
            <a:off x="-9180" y="3179223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8166" y="3157940"/>
            <a:ext cx="665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辅助检查</a:t>
            </a:r>
            <a:r>
              <a:rPr lang="en-US" altLang="zh-CN" sz="2400" b="1" dirty="0">
                <a:cs typeface="+mn-ea"/>
                <a:sym typeface="+mn-lt"/>
              </a:rPr>
              <a:t>—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基因检测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结果（如有）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5310032" y="1793449"/>
            <a:ext cx="1586762" cy="1586762"/>
          </a:xfrm>
          <a:prstGeom prst="ellipse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16655" y="2032832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93942" y="3637790"/>
            <a:ext cx="520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b="1" dirty="0">
                <a:solidFill>
                  <a:srgbClr val="FD61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本次治疗疗效评估</a:t>
            </a:r>
            <a:endParaRPr lang="zh-CN" altLang="en-US" sz="4800" b="1" dirty="0">
              <a:solidFill>
                <a:srgbClr val="FD611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400" b="1" dirty="0">
                <a:cs typeface="+mn-ea"/>
                <a:sym typeface="+mn-lt"/>
              </a:rPr>
              <a:t>临床诊断</a:t>
            </a:r>
            <a:endParaRPr lang="zh-CN" altLang="en-US" sz="2400" b="1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9344" y="1671782"/>
            <a:ext cx="824807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诊断应包括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cTNM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或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pTNM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（推荐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AJCC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或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UICC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第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版）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本次治疗方案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59344" y="1671782"/>
            <a:ext cx="8248073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治疗方案需要包括纳武利尤单抗，需要说明使用时机（新辅助、同期放疗、或针对复发转移）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需要介绍方案的药物构成、剂量和周期数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介绍是否经过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讨论以及各个学科的诊疗意见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本次治疗疗效评估——概述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59344" y="1671782"/>
            <a:ext cx="824807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需要说明疗效评估的间隔和方法，推荐采用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RECIST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的评估标准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需要说明治疗方案的毒副反应（推荐采用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CTCAE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标准）和耐受性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本次治疗疗效评估——治疗前后的对比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7996" y="1327118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18791" y="2132265"/>
            <a:ext cx="402188" cy="402188"/>
          </a:xfrm>
          <a:prstGeom prst="rect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118791" y="2988212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20825" y="1360805"/>
            <a:ext cx="8869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根据治疗过程中的用于评估疗效的影像学检查结果，按照时间排序，可有多个时间段的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0825" y="2149475"/>
            <a:ext cx="5897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肿瘤标志物变化趋势图，按时间排序，可有多个时间段的</a:t>
            </a:r>
            <a:endParaRPr 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0825" y="3021965"/>
            <a:ext cx="5549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本次治疗后的转归及下一步治疗策略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9344" y="1671782"/>
            <a:ext cx="824807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介绍患者后续的治疗方案，比如继续原方案（复发转移患者）、后续手术或放疗（新辅助治疗患者）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如有长期随访结果，可以介绍生存数据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临床依据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8892" y="1760198"/>
            <a:ext cx="10040163" cy="17054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制定诊疗策略时参考了哪些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指南共识、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循证研究证据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介绍临床依据可以一并介绍或者穿插在诊疗过程中（比如一线方案前后、二线方案前后）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治疗方案和临床依据的顺序可以根据病例特点自行调整（比如先提出证据再介绍治疗方案或者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先介绍方案再用证据加以说明）</a:t>
            </a:r>
            <a:endParaRPr 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5310032" y="1793449"/>
            <a:ext cx="1586762" cy="1586762"/>
          </a:xfrm>
          <a:prstGeom prst="ellipse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16655" y="2032832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93942" y="3637790"/>
            <a:ext cx="520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 b="1" dirty="0">
                <a:solidFill>
                  <a:srgbClr val="FD61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治疗总结及展望</a:t>
            </a:r>
            <a:endParaRPr lang="zh-CN" altLang="en-US" sz="4800" b="1" dirty="0">
              <a:solidFill>
                <a:srgbClr val="FD611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诊疗体会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7996" y="1327118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07996" y="2132265"/>
            <a:ext cx="402188" cy="402188"/>
          </a:xfrm>
          <a:prstGeom prst="rect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520825" y="1360805"/>
            <a:ext cx="410881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是否存在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疑难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或特殊性并加以讨论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20825" y="2169279"/>
            <a:ext cx="566506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通过该患者的诊疗过程，有哪些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思考和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体会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81967" y="1852991"/>
            <a:ext cx="5516880" cy="366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6000" b="1" dirty="0">
                <a:solidFill>
                  <a:srgbClr val="142E49"/>
                </a:solidFill>
                <a:cs typeface="+mn-ea"/>
                <a:sym typeface="+mn-lt"/>
              </a:rPr>
              <a:t>标题</a:t>
            </a:r>
            <a:r>
              <a:rPr lang="en-US" altLang="zh-CN" sz="6000" b="1" dirty="0">
                <a:solidFill>
                  <a:srgbClr val="142E49"/>
                </a:solidFill>
                <a:cs typeface="+mn-ea"/>
                <a:sym typeface="+mn-lt"/>
              </a:rPr>
              <a:t>—</a:t>
            </a:r>
            <a:r>
              <a:rPr lang="zh-CN" altLang="en-US" sz="6000" b="1" dirty="0">
                <a:solidFill>
                  <a:srgbClr val="142E49"/>
                </a:solidFill>
                <a:cs typeface="+mn-ea"/>
                <a:sym typeface="+mn-lt"/>
              </a:rPr>
              <a:t>病例分享</a:t>
            </a:r>
            <a:endParaRPr lang="en-US" altLang="zh-CN" sz="6000" b="1" dirty="0">
              <a:solidFill>
                <a:srgbClr val="142E49"/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</a:pPr>
            <a:endParaRPr lang="en-US" altLang="zh-CN" sz="4000" b="1" dirty="0">
              <a:solidFill>
                <a:srgbClr val="0A1447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142E49"/>
                </a:solidFill>
                <a:cs typeface="+mn-ea"/>
                <a:sym typeface="+mn-lt"/>
              </a:rPr>
              <a:t>姓名</a:t>
            </a:r>
            <a:endParaRPr lang="en-US" altLang="zh-CN" sz="2400" b="1" dirty="0">
              <a:solidFill>
                <a:srgbClr val="142E49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142E49"/>
                </a:solidFill>
                <a:cs typeface="+mn-ea"/>
                <a:sym typeface="+mn-lt"/>
              </a:rPr>
              <a:t>医院</a:t>
            </a:r>
            <a:endParaRPr lang="en-US" altLang="zh-CN" sz="2400" b="1" dirty="0">
              <a:solidFill>
                <a:srgbClr val="142E49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142E49"/>
                </a:solidFill>
                <a:cs typeface="+mn-ea"/>
                <a:sym typeface="+mn-lt"/>
              </a:rPr>
              <a:t>指导老师</a:t>
            </a:r>
            <a:endParaRPr lang="zh-CN" altLang="en-US" sz="2400" b="1" dirty="0">
              <a:solidFill>
                <a:srgbClr val="142E49"/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</a:pPr>
            <a:endParaRPr lang="zh-CN" altLang="en-US" sz="2400" b="1" dirty="0">
              <a:solidFill>
                <a:srgbClr val="142E4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总结与展望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0884" y="2831161"/>
            <a:ext cx="572464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对该病例及治疗思路的总结，对该领域诊疗的未来展望</a:t>
            </a:r>
            <a:endParaRPr 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591560" y="2787015"/>
            <a:ext cx="5008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cap="all" dirty="0">
                <a:solidFill>
                  <a:srgbClr val="FD61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感谢您的投稿!</a:t>
            </a:r>
            <a:endParaRPr lang="zh-CN" altLang="en-US" sz="6000" b="1" cap="all" dirty="0">
              <a:solidFill>
                <a:srgbClr val="FD611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5484"/>
              </a:solidFill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548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7345" y="38511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医生信息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17575" y="1075690"/>
            <a:ext cx="7863205" cy="492125"/>
            <a:chOff x="1765" y="1791"/>
            <a:chExt cx="13550" cy="946"/>
          </a:xfrm>
        </p:grpSpPr>
        <p:sp>
          <p:nvSpPr>
            <p:cNvPr id="3" name="流程图: 过程 2"/>
            <p:cNvSpPr/>
            <p:nvPr/>
          </p:nvSpPr>
          <p:spPr>
            <a:xfrm>
              <a:off x="4131" y="1791"/>
              <a:ext cx="11184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流程图: 过程 4"/>
            <p:cNvSpPr/>
            <p:nvPr/>
          </p:nvSpPr>
          <p:spPr>
            <a:xfrm>
              <a:off x="1765" y="1791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姓名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624" y="1870"/>
              <a:ext cx="5802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（请填写真实姓名）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18210" y="1732915"/>
            <a:ext cx="7863205" cy="499715"/>
            <a:chOff x="1765" y="2943"/>
            <a:chExt cx="13550" cy="961"/>
          </a:xfrm>
        </p:grpSpPr>
        <p:sp>
          <p:nvSpPr>
            <p:cNvPr id="10" name="流程图: 过程 9"/>
            <p:cNvSpPr/>
            <p:nvPr/>
          </p:nvSpPr>
          <p:spPr>
            <a:xfrm>
              <a:off x="4131" y="2943"/>
              <a:ext cx="11184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流程图: 过程 11"/>
            <p:cNvSpPr/>
            <p:nvPr/>
          </p:nvSpPr>
          <p:spPr>
            <a:xfrm>
              <a:off x="1765" y="2943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省市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622" y="3037"/>
              <a:ext cx="1728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（必填）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17575" y="2390140"/>
            <a:ext cx="7863205" cy="506730"/>
            <a:chOff x="1765" y="4095"/>
            <a:chExt cx="13550" cy="974"/>
          </a:xfrm>
        </p:grpSpPr>
        <p:sp>
          <p:nvSpPr>
            <p:cNvPr id="14" name="流程图: 过程 13"/>
            <p:cNvSpPr/>
            <p:nvPr/>
          </p:nvSpPr>
          <p:spPr>
            <a:xfrm>
              <a:off x="4131" y="4095"/>
              <a:ext cx="11184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过程 14"/>
            <p:cNvSpPr/>
            <p:nvPr/>
          </p:nvSpPr>
          <p:spPr>
            <a:xfrm>
              <a:off x="1765" y="4095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医院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622" y="4202"/>
              <a:ext cx="6693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（请填写医院全称）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17575" y="3047365"/>
            <a:ext cx="7863205" cy="506475"/>
            <a:chOff x="1765" y="5168"/>
            <a:chExt cx="13550" cy="974"/>
          </a:xfrm>
        </p:grpSpPr>
        <p:sp>
          <p:nvSpPr>
            <p:cNvPr id="17" name="流程图: 过程 16"/>
            <p:cNvSpPr/>
            <p:nvPr/>
          </p:nvSpPr>
          <p:spPr>
            <a:xfrm>
              <a:off x="4131" y="5168"/>
              <a:ext cx="11184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流程图: 过程 18"/>
            <p:cNvSpPr/>
            <p:nvPr/>
          </p:nvSpPr>
          <p:spPr>
            <a:xfrm>
              <a:off x="1765" y="5168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科室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622" y="5275"/>
              <a:ext cx="3528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（请填写所在科室）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17575" y="3704590"/>
            <a:ext cx="7863840" cy="506730"/>
            <a:chOff x="1765" y="6324"/>
            <a:chExt cx="13551" cy="974"/>
          </a:xfrm>
        </p:grpSpPr>
        <p:sp>
          <p:nvSpPr>
            <p:cNvPr id="23" name="流程图: 过程 22"/>
            <p:cNvSpPr/>
            <p:nvPr/>
          </p:nvSpPr>
          <p:spPr>
            <a:xfrm>
              <a:off x="4131" y="6324"/>
              <a:ext cx="11185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过程 23"/>
            <p:cNvSpPr/>
            <p:nvPr/>
          </p:nvSpPr>
          <p:spPr>
            <a:xfrm>
              <a:off x="1765" y="6324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职称</a:t>
              </a: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622" y="6431"/>
              <a:ext cx="8120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（请填写职称，如主任医师、副主任医师等）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16940" y="4361815"/>
            <a:ext cx="7863150" cy="506475"/>
            <a:chOff x="1766" y="7476"/>
            <a:chExt cx="13549" cy="974"/>
          </a:xfrm>
        </p:grpSpPr>
        <p:sp>
          <p:nvSpPr>
            <p:cNvPr id="38" name="流程图: 过程 37"/>
            <p:cNvSpPr/>
            <p:nvPr/>
          </p:nvSpPr>
          <p:spPr>
            <a:xfrm>
              <a:off x="4132" y="7476"/>
              <a:ext cx="11183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流程图: 过程 38"/>
            <p:cNvSpPr/>
            <p:nvPr/>
          </p:nvSpPr>
          <p:spPr>
            <a:xfrm>
              <a:off x="1766" y="7476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联系电话</a:t>
              </a:r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4623" y="7583"/>
              <a:ext cx="1728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（必填）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0115" y="5019040"/>
            <a:ext cx="7863205" cy="506730"/>
            <a:chOff x="1765" y="8628"/>
            <a:chExt cx="13549" cy="974"/>
          </a:xfrm>
        </p:grpSpPr>
        <p:sp>
          <p:nvSpPr>
            <p:cNvPr id="41" name="流程图: 过程 40"/>
            <p:cNvSpPr/>
            <p:nvPr/>
          </p:nvSpPr>
          <p:spPr>
            <a:xfrm>
              <a:off x="4131" y="8628"/>
              <a:ext cx="11183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过程 41"/>
            <p:cNvSpPr/>
            <p:nvPr/>
          </p:nvSpPr>
          <p:spPr>
            <a:xfrm>
              <a:off x="1765" y="8628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邮箱</a:t>
              </a: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22" y="8735"/>
              <a:ext cx="6220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（请尽可能填写常用邮箱）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20115" y="5652135"/>
            <a:ext cx="7863150" cy="506475"/>
            <a:chOff x="1767" y="9705"/>
            <a:chExt cx="13549" cy="974"/>
          </a:xfrm>
        </p:grpSpPr>
        <p:sp>
          <p:nvSpPr>
            <p:cNvPr id="44" name="流程图: 过程 43"/>
            <p:cNvSpPr/>
            <p:nvPr/>
          </p:nvSpPr>
          <p:spPr>
            <a:xfrm>
              <a:off x="4133" y="9705"/>
              <a:ext cx="11183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流程图: 过程 44"/>
            <p:cNvSpPr/>
            <p:nvPr/>
          </p:nvSpPr>
          <p:spPr>
            <a:xfrm>
              <a:off x="1767" y="9705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参赛宣言</a:t>
              </a: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4624" y="9812"/>
              <a:ext cx="1728" cy="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（选填）</a:t>
              </a:r>
              <a:endParaRPr kumimoji="1"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s_3"/>
          <p:cNvSpPr txBox="1"/>
          <p:nvPr>
            <p:custDataLst>
              <p:tags r:id="rId1"/>
            </p:custDataLst>
          </p:nvPr>
        </p:nvSpPr>
        <p:spPr>
          <a:xfrm>
            <a:off x="5218195" y="1315623"/>
            <a:ext cx="1472436" cy="7725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FD61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zh-CN" altLang="en-US" sz="4400" b="1" dirty="0">
                <a:solidFill>
                  <a:srgbClr val="FD611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4400" b="1" dirty="0">
              <a:solidFill>
                <a:srgbClr val="FD611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79710" y="2739063"/>
            <a:ext cx="6149405" cy="1844740"/>
            <a:chOff x="4006966" y="3518808"/>
            <a:chExt cx="4142352" cy="1254124"/>
          </a:xfrm>
        </p:grpSpPr>
        <p:sp>
          <p:nvSpPr>
            <p:cNvPr id="4" name="MH_Number_1">
              <a:hlinkClick r:id="rId2" action="ppaction://hlinksldjump"/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06966" y="3518808"/>
              <a:ext cx="358583" cy="41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142E49"/>
                  </a:solidFill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1</a:t>
              </a:r>
              <a:endParaRPr lang="en-US" altLang="zh-CN" sz="3600" b="1" dirty="0">
                <a:solidFill>
                  <a:srgbClr val="142E49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" name="MH_Entry_1">
              <a:hlinkClick r:id="rId2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4365549" y="3518809"/>
              <a:ext cx="3649364" cy="359440"/>
            </a:xfrm>
            <a:prstGeom prst="rect">
              <a:avLst/>
            </a:prstGeom>
            <a:solidFill>
              <a:srgbClr val="142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0" bIns="0" anchor="ctr">
              <a:normAutofit/>
            </a:bodyPr>
            <a:lstStyle/>
            <a:p>
              <a:r>
                <a:rPr lang="zh-CN" altLang="en-US" sz="2400" b="1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患者基本信息及就诊情况</a:t>
              </a:r>
              <a:endParaRPr lang="zh-CN" altLang="en-US" sz="24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4039621" y="3976869"/>
              <a:ext cx="4109697" cy="0"/>
            </a:xfrm>
            <a:prstGeom prst="line">
              <a:avLst/>
            </a:prstGeom>
            <a:ln w="3175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H_Number_2">
              <a:hlinkClick r:id="rId2" action="ppaction://hlinksldjump"/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06966" y="4314871"/>
              <a:ext cx="358583" cy="41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142E49"/>
                  </a:solidFill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2</a:t>
              </a:r>
              <a:endParaRPr lang="en-US" altLang="zh-CN" sz="3600" b="1" dirty="0">
                <a:solidFill>
                  <a:srgbClr val="142E49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" name="MH_Entry_2">
              <a:hlinkClick r:id="rId2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4387320" y="4323952"/>
              <a:ext cx="3649364" cy="351423"/>
            </a:xfrm>
            <a:prstGeom prst="rect">
              <a:avLst/>
            </a:prstGeom>
            <a:solidFill>
              <a:srgbClr val="142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0" bIns="0" anchor="ctr">
              <a:normAutofit/>
            </a:bodyPr>
            <a:lstStyle/>
            <a:p>
              <a:r>
                <a:rPr lang="zh-CN" altLang="en-US" sz="2400" b="1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本次治疗疗效评估</a:t>
              </a:r>
              <a:endParaRPr lang="zh-CN" altLang="en-US" sz="24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" name="MH_Others_2"/>
            <p:cNvCxnSpPr/>
            <p:nvPr>
              <p:custDataLst>
                <p:tags r:id="rId8"/>
              </p:custDataLst>
            </p:nvPr>
          </p:nvCxnSpPr>
          <p:spPr>
            <a:xfrm>
              <a:off x="4039621" y="4772932"/>
              <a:ext cx="4109697" cy="0"/>
            </a:xfrm>
            <a:prstGeom prst="line">
              <a:avLst/>
            </a:prstGeom>
            <a:ln w="3175">
              <a:solidFill>
                <a:srgbClr val="830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MH_Number_1">
            <a:hlinkClick r:id="rId2" action="ppaction://hlinksldjump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79710" y="5082547"/>
            <a:ext cx="532324" cy="60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42E49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sz="3600" b="1" dirty="0">
              <a:solidFill>
                <a:srgbClr val="142E49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MH_Entry_1">
            <a:hlinkClick r:id="rId2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412034" y="5082548"/>
            <a:ext cx="5417554" cy="528714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anchor="ctr">
            <a:normAutofit/>
          </a:bodyPr>
          <a:lstStyle/>
          <a:p>
            <a:r>
              <a:rPr lang="zh-CN" altLang="en-US" sz="2400" b="1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治疗总结及展望</a:t>
            </a:r>
            <a:endParaRPr lang="zh-CN" altLang="en-US" sz="2400" b="1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MH_Others_1"/>
          <p:cNvCxnSpPr/>
          <p:nvPr>
            <p:custDataLst>
              <p:tags r:id="rId11"/>
            </p:custDataLst>
          </p:nvPr>
        </p:nvCxnSpPr>
        <p:spPr>
          <a:xfrm>
            <a:off x="2928187" y="5756327"/>
            <a:ext cx="6100928" cy="0"/>
          </a:xfrm>
          <a:prstGeom prst="line">
            <a:avLst/>
          </a:prstGeom>
          <a:ln w="3175"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5310032" y="1793449"/>
            <a:ext cx="1586762" cy="1586762"/>
          </a:xfrm>
          <a:prstGeom prst="ellipse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516655" y="2032832"/>
            <a:ext cx="11735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67514" y="3611338"/>
            <a:ext cx="70569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800" b="1" dirty="0">
                <a:solidFill>
                  <a:srgbClr val="FD61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患者基本信息及就诊情况</a:t>
            </a:r>
            <a:endParaRPr lang="zh-CN" altLang="en-US" sz="4800" b="1" dirty="0">
              <a:solidFill>
                <a:srgbClr val="FD611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5" y="38511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患者信息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3640" y="2019300"/>
            <a:ext cx="3003550" cy="571500"/>
            <a:chOff x="1864" y="3180"/>
            <a:chExt cx="4730" cy="900"/>
          </a:xfrm>
        </p:grpSpPr>
        <p:sp>
          <p:nvSpPr>
            <p:cNvPr id="21" name="流程图: 过程 20"/>
            <p:cNvSpPr/>
            <p:nvPr/>
          </p:nvSpPr>
          <p:spPr>
            <a:xfrm>
              <a:off x="4230" y="3180"/>
              <a:ext cx="2365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流程图: 过程 5"/>
            <p:cNvSpPr/>
            <p:nvPr/>
          </p:nvSpPr>
          <p:spPr>
            <a:xfrm>
              <a:off x="1864" y="3180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性别</a:t>
              </a: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26" y="3339"/>
              <a:ext cx="1008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dirty="0"/>
                <a:t>必填</a:t>
              </a:r>
              <a:endParaRPr lang="zh-CN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83640" y="2919095"/>
            <a:ext cx="3003550" cy="571500"/>
            <a:chOff x="1864" y="4597"/>
            <a:chExt cx="4730" cy="900"/>
          </a:xfrm>
        </p:grpSpPr>
        <p:sp>
          <p:nvSpPr>
            <p:cNvPr id="22" name="流程图: 过程 21"/>
            <p:cNvSpPr/>
            <p:nvPr/>
          </p:nvSpPr>
          <p:spPr>
            <a:xfrm>
              <a:off x="4230" y="4597"/>
              <a:ext cx="2365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过程 24"/>
            <p:cNvSpPr/>
            <p:nvPr/>
          </p:nvSpPr>
          <p:spPr>
            <a:xfrm>
              <a:off x="1864" y="4597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年龄</a:t>
              </a: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726" y="4756"/>
              <a:ext cx="1008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latin typeface="+mn-lt"/>
                  <a:ea typeface="+mn-ea"/>
                  <a:cs typeface="+mn-ea"/>
                  <a:sym typeface="+mn-lt"/>
                </a:rPr>
                <a:t>必填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3640" y="3818255"/>
            <a:ext cx="3003550" cy="574675"/>
            <a:chOff x="1864" y="6013"/>
            <a:chExt cx="4730" cy="905"/>
          </a:xfrm>
        </p:grpSpPr>
        <p:sp>
          <p:nvSpPr>
            <p:cNvPr id="27" name="流程图: 过程 26"/>
            <p:cNvSpPr/>
            <p:nvPr/>
          </p:nvSpPr>
          <p:spPr>
            <a:xfrm>
              <a:off x="4230" y="6013"/>
              <a:ext cx="2365" cy="900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流程图: 过程 27"/>
            <p:cNvSpPr/>
            <p:nvPr/>
          </p:nvSpPr>
          <p:spPr>
            <a:xfrm>
              <a:off x="1864" y="6018"/>
              <a:ext cx="2365" cy="900"/>
            </a:xfrm>
            <a:prstGeom prst="flowChartProcess">
              <a:avLst/>
            </a:prstGeom>
            <a:solidFill>
              <a:srgbClr val="142E49"/>
            </a:solidFill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首诊时间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726" y="6173"/>
              <a:ext cx="1008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dirty="0">
                  <a:cs typeface="+mn-ea"/>
                  <a:sym typeface="+mn-lt"/>
                </a:rPr>
                <a:t>必填</a:t>
              </a:r>
              <a:endParaRPr lang="zh-CN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7415" y="2019300"/>
            <a:ext cx="6131560" cy="2369820"/>
            <a:chOff x="7429" y="3180"/>
            <a:chExt cx="9656" cy="3732"/>
          </a:xfrm>
        </p:grpSpPr>
        <p:sp>
          <p:nvSpPr>
            <p:cNvPr id="8" name="矩形 7"/>
            <p:cNvSpPr/>
            <p:nvPr/>
          </p:nvSpPr>
          <p:spPr>
            <a:xfrm>
              <a:off x="7760" y="3231"/>
              <a:ext cx="8080" cy="7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1" lang="zh-CN" dirty="0">
                  <a:latin typeface="+mn-lt"/>
                  <a:ea typeface="+mn-ea"/>
                  <a:cs typeface="+mn-ea"/>
                  <a:sym typeface="+mn-lt"/>
                </a:rPr>
                <a:t>患者主诉</a:t>
              </a:r>
              <a:endParaRPr kumimoji="1" 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流程图: 过程 35"/>
            <p:cNvSpPr/>
            <p:nvPr/>
          </p:nvSpPr>
          <p:spPr>
            <a:xfrm>
              <a:off x="7429" y="3180"/>
              <a:ext cx="9656" cy="3732"/>
            </a:xfrm>
            <a:prstGeom prst="flowChartProcess">
              <a:avLst/>
            </a:prstGeom>
            <a:noFill/>
            <a:ln w="28575">
              <a:solidFill>
                <a:srgbClr val="142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TextBox 8"/>
          <p:cNvSpPr txBox="1"/>
          <p:nvPr/>
        </p:nvSpPr>
        <p:spPr>
          <a:xfrm>
            <a:off x="1183640" y="4666615"/>
            <a:ext cx="4960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注：请勿公开患者姓名、住院号、电话等隐私信息</a:t>
            </a:r>
            <a:endParaRPr lang="zh-CN" altLang="en-US" sz="1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箭头: 上 12"/>
          <p:cNvSpPr/>
          <p:nvPr/>
        </p:nvSpPr>
        <p:spPr>
          <a:xfrm>
            <a:off x="2927927" y="4507345"/>
            <a:ext cx="434109" cy="9051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病史概述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7205" y="1717411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08000" y="2522558"/>
            <a:ext cx="402188" cy="402188"/>
          </a:xfrm>
          <a:prstGeom prst="rect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208000" y="3378505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208000" y="4268107"/>
            <a:ext cx="402188" cy="402188"/>
          </a:xfrm>
          <a:prstGeom prst="rect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610034" y="1751098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现病史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610034" y="2539768"/>
            <a:ext cx="372730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既往史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（包括烟酒或嚼食槟榔史）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610034" y="3412258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体能状态评分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610034" y="4284748"/>
            <a:ext cx="6157748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就诊情况等（包括重要的合并基础疾病）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/>
        </p:nvSpPr>
        <p:spPr>
          <a:xfrm>
            <a:off x="206266" y="406400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过程 1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7346" y="385117"/>
            <a:ext cx="105026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kumimoji="1" lang="zh-CN" altLang="en-US" sz="2400" b="1" dirty="0">
                <a:cs typeface="+mn-ea"/>
                <a:sym typeface="+mn-lt"/>
              </a:rPr>
              <a:t>入院检查（介绍与病例治疗相关、有意义的检查结果）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9988" y="1152945"/>
            <a:ext cx="4027527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dirty="0">
                <a:cs typeface="+mn-ea"/>
                <a:sym typeface="+mn-lt"/>
              </a:rPr>
              <a:t>查体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9710" y="4773295"/>
            <a:ext cx="4772660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dirty="0">
                <a:cs typeface="+mn-ea"/>
                <a:sym typeface="+mn-lt"/>
              </a:rPr>
              <a:t>检查</a:t>
            </a:r>
            <a:r>
              <a:rPr kumimoji="1" lang="zh-CN" altLang="en-US" dirty="0">
                <a:cs typeface="+mn-ea"/>
                <a:sym typeface="+mn-lt"/>
              </a:rPr>
              <a:t>结果</a:t>
            </a:r>
            <a:endParaRPr kumimoji="1" 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7676" y="1202023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87676" y="2043365"/>
            <a:ext cx="402188" cy="402188"/>
          </a:xfrm>
          <a:prstGeom prst="rect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489988" y="2018450"/>
            <a:ext cx="4027527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实验室检查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47495" y="2405380"/>
            <a:ext cx="254000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血常规检查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尿常规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便常规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肝、肾功能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肿瘤标志物等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87676" y="4797327"/>
            <a:ext cx="402188" cy="402188"/>
          </a:xfrm>
          <a:prstGeom prst="rect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97780" y="3154680"/>
            <a:ext cx="62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影像学图片</a:t>
            </a:r>
            <a:endParaRPr kumimoji="1" lang="zh-CN" altLang="en-US" sz="2400" dirty="0"/>
          </a:p>
        </p:txBody>
      </p:sp>
      <p:sp>
        <p:nvSpPr>
          <p:cNvPr id="4" name="流程图: 过程 10"/>
          <p:cNvSpPr/>
          <p:nvPr/>
        </p:nvSpPr>
        <p:spPr>
          <a:xfrm>
            <a:off x="206266" y="408969"/>
            <a:ext cx="711200" cy="419100"/>
          </a:xfrm>
          <a:prstGeom prst="flowChartProcess">
            <a:avLst/>
          </a:prstGeom>
          <a:solidFill>
            <a:srgbClr val="FD6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1"/>
          <p:cNvSpPr/>
          <p:nvPr/>
        </p:nvSpPr>
        <p:spPr>
          <a:xfrm>
            <a:off x="0" y="408969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7346" y="387686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b="1" dirty="0">
                <a:cs typeface="+mn-ea"/>
                <a:sym typeface="+mn-lt"/>
              </a:rPr>
              <a:t>辅助检查</a:t>
            </a:r>
            <a:r>
              <a:rPr lang="en-US" altLang="zh-CN" sz="2400" b="1" dirty="0">
                <a:cs typeface="+mn-ea"/>
                <a:sym typeface="+mn-lt"/>
              </a:rPr>
              <a:t>--</a:t>
            </a:r>
            <a:r>
              <a:rPr lang="zh-CN" altLang="en-US" sz="2400" b="1" dirty="0">
                <a:cs typeface="+mn-ea"/>
                <a:sym typeface="+mn-lt"/>
              </a:rPr>
              <a:t>治疗前病灶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" name="流程图: 过程 6"/>
          <p:cNvSpPr/>
          <p:nvPr/>
        </p:nvSpPr>
        <p:spPr>
          <a:xfrm>
            <a:off x="0" y="406400"/>
            <a:ext cx="711200" cy="419100"/>
          </a:xfrm>
          <a:prstGeom prst="flowChartProcess">
            <a:avLst/>
          </a:prstGeom>
          <a:solidFill>
            <a:srgbClr val="14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90712215535"/>
  <p:tag name="MH_LIBRARY" val="CONTENTS"/>
  <p:tag name="MH_TYPE" val="OTHERS"/>
  <p:tag name="ID" val="553526"/>
</p:tagLst>
</file>

<file path=ppt/tags/tag10.xml><?xml version="1.0" encoding="utf-8"?>
<p:tagLst xmlns:p="http://schemas.openxmlformats.org/presentationml/2006/main">
  <p:tag name="MH" val="20190712215535"/>
  <p:tag name="MH_LIBRARY" val="CONTENTS"/>
  <p:tag name="MH_TYPE" val="OTHERS"/>
  <p:tag name="ID" val="553526"/>
</p:tagLst>
</file>

<file path=ppt/tags/tag2.xml><?xml version="1.0" encoding="utf-8"?>
<p:tagLst xmlns:p="http://schemas.openxmlformats.org/presentationml/2006/main">
  <p:tag name="MH" val="20190712215535"/>
  <p:tag name="MH_LIBRARY" val="CONTENTS"/>
  <p:tag name="MH_TYPE" val="NUMBER"/>
  <p:tag name="ID" val="553526"/>
  <p:tag name="MH_ORDER" val="1"/>
</p:tagLst>
</file>

<file path=ppt/tags/tag3.xml><?xml version="1.0" encoding="utf-8"?>
<p:tagLst xmlns:p="http://schemas.openxmlformats.org/presentationml/2006/main">
  <p:tag name="MH" val="20190712215535"/>
  <p:tag name="MH_LIBRARY" val="CONTENTS"/>
  <p:tag name="MH_TYPE" val="ENTRY"/>
  <p:tag name="ID" val="553526"/>
  <p:tag name="MH_ORDER" val="1"/>
</p:tagLst>
</file>

<file path=ppt/tags/tag4.xml><?xml version="1.0" encoding="utf-8"?>
<p:tagLst xmlns:p="http://schemas.openxmlformats.org/presentationml/2006/main">
  <p:tag name="MH" val="20190712215535"/>
  <p:tag name="MH_LIBRARY" val="CONTENTS"/>
  <p:tag name="MH_TYPE" val="OTHERS"/>
  <p:tag name="ID" val="553526"/>
</p:tagLst>
</file>

<file path=ppt/tags/tag5.xml><?xml version="1.0" encoding="utf-8"?>
<p:tagLst xmlns:p="http://schemas.openxmlformats.org/presentationml/2006/main">
  <p:tag name="MH" val="20190712215535"/>
  <p:tag name="MH_LIBRARY" val="CONTENTS"/>
  <p:tag name="MH_TYPE" val="NUMBER"/>
  <p:tag name="ID" val="553526"/>
  <p:tag name="MH_ORDER" val="2"/>
</p:tagLst>
</file>

<file path=ppt/tags/tag6.xml><?xml version="1.0" encoding="utf-8"?>
<p:tagLst xmlns:p="http://schemas.openxmlformats.org/presentationml/2006/main">
  <p:tag name="MH" val="20190712215535"/>
  <p:tag name="MH_LIBRARY" val="CONTENTS"/>
  <p:tag name="MH_TYPE" val="ENTRY"/>
  <p:tag name="ID" val="553526"/>
  <p:tag name="MH_ORDER" val="2"/>
</p:tagLst>
</file>

<file path=ppt/tags/tag7.xml><?xml version="1.0" encoding="utf-8"?>
<p:tagLst xmlns:p="http://schemas.openxmlformats.org/presentationml/2006/main">
  <p:tag name="MH" val="20190712215535"/>
  <p:tag name="MH_LIBRARY" val="CONTENTS"/>
  <p:tag name="MH_TYPE" val="OTHERS"/>
  <p:tag name="ID" val="553526"/>
</p:tagLst>
</file>

<file path=ppt/tags/tag8.xml><?xml version="1.0" encoding="utf-8"?>
<p:tagLst xmlns:p="http://schemas.openxmlformats.org/presentationml/2006/main">
  <p:tag name="MH" val="20190712215535"/>
  <p:tag name="MH_LIBRARY" val="CONTENTS"/>
  <p:tag name="MH_TYPE" val="NUMBER"/>
  <p:tag name="ID" val="553526"/>
  <p:tag name="MH_ORDER" val="1"/>
</p:tagLst>
</file>

<file path=ppt/tags/tag9.xml><?xml version="1.0" encoding="utf-8"?>
<p:tagLst xmlns:p="http://schemas.openxmlformats.org/presentationml/2006/main">
  <p:tag name="MH" val="20190712215535"/>
  <p:tag name="MH_LIBRARY" val="CONTENTS"/>
  <p:tag name="MH_TYPE" val="ENTRY"/>
  <p:tag name="ID" val="553526"/>
  <p:tag name="MH_ORDER" val="1"/>
</p:tagLst>
</file>

<file path=ppt/theme/theme1.xml><?xml version="1.0" encoding="utf-8"?>
<a:theme xmlns:a="http://schemas.openxmlformats.org/drawingml/2006/main" name="Office 主题">
  <a:themeElements>
    <a:clrScheme name="自定义 2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B9B"/>
      </a:accent1>
      <a:accent2>
        <a:srgbClr val="4AB7B7"/>
      </a:accent2>
      <a:accent3>
        <a:srgbClr val="007B9B"/>
      </a:accent3>
      <a:accent4>
        <a:srgbClr val="4AB7B7"/>
      </a:accent4>
      <a:accent5>
        <a:srgbClr val="007B9B"/>
      </a:accent5>
      <a:accent6>
        <a:srgbClr val="4AB7B7"/>
      </a:accent6>
      <a:hlink>
        <a:srgbClr val="00406A"/>
      </a:hlink>
      <a:folHlink>
        <a:srgbClr val="00637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WPS 演示</Application>
  <PresentationFormat>宽屏</PresentationFormat>
  <Paragraphs>191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Impact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lastModifiedBy>台吉乃尔</cp:lastModifiedBy>
  <cp:revision>94</cp:revision>
  <dcterms:created xsi:type="dcterms:W3CDTF">2021-07-01T03:46:00Z</dcterms:created>
  <dcterms:modified xsi:type="dcterms:W3CDTF">2022-04-06T06:19:31Z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v1.0_mb_eUC78UhwJ15p6Jqra6n5PA==</vt:lpwstr>
  </property>
  <property fmtid="{D5CDD505-2E9C-101B-9397-08002B2CF9AE}" pid="4" name="ICV">
    <vt:lpwstr>9A2B21859FEF42A38FC8153384A47083</vt:lpwstr>
  </property>
</Properties>
</file>